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5" r:id="rId3"/>
  </p:sldMasterIdLst>
  <p:notesMasterIdLst>
    <p:notesMasterId r:id="rId264"/>
  </p:notesMasterIdLst>
  <p:sldIdLst>
    <p:sldId id="256" r:id="rId4"/>
    <p:sldId id="257" r:id="rId5"/>
    <p:sldId id="540" r:id="rId6"/>
    <p:sldId id="258" r:id="rId7"/>
    <p:sldId id="259" r:id="rId8"/>
    <p:sldId id="544"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541" r:id="rId32"/>
    <p:sldId id="542" r:id="rId33"/>
    <p:sldId id="283" r:id="rId34"/>
    <p:sldId id="284" r:id="rId35"/>
    <p:sldId id="285" r:id="rId36"/>
    <p:sldId id="286" r:id="rId37"/>
    <p:sldId id="287" r:id="rId38"/>
    <p:sldId id="288" r:id="rId39"/>
    <p:sldId id="289" r:id="rId40"/>
    <p:sldId id="545" r:id="rId41"/>
    <p:sldId id="546" r:id="rId42"/>
    <p:sldId id="547" r:id="rId43"/>
    <p:sldId id="548"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454"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54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53" r:id="rId165"/>
    <p:sldId id="469"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56" r:id="rId183"/>
    <p:sldId id="457" r:id="rId184"/>
    <p:sldId id="458" r:id="rId185"/>
    <p:sldId id="460" r:id="rId186"/>
    <p:sldId id="459" r:id="rId187"/>
    <p:sldId id="461" r:id="rId188"/>
    <p:sldId id="462" r:id="rId189"/>
    <p:sldId id="463" r:id="rId190"/>
    <p:sldId id="465" r:id="rId191"/>
    <p:sldId id="466" r:id="rId192"/>
    <p:sldId id="467" r:id="rId193"/>
    <p:sldId id="482" r:id="rId194"/>
    <p:sldId id="471" r:id="rId195"/>
    <p:sldId id="452" r:id="rId196"/>
    <p:sldId id="468" r:id="rId197"/>
    <p:sldId id="474" r:id="rId198"/>
    <p:sldId id="475" r:id="rId199"/>
    <p:sldId id="478" r:id="rId200"/>
    <p:sldId id="476" r:id="rId201"/>
    <p:sldId id="477" r:id="rId202"/>
    <p:sldId id="479" r:id="rId203"/>
    <p:sldId id="464" r:id="rId204"/>
    <p:sldId id="483" r:id="rId205"/>
    <p:sldId id="484" r:id="rId206"/>
    <p:sldId id="485" r:id="rId207"/>
    <p:sldId id="490" r:id="rId208"/>
    <p:sldId id="489" r:id="rId209"/>
    <p:sldId id="488" r:id="rId210"/>
    <p:sldId id="487" r:id="rId211"/>
    <p:sldId id="493" r:id="rId212"/>
    <p:sldId id="492" r:id="rId213"/>
    <p:sldId id="496" r:id="rId214"/>
    <p:sldId id="497" r:id="rId215"/>
    <p:sldId id="486" r:id="rId216"/>
    <p:sldId id="539" r:id="rId217"/>
    <p:sldId id="473" r:id="rId218"/>
    <p:sldId id="502" r:id="rId219"/>
    <p:sldId id="503" r:id="rId220"/>
    <p:sldId id="480" r:id="rId221"/>
    <p:sldId id="481" r:id="rId222"/>
    <p:sldId id="504" r:id="rId223"/>
    <p:sldId id="505" r:id="rId224"/>
    <p:sldId id="506" r:id="rId225"/>
    <p:sldId id="507" r:id="rId226"/>
    <p:sldId id="494" r:id="rId227"/>
    <p:sldId id="495" r:id="rId228"/>
    <p:sldId id="508" r:id="rId229"/>
    <p:sldId id="509" r:id="rId230"/>
    <p:sldId id="510" r:id="rId231"/>
    <p:sldId id="514" r:id="rId232"/>
    <p:sldId id="515" r:id="rId233"/>
    <p:sldId id="511" r:id="rId234"/>
    <p:sldId id="512" r:id="rId235"/>
    <p:sldId id="516" r:id="rId236"/>
    <p:sldId id="517" r:id="rId237"/>
    <p:sldId id="518" r:id="rId238"/>
    <p:sldId id="519" r:id="rId239"/>
    <p:sldId id="520" r:id="rId240"/>
    <p:sldId id="521" r:id="rId241"/>
    <p:sldId id="522" r:id="rId242"/>
    <p:sldId id="523" r:id="rId243"/>
    <p:sldId id="524" r:id="rId244"/>
    <p:sldId id="525" r:id="rId245"/>
    <p:sldId id="526" r:id="rId246"/>
    <p:sldId id="527" r:id="rId247"/>
    <p:sldId id="528" r:id="rId248"/>
    <p:sldId id="529" r:id="rId249"/>
    <p:sldId id="530" r:id="rId250"/>
    <p:sldId id="531" r:id="rId251"/>
    <p:sldId id="532" r:id="rId252"/>
    <p:sldId id="533" r:id="rId253"/>
    <p:sldId id="534" r:id="rId254"/>
    <p:sldId id="535" r:id="rId255"/>
    <p:sldId id="513" r:id="rId256"/>
    <p:sldId id="536" r:id="rId257"/>
    <p:sldId id="537" r:id="rId258"/>
    <p:sldId id="538" r:id="rId259"/>
    <p:sldId id="498" r:id="rId260"/>
    <p:sldId id="501" r:id="rId261"/>
    <p:sldId id="500" r:id="rId262"/>
    <p:sldId id="549" r:id="rId2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Petraco" initials="NP" lastIdx="1" clrIdx="0">
    <p:extLst>
      <p:ext uri="{19B8F6BF-5375-455C-9EA6-DF929625EA0E}">
        <p15:presenceInfo xmlns:p15="http://schemas.microsoft.com/office/powerpoint/2012/main" userId="822de91b1a73b9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6" autoAdjust="0"/>
    <p:restoredTop sz="94660"/>
  </p:normalViewPr>
  <p:slideViewPr>
    <p:cSldViewPr snapToGrid="0">
      <p:cViewPr varScale="1">
        <p:scale>
          <a:sx n="115" d="100"/>
          <a:sy n="115" d="100"/>
        </p:scale>
        <p:origin x="1272" y="208"/>
      </p:cViewPr>
      <p:guideLst/>
    </p:cSldViewPr>
  </p:slideViewPr>
  <p:notesTextViewPr>
    <p:cViewPr>
      <p:scale>
        <a:sx n="1" d="1"/>
        <a:sy n="1" d="1"/>
      </p:scale>
      <p:origin x="0" y="0"/>
    </p:cViewPr>
  </p:notesTextViewPr>
  <p:notesViewPr>
    <p:cSldViewPr snapToGrid="0">
      <p:cViewPr varScale="1">
        <p:scale>
          <a:sx n="61" d="100"/>
          <a:sy n="61" d="100"/>
        </p:scale>
        <p:origin x="4365" y="21"/>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170" Type="http://schemas.openxmlformats.org/officeDocument/2006/relationships/slide" Target="slides/slide167.xml"/><Relationship Id="rId226" Type="http://schemas.openxmlformats.org/officeDocument/2006/relationships/slide" Target="slides/slide223.xml"/><Relationship Id="rId268" Type="http://schemas.openxmlformats.org/officeDocument/2006/relationships/theme" Target="theme/theme1.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slide" Target="slides/slide259.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notesMaster" Target="notesMasters/notesMaster1.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commentAuthors" Target="commentAuthors.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presProps" Target="presProps.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viewProps" Target="viewProps.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107"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r>
              <a:rPr lang="en-US" sz="1800" b="0" strike="noStrike" spc="-1">
                <a:solidFill>
                  <a:srgbClr val="000000"/>
                </a:solidFill>
                <a:latin typeface="Calibri"/>
              </a:rPr>
              <a:t>Click to move the slide</a:t>
            </a:r>
          </a:p>
        </p:txBody>
      </p:sp>
      <p:sp>
        <p:nvSpPr>
          <p:cNvPr id="83"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84"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 </a:t>
            </a:r>
          </a:p>
        </p:txBody>
      </p:sp>
      <p:sp>
        <p:nvSpPr>
          <p:cNvPr id="85"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 </a:t>
            </a:r>
          </a:p>
        </p:txBody>
      </p:sp>
      <p:sp>
        <p:nvSpPr>
          <p:cNvPr id="86"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 </a:t>
            </a:r>
          </a:p>
        </p:txBody>
      </p:sp>
      <p:sp>
        <p:nvSpPr>
          <p:cNvPr id="87"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57A526A8-4D13-4FF0-A5E4-0635BB4DFEE1}"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 name="PlaceHolder 1"/>
          <p:cNvSpPr>
            <a:spLocks noGrp="1" noRot="1" noChangeAspect="1"/>
          </p:cNvSpPr>
          <p:nvPr>
            <p:ph type="sldImg"/>
          </p:nvPr>
        </p:nvSpPr>
        <p:spPr>
          <a:xfrm>
            <a:off x="1143000" y="685800"/>
            <a:ext cx="4571640" cy="3428640"/>
          </a:xfrm>
          <a:prstGeom prst="rect">
            <a:avLst/>
          </a:prstGeom>
        </p:spPr>
      </p:sp>
      <p:sp>
        <p:nvSpPr>
          <p:cNvPr id="1621" name="PlaceHolder 2"/>
          <p:cNvSpPr>
            <a:spLocks noGrp="1"/>
          </p:cNvSpPr>
          <p:nvPr>
            <p:ph type="body"/>
          </p:nvPr>
        </p:nvSpPr>
        <p:spPr>
          <a:xfrm>
            <a:off x="685800" y="4343400"/>
            <a:ext cx="5486040" cy="4114440"/>
          </a:xfrm>
          <a:prstGeom prst="rect">
            <a:avLst/>
          </a:prstGeom>
        </p:spPr>
        <p:txBody>
          <a:bodyPr>
            <a:noAutofit/>
          </a:bodyPr>
          <a:lstStyle/>
          <a:p>
            <a:endParaRPr lang="en-US" sz="2000" b="0" strike="noStrike" spc="-1">
              <a:latin typeface="Arial"/>
            </a:endParaRPr>
          </a:p>
        </p:txBody>
      </p:sp>
      <p:sp>
        <p:nvSpPr>
          <p:cNvPr id="1622" name="TextShape 3"/>
          <p:cNvSpPr txBox="1"/>
          <p:nvPr/>
        </p:nvSpPr>
        <p:spPr>
          <a:xfrm>
            <a:off x="3884760" y="8685360"/>
            <a:ext cx="2971440" cy="456840"/>
          </a:xfrm>
          <a:prstGeom prst="rect">
            <a:avLst/>
          </a:prstGeom>
          <a:noFill/>
          <a:ln>
            <a:noFill/>
          </a:ln>
        </p:spPr>
        <p:txBody>
          <a:bodyPr anchor="b">
            <a:noAutofit/>
          </a:bodyPr>
          <a:lstStyle/>
          <a:p>
            <a:pPr algn="r">
              <a:lnSpc>
                <a:spcPct val="100000"/>
              </a:lnSpc>
            </a:pPr>
            <a:fld id="{3A40478F-BBFB-4DF0-96A7-77F90A799110}" type="slidenum">
              <a:rPr lang="en-US" sz="1200" b="0" strike="noStrike" spc="-1">
                <a:solidFill>
                  <a:srgbClr val="000000"/>
                </a:solidFill>
                <a:latin typeface="+mn-lt"/>
                <a:ea typeface="+mn-ea"/>
              </a:rPr>
              <a:t>88</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 name="PlaceHolder 1"/>
          <p:cNvSpPr>
            <a:spLocks noGrp="1" noRot="1" noChangeAspect="1"/>
          </p:cNvSpPr>
          <p:nvPr>
            <p:ph type="sldImg"/>
          </p:nvPr>
        </p:nvSpPr>
        <p:spPr>
          <a:xfrm>
            <a:off x="1143000" y="685800"/>
            <a:ext cx="4571640" cy="3428640"/>
          </a:xfrm>
          <a:prstGeom prst="rect">
            <a:avLst/>
          </a:prstGeom>
        </p:spPr>
      </p:sp>
      <p:sp>
        <p:nvSpPr>
          <p:cNvPr id="1624" name="PlaceHolder 2"/>
          <p:cNvSpPr>
            <a:spLocks noGrp="1"/>
          </p:cNvSpPr>
          <p:nvPr>
            <p:ph type="body"/>
          </p:nvPr>
        </p:nvSpPr>
        <p:spPr>
          <a:xfrm>
            <a:off x="685800" y="4343400"/>
            <a:ext cx="5486040" cy="4114440"/>
          </a:xfrm>
          <a:prstGeom prst="rect">
            <a:avLst/>
          </a:prstGeom>
        </p:spPr>
        <p:txBody>
          <a:bodyPr>
            <a:noAutofit/>
          </a:bodyPr>
          <a:lstStyle/>
          <a:p>
            <a:endParaRPr lang="en-US" sz="2000" b="0" strike="noStrike" spc="-1">
              <a:latin typeface="Arial"/>
            </a:endParaRPr>
          </a:p>
        </p:txBody>
      </p:sp>
      <p:sp>
        <p:nvSpPr>
          <p:cNvPr id="1625" name="TextShape 3"/>
          <p:cNvSpPr txBox="1"/>
          <p:nvPr/>
        </p:nvSpPr>
        <p:spPr>
          <a:xfrm>
            <a:off x="3884760" y="8685360"/>
            <a:ext cx="2971440" cy="456840"/>
          </a:xfrm>
          <a:prstGeom prst="rect">
            <a:avLst/>
          </a:prstGeom>
          <a:noFill/>
          <a:ln>
            <a:noFill/>
          </a:ln>
        </p:spPr>
        <p:txBody>
          <a:bodyPr anchor="b">
            <a:noAutofit/>
          </a:bodyPr>
          <a:lstStyle/>
          <a:p>
            <a:pPr algn="r">
              <a:lnSpc>
                <a:spcPct val="100000"/>
              </a:lnSpc>
            </a:pPr>
            <a:fld id="{9D3C7A63-977A-4F6F-813B-A0300423BAC7}" type="slidenum">
              <a:rPr lang="en-US" sz="1200" b="0" strike="noStrike" spc="-1">
                <a:solidFill>
                  <a:srgbClr val="000000"/>
                </a:solidFill>
                <a:latin typeface="+mn-lt"/>
                <a:ea typeface="+mn-ea"/>
              </a:rPr>
              <a:t>89</a:t>
            </a:fld>
            <a:endParaRPr lang="en-US"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57A526A8-4D13-4FF0-A5E4-0635BB4DFEE1}" type="slidenum">
              <a:rPr lang="en-US" sz="1400" b="0" strike="noStrike" spc="-1" smtClean="0">
                <a:latin typeface="Times New Roman"/>
              </a:rPr>
              <a:t>195</a:t>
            </a:fld>
            <a:endParaRPr lang="en-US" sz="1400" b="0" strike="noStrike" spc="-1">
              <a:latin typeface="Times New Roman"/>
            </a:endParaRPr>
          </a:p>
        </p:txBody>
      </p:sp>
    </p:spTree>
    <p:extLst>
      <p:ext uri="{BB962C8B-B14F-4D97-AF65-F5344CB8AC3E}">
        <p14:creationId xmlns:p14="http://schemas.microsoft.com/office/powerpoint/2010/main" val="3256418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8"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2"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3"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35"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6"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7"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8"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39"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40"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9"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51"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52"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56"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57"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58"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2"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4"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5"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6"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8"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69"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71"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2"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3"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4"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76"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7"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8"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79"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0"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81"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FDA5-FC59-0849-AF44-EC604FB28AC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5195A78-DB9E-794E-A672-C3F3E5870FF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0DBF33-F51C-BF43-8B69-0037231EC6CD}"/>
              </a:ext>
            </a:extLst>
          </p:cNvPr>
          <p:cNvSpPr>
            <a:spLocks noGrp="1"/>
          </p:cNvSpPr>
          <p:nvPr>
            <p:ph type="dt" sz="half" idx="10"/>
          </p:nvPr>
        </p:nvSpPr>
        <p:spPr/>
        <p:txBody>
          <a:bodyPr/>
          <a:lstStyle/>
          <a:p>
            <a:fld id="{4017DF46-3AC6-B84E-805F-56A88283A661}" type="datetimeFigureOut">
              <a:rPr lang="en-US" smtClean="0"/>
              <a:t>11/18/23</a:t>
            </a:fld>
            <a:endParaRPr lang="en-US"/>
          </a:p>
        </p:txBody>
      </p:sp>
      <p:sp>
        <p:nvSpPr>
          <p:cNvPr id="5" name="Footer Placeholder 4">
            <a:extLst>
              <a:ext uri="{FF2B5EF4-FFF2-40B4-BE49-F238E27FC236}">
                <a16:creationId xmlns:a16="http://schemas.microsoft.com/office/drawing/2014/main" id="{E16F4FCA-2C00-CE43-939B-B8DA9AC68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09247-DD1A-994A-A9D6-C8A4D7774D09}"/>
              </a:ext>
            </a:extLst>
          </p:cNvPr>
          <p:cNvSpPr>
            <a:spLocks noGrp="1"/>
          </p:cNvSpPr>
          <p:nvPr>
            <p:ph type="sldNum" sz="quarter" idx="12"/>
          </p:nvPr>
        </p:nvSpPr>
        <p:spPr/>
        <p:txBody>
          <a:bodyPr/>
          <a:lstStyle/>
          <a:p>
            <a:fld id="{B0EE5BA9-CDDD-3844-97DD-AF207F17F99D}" type="slidenum">
              <a:rPr lang="en-US" smtClean="0"/>
              <a:t>‹#›</a:t>
            </a:fld>
            <a:endParaRPr lang="en-US"/>
          </a:p>
        </p:txBody>
      </p:sp>
    </p:spTree>
    <p:extLst>
      <p:ext uri="{BB962C8B-B14F-4D97-AF65-F5344CB8AC3E}">
        <p14:creationId xmlns:p14="http://schemas.microsoft.com/office/powerpoint/2010/main" val="2509765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0A5B-DA73-1445-90DA-874EDBAA48A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AC86BB6-551A-A245-B1AB-4D3C6E5F2FF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53804A-8FCE-5C47-9F84-108FC06BA6C9}"/>
              </a:ext>
            </a:extLst>
          </p:cNvPr>
          <p:cNvSpPr>
            <a:spLocks noGrp="1"/>
          </p:cNvSpPr>
          <p:nvPr>
            <p:ph type="dt" sz="half" idx="10"/>
          </p:nvPr>
        </p:nvSpPr>
        <p:spPr/>
        <p:txBody>
          <a:bodyPr/>
          <a:lstStyle/>
          <a:p>
            <a:fld id="{32B83614-03A5-6940-807B-0DB244DB337D}" type="datetimeFigureOut">
              <a:rPr lang="en-US" smtClean="0"/>
              <a:t>11/18/23</a:t>
            </a:fld>
            <a:endParaRPr lang="en-US"/>
          </a:p>
        </p:txBody>
      </p:sp>
      <p:sp>
        <p:nvSpPr>
          <p:cNvPr id="5" name="Footer Placeholder 4">
            <a:extLst>
              <a:ext uri="{FF2B5EF4-FFF2-40B4-BE49-F238E27FC236}">
                <a16:creationId xmlns:a16="http://schemas.microsoft.com/office/drawing/2014/main" id="{6E002566-8479-FC4E-8022-309B4C124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C1033-B4FC-304D-9B17-A04380B8A014}"/>
              </a:ext>
            </a:extLst>
          </p:cNvPr>
          <p:cNvSpPr>
            <a:spLocks noGrp="1"/>
          </p:cNvSpPr>
          <p:nvPr>
            <p:ph type="sldNum" sz="quarter" idx="12"/>
          </p:nvPr>
        </p:nvSpPr>
        <p:spPr/>
        <p:txBody>
          <a:bodyPr/>
          <a:lstStyle/>
          <a:p>
            <a:fld id="{F235368E-AB1B-824C-B953-9E91A088AA49}" type="slidenum">
              <a:rPr lang="en-US" smtClean="0"/>
              <a:t>‹#›</a:t>
            </a:fld>
            <a:endParaRPr lang="en-US"/>
          </a:p>
        </p:txBody>
      </p:sp>
    </p:spTree>
    <p:extLst>
      <p:ext uri="{BB962C8B-B14F-4D97-AF65-F5344CB8AC3E}">
        <p14:creationId xmlns:p14="http://schemas.microsoft.com/office/powerpoint/2010/main" val="666281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5463-0508-1742-8116-074746AE6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291A5F-2F85-E343-8FD5-BEBC6BD716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5597D-0246-3E4D-B64F-0B700FED4EC1}"/>
              </a:ext>
            </a:extLst>
          </p:cNvPr>
          <p:cNvSpPr>
            <a:spLocks noGrp="1"/>
          </p:cNvSpPr>
          <p:nvPr>
            <p:ph type="dt" sz="half" idx="10"/>
          </p:nvPr>
        </p:nvSpPr>
        <p:spPr/>
        <p:txBody>
          <a:bodyPr/>
          <a:lstStyle/>
          <a:p>
            <a:fld id="{32B83614-03A5-6940-807B-0DB244DB337D}" type="datetimeFigureOut">
              <a:rPr lang="en-US" smtClean="0"/>
              <a:t>11/18/23</a:t>
            </a:fld>
            <a:endParaRPr lang="en-US"/>
          </a:p>
        </p:txBody>
      </p:sp>
      <p:sp>
        <p:nvSpPr>
          <p:cNvPr id="5" name="Footer Placeholder 4">
            <a:extLst>
              <a:ext uri="{FF2B5EF4-FFF2-40B4-BE49-F238E27FC236}">
                <a16:creationId xmlns:a16="http://schemas.microsoft.com/office/drawing/2014/main" id="{8444F985-246A-E24D-AEFB-D8237BF7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13A52-40DB-8748-A1CF-58ED24CEF8A1}"/>
              </a:ext>
            </a:extLst>
          </p:cNvPr>
          <p:cNvSpPr>
            <a:spLocks noGrp="1"/>
          </p:cNvSpPr>
          <p:nvPr>
            <p:ph type="sldNum" sz="quarter" idx="12"/>
          </p:nvPr>
        </p:nvSpPr>
        <p:spPr/>
        <p:txBody>
          <a:bodyPr/>
          <a:lstStyle/>
          <a:p>
            <a:fld id="{F235368E-AB1B-824C-B953-9E91A088AA49}" type="slidenum">
              <a:rPr lang="en-US" smtClean="0"/>
              <a:t>‹#›</a:t>
            </a:fld>
            <a:endParaRPr lang="en-US"/>
          </a:p>
        </p:txBody>
      </p:sp>
    </p:spTree>
    <p:extLst>
      <p:ext uri="{BB962C8B-B14F-4D97-AF65-F5344CB8AC3E}">
        <p14:creationId xmlns:p14="http://schemas.microsoft.com/office/powerpoint/2010/main" val="4219304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21D37-409E-5346-8DE9-10F300E43CE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9B63389-5EB0-0B4A-BB73-B91EDEE6257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6708C7-26F5-7741-BD76-2271E9ECA217}"/>
              </a:ext>
            </a:extLst>
          </p:cNvPr>
          <p:cNvSpPr>
            <a:spLocks noGrp="1"/>
          </p:cNvSpPr>
          <p:nvPr>
            <p:ph type="dt" sz="half" idx="10"/>
          </p:nvPr>
        </p:nvSpPr>
        <p:spPr/>
        <p:txBody>
          <a:bodyPr/>
          <a:lstStyle/>
          <a:p>
            <a:fld id="{32B83614-03A5-6940-807B-0DB244DB337D}" type="datetimeFigureOut">
              <a:rPr lang="en-US" smtClean="0"/>
              <a:t>11/18/23</a:t>
            </a:fld>
            <a:endParaRPr lang="en-US"/>
          </a:p>
        </p:txBody>
      </p:sp>
      <p:sp>
        <p:nvSpPr>
          <p:cNvPr id="5" name="Footer Placeholder 4">
            <a:extLst>
              <a:ext uri="{FF2B5EF4-FFF2-40B4-BE49-F238E27FC236}">
                <a16:creationId xmlns:a16="http://schemas.microsoft.com/office/drawing/2014/main" id="{A0CD20E0-C8EB-994B-8C60-8A66F0E5C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97A6E-459E-B54D-A9CF-22DCCA366E32}"/>
              </a:ext>
            </a:extLst>
          </p:cNvPr>
          <p:cNvSpPr>
            <a:spLocks noGrp="1"/>
          </p:cNvSpPr>
          <p:nvPr>
            <p:ph type="sldNum" sz="quarter" idx="12"/>
          </p:nvPr>
        </p:nvSpPr>
        <p:spPr/>
        <p:txBody>
          <a:bodyPr/>
          <a:lstStyle/>
          <a:p>
            <a:fld id="{F235368E-AB1B-824C-B953-9E91A088AA49}" type="slidenum">
              <a:rPr lang="en-US" smtClean="0"/>
              <a:t>‹#›</a:t>
            </a:fld>
            <a:endParaRPr lang="en-US"/>
          </a:p>
        </p:txBody>
      </p:sp>
    </p:spTree>
    <p:extLst>
      <p:ext uri="{BB962C8B-B14F-4D97-AF65-F5344CB8AC3E}">
        <p14:creationId xmlns:p14="http://schemas.microsoft.com/office/powerpoint/2010/main" val="1546463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A1EF-912E-D34A-80C3-02F46AA0A7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C19D24-8E9C-3D46-8AD5-9854EB5F68A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8B1E51-DDEE-FC4D-A418-6F9F7BDFF3E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157EDF-25FD-624F-AB70-36DA2E447184}"/>
              </a:ext>
            </a:extLst>
          </p:cNvPr>
          <p:cNvSpPr>
            <a:spLocks noGrp="1"/>
          </p:cNvSpPr>
          <p:nvPr>
            <p:ph type="dt" sz="half" idx="10"/>
          </p:nvPr>
        </p:nvSpPr>
        <p:spPr/>
        <p:txBody>
          <a:bodyPr/>
          <a:lstStyle/>
          <a:p>
            <a:fld id="{32B83614-03A5-6940-807B-0DB244DB337D}" type="datetimeFigureOut">
              <a:rPr lang="en-US" smtClean="0"/>
              <a:t>11/18/23</a:t>
            </a:fld>
            <a:endParaRPr lang="en-US"/>
          </a:p>
        </p:txBody>
      </p:sp>
      <p:sp>
        <p:nvSpPr>
          <p:cNvPr id="6" name="Footer Placeholder 5">
            <a:extLst>
              <a:ext uri="{FF2B5EF4-FFF2-40B4-BE49-F238E27FC236}">
                <a16:creationId xmlns:a16="http://schemas.microsoft.com/office/drawing/2014/main" id="{56AA766B-7E6C-4947-A8C1-29773B24A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FA3D8C-D873-A243-950D-F550F40BF454}"/>
              </a:ext>
            </a:extLst>
          </p:cNvPr>
          <p:cNvSpPr>
            <a:spLocks noGrp="1"/>
          </p:cNvSpPr>
          <p:nvPr>
            <p:ph type="sldNum" sz="quarter" idx="12"/>
          </p:nvPr>
        </p:nvSpPr>
        <p:spPr/>
        <p:txBody>
          <a:bodyPr/>
          <a:lstStyle/>
          <a:p>
            <a:fld id="{F235368E-AB1B-824C-B953-9E91A088AA49}" type="slidenum">
              <a:rPr lang="en-US" smtClean="0"/>
              <a:t>‹#›</a:t>
            </a:fld>
            <a:endParaRPr lang="en-US"/>
          </a:p>
        </p:txBody>
      </p:sp>
    </p:spTree>
    <p:extLst>
      <p:ext uri="{BB962C8B-B14F-4D97-AF65-F5344CB8AC3E}">
        <p14:creationId xmlns:p14="http://schemas.microsoft.com/office/powerpoint/2010/main" val="208490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8"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6269-7B17-7247-989F-2436836B8A7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41CE4D-34E5-0B48-AE18-B17442EF17B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E3A9B-7D09-7842-9864-3080A8F2AAA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A27A12-3E40-C04D-81F1-A413EAA962F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A0BA2-F32B-0646-B3CE-6D315E6BE06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45A35E-AA34-1B48-BCDA-75F5C13DC29B}"/>
              </a:ext>
            </a:extLst>
          </p:cNvPr>
          <p:cNvSpPr>
            <a:spLocks noGrp="1"/>
          </p:cNvSpPr>
          <p:nvPr>
            <p:ph type="dt" sz="half" idx="10"/>
          </p:nvPr>
        </p:nvSpPr>
        <p:spPr/>
        <p:txBody>
          <a:bodyPr/>
          <a:lstStyle/>
          <a:p>
            <a:fld id="{32B83614-03A5-6940-807B-0DB244DB337D}" type="datetimeFigureOut">
              <a:rPr lang="en-US" smtClean="0"/>
              <a:t>11/18/23</a:t>
            </a:fld>
            <a:endParaRPr lang="en-US"/>
          </a:p>
        </p:txBody>
      </p:sp>
      <p:sp>
        <p:nvSpPr>
          <p:cNvPr id="8" name="Footer Placeholder 7">
            <a:extLst>
              <a:ext uri="{FF2B5EF4-FFF2-40B4-BE49-F238E27FC236}">
                <a16:creationId xmlns:a16="http://schemas.microsoft.com/office/drawing/2014/main" id="{9ECECFDB-4263-1A48-BDA0-CB3D1B819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9D0016-31C9-0A46-9090-9AFCA98A013D}"/>
              </a:ext>
            </a:extLst>
          </p:cNvPr>
          <p:cNvSpPr>
            <a:spLocks noGrp="1"/>
          </p:cNvSpPr>
          <p:nvPr>
            <p:ph type="sldNum" sz="quarter" idx="12"/>
          </p:nvPr>
        </p:nvSpPr>
        <p:spPr/>
        <p:txBody>
          <a:bodyPr/>
          <a:lstStyle/>
          <a:p>
            <a:fld id="{F235368E-AB1B-824C-B953-9E91A088AA49}" type="slidenum">
              <a:rPr lang="en-US" smtClean="0"/>
              <a:t>‹#›</a:t>
            </a:fld>
            <a:endParaRPr lang="en-US"/>
          </a:p>
        </p:txBody>
      </p:sp>
    </p:spTree>
    <p:extLst>
      <p:ext uri="{BB962C8B-B14F-4D97-AF65-F5344CB8AC3E}">
        <p14:creationId xmlns:p14="http://schemas.microsoft.com/office/powerpoint/2010/main" val="2140790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86241-775A-1644-B0B9-50264F8F9B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956338-2340-6049-9CAB-48840BAA96FC}"/>
              </a:ext>
            </a:extLst>
          </p:cNvPr>
          <p:cNvSpPr>
            <a:spLocks noGrp="1"/>
          </p:cNvSpPr>
          <p:nvPr>
            <p:ph type="dt" sz="half" idx="10"/>
          </p:nvPr>
        </p:nvSpPr>
        <p:spPr/>
        <p:txBody>
          <a:bodyPr/>
          <a:lstStyle/>
          <a:p>
            <a:fld id="{32B83614-03A5-6940-807B-0DB244DB337D}" type="datetimeFigureOut">
              <a:rPr lang="en-US" smtClean="0"/>
              <a:t>11/18/23</a:t>
            </a:fld>
            <a:endParaRPr lang="en-US"/>
          </a:p>
        </p:txBody>
      </p:sp>
      <p:sp>
        <p:nvSpPr>
          <p:cNvPr id="4" name="Footer Placeholder 3">
            <a:extLst>
              <a:ext uri="{FF2B5EF4-FFF2-40B4-BE49-F238E27FC236}">
                <a16:creationId xmlns:a16="http://schemas.microsoft.com/office/drawing/2014/main" id="{00350A05-DC4F-7B4C-97C9-C8AB69EC72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73D55B-616E-8249-9EC8-E20C354F3542}"/>
              </a:ext>
            </a:extLst>
          </p:cNvPr>
          <p:cNvSpPr>
            <a:spLocks noGrp="1"/>
          </p:cNvSpPr>
          <p:nvPr>
            <p:ph type="sldNum" sz="quarter" idx="12"/>
          </p:nvPr>
        </p:nvSpPr>
        <p:spPr/>
        <p:txBody>
          <a:bodyPr/>
          <a:lstStyle/>
          <a:p>
            <a:fld id="{F235368E-AB1B-824C-B953-9E91A088AA49}" type="slidenum">
              <a:rPr lang="en-US" smtClean="0"/>
              <a:t>‹#›</a:t>
            </a:fld>
            <a:endParaRPr lang="en-US"/>
          </a:p>
        </p:txBody>
      </p:sp>
    </p:spTree>
    <p:extLst>
      <p:ext uri="{BB962C8B-B14F-4D97-AF65-F5344CB8AC3E}">
        <p14:creationId xmlns:p14="http://schemas.microsoft.com/office/powerpoint/2010/main" val="4230195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01FBFC-AF2E-5840-B650-11C1F63AF866}"/>
              </a:ext>
            </a:extLst>
          </p:cNvPr>
          <p:cNvSpPr>
            <a:spLocks noGrp="1"/>
          </p:cNvSpPr>
          <p:nvPr>
            <p:ph type="dt" sz="half" idx="10"/>
          </p:nvPr>
        </p:nvSpPr>
        <p:spPr/>
        <p:txBody>
          <a:bodyPr/>
          <a:lstStyle/>
          <a:p>
            <a:fld id="{32B83614-03A5-6940-807B-0DB244DB337D}" type="datetimeFigureOut">
              <a:rPr lang="en-US" smtClean="0"/>
              <a:t>11/18/23</a:t>
            </a:fld>
            <a:endParaRPr lang="en-US"/>
          </a:p>
        </p:txBody>
      </p:sp>
      <p:sp>
        <p:nvSpPr>
          <p:cNvPr id="3" name="Footer Placeholder 2">
            <a:extLst>
              <a:ext uri="{FF2B5EF4-FFF2-40B4-BE49-F238E27FC236}">
                <a16:creationId xmlns:a16="http://schemas.microsoft.com/office/drawing/2014/main" id="{8342326E-10AE-D34A-A88C-B588065CBC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031836-C02C-8346-970D-149D103B0BE6}"/>
              </a:ext>
            </a:extLst>
          </p:cNvPr>
          <p:cNvSpPr>
            <a:spLocks noGrp="1"/>
          </p:cNvSpPr>
          <p:nvPr>
            <p:ph type="sldNum" sz="quarter" idx="12"/>
          </p:nvPr>
        </p:nvSpPr>
        <p:spPr/>
        <p:txBody>
          <a:bodyPr/>
          <a:lstStyle/>
          <a:p>
            <a:fld id="{F235368E-AB1B-824C-B953-9E91A088AA49}" type="slidenum">
              <a:rPr lang="en-US" smtClean="0"/>
              <a:t>‹#›</a:t>
            </a:fld>
            <a:endParaRPr lang="en-US"/>
          </a:p>
        </p:txBody>
      </p:sp>
    </p:spTree>
    <p:extLst>
      <p:ext uri="{BB962C8B-B14F-4D97-AF65-F5344CB8AC3E}">
        <p14:creationId xmlns:p14="http://schemas.microsoft.com/office/powerpoint/2010/main" val="3666582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3D0A-14BE-2C40-8641-59899238234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0D46D72-E1F5-674A-92FB-1835926B3A8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946699-CE18-7141-A28B-E4D512A06A3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AE54AE4-207E-E84C-9CF9-BA8F607B0F71}"/>
              </a:ext>
            </a:extLst>
          </p:cNvPr>
          <p:cNvSpPr>
            <a:spLocks noGrp="1"/>
          </p:cNvSpPr>
          <p:nvPr>
            <p:ph type="dt" sz="half" idx="10"/>
          </p:nvPr>
        </p:nvSpPr>
        <p:spPr/>
        <p:txBody>
          <a:bodyPr/>
          <a:lstStyle/>
          <a:p>
            <a:fld id="{32B83614-03A5-6940-807B-0DB244DB337D}" type="datetimeFigureOut">
              <a:rPr lang="en-US" smtClean="0"/>
              <a:t>11/18/23</a:t>
            </a:fld>
            <a:endParaRPr lang="en-US"/>
          </a:p>
        </p:txBody>
      </p:sp>
      <p:sp>
        <p:nvSpPr>
          <p:cNvPr id="6" name="Footer Placeholder 5">
            <a:extLst>
              <a:ext uri="{FF2B5EF4-FFF2-40B4-BE49-F238E27FC236}">
                <a16:creationId xmlns:a16="http://schemas.microsoft.com/office/drawing/2014/main" id="{346EB618-E9AB-4544-B668-C063C1C60E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09E5E-C4DB-334D-8774-1199D9D2BC03}"/>
              </a:ext>
            </a:extLst>
          </p:cNvPr>
          <p:cNvSpPr>
            <a:spLocks noGrp="1"/>
          </p:cNvSpPr>
          <p:nvPr>
            <p:ph type="sldNum" sz="quarter" idx="12"/>
          </p:nvPr>
        </p:nvSpPr>
        <p:spPr/>
        <p:txBody>
          <a:bodyPr/>
          <a:lstStyle/>
          <a:p>
            <a:fld id="{F235368E-AB1B-824C-B953-9E91A088AA49}" type="slidenum">
              <a:rPr lang="en-US" smtClean="0"/>
              <a:t>‹#›</a:t>
            </a:fld>
            <a:endParaRPr lang="en-US"/>
          </a:p>
        </p:txBody>
      </p:sp>
    </p:spTree>
    <p:extLst>
      <p:ext uri="{BB962C8B-B14F-4D97-AF65-F5344CB8AC3E}">
        <p14:creationId xmlns:p14="http://schemas.microsoft.com/office/powerpoint/2010/main" val="2761172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CED7-B3BD-A74D-9867-7C01A41C743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8E8CB55-6180-A344-A4E9-79C6BC5E4F9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3551346-B569-F448-B1B7-5858BAD6551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6952AC-08E5-FB4C-8B2D-9D3B384D2778}"/>
              </a:ext>
            </a:extLst>
          </p:cNvPr>
          <p:cNvSpPr>
            <a:spLocks noGrp="1"/>
          </p:cNvSpPr>
          <p:nvPr>
            <p:ph type="dt" sz="half" idx="10"/>
          </p:nvPr>
        </p:nvSpPr>
        <p:spPr/>
        <p:txBody>
          <a:bodyPr/>
          <a:lstStyle/>
          <a:p>
            <a:fld id="{32B83614-03A5-6940-807B-0DB244DB337D}" type="datetimeFigureOut">
              <a:rPr lang="en-US" smtClean="0"/>
              <a:t>11/18/23</a:t>
            </a:fld>
            <a:endParaRPr lang="en-US"/>
          </a:p>
        </p:txBody>
      </p:sp>
      <p:sp>
        <p:nvSpPr>
          <p:cNvPr id="6" name="Footer Placeholder 5">
            <a:extLst>
              <a:ext uri="{FF2B5EF4-FFF2-40B4-BE49-F238E27FC236}">
                <a16:creationId xmlns:a16="http://schemas.microsoft.com/office/drawing/2014/main" id="{965281A7-C3BA-B84E-A033-91BF98D95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A90A0-58C6-5A46-800B-AB469B869596}"/>
              </a:ext>
            </a:extLst>
          </p:cNvPr>
          <p:cNvSpPr>
            <a:spLocks noGrp="1"/>
          </p:cNvSpPr>
          <p:nvPr>
            <p:ph type="sldNum" sz="quarter" idx="12"/>
          </p:nvPr>
        </p:nvSpPr>
        <p:spPr/>
        <p:txBody>
          <a:bodyPr/>
          <a:lstStyle/>
          <a:p>
            <a:fld id="{F235368E-AB1B-824C-B953-9E91A088AA49}" type="slidenum">
              <a:rPr lang="en-US" smtClean="0"/>
              <a:t>‹#›</a:t>
            </a:fld>
            <a:endParaRPr lang="en-US"/>
          </a:p>
        </p:txBody>
      </p:sp>
    </p:spTree>
    <p:extLst>
      <p:ext uri="{BB962C8B-B14F-4D97-AF65-F5344CB8AC3E}">
        <p14:creationId xmlns:p14="http://schemas.microsoft.com/office/powerpoint/2010/main" val="396652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6833-A9C7-274D-B0A0-3DCD75F592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78BE1F-DC60-BA4F-A6FF-0AAFB1A171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3E56F-F928-674B-8629-5A6C47B54586}"/>
              </a:ext>
            </a:extLst>
          </p:cNvPr>
          <p:cNvSpPr>
            <a:spLocks noGrp="1"/>
          </p:cNvSpPr>
          <p:nvPr>
            <p:ph type="dt" sz="half" idx="10"/>
          </p:nvPr>
        </p:nvSpPr>
        <p:spPr/>
        <p:txBody>
          <a:bodyPr/>
          <a:lstStyle/>
          <a:p>
            <a:fld id="{32B83614-03A5-6940-807B-0DB244DB337D}" type="datetimeFigureOut">
              <a:rPr lang="en-US" smtClean="0"/>
              <a:t>11/18/23</a:t>
            </a:fld>
            <a:endParaRPr lang="en-US"/>
          </a:p>
        </p:txBody>
      </p:sp>
      <p:sp>
        <p:nvSpPr>
          <p:cNvPr id="5" name="Footer Placeholder 4">
            <a:extLst>
              <a:ext uri="{FF2B5EF4-FFF2-40B4-BE49-F238E27FC236}">
                <a16:creationId xmlns:a16="http://schemas.microsoft.com/office/drawing/2014/main" id="{A8E6F7C2-CE3F-7749-99C8-2173A5D88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B635A-0980-C146-9B24-719BFF3109DC}"/>
              </a:ext>
            </a:extLst>
          </p:cNvPr>
          <p:cNvSpPr>
            <a:spLocks noGrp="1"/>
          </p:cNvSpPr>
          <p:nvPr>
            <p:ph type="sldNum" sz="quarter" idx="12"/>
          </p:nvPr>
        </p:nvSpPr>
        <p:spPr/>
        <p:txBody>
          <a:bodyPr/>
          <a:lstStyle/>
          <a:p>
            <a:fld id="{F235368E-AB1B-824C-B953-9E91A088AA49}" type="slidenum">
              <a:rPr lang="en-US" smtClean="0"/>
              <a:t>‹#›</a:t>
            </a:fld>
            <a:endParaRPr lang="en-US"/>
          </a:p>
        </p:txBody>
      </p:sp>
    </p:spTree>
    <p:extLst>
      <p:ext uri="{BB962C8B-B14F-4D97-AF65-F5344CB8AC3E}">
        <p14:creationId xmlns:p14="http://schemas.microsoft.com/office/powerpoint/2010/main" val="2276673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5561E8-BE2F-4449-8290-24996FC32E7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EEA136-8BA7-2A46-8F8B-35854173EA2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C7FB9-6E46-044B-B8CE-BC9A77E3F857}"/>
              </a:ext>
            </a:extLst>
          </p:cNvPr>
          <p:cNvSpPr>
            <a:spLocks noGrp="1"/>
          </p:cNvSpPr>
          <p:nvPr>
            <p:ph type="dt" sz="half" idx="10"/>
          </p:nvPr>
        </p:nvSpPr>
        <p:spPr/>
        <p:txBody>
          <a:bodyPr/>
          <a:lstStyle/>
          <a:p>
            <a:fld id="{32B83614-03A5-6940-807B-0DB244DB337D}" type="datetimeFigureOut">
              <a:rPr lang="en-US" smtClean="0"/>
              <a:t>11/18/23</a:t>
            </a:fld>
            <a:endParaRPr lang="en-US"/>
          </a:p>
        </p:txBody>
      </p:sp>
      <p:sp>
        <p:nvSpPr>
          <p:cNvPr id="5" name="Footer Placeholder 4">
            <a:extLst>
              <a:ext uri="{FF2B5EF4-FFF2-40B4-BE49-F238E27FC236}">
                <a16:creationId xmlns:a16="http://schemas.microsoft.com/office/drawing/2014/main" id="{8F2FE2AF-B35E-0E43-BA6F-AB9F35094E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C9E86-32BC-C346-8312-0E1F7989A4CA}"/>
              </a:ext>
            </a:extLst>
          </p:cNvPr>
          <p:cNvSpPr>
            <a:spLocks noGrp="1"/>
          </p:cNvSpPr>
          <p:nvPr>
            <p:ph type="sldNum" sz="quarter" idx="12"/>
          </p:nvPr>
        </p:nvSpPr>
        <p:spPr/>
        <p:txBody>
          <a:bodyPr/>
          <a:lstStyle/>
          <a:p>
            <a:fld id="{F235368E-AB1B-824C-B953-9E91A088AA49}" type="slidenum">
              <a:rPr lang="en-US" smtClean="0"/>
              <a:t>‹#›</a:t>
            </a:fld>
            <a:endParaRPr lang="en-US"/>
          </a:p>
        </p:txBody>
      </p:sp>
    </p:spTree>
    <p:extLst>
      <p:ext uri="{BB962C8B-B14F-4D97-AF65-F5344CB8AC3E}">
        <p14:creationId xmlns:p14="http://schemas.microsoft.com/office/powerpoint/2010/main" val="306637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1"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6"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17"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n-US" sz="3200" b="0" strike="noStrike" spc="-1">
              <a:solidFill>
                <a:srgbClr val="000000"/>
              </a:solidFill>
              <a:latin typeface="Calibri"/>
            </a:endParaRPr>
          </a:p>
        </p:txBody>
      </p:sp>
      <p:sp>
        <p:nvSpPr>
          <p:cNvPr id="25"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n-U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6" name="PlaceHolder 2"/>
          <p:cNvSpPr>
            <a:spLocks noGrp="1"/>
          </p:cNvSpPr>
          <p:nvPr>
            <p:ph type="dt"/>
          </p:nvPr>
        </p:nvSpPr>
        <p:spPr>
          <a:xfrm>
            <a:off x="457200" y="6356520"/>
            <a:ext cx="2133360" cy="364680"/>
          </a:xfrm>
          <a:prstGeom prst="rect">
            <a:avLst/>
          </a:prstGeom>
        </p:spPr>
        <p:txBody>
          <a:bodyPr anchor="ctr">
            <a:noAutofit/>
          </a:bodyPr>
          <a:lstStyle/>
          <a:p>
            <a:pPr>
              <a:lnSpc>
                <a:spcPct val="100000"/>
              </a:lnSpc>
            </a:pPr>
            <a:fld id="{191E0047-2271-4F4C-BA0D-D5CC0C374914}" type="datetime">
              <a:rPr lang="en-US" sz="1200" b="0" strike="noStrike" spc="-1">
                <a:solidFill>
                  <a:srgbClr val="8B8B8B"/>
                </a:solidFill>
                <a:latin typeface="Calibri"/>
              </a:rPr>
              <a:t>11/18/23</a:t>
            </a:fld>
            <a:endParaRPr lang="en-US" sz="1200" b="0" strike="noStrike" spc="-1">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noAutofit/>
          </a:bodyPr>
          <a:lstStyle/>
          <a:p>
            <a:endParaRPr lang="en-US" sz="2400" b="0" strike="noStrike" spc="-1">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5A48F62C-829A-485C-AF9B-43C4297FCDA7}" type="slidenum">
              <a:rPr lang="en-US" sz="1200" b="0" strike="noStrike" spc="-1">
                <a:solidFill>
                  <a:srgbClr val="8B8B8B"/>
                </a:solidFill>
                <a:latin typeface="Calibri"/>
              </a:rPr>
              <a:t>‹#›</a:t>
            </a:fld>
            <a:endParaRPr lang="en-US" sz="12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en-US" sz="4400" b="0" strike="noStrike" spc="-1">
                <a:solidFill>
                  <a:srgbClr val="000000"/>
                </a:solidFill>
                <a:latin typeface="Calibri"/>
              </a:rPr>
              <a:t>Click to edit Master title style</a:t>
            </a:r>
          </a:p>
        </p:txBody>
      </p:sp>
      <p:sp>
        <p:nvSpPr>
          <p:cNvPr id="42" name="PlaceHolder 2"/>
          <p:cNvSpPr>
            <a:spLocks noGrp="1"/>
          </p:cNvSpPr>
          <p:nvPr>
            <p:ph type="body"/>
          </p:nvPr>
        </p:nvSpPr>
        <p:spPr>
          <a:xfrm>
            <a:off x="457200" y="1600200"/>
            <a:ext cx="82292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en-US" sz="3200" b="0" strike="noStrike" spc="-1">
                <a:solidFill>
                  <a:srgbClr val="000000"/>
                </a:solidFill>
                <a:latin typeface="Calibri"/>
              </a:rPr>
              <a:t>Click to edit Master text styles</a:t>
            </a:r>
          </a:p>
          <a:p>
            <a:pPr marL="743040" lvl="1" indent="-285480">
              <a:lnSpc>
                <a:spcPct val="100000"/>
              </a:lnSpc>
              <a:spcBef>
                <a:spcPts val="561"/>
              </a:spcBef>
              <a:buClr>
                <a:srgbClr val="000000"/>
              </a:buClr>
              <a:buFont typeface="Arial"/>
              <a:buChar char="–"/>
            </a:pPr>
            <a:r>
              <a:rPr lang="en-US" sz="2800" b="0" strike="noStrike" spc="-1">
                <a:solidFill>
                  <a:srgbClr val="000000"/>
                </a:solidFill>
                <a:latin typeface="Calibri"/>
              </a:rPr>
              <a:t>Second level</a:t>
            </a:r>
          </a:p>
          <a:p>
            <a:pPr marL="1143000" lvl="2" indent="-228240">
              <a:lnSpc>
                <a:spcPct val="100000"/>
              </a:lnSpc>
              <a:spcBef>
                <a:spcPts val="479"/>
              </a:spcBef>
              <a:buClr>
                <a:srgbClr val="000000"/>
              </a:buClr>
              <a:buFont typeface="Arial"/>
              <a:buChar char="•"/>
            </a:pPr>
            <a:r>
              <a:rPr lang="en-US" sz="2400" b="0" strike="noStrike" spc="-1">
                <a:solidFill>
                  <a:srgbClr val="000000"/>
                </a:solidFill>
                <a:latin typeface="Calibri"/>
              </a:rPr>
              <a:t>Third level</a:t>
            </a:r>
          </a:p>
          <a:p>
            <a:pPr marL="1600200" lvl="3" indent="-228240">
              <a:lnSpc>
                <a:spcPct val="100000"/>
              </a:lnSpc>
              <a:spcBef>
                <a:spcPts val="400"/>
              </a:spcBef>
              <a:buClr>
                <a:srgbClr val="000000"/>
              </a:buClr>
              <a:buFont typeface="Arial"/>
              <a:buChar char="–"/>
            </a:pPr>
            <a:r>
              <a:rPr lang="en-US" sz="2000" b="0" strike="noStrike" spc="-1">
                <a:solidFill>
                  <a:srgbClr val="000000"/>
                </a:solidFill>
                <a:latin typeface="Calibri"/>
              </a:rPr>
              <a:t>Fourth level</a:t>
            </a:r>
          </a:p>
          <a:p>
            <a:pPr marL="2057400" lvl="4" indent="-228240">
              <a:lnSpc>
                <a:spcPct val="100000"/>
              </a:lnSpc>
              <a:spcBef>
                <a:spcPts val="400"/>
              </a:spcBef>
              <a:buClr>
                <a:srgbClr val="000000"/>
              </a:buClr>
              <a:buFont typeface="Arial"/>
              <a:buChar char="»"/>
            </a:pPr>
            <a:r>
              <a:rPr lang="en-US" sz="2000" b="0" strike="noStrike" spc="-1">
                <a:solidFill>
                  <a:srgbClr val="000000"/>
                </a:solidFill>
                <a:latin typeface="Calibri"/>
              </a:rPr>
              <a:t>Fifth level</a:t>
            </a:r>
          </a:p>
        </p:txBody>
      </p:sp>
      <p:sp>
        <p:nvSpPr>
          <p:cNvPr id="43" name="PlaceHolder 3"/>
          <p:cNvSpPr>
            <a:spLocks noGrp="1"/>
          </p:cNvSpPr>
          <p:nvPr>
            <p:ph type="dt"/>
          </p:nvPr>
        </p:nvSpPr>
        <p:spPr>
          <a:xfrm>
            <a:off x="457200" y="6356520"/>
            <a:ext cx="2133360" cy="364680"/>
          </a:xfrm>
          <a:prstGeom prst="rect">
            <a:avLst/>
          </a:prstGeom>
        </p:spPr>
        <p:txBody>
          <a:bodyPr anchor="ctr">
            <a:noAutofit/>
          </a:bodyPr>
          <a:lstStyle/>
          <a:p>
            <a:pPr>
              <a:lnSpc>
                <a:spcPct val="100000"/>
              </a:lnSpc>
            </a:pPr>
            <a:fld id="{2D672663-C257-480A-AC63-5301081E81ED}" type="datetime">
              <a:rPr lang="en-US" sz="1200" b="0" strike="noStrike" spc="-1">
                <a:solidFill>
                  <a:srgbClr val="8B8B8B"/>
                </a:solidFill>
                <a:latin typeface="Calibri"/>
              </a:rPr>
              <a:t>11/18/23</a:t>
            </a:fld>
            <a:endParaRPr lang="en-US" sz="1200" b="0" strike="noStrike" spc="-1">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noAutofit/>
          </a:bodyPr>
          <a:lstStyle/>
          <a:p>
            <a:endParaRPr lang="en-US" sz="2400" b="0" strike="noStrike" spc="-1">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9868C565-FB5D-4710-A361-EB52F91736F0}" type="slidenum">
              <a:rPr lang="en-US" sz="1200" b="0" strike="noStrike" spc="-1">
                <a:solidFill>
                  <a:srgbClr val="8B8B8B"/>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C89B9-8035-2049-933F-46EB1B69344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E8FAE-5C60-E24C-924D-DC7971AADB3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4AD97-58C6-5E4C-8AE3-5EF057D1B30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B83614-03A5-6940-807B-0DB244DB337D}" type="datetimeFigureOut">
              <a:rPr lang="en-US" smtClean="0"/>
              <a:t>11/18/23</a:t>
            </a:fld>
            <a:endParaRPr lang="en-US"/>
          </a:p>
        </p:txBody>
      </p:sp>
      <p:sp>
        <p:nvSpPr>
          <p:cNvPr id="5" name="Footer Placeholder 4">
            <a:extLst>
              <a:ext uri="{FF2B5EF4-FFF2-40B4-BE49-F238E27FC236}">
                <a16:creationId xmlns:a16="http://schemas.microsoft.com/office/drawing/2014/main" id="{F0311D7B-913B-4E4A-8728-FCF9B21AD02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27F653-CAFD-7F43-A78E-7841277B69B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35368E-AB1B-824C-B953-9E91A088AA49}" type="slidenum">
              <a:rPr lang="en-US" smtClean="0"/>
              <a:t>‹#›</a:t>
            </a:fld>
            <a:endParaRPr lang="en-US"/>
          </a:p>
        </p:txBody>
      </p:sp>
    </p:spTree>
    <p:extLst>
      <p:ext uri="{BB962C8B-B14F-4D97-AF65-F5344CB8AC3E}">
        <p14:creationId xmlns:p14="http://schemas.microsoft.com/office/powerpoint/2010/main" val="2988304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s.ubc.ca/~schmidtm/Software/UGM.html" TargetMode="External"/><Relationship Id="rId2" Type="http://schemas.openxmlformats.org/officeDocument/2006/relationships/hyperlink" Target="https://users.cecs.anu.edu.au/~sgould/papers/part1-MLSS-2011.pdf" TargetMode="External"/><Relationship Id="rId1" Type="http://schemas.openxmlformats.org/officeDocument/2006/relationships/slideLayout" Target="../slideLayouts/slideLayout2.xml"/><Relationship Id="rId6" Type="http://schemas.openxmlformats.org/officeDocument/2006/relationships/hyperlink" Target="https://vision.unipv.it/IA2/Factor%20graphs%20and%20the%20sum-product%20algorithm.pdf" TargetMode="External"/><Relationship Id="rId5" Type="http://schemas.openxmlformats.org/officeDocument/2006/relationships/hyperlink" Target="https://www.cs.ubc.ca/~murphyk/MLbook/pml-print3-ch19.pdf" TargetMode="External"/><Relationship Id="rId4" Type="http://schemas.openxmlformats.org/officeDocument/2006/relationships/hyperlink" Target="https://cran.r-project.org/web/packages/CRF/index.html"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image" Target="../media/image208.wmf"/><Relationship Id="rId1" Type="http://schemas.openxmlformats.org/officeDocument/2006/relationships/slideLayout" Target="../slideLayouts/slideLayout13.xml"/><Relationship Id="rId4" Type="http://schemas.openxmlformats.org/officeDocument/2006/relationships/image" Target="../media/image210.w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2.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slideLayout" Target="../slideLayouts/slideLayout13.x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slides/_rels/slide110.xml.rels><?xml version="1.0" encoding="UTF-8" standalone="yes"?>
<Relationships xmlns="http://schemas.openxmlformats.org/package/2006/relationships"><Relationship Id="rId8" Type="http://schemas.openxmlformats.org/officeDocument/2006/relationships/image" Target="../media/image218.wmf"/><Relationship Id="rId3" Type="http://schemas.openxmlformats.org/officeDocument/2006/relationships/image" Target="../media/image103.wmf"/><Relationship Id="rId7" Type="http://schemas.openxmlformats.org/officeDocument/2006/relationships/image" Target="../media/image217.wmf"/><Relationship Id="rId2" Type="http://schemas.openxmlformats.org/officeDocument/2006/relationships/image" Target="../media/image214.wmf"/><Relationship Id="rId1" Type="http://schemas.openxmlformats.org/officeDocument/2006/relationships/slideLayout" Target="../slideLayouts/slideLayout13.xml"/><Relationship Id="rId6" Type="http://schemas.openxmlformats.org/officeDocument/2006/relationships/image" Target="../media/image216.wmf"/><Relationship Id="rId5" Type="http://schemas.openxmlformats.org/officeDocument/2006/relationships/image" Target="../media/image215.wmf"/><Relationship Id="rId4" Type="http://schemas.openxmlformats.org/officeDocument/2006/relationships/image" Target="../media/image104.wmf"/></Relationships>
</file>

<file path=ppt/slides/_rels/slide111.x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image" Target="../media/image219.wmf"/><Relationship Id="rId1" Type="http://schemas.openxmlformats.org/officeDocument/2006/relationships/slideLayout" Target="../slideLayouts/slideLayout2.xml"/><Relationship Id="rId5" Type="http://schemas.openxmlformats.org/officeDocument/2006/relationships/image" Target="../media/image178.wmf"/><Relationship Id="rId4" Type="http://schemas.openxmlformats.org/officeDocument/2006/relationships/image" Target="../media/image221.wmf"/></Relationships>
</file>

<file path=ppt/slides/_rels/slide112.xml.rels><?xml version="1.0" encoding="UTF-8" standalone="yes"?>
<Relationships xmlns="http://schemas.openxmlformats.org/package/2006/relationships"><Relationship Id="rId2" Type="http://schemas.openxmlformats.org/officeDocument/2006/relationships/image" Target="../media/image221.wmf"/><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image" Target="../media/image223.wmf"/><Relationship Id="rId7" Type="http://schemas.openxmlformats.org/officeDocument/2006/relationships/image" Target="../media/image227.wmf"/><Relationship Id="rId2" Type="http://schemas.openxmlformats.org/officeDocument/2006/relationships/image" Target="../media/image222.wmf"/><Relationship Id="rId1" Type="http://schemas.openxmlformats.org/officeDocument/2006/relationships/slideLayout" Target="../slideLayouts/slideLayout13.xml"/><Relationship Id="rId6" Type="http://schemas.openxmlformats.org/officeDocument/2006/relationships/image" Target="../media/image226.wmf"/><Relationship Id="rId5" Type="http://schemas.openxmlformats.org/officeDocument/2006/relationships/image" Target="../media/image225.wmf"/><Relationship Id="rId4" Type="http://schemas.openxmlformats.org/officeDocument/2006/relationships/image" Target="../media/image224.wmf"/><Relationship Id="rId9" Type="http://schemas.openxmlformats.org/officeDocument/2006/relationships/image" Target="../media/image229.wmf"/></Relationships>
</file>

<file path=ppt/slides/_rels/slide114.xml.rels><?xml version="1.0" encoding="UTF-8" standalone="yes"?>
<Relationships xmlns="http://schemas.openxmlformats.org/package/2006/relationships"><Relationship Id="rId3" Type="http://schemas.openxmlformats.org/officeDocument/2006/relationships/image" Target="../media/image231.wmf"/><Relationship Id="rId7" Type="http://schemas.openxmlformats.org/officeDocument/2006/relationships/image" Target="../media/image235.wmf"/><Relationship Id="rId2" Type="http://schemas.openxmlformats.org/officeDocument/2006/relationships/image" Target="../media/image230.wmf"/><Relationship Id="rId1" Type="http://schemas.openxmlformats.org/officeDocument/2006/relationships/slideLayout" Target="../slideLayouts/slideLayout13.xml"/><Relationship Id="rId6" Type="http://schemas.openxmlformats.org/officeDocument/2006/relationships/image" Target="../media/image234.wmf"/><Relationship Id="rId5" Type="http://schemas.openxmlformats.org/officeDocument/2006/relationships/image" Target="../media/image233.wmf"/><Relationship Id="rId4" Type="http://schemas.openxmlformats.org/officeDocument/2006/relationships/image" Target="../media/image232.wmf"/></Relationships>
</file>

<file path=ppt/slides/_rels/slide115.xml.rels><?xml version="1.0" encoding="UTF-8" standalone="yes"?>
<Relationships xmlns="http://schemas.openxmlformats.org/package/2006/relationships"><Relationship Id="rId8" Type="http://schemas.openxmlformats.org/officeDocument/2006/relationships/image" Target="../media/image242.wmf"/><Relationship Id="rId3" Type="http://schemas.openxmlformats.org/officeDocument/2006/relationships/image" Target="../media/image237.wmf"/><Relationship Id="rId7" Type="http://schemas.openxmlformats.org/officeDocument/2006/relationships/image" Target="../media/image241.wmf"/><Relationship Id="rId2" Type="http://schemas.openxmlformats.org/officeDocument/2006/relationships/image" Target="../media/image236.wmf"/><Relationship Id="rId1" Type="http://schemas.openxmlformats.org/officeDocument/2006/relationships/slideLayout" Target="../slideLayouts/slideLayout13.xml"/><Relationship Id="rId6" Type="http://schemas.openxmlformats.org/officeDocument/2006/relationships/image" Target="../media/image240.wmf"/><Relationship Id="rId5" Type="http://schemas.openxmlformats.org/officeDocument/2006/relationships/image" Target="../media/image239.wmf"/><Relationship Id="rId4" Type="http://schemas.openxmlformats.org/officeDocument/2006/relationships/image" Target="../media/image238.wmf"/><Relationship Id="rId9" Type="http://schemas.openxmlformats.org/officeDocument/2006/relationships/image" Target="../media/image243.wmf"/></Relationships>
</file>

<file path=ppt/slides/_rels/slide116.xml.rels><?xml version="1.0" encoding="UTF-8" standalone="yes"?>
<Relationships xmlns="http://schemas.openxmlformats.org/package/2006/relationships"><Relationship Id="rId3" Type="http://schemas.openxmlformats.org/officeDocument/2006/relationships/image" Target="../media/image244.wmf"/><Relationship Id="rId2" Type="http://schemas.openxmlformats.org/officeDocument/2006/relationships/image" Target="../media/image178.wmf"/><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8" Type="http://schemas.openxmlformats.org/officeDocument/2006/relationships/image" Target="../media/image251.wmf"/><Relationship Id="rId3" Type="http://schemas.openxmlformats.org/officeDocument/2006/relationships/image" Target="../media/image246.wmf"/><Relationship Id="rId7" Type="http://schemas.openxmlformats.org/officeDocument/2006/relationships/image" Target="../media/image250.wmf"/><Relationship Id="rId2" Type="http://schemas.openxmlformats.org/officeDocument/2006/relationships/image" Target="../media/image245.wmf"/><Relationship Id="rId1" Type="http://schemas.openxmlformats.org/officeDocument/2006/relationships/slideLayout" Target="../slideLayouts/slideLayout13.xml"/><Relationship Id="rId6" Type="http://schemas.openxmlformats.org/officeDocument/2006/relationships/image" Target="../media/image249.wmf"/><Relationship Id="rId5" Type="http://schemas.openxmlformats.org/officeDocument/2006/relationships/image" Target="../media/image248.wmf"/><Relationship Id="rId4" Type="http://schemas.openxmlformats.org/officeDocument/2006/relationships/image" Target="../media/image247.wmf"/><Relationship Id="rId9" Type="http://schemas.openxmlformats.org/officeDocument/2006/relationships/image" Target="../media/image252.wmf"/></Relationships>
</file>

<file path=ppt/slides/_rels/slide118.xml.rels><?xml version="1.0" encoding="UTF-8" standalone="yes"?>
<Relationships xmlns="http://schemas.openxmlformats.org/package/2006/relationships"><Relationship Id="rId3" Type="http://schemas.openxmlformats.org/officeDocument/2006/relationships/image" Target="../media/image253.wmf"/><Relationship Id="rId2" Type="http://schemas.openxmlformats.org/officeDocument/2006/relationships/image" Target="../media/image219.wmf"/><Relationship Id="rId1" Type="http://schemas.openxmlformats.org/officeDocument/2006/relationships/slideLayout" Target="../slideLayouts/slideLayout13.xml"/><Relationship Id="rId4" Type="http://schemas.openxmlformats.org/officeDocument/2006/relationships/image" Target="../media/image254.wmf"/></Relationships>
</file>

<file path=ppt/slides/_rels/slide119.xml.rels><?xml version="1.0" encoding="UTF-8" standalone="yes"?>
<Relationships xmlns="http://schemas.openxmlformats.org/package/2006/relationships"><Relationship Id="rId3" Type="http://schemas.openxmlformats.org/officeDocument/2006/relationships/image" Target="../media/image256.wmf"/><Relationship Id="rId2" Type="http://schemas.openxmlformats.org/officeDocument/2006/relationships/image" Target="../media/image255.wmf"/><Relationship Id="rId1" Type="http://schemas.openxmlformats.org/officeDocument/2006/relationships/slideLayout" Target="../slideLayouts/slideLayout13.xml"/><Relationship Id="rId4" Type="http://schemas.openxmlformats.org/officeDocument/2006/relationships/image" Target="../media/image257.wmf"/></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259.wmf"/><Relationship Id="rId2" Type="http://schemas.openxmlformats.org/officeDocument/2006/relationships/image" Target="../media/image258.wmf"/><Relationship Id="rId1" Type="http://schemas.openxmlformats.org/officeDocument/2006/relationships/slideLayout" Target="../slideLayouts/slideLayout13.xml"/><Relationship Id="rId4" Type="http://schemas.openxmlformats.org/officeDocument/2006/relationships/image" Target="../media/image260.wmf"/></Relationships>
</file>

<file path=ppt/slides/_rels/slide121.xml.rels><?xml version="1.0" encoding="UTF-8" standalone="yes"?>
<Relationships xmlns="http://schemas.openxmlformats.org/package/2006/relationships"><Relationship Id="rId3" Type="http://schemas.openxmlformats.org/officeDocument/2006/relationships/image" Target="../media/image262.wmf"/><Relationship Id="rId2" Type="http://schemas.openxmlformats.org/officeDocument/2006/relationships/image" Target="../media/image261.wmf"/><Relationship Id="rId1" Type="http://schemas.openxmlformats.org/officeDocument/2006/relationships/slideLayout" Target="../slideLayouts/slideLayout2.xml"/><Relationship Id="rId4" Type="http://schemas.openxmlformats.org/officeDocument/2006/relationships/image" Target="../media/image263.wmf"/></Relationships>
</file>

<file path=ppt/slides/_rels/slide122.xml.rels><?xml version="1.0" encoding="UTF-8" standalone="yes"?>
<Relationships xmlns="http://schemas.openxmlformats.org/package/2006/relationships"><Relationship Id="rId8" Type="http://schemas.openxmlformats.org/officeDocument/2006/relationships/image" Target="../media/image270.wmf"/><Relationship Id="rId3" Type="http://schemas.openxmlformats.org/officeDocument/2006/relationships/image" Target="../media/image265.wmf"/><Relationship Id="rId7" Type="http://schemas.openxmlformats.org/officeDocument/2006/relationships/image" Target="../media/image269.wmf"/><Relationship Id="rId2" Type="http://schemas.openxmlformats.org/officeDocument/2006/relationships/image" Target="../media/image264.wmf"/><Relationship Id="rId1" Type="http://schemas.openxmlformats.org/officeDocument/2006/relationships/slideLayout" Target="../slideLayouts/slideLayout13.xml"/><Relationship Id="rId6" Type="http://schemas.openxmlformats.org/officeDocument/2006/relationships/image" Target="../media/image268.wmf"/><Relationship Id="rId5" Type="http://schemas.openxmlformats.org/officeDocument/2006/relationships/image" Target="../media/image267.wmf"/><Relationship Id="rId10" Type="http://schemas.openxmlformats.org/officeDocument/2006/relationships/image" Target="../media/image272.wmf"/><Relationship Id="rId4" Type="http://schemas.openxmlformats.org/officeDocument/2006/relationships/image" Target="../media/image266.wmf"/><Relationship Id="rId9" Type="http://schemas.openxmlformats.org/officeDocument/2006/relationships/image" Target="../media/image271.wmf"/></Relationships>
</file>

<file path=ppt/slides/_rels/slide123.xml.rels><?xml version="1.0" encoding="UTF-8" standalone="yes"?>
<Relationships xmlns="http://schemas.openxmlformats.org/package/2006/relationships"><Relationship Id="rId3" Type="http://schemas.openxmlformats.org/officeDocument/2006/relationships/image" Target="../media/image274.wmf"/><Relationship Id="rId7" Type="http://schemas.openxmlformats.org/officeDocument/2006/relationships/image" Target="../media/image278.wmf"/><Relationship Id="rId2" Type="http://schemas.openxmlformats.org/officeDocument/2006/relationships/image" Target="../media/image273.wmf"/><Relationship Id="rId1" Type="http://schemas.openxmlformats.org/officeDocument/2006/relationships/slideLayout" Target="../slideLayouts/slideLayout13.xml"/><Relationship Id="rId6" Type="http://schemas.openxmlformats.org/officeDocument/2006/relationships/image" Target="../media/image277.wmf"/><Relationship Id="rId5" Type="http://schemas.openxmlformats.org/officeDocument/2006/relationships/image" Target="../media/image276.wmf"/><Relationship Id="rId4" Type="http://schemas.openxmlformats.org/officeDocument/2006/relationships/image" Target="../media/image275.wmf"/></Relationships>
</file>

<file path=ppt/slides/_rels/slide124.xml.rels><?xml version="1.0" encoding="UTF-8" standalone="yes"?>
<Relationships xmlns="http://schemas.openxmlformats.org/package/2006/relationships"><Relationship Id="rId3" Type="http://schemas.openxmlformats.org/officeDocument/2006/relationships/image" Target="../media/image280.wmf"/><Relationship Id="rId7" Type="http://schemas.openxmlformats.org/officeDocument/2006/relationships/image" Target="../media/image284.wmf"/><Relationship Id="rId2" Type="http://schemas.openxmlformats.org/officeDocument/2006/relationships/image" Target="../media/image279.wmf"/><Relationship Id="rId1" Type="http://schemas.openxmlformats.org/officeDocument/2006/relationships/slideLayout" Target="../slideLayouts/slideLayout13.xml"/><Relationship Id="rId6" Type="http://schemas.openxmlformats.org/officeDocument/2006/relationships/image" Target="../media/image283.wmf"/><Relationship Id="rId5" Type="http://schemas.openxmlformats.org/officeDocument/2006/relationships/image" Target="../media/image282.wmf"/><Relationship Id="rId4" Type="http://schemas.openxmlformats.org/officeDocument/2006/relationships/image" Target="../media/image281.wmf"/></Relationships>
</file>

<file path=ppt/slides/_rels/slide125.xml.rels><?xml version="1.0" encoding="UTF-8" standalone="yes"?>
<Relationships xmlns="http://schemas.openxmlformats.org/package/2006/relationships"><Relationship Id="rId3" Type="http://schemas.openxmlformats.org/officeDocument/2006/relationships/image" Target="../media/image286.wmf"/><Relationship Id="rId2" Type="http://schemas.openxmlformats.org/officeDocument/2006/relationships/image" Target="../media/image285.wmf"/><Relationship Id="rId1" Type="http://schemas.openxmlformats.org/officeDocument/2006/relationships/slideLayout" Target="../slideLayouts/slideLayout13.xml"/><Relationship Id="rId5" Type="http://schemas.openxmlformats.org/officeDocument/2006/relationships/image" Target="../media/image288.wmf"/><Relationship Id="rId4" Type="http://schemas.openxmlformats.org/officeDocument/2006/relationships/image" Target="../media/image287.wmf"/></Relationships>
</file>

<file path=ppt/slides/_rels/slide126.xml.rels><?xml version="1.0" encoding="UTF-8" standalone="yes"?>
<Relationships xmlns="http://schemas.openxmlformats.org/package/2006/relationships"><Relationship Id="rId3" Type="http://schemas.openxmlformats.org/officeDocument/2006/relationships/image" Target="../media/image290.wmf"/><Relationship Id="rId2" Type="http://schemas.openxmlformats.org/officeDocument/2006/relationships/image" Target="../media/image289.wmf"/><Relationship Id="rId1" Type="http://schemas.openxmlformats.org/officeDocument/2006/relationships/slideLayout" Target="../slideLayouts/slideLayout13.xml"/><Relationship Id="rId4" Type="http://schemas.openxmlformats.org/officeDocument/2006/relationships/image" Target="../media/image291.png"/></Relationships>
</file>

<file path=ppt/slides/_rels/slide127.xml.rels><?xml version="1.0" encoding="UTF-8" standalone="yes"?>
<Relationships xmlns="http://schemas.openxmlformats.org/package/2006/relationships"><Relationship Id="rId3" Type="http://schemas.openxmlformats.org/officeDocument/2006/relationships/image" Target="../media/image292.wmf"/><Relationship Id="rId2" Type="http://schemas.openxmlformats.org/officeDocument/2006/relationships/image" Target="../media/image14.wmf"/><Relationship Id="rId1" Type="http://schemas.openxmlformats.org/officeDocument/2006/relationships/slideLayout" Target="../slideLayouts/slideLayout13.xml"/><Relationship Id="rId6" Type="http://schemas.openxmlformats.org/officeDocument/2006/relationships/image" Target="../media/image295.wmf"/><Relationship Id="rId5" Type="http://schemas.openxmlformats.org/officeDocument/2006/relationships/image" Target="../media/image294.wmf"/><Relationship Id="rId4" Type="http://schemas.openxmlformats.org/officeDocument/2006/relationships/image" Target="../media/image293.wmf"/></Relationships>
</file>

<file path=ppt/slides/_rels/slide128.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wmf"/><Relationship Id="rId1" Type="http://schemas.openxmlformats.org/officeDocument/2006/relationships/slideLayout" Target="../slideLayouts/slideLayout13.xml"/><Relationship Id="rId4" Type="http://schemas.openxmlformats.org/officeDocument/2006/relationships/image" Target="../media/image297.w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299.wmf"/><Relationship Id="rId2" Type="http://schemas.openxmlformats.org/officeDocument/2006/relationships/image" Target="../media/image298.png"/><Relationship Id="rId1" Type="http://schemas.openxmlformats.org/officeDocument/2006/relationships/slideLayout" Target="../slideLayouts/slideLayout13.xml"/><Relationship Id="rId4" Type="http://schemas.openxmlformats.org/officeDocument/2006/relationships/image" Target="../media/image300.wmf"/></Relationships>
</file>

<file path=ppt/slides/_rels/slide132.xml.rels><?xml version="1.0" encoding="UTF-8" standalone="yes"?>
<Relationships xmlns="http://schemas.openxmlformats.org/package/2006/relationships"><Relationship Id="rId3" Type="http://schemas.openxmlformats.org/officeDocument/2006/relationships/image" Target="../media/image302.wmf"/><Relationship Id="rId2" Type="http://schemas.openxmlformats.org/officeDocument/2006/relationships/image" Target="../media/image301.wmf"/><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8" Type="http://schemas.openxmlformats.org/officeDocument/2006/relationships/image" Target="../media/image308.wmf"/><Relationship Id="rId3" Type="http://schemas.openxmlformats.org/officeDocument/2006/relationships/image" Target="../media/image303.wmf"/><Relationship Id="rId7" Type="http://schemas.openxmlformats.org/officeDocument/2006/relationships/image" Target="../media/image307.wmf"/><Relationship Id="rId2" Type="http://schemas.openxmlformats.org/officeDocument/2006/relationships/image" Target="../media/image301.wmf"/><Relationship Id="rId1" Type="http://schemas.openxmlformats.org/officeDocument/2006/relationships/slideLayout" Target="../slideLayouts/slideLayout2.xml"/><Relationship Id="rId6" Type="http://schemas.openxmlformats.org/officeDocument/2006/relationships/image" Target="../media/image306.wmf"/><Relationship Id="rId5" Type="http://schemas.openxmlformats.org/officeDocument/2006/relationships/image" Target="../media/image305.wmf"/><Relationship Id="rId10" Type="http://schemas.openxmlformats.org/officeDocument/2006/relationships/image" Target="../media/image310.wmf"/><Relationship Id="rId4" Type="http://schemas.openxmlformats.org/officeDocument/2006/relationships/image" Target="../media/image304.wmf"/><Relationship Id="rId9" Type="http://schemas.openxmlformats.org/officeDocument/2006/relationships/image" Target="../media/image309.wmf"/></Relationships>
</file>

<file path=ppt/slides/_rels/slide134.xml.rels><?xml version="1.0" encoding="UTF-8" standalone="yes"?>
<Relationships xmlns="http://schemas.openxmlformats.org/package/2006/relationships"><Relationship Id="rId8" Type="http://schemas.openxmlformats.org/officeDocument/2006/relationships/image" Target="../media/image315.wmf"/><Relationship Id="rId3" Type="http://schemas.openxmlformats.org/officeDocument/2006/relationships/image" Target="../media/image307.wmf"/><Relationship Id="rId7" Type="http://schemas.openxmlformats.org/officeDocument/2006/relationships/image" Target="../media/image314.wmf"/><Relationship Id="rId2" Type="http://schemas.openxmlformats.org/officeDocument/2006/relationships/image" Target="../media/image306.wmf"/><Relationship Id="rId1" Type="http://schemas.openxmlformats.org/officeDocument/2006/relationships/slideLayout" Target="../slideLayouts/slideLayout13.xml"/><Relationship Id="rId6" Type="http://schemas.openxmlformats.org/officeDocument/2006/relationships/image" Target="../media/image313.wmf"/><Relationship Id="rId5" Type="http://schemas.openxmlformats.org/officeDocument/2006/relationships/image" Target="../media/image312.wmf"/><Relationship Id="rId4" Type="http://schemas.openxmlformats.org/officeDocument/2006/relationships/image" Target="../media/image311.wmf"/></Relationships>
</file>

<file path=ppt/slides/_rels/slide135.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image" Target="../media/image307.wmf"/><Relationship Id="rId7" Type="http://schemas.openxmlformats.org/officeDocument/2006/relationships/image" Target="../media/image319.wmf"/><Relationship Id="rId2" Type="http://schemas.openxmlformats.org/officeDocument/2006/relationships/image" Target="../media/image306.wmf"/><Relationship Id="rId1" Type="http://schemas.openxmlformats.org/officeDocument/2006/relationships/slideLayout" Target="../slideLayouts/slideLayout13.xml"/><Relationship Id="rId6" Type="http://schemas.openxmlformats.org/officeDocument/2006/relationships/image" Target="../media/image318.wmf"/><Relationship Id="rId5" Type="http://schemas.openxmlformats.org/officeDocument/2006/relationships/image" Target="../media/image317.wmf"/><Relationship Id="rId4" Type="http://schemas.openxmlformats.org/officeDocument/2006/relationships/image" Target="../media/image316.wmf"/></Relationships>
</file>

<file path=ppt/slides/_rels/slide136.xml.rels><?xml version="1.0" encoding="UTF-8" standalone="yes"?>
<Relationships xmlns="http://schemas.openxmlformats.org/package/2006/relationships"><Relationship Id="rId3" Type="http://schemas.openxmlformats.org/officeDocument/2006/relationships/image" Target="../media/image304.wmf"/><Relationship Id="rId2" Type="http://schemas.openxmlformats.org/officeDocument/2006/relationships/image" Target="../media/image303.wmf"/><Relationship Id="rId1" Type="http://schemas.openxmlformats.org/officeDocument/2006/relationships/slideLayout" Target="../slideLayouts/slideLayout13.xml"/><Relationship Id="rId6" Type="http://schemas.openxmlformats.org/officeDocument/2006/relationships/image" Target="../media/image323.wmf"/><Relationship Id="rId5" Type="http://schemas.openxmlformats.org/officeDocument/2006/relationships/image" Target="../media/image322.wmf"/><Relationship Id="rId4" Type="http://schemas.openxmlformats.org/officeDocument/2006/relationships/image" Target="../media/image321.wmf"/></Relationships>
</file>

<file path=ppt/slides/_rels/slide137.xml.rels><?xml version="1.0" encoding="UTF-8" standalone="yes"?>
<Relationships xmlns="http://schemas.openxmlformats.org/package/2006/relationships"><Relationship Id="rId8" Type="http://schemas.openxmlformats.org/officeDocument/2006/relationships/image" Target="../media/image328.wmf"/><Relationship Id="rId3" Type="http://schemas.openxmlformats.org/officeDocument/2006/relationships/image" Target="../media/image306.wmf"/><Relationship Id="rId7" Type="http://schemas.openxmlformats.org/officeDocument/2006/relationships/image" Target="../media/image327.wmf"/><Relationship Id="rId2" Type="http://schemas.openxmlformats.org/officeDocument/2006/relationships/image" Target="../media/image305.wmf"/><Relationship Id="rId1" Type="http://schemas.openxmlformats.org/officeDocument/2006/relationships/slideLayout" Target="../slideLayouts/slideLayout13.xml"/><Relationship Id="rId6" Type="http://schemas.openxmlformats.org/officeDocument/2006/relationships/image" Target="../media/image326.wmf"/><Relationship Id="rId5" Type="http://schemas.openxmlformats.org/officeDocument/2006/relationships/image" Target="../media/image325.wmf"/><Relationship Id="rId10" Type="http://schemas.openxmlformats.org/officeDocument/2006/relationships/image" Target="../media/image330.wmf"/><Relationship Id="rId4" Type="http://schemas.openxmlformats.org/officeDocument/2006/relationships/image" Target="../media/image324.wmf"/><Relationship Id="rId9" Type="http://schemas.openxmlformats.org/officeDocument/2006/relationships/image" Target="../media/image329.wmf"/></Relationships>
</file>

<file path=ppt/slides/_rels/slide138.xml.rels><?xml version="1.0" encoding="UTF-8" standalone="yes"?>
<Relationships xmlns="http://schemas.openxmlformats.org/package/2006/relationships"><Relationship Id="rId8" Type="http://schemas.openxmlformats.org/officeDocument/2006/relationships/image" Target="../media/image336.wmf"/><Relationship Id="rId3" Type="http://schemas.openxmlformats.org/officeDocument/2006/relationships/image" Target="../media/image331.wmf"/><Relationship Id="rId7" Type="http://schemas.openxmlformats.org/officeDocument/2006/relationships/image" Target="../media/image335.wmf"/><Relationship Id="rId2" Type="http://schemas.openxmlformats.org/officeDocument/2006/relationships/image" Target="../media/image214.wmf"/><Relationship Id="rId1" Type="http://schemas.openxmlformats.org/officeDocument/2006/relationships/slideLayout" Target="../slideLayouts/slideLayout13.xml"/><Relationship Id="rId6" Type="http://schemas.openxmlformats.org/officeDocument/2006/relationships/image" Target="../media/image334.wmf"/><Relationship Id="rId5" Type="http://schemas.openxmlformats.org/officeDocument/2006/relationships/image" Target="../media/image333.wmf"/><Relationship Id="rId10" Type="http://schemas.openxmlformats.org/officeDocument/2006/relationships/image" Target="../media/image338.wmf"/><Relationship Id="rId4" Type="http://schemas.openxmlformats.org/officeDocument/2006/relationships/image" Target="../media/image332.wmf"/><Relationship Id="rId9" Type="http://schemas.openxmlformats.org/officeDocument/2006/relationships/image" Target="../media/image337.wmf"/></Relationships>
</file>

<file path=ppt/slides/_rels/slide139.xml.rels><?xml version="1.0" encoding="UTF-8" standalone="yes"?>
<Relationships xmlns="http://schemas.openxmlformats.org/package/2006/relationships"><Relationship Id="rId8" Type="http://schemas.openxmlformats.org/officeDocument/2006/relationships/image" Target="../media/image345.wmf"/><Relationship Id="rId3" Type="http://schemas.openxmlformats.org/officeDocument/2006/relationships/image" Target="../media/image340.wmf"/><Relationship Id="rId7" Type="http://schemas.openxmlformats.org/officeDocument/2006/relationships/image" Target="../media/image344.wmf"/><Relationship Id="rId2" Type="http://schemas.openxmlformats.org/officeDocument/2006/relationships/image" Target="../media/image339.wmf"/><Relationship Id="rId1" Type="http://schemas.openxmlformats.org/officeDocument/2006/relationships/slideLayout" Target="../slideLayouts/slideLayout13.xml"/><Relationship Id="rId6" Type="http://schemas.openxmlformats.org/officeDocument/2006/relationships/image" Target="../media/image343.wmf"/><Relationship Id="rId5" Type="http://schemas.openxmlformats.org/officeDocument/2006/relationships/image" Target="../media/image342.wmf"/><Relationship Id="rId4" Type="http://schemas.openxmlformats.org/officeDocument/2006/relationships/image" Target="../media/image341.wmf"/></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347.wmf"/><Relationship Id="rId2" Type="http://schemas.openxmlformats.org/officeDocument/2006/relationships/image" Target="../media/image346.wmf"/><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347.wmf"/><Relationship Id="rId2" Type="http://schemas.openxmlformats.org/officeDocument/2006/relationships/image" Target="../media/image348.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350.wmf"/><Relationship Id="rId2" Type="http://schemas.openxmlformats.org/officeDocument/2006/relationships/image" Target="../media/image349.wmf"/><Relationship Id="rId1" Type="http://schemas.openxmlformats.org/officeDocument/2006/relationships/slideLayout" Target="../slideLayouts/slideLayout13.xml"/><Relationship Id="rId4" Type="http://schemas.openxmlformats.org/officeDocument/2006/relationships/image" Target="../media/image351.wmf"/></Relationships>
</file>

<file path=ppt/slides/_rels/slide144.xml.rels><?xml version="1.0" encoding="UTF-8" standalone="yes"?>
<Relationships xmlns="http://schemas.openxmlformats.org/package/2006/relationships"><Relationship Id="rId8" Type="http://schemas.openxmlformats.org/officeDocument/2006/relationships/image" Target="../media/image357.wmf"/><Relationship Id="rId13" Type="http://schemas.openxmlformats.org/officeDocument/2006/relationships/image" Target="../media/image362.wmf"/><Relationship Id="rId3" Type="http://schemas.openxmlformats.org/officeDocument/2006/relationships/image" Target="../media/image352.wmf"/><Relationship Id="rId7" Type="http://schemas.openxmlformats.org/officeDocument/2006/relationships/image" Target="../media/image356.wmf"/><Relationship Id="rId12" Type="http://schemas.openxmlformats.org/officeDocument/2006/relationships/image" Target="../media/image361.wmf"/><Relationship Id="rId2" Type="http://schemas.openxmlformats.org/officeDocument/2006/relationships/image" Target="../media/image333.wmf"/><Relationship Id="rId1" Type="http://schemas.openxmlformats.org/officeDocument/2006/relationships/slideLayout" Target="../slideLayouts/slideLayout13.xml"/><Relationship Id="rId6" Type="http://schemas.openxmlformats.org/officeDocument/2006/relationships/image" Target="../media/image355.wmf"/><Relationship Id="rId11" Type="http://schemas.openxmlformats.org/officeDocument/2006/relationships/image" Target="../media/image360.wmf"/><Relationship Id="rId5" Type="http://schemas.openxmlformats.org/officeDocument/2006/relationships/image" Target="../media/image354.wmf"/><Relationship Id="rId15" Type="http://schemas.openxmlformats.org/officeDocument/2006/relationships/image" Target="../media/image364.wmf"/><Relationship Id="rId10" Type="http://schemas.openxmlformats.org/officeDocument/2006/relationships/image" Target="../media/image359.wmf"/><Relationship Id="rId4" Type="http://schemas.openxmlformats.org/officeDocument/2006/relationships/image" Target="../media/image353.wmf"/><Relationship Id="rId9" Type="http://schemas.openxmlformats.org/officeDocument/2006/relationships/image" Target="../media/image358.wmf"/><Relationship Id="rId14" Type="http://schemas.openxmlformats.org/officeDocument/2006/relationships/image" Target="../media/image363.wmf"/></Relationships>
</file>

<file path=ppt/slides/_rels/slide145.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50.wmf"/><Relationship Id="rId1" Type="http://schemas.openxmlformats.org/officeDocument/2006/relationships/slideLayout" Target="../slideLayouts/slideLayout13.xml"/><Relationship Id="rId4" Type="http://schemas.openxmlformats.org/officeDocument/2006/relationships/image" Target="../media/image367.wmf"/></Relationships>
</file>

<file path=ppt/slides/_rels/slide147.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49.wmf"/><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51.wmf"/><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8" Type="http://schemas.openxmlformats.org/officeDocument/2006/relationships/image" Target="../media/image374.wmf"/><Relationship Id="rId3" Type="http://schemas.openxmlformats.org/officeDocument/2006/relationships/image" Target="../media/image304.wmf"/><Relationship Id="rId7" Type="http://schemas.openxmlformats.org/officeDocument/2006/relationships/image" Target="../media/image373.wmf"/><Relationship Id="rId2" Type="http://schemas.openxmlformats.org/officeDocument/2006/relationships/image" Target="../media/image303.wmf"/><Relationship Id="rId1" Type="http://schemas.openxmlformats.org/officeDocument/2006/relationships/slideLayout" Target="../slideLayouts/slideLayout13.xml"/><Relationship Id="rId6" Type="http://schemas.openxmlformats.org/officeDocument/2006/relationships/image" Target="../media/image372.wmf"/><Relationship Id="rId5" Type="http://schemas.openxmlformats.org/officeDocument/2006/relationships/image" Target="../media/image371.wmf"/><Relationship Id="rId4" Type="http://schemas.openxmlformats.org/officeDocument/2006/relationships/image" Target="../media/image370.wmf"/><Relationship Id="rId9" Type="http://schemas.openxmlformats.org/officeDocument/2006/relationships/image" Target="../media/image375.wmf"/></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13.xml"/><Relationship Id="rId4" Type="http://schemas.openxmlformats.org/officeDocument/2006/relationships/image" Target="../media/image25.wmf"/></Relationships>
</file>

<file path=ppt/slides/_rels/slide150.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376.wmf"/><Relationship Id="rId1" Type="http://schemas.openxmlformats.org/officeDocument/2006/relationships/slideLayout" Target="../slideLayouts/slideLayout13.xml"/><Relationship Id="rId4" Type="http://schemas.openxmlformats.org/officeDocument/2006/relationships/image" Target="../media/image378.wmf"/></Relationships>
</file>

<file path=ppt/slides/_rels/slide151.xml.rels><?xml version="1.0" encoding="UTF-8" standalone="yes"?>
<Relationships xmlns="http://schemas.openxmlformats.org/package/2006/relationships"><Relationship Id="rId3" Type="http://schemas.openxmlformats.org/officeDocument/2006/relationships/image" Target="../media/image380.wmf"/><Relationship Id="rId7" Type="http://schemas.openxmlformats.org/officeDocument/2006/relationships/image" Target="../media/image384.wmf"/><Relationship Id="rId2" Type="http://schemas.openxmlformats.org/officeDocument/2006/relationships/image" Target="../media/image379.wmf"/><Relationship Id="rId1" Type="http://schemas.openxmlformats.org/officeDocument/2006/relationships/slideLayout" Target="../slideLayouts/slideLayout13.xml"/><Relationship Id="rId6" Type="http://schemas.openxmlformats.org/officeDocument/2006/relationships/image" Target="../media/image383.wmf"/><Relationship Id="rId5" Type="http://schemas.openxmlformats.org/officeDocument/2006/relationships/image" Target="../media/image382.wmf"/><Relationship Id="rId4" Type="http://schemas.openxmlformats.org/officeDocument/2006/relationships/image" Target="../media/image381.wmf"/></Relationships>
</file>

<file path=ppt/slides/_rels/slide152.xml.rels><?xml version="1.0" encoding="UTF-8" standalone="yes"?>
<Relationships xmlns="http://schemas.openxmlformats.org/package/2006/relationships"><Relationship Id="rId3" Type="http://schemas.openxmlformats.org/officeDocument/2006/relationships/image" Target="../media/image385.wmf"/><Relationship Id="rId2" Type="http://schemas.openxmlformats.org/officeDocument/2006/relationships/image" Target="../media/image379.wmf"/><Relationship Id="rId1" Type="http://schemas.openxmlformats.org/officeDocument/2006/relationships/slideLayout" Target="../slideLayouts/slideLayout13.xml"/><Relationship Id="rId4" Type="http://schemas.openxmlformats.org/officeDocument/2006/relationships/image" Target="../media/image386.wmf"/></Relationships>
</file>

<file path=ppt/slides/_rels/slide153.xml.rels><?xml version="1.0" encoding="UTF-8" standalone="yes"?>
<Relationships xmlns="http://schemas.openxmlformats.org/package/2006/relationships"><Relationship Id="rId3" Type="http://schemas.openxmlformats.org/officeDocument/2006/relationships/image" Target="../media/image292.wmf"/><Relationship Id="rId2" Type="http://schemas.openxmlformats.org/officeDocument/2006/relationships/image" Target="../media/image14.wmf"/><Relationship Id="rId1" Type="http://schemas.openxmlformats.org/officeDocument/2006/relationships/slideLayout" Target="../slideLayouts/slideLayout13.xml"/><Relationship Id="rId5" Type="http://schemas.openxmlformats.org/officeDocument/2006/relationships/image" Target="../media/image294.wmf"/><Relationship Id="rId4" Type="http://schemas.openxmlformats.org/officeDocument/2006/relationships/image" Target="../media/image293.wm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87.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13.xml"/><Relationship Id="rId4" Type="http://schemas.openxmlformats.org/officeDocument/2006/relationships/image" Target="../media/image28.wmf"/></Relationships>
</file>

<file path=ppt/slides/_rels/slide160.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394.wmf"/><Relationship Id="rId2" Type="http://schemas.openxmlformats.org/officeDocument/2006/relationships/image" Target="../media/image393.wmf"/><Relationship Id="rId1" Type="http://schemas.openxmlformats.org/officeDocument/2006/relationships/slideLayout" Target="../slideLayouts/slideLayout13.xml"/><Relationship Id="rId6" Type="http://schemas.openxmlformats.org/officeDocument/2006/relationships/image" Target="../media/image397.wmf"/><Relationship Id="rId5" Type="http://schemas.openxmlformats.org/officeDocument/2006/relationships/image" Target="../media/image396.wmf"/><Relationship Id="rId4" Type="http://schemas.openxmlformats.org/officeDocument/2006/relationships/image" Target="../media/image395.wmf"/></Relationships>
</file>

<file path=ppt/slides/_rels/slide165.xml.rels><?xml version="1.0" encoding="UTF-8" standalone="yes"?>
<Relationships xmlns="http://schemas.openxmlformats.org/package/2006/relationships"><Relationship Id="rId3" Type="http://schemas.openxmlformats.org/officeDocument/2006/relationships/image" Target="../media/image399.wmf"/><Relationship Id="rId2" Type="http://schemas.openxmlformats.org/officeDocument/2006/relationships/image" Target="../media/image398.wmf"/><Relationship Id="rId1" Type="http://schemas.openxmlformats.org/officeDocument/2006/relationships/slideLayout" Target="../slideLayouts/slideLayout13.xml"/><Relationship Id="rId6" Type="http://schemas.openxmlformats.org/officeDocument/2006/relationships/image" Target="../media/image402.wmf"/><Relationship Id="rId5" Type="http://schemas.openxmlformats.org/officeDocument/2006/relationships/image" Target="../media/image401.wmf"/><Relationship Id="rId4" Type="http://schemas.openxmlformats.org/officeDocument/2006/relationships/image" Target="../media/image400.wmf"/></Relationships>
</file>

<file path=ppt/slides/_rels/slide166.xml.rels><?xml version="1.0" encoding="UTF-8" standalone="yes"?>
<Relationships xmlns="http://schemas.openxmlformats.org/package/2006/relationships"><Relationship Id="rId3" Type="http://schemas.openxmlformats.org/officeDocument/2006/relationships/image" Target="../media/image404.wmf"/><Relationship Id="rId2" Type="http://schemas.openxmlformats.org/officeDocument/2006/relationships/image" Target="../media/image403.wmf"/><Relationship Id="rId1" Type="http://schemas.openxmlformats.org/officeDocument/2006/relationships/slideLayout" Target="../slideLayouts/slideLayout13.xml"/><Relationship Id="rId4" Type="http://schemas.openxmlformats.org/officeDocument/2006/relationships/image" Target="../media/image405.wmf"/></Relationships>
</file>

<file path=ppt/slides/_rels/slide167.xml.rels><?xml version="1.0" encoding="UTF-8" standalone="yes"?>
<Relationships xmlns="http://schemas.openxmlformats.org/package/2006/relationships"><Relationship Id="rId3" Type="http://schemas.openxmlformats.org/officeDocument/2006/relationships/image" Target="../media/image407.wmf"/><Relationship Id="rId2" Type="http://schemas.openxmlformats.org/officeDocument/2006/relationships/image" Target="../media/image406.wmf"/><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409.wmf"/><Relationship Id="rId2" Type="http://schemas.openxmlformats.org/officeDocument/2006/relationships/image" Target="../media/image408.wmf"/><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8" Type="http://schemas.openxmlformats.org/officeDocument/2006/relationships/image" Target="../media/image412.wmf"/><Relationship Id="rId3" Type="http://schemas.openxmlformats.org/officeDocument/2006/relationships/image" Target="../media/image103.wmf"/><Relationship Id="rId7" Type="http://schemas.openxmlformats.org/officeDocument/2006/relationships/image" Target="../media/image411.wmf"/><Relationship Id="rId2" Type="http://schemas.openxmlformats.org/officeDocument/2006/relationships/image" Target="../media/image214.wmf"/><Relationship Id="rId1" Type="http://schemas.openxmlformats.org/officeDocument/2006/relationships/slideLayout" Target="../slideLayouts/slideLayout13.xml"/><Relationship Id="rId6" Type="http://schemas.openxmlformats.org/officeDocument/2006/relationships/image" Target="../media/image410.wmf"/><Relationship Id="rId5" Type="http://schemas.openxmlformats.org/officeDocument/2006/relationships/image" Target="../media/image215.wmf"/><Relationship Id="rId4" Type="http://schemas.openxmlformats.org/officeDocument/2006/relationships/image" Target="../media/image104.wmf"/></Relationships>
</file>

<file path=ppt/slides/_rels/slide1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14.wmf"/><Relationship Id="rId1" Type="http://schemas.openxmlformats.org/officeDocument/2006/relationships/slideLayout" Target="../slideLayouts/slideLayout13.xml"/><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slides/_rels/slide170.xml.rels><?xml version="1.0" encoding="UTF-8" standalone="yes"?>
<Relationships xmlns="http://schemas.openxmlformats.org/package/2006/relationships"><Relationship Id="rId3" Type="http://schemas.openxmlformats.org/officeDocument/2006/relationships/image" Target="../media/image414.wmf"/><Relationship Id="rId2" Type="http://schemas.openxmlformats.org/officeDocument/2006/relationships/image" Target="../media/image413.wmf"/><Relationship Id="rId1" Type="http://schemas.openxmlformats.org/officeDocument/2006/relationships/slideLayout" Target="../slideLayouts/slideLayout13.xml"/><Relationship Id="rId5" Type="http://schemas.openxmlformats.org/officeDocument/2006/relationships/image" Target="../media/image416.wmf"/><Relationship Id="rId4" Type="http://schemas.openxmlformats.org/officeDocument/2006/relationships/image" Target="../media/image415.wmf"/></Relationships>
</file>

<file path=ppt/slides/_rels/slide171.xml.rels><?xml version="1.0" encoding="UTF-8" standalone="yes"?>
<Relationships xmlns="http://schemas.openxmlformats.org/package/2006/relationships"><Relationship Id="rId3" Type="http://schemas.openxmlformats.org/officeDocument/2006/relationships/image" Target="../media/image418.wmf"/><Relationship Id="rId2" Type="http://schemas.openxmlformats.org/officeDocument/2006/relationships/image" Target="../media/image417.wmf"/><Relationship Id="rId1" Type="http://schemas.openxmlformats.org/officeDocument/2006/relationships/slideLayout" Target="../slideLayouts/slideLayout13.xml"/><Relationship Id="rId5" Type="http://schemas.openxmlformats.org/officeDocument/2006/relationships/image" Target="../media/image420.wmf"/><Relationship Id="rId4" Type="http://schemas.openxmlformats.org/officeDocument/2006/relationships/image" Target="../media/image419.wmf"/></Relationships>
</file>

<file path=ppt/slides/_rels/slide172.xml.rels><?xml version="1.0" encoding="UTF-8" standalone="yes"?>
<Relationships xmlns="http://schemas.openxmlformats.org/package/2006/relationships"><Relationship Id="rId8" Type="http://schemas.openxmlformats.org/officeDocument/2006/relationships/image" Target="../media/image427.wmf"/><Relationship Id="rId3" Type="http://schemas.openxmlformats.org/officeDocument/2006/relationships/image" Target="../media/image422.wmf"/><Relationship Id="rId7" Type="http://schemas.openxmlformats.org/officeDocument/2006/relationships/image" Target="../media/image426.wmf"/><Relationship Id="rId2" Type="http://schemas.openxmlformats.org/officeDocument/2006/relationships/image" Target="../media/image421.wmf"/><Relationship Id="rId1" Type="http://schemas.openxmlformats.org/officeDocument/2006/relationships/slideLayout" Target="../slideLayouts/slideLayout13.xml"/><Relationship Id="rId6" Type="http://schemas.openxmlformats.org/officeDocument/2006/relationships/image" Target="../media/image425.wmf"/><Relationship Id="rId5" Type="http://schemas.openxmlformats.org/officeDocument/2006/relationships/image" Target="../media/image424.wmf"/><Relationship Id="rId4" Type="http://schemas.openxmlformats.org/officeDocument/2006/relationships/image" Target="../media/image423.wmf"/><Relationship Id="rId9" Type="http://schemas.openxmlformats.org/officeDocument/2006/relationships/image" Target="../media/image428.wmf"/></Relationships>
</file>

<file path=ppt/slides/_rels/slide173.x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image" Target="../media/image430.wmf"/><Relationship Id="rId7" Type="http://schemas.openxmlformats.org/officeDocument/2006/relationships/image" Target="../media/image434.wmf"/><Relationship Id="rId2" Type="http://schemas.openxmlformats.org/officeDocument/2006/relationships/image" Target="../media/image429.wmf"/><Relationship Id="rId1" Type="http://schemas.openxmlformats.org/officeDocument/2006/relationships/slideLayout" Target="../slideLayouts/slideLayout13.xml"/><Relationship Id="rId6" Type="http://schemas.openxmlformats.org/officeDocument/2006/relationships/image" Target="../media/image433.wmf"/><Relationship Id="rId5" Type="http://schemas.openxmlformats.org/officeDocument/2006/relationships/image" Target="../media/image432.wmf"/><Relationship Id="rId4" Type="http://schemas.openxmlformats.org/officeDocument/2006/relationships/image" Target="../media/image431.wmf"/><Relationship Id="rId9" Type="http://schemas.openxmlformats.org/officeDocument/2006/relationships/image" Target="../media/image436.wmf"/></Relationships>
</file>

<file path=ppt/slides/_rels/slide174.xml.rels><?xml version="1.0" encoding="UTF-8" standalone="yes"?>
<Relationships xmlns="http://schemas.openxmlformats.org/package/2006/relationships"><Relationship Id="rId3" Type="http://schemas.openxmlformats.org/officeDocument/2006/relationships/image" Target="../media/image438.wmf"/><Relationship Id="rId2" Type="http://schemas.openxmlformats.org/officeDocument/2006/relationships/image" Target="../media/image437.wmf"/><Relationship Id="rId1" Type="http://schemas.openxmlformats.org/officeDocument/2006/relationships/slideLayout" Target="../slideLayouts/slideLayout13.xml"/><Relationship Id="rId4" Type="http://schemas.openxmlformats.org/officeDocument/2006/relationships/image" Target="../media/image439.wmf"/></Relationships>
</file>

<file path=ppt/slides/_rels/slide175.xml.rels><?xml version="1.0" encoding="UTF-8" standalone="yes"?>
<Relationships xmlns="http://schemas.openxmlformats.org/package/2006/relationships"><Relationship Id="rId2" Type="http://schemas.openxmlformats.org/officeDocument/2006/relationships/image" Target="../media/image408.wmf"/><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Layout" Target="../slideLayouts/slideLayout14.xml"/><Relationship Id="rId4" Type="http://schemas.openxmlformats.org/officeDocument/2006/relationships/hyperlink" Target="https://mc-stan.org/" TargetMode="Externa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45.png"/><Relationship Id="rId1" Type="http://schemas.openxmlformats.org/officeDocument/2006/relationships/slideLayout" Target="../slideLayouts/slideLayout14.xml"/><Relationship Id="rId4" Type="http://schemas.openxmlformats.org/officeDocument/2006/relationships/image" Target="../media/image447.png"/></Relationships>
</file>

<file path=ppt/slides/_rels/slide195.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49.png"/><Relationship Id="rId5" Type="http://schemas.openxmlformats.org/officeDocument/2006/relationships/image" Target="../media/image448.png"/><Relationship Id="rId4" Type="http://schemas.openxmlformats.org/officeDocument/2006/relationships/image" Target="../media/image126.png"/></Relationships>
</file>

<file path=ppt/slides/_rels/slide196.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450.png"/><Relationship Id="rId1" Type="http://schemas.openxmlformats.org/officeDocument/2006/relationships/slideLayout" Target="../slideLayouts/slideLayout14.xml"/><Relationship Id="rId6" Type="http://schemas.openxmlformats.org/officeDocument/2006/relationships/image" Target="../media/image454.png"/><Relationship Id="rId5" Type="http://schemas.openxmlformats.org/officeDocument/2006/relationships/image" Target="../media/image453.png"/><Relationship Id="rId4" Type="http://schemas.openxmlformats.org/officeDocument/2006/relationships/image" Target="../media/image452.png"/></Relationships>
</file>

<file path=ppt/slides/_rels/slide197.xml.rels><?xml version="1.0" encoding="UTF-8" standalone="yes"?>
<Relationships xmlns="http://schemas.openxmlformats.org/package/2006/relationships"><Relationship Id="rId2" Type="http://schemas.openxmlformats.org/officeDocument/2006/relationships/image" Target="../media/image455.pn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hyperlink" Target="https://github.com/npetraco/CRFutil"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13.xml"/><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2.w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2" Type="http://schemas.openxmlformats.org/officeDocument/2006/relationships/image" Target="../media/image456.png"/><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2" Type="http://schemas.openxmlformats.org/officeDocument/2006/relationships/image" Target="../media/image457.png"/><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13.xml"/><Relationship Id="rId4" Type="http://schemas.openxmlformats.org/officeDocument/2006/relationships/image" Target="../media/image41.wm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2" Type="http://schemas.openxmlformats.org/officeDocument/2006/relationships/image" Target="../media/image459.png"/><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image" Target="../media/image458.png"/><Relationship Id="rId1" Type="http://schemas.openxmlformats.org/officeDocument/2006/relationships/slideLayout" Target="../slideLayouts/slideLayout14.xml"/><Relationship Id="rId4" Type="http://schemas.openxmlformats.org/officeDocument/2006/relationships/image" Target="../media/image460.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image" Target="../media/image462.emf"/><Relationship Id="rId7" Type="http://schemas.openxmlformats.org/officeDocument/2006/relationships/image" Target="../media/image466.emf"/><Relationship Id="rId2" Type="http://schemas.openxmlformats.org/officeDocument/2006/relationships/image" Target="../media/image461.emf"/><Relationship Id="rId1" Type="http://schemas.openxmlformats.org/officeDocument/2006/relationships/slideLayout" Target="../slideLayouts/slideLayout14.xml"/><Relationship Id="rId6" Type="http://schemas.openxmlformats.org/officeDocument/2006/relationships/image" Target="../media/image465.emf"/><Relationship Id="rId5" Type="http://schemas.openxmlformats.org/officeDocument/2006/relationships/image" Target="../media/image464.emf"/><Relationship Id="rId4" Type="http://schemas.openxmlformats.org/officeDocument/2006/relationships/image" Target="../media/image463.emf"/></Relationships>
</file>

<file path=ppt/slides/_rels/slide218.xml.rels><?xml version="1.0" encoding="UTF-8" standalone="yes"?>
<Relationships xmlns="http://schemas.openxmlformats.org/package/2006/relationships"><Relationship Id="rId3" Type="http://schemas.openxmlformats.org/officeDocument/2006/relationships/image" Target="../media/image462.emf"/><Relationship Id="rId2" Type="http://schemas.openxmlformats.org/officeDocument/2006/relationships/image" Target="../media/image461.emf"/><Relationship Id="rId1" Type="http://schemas.openxmlformats.org/officeDocument/2006/relationships/slideLayout" Target="../slideLayouts/slideLayout14.xml"/><Relationship Id="rId6" Type="http://schemas.openxmlformats.org/officeDocument/2006/relationships/image" Target="../media/image465.emf"/><Relationship Id="rId5" Type="http://schemas.openxmlformats.org/officeDocument/2006/relationships/image" Target="../media/image464.emf"/><Relationship Id="rId4" Type="http://schemas.openxmlformats.org/officeDocument/2006/relationships/image" Target="../media/image463.emf"/></Relationships>
</file>

<file path=ppt/slides/_rels/slide219.xml.rels><?xml version="1.0" encoding="UTF-8" standalone="yes"?>
<Relationships xmlns="http://schemas.openxmlformats.org/package/2006/relationships"><Relationship Id="rId3" Type="http://schemas.openxmlformats.org/officeDocument/2006/relationships/image" Target="../media/image468.emf"/><Relationship Id="rId7" Type="http://schemas.openxmlformats.org/officeDocument/2006/relationships/image" Target="../media/image472.emf"/><Relationship Id="rId2" Type="http://schemas.openxmlformats.org/officeDocument/2006/relationships/image" Target="../media/image467.emf"/><Relationship Id="rId1" Type="http://schemas.openxmlformats.org/officeDocument/2006/relationships/slideLayout" Target="../slideLayouts/slideLayout14.xml"/><Relationship Id="rId6" Type="http://schemas.openxmlformats.org/officeDocument/2006/relationships/image" Target="../media/image471.emf"/><Relationship Id="rId5" Type="http://schemas.openxmlformats.org/officeDocument/2006/relationships/image" Target="../media/image470.emf"/><Relationship Id="rId4" Type="http://schemas.openxmlformats.org/officeDocument/2006/relationships/image" Target="../media/image469.emf"/></Relationships>
</file>

<file path=ppt/slides/_rels/slide22.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14.wmf"/><Relationship Id="rId1" Type="http://schemas.openxmlformats.org/officeDocument/2006/relationships/slideLayout" Target="../slideLayouts/slideLayout13.xml"/><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slides/_rels/slide220.xml.rels><?xml version="1.0" encoding="UTF-8" standalone="yes"?>
<Relationships xmlns="http://schemas.openxmlformats.org/package/2006/relationships"><Relationship Id="rId3" Type="http://schemas.openxmlformats.org/officeDocument/2006/relationships/image" Target="../media/image468.emf"/><Relationship Id="rId2" Type="http://schemas.openxmlformats.org/officeDocument/2006/relationships/image" Target="../media/image467.emf"/><Relationship Id="rId1" Type="http://schemas.openxmlformats.org/officeDocument/2006/relationships/slideLayout" Target="../slideLayouts/slideLayout14.xml"/><Relationship Id="rId6" Type="http://schemas.openxmlformats.org/officeDocument/2006/relationships/image" Target="../media/image471.emf"/><Relationship Id="rId5" Type="http://schemas.openxmlformats.org/officeDocument/2006/relationships/image" Target="../media/image470.emf"/><Relationship Id="rId4" Type="http://schemas.openxmlformats.org/officeDocument/2006/relationships/image" Target="../media/image469.emf"/></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8" Type="http://schemas.openxmlformats.org/officeDocument/2006/relationships/image" Target="../media/image479.emf"/><Relationship Id="rId3" Type="http://schemas.openxmlformats.org/officeDocument/2006/relationships/image" Target="../media/image474.emf"/><Relationship Id="rId7" Type="http://schemas.openxmlformats.org/officeDocument/2006/relationships/image" Target="../media/image478.emf"/><Relationship Id="rId2" Type="http://schemas.openxmlformats.org/officeDocument/2006/relationships/image" Target="../media/image473.emf"/><Relationship Id="rId1" Type="http://schemas.openxmlformats.org/officeDocument/2006/relationships/slideLayout" Target="../slideLayouts/slideLayout14.xml"/><Relationship Id="rId6" Type="http://schemas.openxmlformats.org/officeDocument/2006/relationships/image" Target="../media/image477.emf"/><Relationship Id="rId11" Type="http://schemas.openxmlformats.org/officeDocument/2006/relationships/image" Target="../media/image482.emf"/><Relationship Id="rId5" Type="http://schemas.openxmlformats.org/officeDocument/2006/relationships/image" Target="../media/image476.emf"/><Relationship Id="rId10" Type="http://schemas.openxmlformats.org/officeDocument/2006/relationships/image" Target="../media/image481.emf"/><Relationship Id="rId4" Type="http://schemas.openxmlformats.org/officeDocument/2006/relationships/image" Target="../media/image475.emf"/><Relationship Id="rId9" Type="http://schemas.openxmlformats.org/officeDocument/2006/relationships/image" Target="../media/image480.emf"/></Relationships>
</file>

<file path=ppt/slides/_rels/slide224.xml.rels><?xml version="1.0" encoding="UTF-8" standalone="yes"?>
<Relationships xmlns="http://schemas.openxmlformats.org/package/2006/relationships"><Relationship Id="rId3" Type="http://schemas.openxmlformats.org/officeDocument/2006/relationships/image" Target="../media/image484.emf"/><Relationship Id="rId7" Type="http://schemas.openxmlformats.org/officeDocument/2006/relationships/image" Target="../media/image488.emf"/><Relationship Id="rId2" Type="http://schemas.openxmlformats.org/officeDocument/2006/relationships/image" Target="../media/image483.emf"/><Relationship Id="rId1" Type="http://schemas.openxmlformats.org/officeDocument/2006/relationships/slideLayout" Target="../slideLayouts/slideLayout14.xml"/><Relationship Id="rId6" Type="http://schemas.openxmlformats.org/officeDocument/2006/relationships/image" Target="../media/image487.emf"/><Relationship Id="rId5" Type="http://schemas.openxmlformats.org/officeDocument/2006/relationships/image" Target="../media/image486.emf"/><Relationship Id="rId4" Type="http://schemas.openxmlformats.org/officeDocument/2006/relationships/image" Target="../media/image485.emf"/></Relationships>
</file>

<file path=ppt/slides/_rels/slide225.xml.rels><?xml version="1.0" encoding="UTF-8" standalone="yes"?>
<Relationships xmlns="http://schemas.openxmlformats.org/package/2006/relationships"><Relationship Id="rId3" Type="http://schemas.openxmlformats.org/officeDocument/2006/relationships/image" Target="../media/image490.emf"/><Relationship Id="rId2" Type="http://schemas.openxmlformats.org/officeDocument/2006/relationships/image" Target="../media/image489.emf"/><Relationship Id="rId1" Type="http://schemas.openxmlformats.org/officeDocument/2006/relationships/slideLayout" Target="../slideLayouts/slideLayout14.xml"/><Relationship Id="rId6" Type="http://schemas.openxmlformats.org/officeDocument/2006/relationships/image" Target="../media/image493.emf"/><Relationship Id="rId5" Type="http://schemas.openxmlformats.org/officeDocument/2006/relationships/image" Target="../media/image492.emf"/><Relationship Id="rId4" Type="http://schemas.openxmlformats.org/officeDocument/2006/relationships/image" Target="../media/image491.emf"/></Relationships>
</file>

<file path=ppt/slides/_rels/slide226.xml.rels><?xml version="1.0" encoding="UTF-8" standalone="yes"?>
<Relationships xmlns="http://schemas.openxmlformats.org/package/2006/relationships"><Relationship Id="rId8" Type="http://schemas.openxmlformats.org/officeDocument/2006/relationships/image" Target="../media/image499.emf"/><Relationship Id="rId3" Type="http://schemas.openxmlformats.org/officeDocument/2006/relationships/image" Target="../media/image495.emf"/><Relationship Id="rId7" Type="http://schemas.openxmlformats.org/officeDocument/2006/relationships/image" Target="../media/image492.emf"/><Relationship Id="rId2" Type="http://schemas.openxmlformats.org/officeDocument/2006/relationships/image" Target="../media/image494.emf"/><Relationship Id="rId1" Type="http://schemas.openxmlformats.org/officeDocument/2006/relationships/slideLayout" Target="../slideLayouts/slideLayout14.xml"/><Relationship Id="rId6" Type="http://schemas.openxmlformats.org/officeDocument/2006/relationships/image" Target="../media/image498.emf"/><Relationship Id="rId11" Type="http://schemas.openxmlformats.org/officeDocument/2006/relationships/image" Target="../media/image479.emf"/><Relationship Id="rId5" Type="http://schemas.openxmlformats.org/officeDocument/2006/relationships/image" Target="../media/image497.emf"/><Relationship Id="rId10" Type="http://schemas.openxmlformats.org/officeDocument/2006/relationships/image" Target="../media/image501.emf"/><Relationship Id="rId4" Type="http://schemas.openxmlformats.org/officeDocument/2006/relationships/image" Target="../media/image496.emf"/><Relationship Id="rId9" Type="http://schemas.openxmlformats.org/officeDocument/2006/relationships/image" Target="../media/image500.emf"/></Relationships>
</file>

<file path=ppt/slides/_rels/slide227.xml.rels><?xml version="1.0" encoding="UTF-8" standalone="yes"?>
<Relationships xmlns="http://schemas.openxmlformats.org/package/2006/relationships"><Relationship Id="rId3" Type="http://schemas.openxmlformats.org/officeDocument/2006/relationships/image" Target="../media/image503.emf"/><Relationship Id="rId2" Type="http://schemas.openxmlformats.org/officeDocument/2006/relationships/image" Target="../media/image502.emf"/><Relationship Id="rId1" Type="http://schemas.openxmlformats.org/officeDocument/2006/relationships/slideLayout" Target="../slideLayouts/slideLayout14.xml"/><Relationship Id="rId6" Type="http://schemas.openxmlformats.org/officeDocument/2006/relationships/image" Target="../media/image506.emf"/><Relationship Id="rId5" Type="http://schemas.openxmlformats.org/officeDocument/2006/relationships/image" Target="../media/image505.emf"/><Relationship Id="rId4" Type="http://schemas.openxmlformats.org/officeDocument/2006/relationships/image" Target="../media/image504.emf"/></Relationships>
</file>

<file path=ppt/slides/_rels/slide228.xml.rels><?xml version="1.0" encoding="UTF-8" standalone="yes"?>
<Relationships xmlns="http://schemas.openxmlformats.org/package/2006/relationships"><Relationship Id="rId3" Type="http://schemas.openxmlformats.org/officeDocument/2006/relationships/image" Target="../media/image508.emf"/><Relationship Id="rId2" Type="http://schemas.openxmlformats.org/officeDocument/2006/relationships/image" Target="../media/image507.emf"/><Relationship Id="rId1" Type="http://schemas.openxmlformats.org/officeDocument/2006/relationships/slideLayout" Target="../slideLayouts/slideLayout14.xml"/><Relationship Id="rId6" Type="http://schemas.openxmlformats.org/officeDocument/2006/relationships/image" Target="../media/image506.emf"/><Relationship Id="rId5" Type="http://schemas.openxmlformats.org/officeDocument/2006/relationships/image" Target="../media/image510.emf"/><Relationship Id="rId4" Type="http://schemas.openxmlformats.org/officeDocument/2006/relationships/image" Target="../media/image509.emf"/></Relationships>
</file>

<file path=ppt/slides/_rels/slide229.xml.rels><?xml version="1.0" encoding="UTF-8" standalone="yes"?>
<Relationships xmlns="http://schemas.openxmlformats.org/package/2006/relationships"><Relationship Id="rId3" Type="http://schemas.openxmlformats.org/officeDocument/2006/relationships/image" Target="../media/image512.emf"/><Relationship Id="rId2" Type="http://schemas.openxmlformats.org/officeDocument/2006/relationships/image" Target="../media/image511.emf"/><Relationship Id="rId1" Type="http://schemas.openxmlformats.org/officeDocument/2006/relationships/slideLayout" Target="../slideLayouts/slideLayout14.xml"/><Relationship Id="rId4" Type="http://schemas.openxmlformats.org/officeDocument/2006/relationships/image" Target="../media/image513.emf"/></Relationships>
</file>

<file path=ppt/slides/_rels/slide23.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image" Target="../media/image514.png"/><Relationship Id="rId1" Type="http://schemas.openxmlformats.org/officeDocument/2006/relationships/slideLayout" Target="../slideLayouts/slideLayout25.xml"/></Relationships>
</file>

<file path=ppt/slides/_rels/slide231.xml.rels><?xml version="1.0" encoding="UTF-8" standalone="yes"?>
<Relationships xmlns="http://schemas.openxmlformats.org/package/2006/relationships"><Relationship Id="rId2" Type="http://schemas.openxmlformats.org/officeDocument/2006/relationships/image" Target="../media/image515.png"/><Relationship Id="rId1" Type="http://schemas.openxmlformats.org/officeDocument/2006/relationships/slideLayout" Target="../slideLayouts/slideLayout25.xml"/></Relationships>
</file>

<file path=ppt/slides/_rels/slide232.xml.rels><?xml version="1.0" encoding="UTF-8" standalone="yes"?>
<Relationships xmlns="http://schemas.openxmlformats.org/package/2006/relationships"><Relationship Id="rId2" Type="http://schemas.openxmlformats.org/officeDocument/2006/relationships/image" Target="../media/image516.png"/><Relationship Id="rId1" Type="http://schemas.openxmlformats.org/officeDocument/2006/relationships/slideLayout" Target="../slideLayouts/slideLayout25.xml"/></Relationships>
</file>

<file path=ppt/slides/_rels/slide233.xml.rels><?xml version="1.0" encoding="UTF-8" standalone="yes"?>
<Relationships xmlns="http://schemas.openxmlformats.org/package/2006/relationships"><Relationship Id="rId3" Type="http://schemas.openxmlformats.org/officeDocument/2006/relationships/image" Target="../media/image517.emf"/><Relationship Id="rId2" Type="http://schemas.openxmlformats.org/officeDocument/2006/relationships/image" Target="../media/image499.png"/><Relationship Id="rId1" Type="http://schemas.openxmlformats.org/officeDocument/2006/relationships/slideLayout" Target="../slideLayouts/slideLayout14.xml"/><Relationship Id="rId4" Type="http://schemas.openxmlformats.org/officeDocument/2006/relationships/image" Target="../media/image518.emf"/></Relationships>
</file>

<file path=ppt/slides/_rels/slide234.xml.rels><?xml version="1.0" encoding="UTF-8" standalone="yes"?>
<Relationships xmlns="http://schemas.openxmlformats.org/package/2006/relationships"><Relationship Id="rId3" Type="http://schemas.openxmlformats.org/officeDocument/2006/relationships/image" Target="../media/image520.emf"/><Relationship Id="rId2" Type="http://schemas.openxmlformats.org/officeDocument/2006/relationships/image" Target="../media/image519.emf"/><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3" Type="http://schemas.openxmlformats.org/officeDocument/2006/relationships/image" Target="../media/image521.emf"/><Relationship Id="rId7" Type="http://schemas.openxmlformats.org/officeDocument/2006/relationships/image" Target="../media/image519.emf"/><Relationship Id="rId2" Type="http://schemas.openxmlformats.org/officeDocument/2006/relationships/image" Target="../media/image520.emf"/><Relationship Id="rId1" Type="http://schemas.openxmlformats.org/officeDocument/2006/relationships/slideLayout" Target="../slideLayouts/slideLayout14.xml"/><Relationship Id="rId6" Type="http://schemas.openxmlformats.org/officeDocument/2006/relationships/image" Target="../media/image524.emf"/><Relationship Id="rId5" Type="http://schemas.openxmlformats.org/officeDocument/2006/relationships/image" Target="../media/image523.emf"/><Relationship Id="rId4" Type="http://schemas.openxmlformats.org/officeDocument/2006/relationships/image" Target="../media/image522.emf"/></Relationships>
</file>

<file path=ppt/slides/_rels/slide236.xml.rels><?xml version="1.0" encoding="UTF-8" standalone="yes"?>
<Relationships xmlns="http://schemas.openxmlformats.org/package/2006/relationships"><Relationship Id="rId3" Type="http://schemas.openxmlformats.org/officeDocument/2006/relationships/image" Target="../media/image526.emf"/><Relationship Id="rId2" Type="http://schemas.openxmlformats.org/officeDocument/2006/relationships/image" Target="../media/image525.emf"/><Relationship Id="rId1" Type="http://schemas.openxmlformats.org/officeDocument/2006/relationships/slideLayout" Target="../slideLayouts/slideLayout14.xml"/><Relationship Id="rId5" Type="http://schemas.openxmlformats.org/officeDocument/2006/relationships/image" Target="../media/image528.emf"/><Relationship Id="rId4" Type="http://schemas.openxmlformats.org/officeDocument/2006/relationships/image" Target="../media/image527.emf"/></Relationships>
</file>

<file path=ppt/slides/_rels/slide237.xml.rels><?xml version="1.0" encoding="UTF-8" standalone="yes"?>
<Relationships xmlns="http://schemas.openxmlformats.org/package/2006/relationships"><Relationship Id="rId3" Type="http://schemas.openxmlformats.org/officeDocument/2006/relationships/image" Target="../media/image525.emf"/><Relationship Id="rId7" Type="http://schemas.openxmlformats.org/officeDocument/2006/relationships/image" Target="../media/image532.emf"/><Relationship Id="rId2" Type="http://schemas.openxmlformats.org/officeDocument/2006/relationships/image" Target="../media/image527.emf"/><Relationship Id="rId1" Type="http://schemas.openxmlformats.org/officeDocument/2006/relationships/slideLayout" Target="../slideLayouts/slideLayout14.xml"/><Relationship Id="rId6" Type="http://schemas.openxmlformats.org/officeDocument/2006/relationships/image" Target="../media/image531.emf"/><Relationship Id="rId5" Type="http://schemas.openxmlformats.org/officeDocument/2006/relationships/image" Target="../media/image530.emf"/><Relationship Id="rId4" Type="http://schemas.openxmlformats.org/officeDocument/2006/relationships/image" Target="../media/image529.emf"/></Relationships>
</file>

<file path=ppt/slides/_rels/slide238.xml.rels><?xml version="1.0" encoding="UTF-8" standalone="yes"?>
<Relationships xmlns="http://schemas.openxmlformats.org/package/2006/relationships"><Relationship Id="rId3" Type="http://schemas.openxmlformats.org/officeDocument/2006/relationships/image" Target="../media/image528.emf"/><Relationship Id="rId7" Type="http://schemas.openxmlformats.org/officeDocument/2006/relationships/image" Target="../media/image536.emf"/><Relationship Id="rId2" Type="http://schemas.openxmlformats.org/officeDocument/2006/relationships/image" Target="../media/image526.emf"/><Relationship Id="rId1" Type="http://schemas.openxmlformats.org/officeDocument/2006/relationships/slideLayout" Target="../slideLayouts/slideLayout14.xml"/><Relationship Id="rId6" Type="http://schemas.openxmlformats.org/officeDocument/2006/relationships/image" Target="../media/image535.emf"/><Relationship Id="rId5" Type="http://schemas.openxmlformats.org/officeDocument/2006/relationships/image" Target="../media/image534.emf"/><Relationship Id="rId4" Type="http://schemas.openxmlformats.org/officeDocument/2006/relationships/image" Target="../media/image533.emf"/></Relationships>
</file>

<file path=ppt/slides/_rels/slide239.xml.rels><?xml version="1.0" encoding="UTF-8" standalone="yes"?>
<Relationships xmlns="http://schemas.openxmlformats.org/package/2006/relationships"><Relationship Id="rId3" Type="http://schemas.openxmlformats.org/officeDocument/2006/relationships/image" Target="../media/image538.emf"/><Relationship Id="rId2" Type="http://schemas.openxmlformats.org/officeDocument/2006/relationships/image" Target="../media/image537.emf"/><Relationship Id="rId1" Type="http://schemas.openxmlformats.org/officeDocument/2006/relationships/slideLayout" Target="../slideLayouts/slideLayout14.xml"/><Relationship Id="rId5" Type="http://schemas.openxmlformats.org/officeDocument/2006/relationships/image" Target="../media/image540.emf"/><Relationship Id="rId4" Type="http://schemas.openxmlformats.org/officeDocument/2006/relationships/image" Target="../media/image539.emf"/></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3" Type="http://schemas.openxmlformats.org/officeDocument/2006/relationships/image" Target="../media/image541.emf"/><Relationship Id="rId7" Type="http://schemas.openxmlformats.org/officeDocument/2006/relationships/image" Target="../media/image537.emf"/><Relationship Id="rId2" Type="http://schemas.openxmlformats.org/officeDocument/2006/relationships/image" Target="../media/image539.emf"/><Relationship Id="rId1" Type="http://schemas.openxmlformats.org/officeDocument/2006/relationships/slideLayout" Target="../slideLayouts/slideLayout14.xml"/><Relationship Id="rId6" Type="http://schemas.openxmlformats.org/officeDocument/2006/relationships/image" Target="../media/image544.emf"/><Relationship Id="rId5" Type="http://schemas.openxmlformats.org/officeDocument/2006/relationships/image" Target="../media/image543.emf"/><Relationship Id="rId4" Type="http://schemas.openxmlformats.org/officeDocument/2006/relationships/image" Target="../media/image542.emf"/></Relationships>
</file>

<file path=ppt/slides/_rels/slide241.xml.rels><?xml version="1.0" encoding="UTF-8" standalone="yes"?>
<Relationships xmlns="http://schemas.openxmlformats.org/package/2006/relationships"><Relationship Id="rId3" Type="http://schemas.openxmlformats.org/officeDocument/2006/relationships/image" Target="../media/image540.emf"/><Relationship Id="rId7" Type="http://schemas.openxmlformats.org/officeDocument/2006/relationships/image" Target="../media/image548.emf"/><Relationship Id="rId2" Type="http://schemas.openxmlformats.org/officeDocument/2006/relationships/image" Target="../media/image538.emf"/><Relationship Id="rId1" Type="http://schemas.openxmlformats.org/officeDocument/2006/relationships/slideLayout" Target="../slideLayouts/slideLayout14.xml"/><Relationship Id="rId6" Type="http://schemas.openxmlformats.org/officeDocument/2006/relationships/image" Target="../media/image547.emf"/><Relationship Id="rId5" Type="http://schemas.openxmlformats.org/officeDocument/2006/relationships/image" Target="../media/image546.emf"/><Relationship Id="rId4" Type="http://schemas.openxmlformats.org/officeDocument/2006/relationships/image" Target="../media/image545.emf"/></Relationships>
</file>

<file path=ppt/slides/_rels/slide242.xml.rels><?xml version="1.0" encoding="UTF-8" standalone="yes"?>
<Relationships xmlns="http://schemas.openxmlformats.org/package/2006/relationships"><Relationship Id="rId3" Type="http://schemas.openxmlformats.org/officeDocument/2006/relationships/image" Target="../media/image550.emf"/><Relationship Id="rId2" Type="http://schemas.openxmlformats.org/officeDocument/2006/relationships/image" Target="../media/image549.emf"/><Relationship Id="rId1" Type="http://schemas.openxmlformats.org/officeDocument/2006/relationships/slideLayout" Target="../slideLayouts/slideLayout14.xml"/><Relationship Id="rId5" Type="http://schemas.openxmlformats.org/officeDocument/2006/relationships/image" Target="../media/image552.emf"/><Relationship Id="rId4" Type="http://schemas.openxmlformats.org/officeDocument/2006/relationships/image" Target="../media/image551.emf"/></Relationships>
</file>

<file path=ppt/slides/_rels/slide243.xml.rels><?xml version="1.0" encoding="UTF-8" standalone="yes"?>
<Relationships xmlns="http://schemas.openxmlformats.org/package/2006/relationships"><Relationship Id="rId3" Type="http://schemas.openxmlformats.org/officeDocument/2006/relationships/image" Target="../media/image553.emf"/><Relationship Id="rId7" Type="http://schemas.openxmlformats.org/officeDocument/2006/relationships/image" Target="../media/image549.emf"/><Relationship Id="rId2" Type="http://schemas.openxmlformats.org/officeDocument/2006/relationships/image" Target="../media/image551.emf"/><Relationship Id="rId1" Type="http://schemas.openxmlformats.org/officeDocument/2006/relationships/slideLayout" Target="../slideLayouts/slideLayout14.xml"/><Relationship Id="rId6" Type="http://schemas.openxmlformats.org/officeDocument/2006/relationships/image" Target="../media/image556.emf"/><Relationship Id="rId5" Type="http://schemas.openxmlformats.org/officeDocument/2006/relationships/image" Target="../media/image555.emf"/><Relationship Id="rId4" Type="http://schemas.openxmlformats.org/officeDocument/2006/relationships/image" Target="../media/image554.emf"/></Relationships>
</file>

<file path=ppt/slides/_rels/slide244.xml.rels><?xml version="1.0" encoding="UTF-8" standalone="yes"?>
<Relationships xmlns="http://schemas.openxmlformats.org/package/2006/relationships"><Relationship Id="rId3" Type="http://schemas.openxmlformats.org/officeDocument/2006/relationships/image" Target="../media/image557.emf"/><Relationship Id="rId7" Type="http://schemas.openxmlformats.org/officeDocument/2006/relationships/image" Target="../media/image560.emf"/><Relationship Id="rId2" Type="http://schemas.openxmlformats.org/officeDocument/2006/relationships/image" Target="../media/image550.emf"/><Relationship Id="rId1" Type="http://schemas.openxmlformats.org/officeDocument/2006/relationships/slideLayout" Target="../slideLayouts/slideLayout14.xml"/><Relationship Id="rId6" Type="http://schemas.openxmlformats.org/officeDocument/2006/relationships/image" Target="../media/image559.emf"/><Relationship Id="rId5" Type="http://schemas.openxmlformats.org/officeDocument/2006/relationships/image" Target="../media/image558.emf"/><Relationship Id="rId4" Type="http://schemas.openxmlformats.org/officeDocument/2006/relationships/image" Target="../media/image552.emf"/></Relationships>
</file>

<file path=ppt/slides/_rels/slide245.xml.rels><?xml version="1.0" encoding="UTF-8" standalone="yes"?>
<Relationships xmlns="http://schemas.openxmlformats.org/package/2006/relationships"><Relationship Id="rId3" Type="http://schemas.openxmlformats.org/officeDocument/2006/relationships/image" Target="../media/image562.emf"/><Relationship Id="rId2" Type="http://schemas.openxmlformats.org/officeDocument/2006/relationships/image" Target="../media/image561.emf"/><Relationship Id="rId1" Type="http://schemas.openxmlformats.org/officeDocument/2006/relationships/slideLayout" Target="../slideLayouts/slideLayout14.xml"/></Relationships>
</file>

<file path=ppt/slides/_rels/slide246.xml.rels><?xml version="1.0" encoding="UTF-8" standalone="yes"?>
<Relationships xmlns="http://schemas.openxmlformats.org/package/2006/relationships"><Relationship Id="rId3" Type="http://schemas.openxmlformats.org/officeDocument/2006/relationships/image" Target="../media/image563.emf"/><Relationship Id="rId7" Type="http://schemas.openxmlformats.org/officeDocument/2006/relationships/image" Target="../media/image561.emf"/><Relationship Id="rId2" Type="http://schemas.openxmlformats.org/officeDocument/2006/relationships/image" Target="../media/image562.emf"/><Relationship Id="rId1" Type="http://schemas.openxmlformats.org/officeDocument/2006/relationships/slideLayout" Target="../slideLayouts/slideLayout14.xml"/><Relationship Id="rId6" Type="http://schemas.openxmlformats.org/officeDocument/2006/relationships/image" Target="../media/image566.emf"/><Relationship Id="rId5" Type="http://schemas.openxmlformats.org/officeDocument/2006/relationships/image" Target="../media/image565.emf"/><Relationship Id="rId4" Type="http://schemas.openxmlformats.org/officeDocument/2006/relationships/image" Target="../media/image564.emf"/></Relationships>
</file>

<file path=ppt/slides/_rels/slide247.xml.rels><?xml version="1.0" encoding="UTF-8" standalone="yes"?>
<Relationships xmlns="http://schemas.openxmlformats.org/package/2006/relationships"><Relationship Id="rId2" Type="http://schemas.openxmlformats.org/officeDocument/2006/relationships/image" Target="../media/image514.png"/><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3" Type="http://schemas.openxmlformats.org/officeDocument/2006/relationships/image" Target="../media/image567.png"/><Relationship Id="rId2" Type="http://schemas.openxmlformats.org/officeDocument/2006/relationships/image" Target="../media/image516.png"/><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3" Type="http://schemas.openxmlformats.org/officeDocument/2006/relationships/image" Target="../media/image569.emf"/><Relationship Id="rId7" Type="http://schemas.openxmlformats.org/officeDocument/2006/relationships/image" Target="../media/image573.emf"/><Relationship Id="rId2" Type="http://schemas.openxmlformats.org/officeDocument/2006/relationships/image" Target="../media/image568.emf"/><Relationship Id="rId1" Type="http://schemas.openxmlformats.org/officeDocument/2006/relationships/slideLayout" Target="../slideLayouts/slideLayout14.xml"/><Relationship Id="rId6" Type="http://schemas.openxmlformats.org/officeDocument/2006/relationships/image" Target="../media/image572.emf"/><Relationship Id="rId5" Type="http://schemas.openxmlformats.org/officeDocument/2006/relationships/image" Target="../media/image571.emf"/><Relationship Id="rId4" Type="http://schemas.openxmlformats.org/officeDocument/2006/relationships/image" Target="../media/image570.emf"/></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575.emf"/><Relationship Id="rId2" Type="http://schemas.openxmlformats.org/officeDocument/2006/relationships/image" Target="../media/image574.emf"/><Relationship Id="rId1" Type="http://schemas.openxmlformats.org/officeDocument/2006/relationships/slideLayout" Target="../slideLayouts/slideLayout14.xml"/><Relationship Id="rId6" Type="http://schemas.openxmlformats.org/officeDocument/2006/relationships/image" Target="../media/image578.emf"/><Relationship Id="rId5" Type="http://schemas.openxmlformats.org/officeDocument/2006/relationships/image" Target="../media/image577.emf"/><Relationship Id="rId4" Type="http://schemas.openxmlformats.org/officeDocument/2006/relationships/image" Target="../media/image576.emf"/></Relationships>
</file>

<file path=ppt/slides/_rels/slide251.xml.rels><?xml version="1.0" encoding="UTF-8" standalone="yes"?>
<Relationships xmlns="http://schemas.openxmlformats.org/package/2006/relationships"><Relationship Id="rId2" Type="http://schemas.openxmlformats.org/officeDocument/2006/relationships/image" Target="../media/image514.png"/><Relationship Id="rId1" Type="http://schemas.openxmlformats.org/officeDocument/2006/relationships/slideLayout" Target="../slideLayouts/slideLayout25.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3.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579.png"/><Relationship Id="rId1" Type="http://schemas.openxmlformats.org/officeDocument/2006/relationships/slideLayout" Target="../slideLayouts/slideLayout25.xml"/></Relationships>
</file>

<file path=ppt/slides/_rels/slide254.xml.rels><?xml version="1.0" encoding="UTF-8" standalone="yes"?>
<Relationships xmlns="http://schemas.openxmlformats.org/package/2006/relationships"><Relationship Id="rId2" Type="http://schemas.openxmlformats.org/officeDocument/2006/relationships/image" Target="../media/image581.png"/><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2" Type="http://schemas.openxmlformats.org/officeDocument/2006/relationships/image" Target="../media/image582.png"/><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3" Type="http://schemas.openxmlformats.org/officeDocument/2006/relationships/image" Target="../media/image584.png"/><Relationship Id="rId2" Type="http://schemas.openxmlformats.org/officeDocument/2006/relationships/image" Target="../media/image583.png"/><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4.wmf"/><Relationship Id="rId1" Type="http://schemas.openxmlformats.org/officeDocument/2006/relationships/slideLayout" Target="../slideLayouts/slideLayout26.xml"/><Relationship Id="rId5" Type="http://schemas.openxmlformats.org/officeDocument/2006/relationships/image" Target="../media/image56.emf"/><Relationship Id="rId4" Type="http://schemas.openxmlformats.org/officeDocument/2006/relationships/image" Target="../media/image12.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6.xml"/><Relationship Id="rId5" Type="http://schemas.openxmlformats.org/officeDocument/2006/relationships/image" Target="../media/image60.emf"/><Relationship Id="rId4" Type="http://schemas.openxmlformats.org/officeDocument/2006/relationships/image" Target="../media/image59.emf"/></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cs.ubc.ca/~schmidtm/Software/UGM/small.html"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s://www.cs.ubc.ca/~schmidtm/Software/UGM/small.html"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www.cs.ubc.ca/~schmidtm/Software/UGM/small.html" TargetMode="External"/><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5.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3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13.xml"/><Relationship Id="rId6" Type="http://schemas.openxmlformats.org/officeDocument/2006/relationships/image" Target="../media/image73.emf"/><Relationship Id="rId5" Type="http://schemas.openxmlformats.org/officeDocument/2006/relationships/image" Target="../media/image72.wmf"/><Relationship Id="rId4" Type="http://schemas.openxmlformats.org/officeDocument/2006/relationships/image" Target="../media/image7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5.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4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4.emf"/><Relationship Id="rId1" Type="http://schemas.openxmlformats.org/officeDocument/2006/relationships/slideLayout" Target="../slideLayouts/slideLayout25.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42.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image" Target="../media/image82.wmf"/><Relationship Id="rId7" Type="http://schemas.openxmlformats.org/officeDocument/2006/relationships/image" Target="../media/image86.wmf"/><Relationship Id="rId2" Type="http://schemas.openxmlformats.org/officeDocument/2006/relationships/image" Target="../media/image14.wmf"/><Relationship Id="rId1" Type="http://schemas.openxmlformats.org/officeDocument/2006/relationships/slideLayout" Target="../slideLayouts/slideLayout13.xml"/><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slides/_rels/slide43.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52.wmf"/><Relationship Id="rId1" Type="http://schemas.openxmlformats.org/officeDocument/2006/relationships/slideLayout" Target="../slideLayouts/slideLayout13.xml"/><Relationship Id="rId4" Type="http://schemas.openxmlformats.org/officeDocument/2006/relationships/image" Target="../media/image88.wmf"/></Relationships>
</file>

<file path=ppt/slides/_rels/slide44.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slideLayout" Target="../slideLayouts/slideLayout13.xml"/><Relationship Id="rId5" Type="http://schemas.openxmlformats.org/officeDocument/2006/relationships/image" Target="../media/image92.wmf"/><Relationship Id="rId4" Type="http://schemas.openxmlformats.org/officeDocument/2006/relationships/image" Target="../media/image91.wmf"/></Relationships>
</file>

<file path=ppt/slides/_rels/slide45.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wmf"/><Relationship Id="rId4" Type="http://schemas.openxmlformats.org/officeDocument/2006/relationships/image" Target="../media/image95.wmf"/></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8.wmf"/><Relationship Id="rId1" Type="http://schemas.openxmlformats.org/officeDocument/2006/relationships/slideLayout" Target="../slideLayouts/slideLayout13.xml"/><Relationship Id="rId5" Type="http://schemas.openxmlformats.org/officeDocument/2006/relationships/image" Target="../media/image100.wmf"/><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3.wm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image" Target="../media/image104.wmf"/><Relationship Id="rId7" Type="http://schemas.openxmlformats.org/officeDocument/2006/relationships/image" Target="../media/image108.wmf"/><Relationship Id="rId2" Type="http://schemas.openxmlformats.org/officeDocument/2006/relationships/image" Target="../media/image103.wmf"/><Relationship Id="rId1" Type="http://schemas.openxmlformats.org/officeDocument/2006/relationships/slideLayout" Target="../slideLayouts/slideLayout13.xml"/><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s>
</file>

<file path=ppt/slides/_rels/slide51.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wm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slideLayout" Target="../slideLayouts/slideLayout13.xml"/><Relationship Id="rId4" Type="http://schemas.openxmlformats.org/officeDocument/2006/relationships/image" Target="../media/image116.wmf"/></Relationships>
</file>

<file path=ppt/slides/_rels/slide54.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wmf"/><Relationship Id="rId1" Type="http://schemas.openxmlformats.org/officeDocument/2006/relationships/slideLayout" Target="../slideLayouts/slideLayout13.xml"/><Relationship Id="rId5" Type="http://schemas.openxmlformats.org/officeDocument/2006/relationships/image" Target="../media/image120.emf"/><Relationship Id="rId4" Type="http://schemas.openxmlformats.org/officeDocument/2006/relationships/image" Target="../media/image119.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wm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wmf"/><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wmf"/><Relationship Id="rId1" Type="http://schemas.openxmlformats.org/officeDocument/2006/relationships/slideLayout" Target="../slideLayouts/slideLayout13.xml"/><Relationship Id="rId5" Type="http://schemas.openxmlformats.org/officeDocument/2006/relationships/image" Target="../media/image132.wmf"/><Relationship Id="rId4" Type="http://schemas.openxmlformats.org/officeDocument/2006/relationships/image" Target="../media/image131.wmf"/></Relationships>
</file>

<file path=ppt/slides/_rels/slide64.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image" Target="../media/image82.wmf"/><Relationship Id="rId7" Type="http://schemas.openxmlformats.org/officeDocument/2006/relationships/image" Target="../media/image86.wmf"/><Relationship Id="rId2" Type="http://schemas.openxmlformats.org/officeDocument/2006/relationships/image" Target="../media/image14.wmf"/><Relationship Id="rId1" Type="http://schemas.openxmlformats.org/officeDocument/2006/relationships/slideLayout" Target="../slideLayouts/slideLayout13.xml"/><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slides/_rels/slide65.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29.wmf"/><Relationship Id="rId1" Type="http://schemas.openxmlformats.org/officeDocument/2006/relationships/slideLayout" Target="../slideLayouts/slideLayout13.xml"/><Relationship Id="rId4" Type="http://schemas.openxmlformats.org/officeDocument/2006/relationships/image" Target="../media/image134.wmf"/></Relationships>
</file>

<file path=ppt/slides/_rels/slide68.x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wmf"/><Relationship Id="rId1" Type="http://schemas.openxmlformats.org/officeDocument/2006/relationships/slideLayout" Target="../slideLayouts/slideLayout13.xml"/><Relationship Id="rId6" Type="http://schemas.openxmlformats.org/officeDocument/2006/relationships/image" Target="../media/image141.wmf"/><Relationship Id="rId5" Type="http://schemas.openxmlformats.org/officeDocument/2006/relationships/image" Target="../media/image140.wmf"/><Relationship Id="rId4" Type="http://schemas.openxmlformats.org/officeDocument/2006/relationships/image" Target="../media/image139.w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38.wmf"/><Relationship Id="rId7" Type="http://schemas.openxmlformats.org/officeDocument/2006/relationships/image" Target="../media/image146.wmf"/><Relationship Id="rId2" Type="http://schemas.openxmlformats.org/officeDocument/2006/relationships/image" Target="../media/image142.png"/><Relationship Id="rId1" Type="http://schemas.openxmlformats.org/officeDocument/2006/relationships/slideLayout" Target="../slideLayouts/slideLayout13.xml"/><Relationship Id="rId6" Type="http://schemas.openxmlformats.org/officeDocument/2006/relationships/image" Target="../media/image145.wmf"/><Relationship Id="rId5" Type="http://schemas.openxmlformats.org/officeDocument/2006/relationships/image" Target="../media/image144.wmf"/><Relationship Id="rId4" Type="http://schemas.openxmlformats.org/officeDocument/2006/relationships/image" Target="../media/image143.wmf"/></Relationships>
</file>

<file path=ppt/slides/_rels/slide72.x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image" Target="../media/image148.wmf"/><Relationship Id="rId7" Type="http://schemas.openxmlformats.org/officeDocument/2006/relationships/image" Target="../media/image152.wmf"/><Relationship Id="rId2" Type="http://schemas.openxmlformats.org/officeDocument/2006/relationships/image" Target="../media/image147.wmf"/><Relationship Id="rId1" Type="http://schemas.openxmlformats.org/officeDocument/2006/relationships/slideLayout" Target="../slideLayouts/slideLayout13.xml"/><Relationship Id="rId6" Type="http://schemas.openxmlformats.org/officeDocument/2006/relationships/image" Target="../media/image151.wmf"/><Relationship Id="rId5" Type="http://schemas.openxmlformats.org/officeDocument/2006/relationships/image" Target="../media/image150.wmf"/><Relationship Id="rId4" Type="http://schemas.openxmlformats.org/officeDocument/2006/relationships/image" Target="../media/image149.wmf"/><Relationship Id="rId9" Type="http://schemas.openxmlformats.org/officeDocument/2006/relationships/image" Target="../media/image154.wmf"/></Relationships>
</file>

<file path=ppt/slides/_rels/slide73.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38.wmf"/><Relationship Id="rId1" Type="http://schemas.openxmlformats.org/officeDocument/2006/relationships/slideLayout" Target="../slideLayouts/slideLayout13.xml"/><Relationship Id="rId4" Type="http://schemas.openxmlformats.org/officeDocument/2006/relationships/image" Target="../media/image156.wmf"/></Relationships>
</file>

<file path=ppt/slides/_rels/slide74.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57.png"/><Relationship Id="rId1" Type="http://schemas.openxmlformats.org/officeDocument/2006/relationships/slideLayout" Target="../slideLayouts/slideLayout13.xml"/><Relationship Id="rId4" Type="http://schemas.openxmlformats.org/officeDocument/2006/relationships/image" Target="../media/image145.wmf"/></Relationships>
</file>

<file path=ppt/slides/_rels/slide75.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image" Target="../media/image159.wmf"/><Relationship Id="rId7" Type="http://schemas.openxmlformats.org/officeDocument/2006/relationships/image" Target="../media/image162.wmf"/><Relationship Id="rId2" Type="http://schemas.openxmlformats.org/officeDocument/2006/relationships/image" Target="../media/image158.wmf"/><Relationship Id="rId1" Type="http://schemas.openxmlformats.org/officeDocument/2006/relationships/slideLayout" Target="../slideLayouts/slideLayout13.xml"/><Relationship Id="rId6" Type="http://schemas.openxmlformats.org/officeDocument/2006/relationships/image" Target="../media/image161.wmf"/><Relationship Id="rId5" Type="http://schemas.openxmlformats.org/officeDocument/2006/relationships/image" Target="../media/image137.wmf"/><Relationship Id="rId4" Type="http://schemas.openxmlformats.org/officeDocument/2006/relationships/image" Target="../media/image160.wmf"/></Relationships>
</file>

<file path=ppt/slides/_rels/slide76.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37.wmf"/><Relationship Id="rId1" Type="http://schemas.openxmlformats.org/officeDocument/2006/relationships/slideLayout" Target="../slideLayouts/slideLayout13.xml"/><Relationship Id="rId5" Type="http://schemas.openxmlformats.org/officeDocument/2006/relationships/image" Target="../media/image166.wmf"/><Relationship Id="rId4" Type="http://schemas.openxmlformats.org/officeDocument/2006/relationships/image" Target="../media/image165.wmf"/></Relationships>
</file>

<file path=ppt/slides/_rels/slide7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13.xml"/><Relationship Id="rId4" Type="http://schemas.openxmlformats.org/officeDocument/2006/relationships/image" Target="../media/image6.wmf"/></Relationships>
</file>

<file path=ppt/slides/_rels/slide8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image" Target="../media/image177.wmf"/><Relationship Id="rId7" Type="http://schemas.openxmlformats.org/officeDocument/2006/relationships/image" Target="../media/image181.w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0.wmf"/><Relationship Id="rId5" Type="http://schemas.openxmlformats.org/officeDocument/2006/relationships/image" Target="../media/image179.wmf"/><Relationship Id="rId4" Type="http://schemas.openxmlformats.org/officeDocument/2006/relationships/image" Target="../media/image178.wmf"/></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7" Type="http://schemas.openxmlformats.org/officeDocument/2006/relationships/image" Target="../media/image12.wmf"/><Relationship Id="rId2" Type="http://schemas.openxmlformats.org/officeDocument/2006/relationships/image" Target="../media/image7.wmf"/><Relationship Id="rId1" Type="http://schemas.openxmlformats.org/officeDocument/2006/relationships/slideLayout" Target="../slideLayouts/slideLayout13.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s/_rels/slide90.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image" Target="../media/image183.wmf"/><Relationship Id="rId1" Type="http://schemas.openxmlformats.org/officeDocument/2006/relationships/slideLayout" Target="../slideLayouts/slideLayout13.xml"/><Relationship Id="rId6" Type="http://schemas.openxmlformats.org/officeDocument/2006/relationships/image" Target="../media/image187.wmf"/><Relationship Id="rId5" Type="http://schemas.openxmlformats.org/officeDocument/2006/relationships/image" Target="../media/image186.wmf"/><Relationship Id="rId4" Type="http://schemas.openxmlformats.org/officeDocument/2006/relationships/image" Target="../media/image185.wmf"/></Relationships>
</file>

<file path=ppt/slides/_rels/slide91.x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image" Target="../media/image188.wmf"/><Relationship Id="rId1" Type="http://schemas.openxmlformats.org/officeDocument/2006/relationships/slideLayout" Target="../slideLayouts/slideLayout13.xml"/><Relationship Id="rId4" Type="http://schemas.openxmlformats.org/officeDocument/2006/relationships/image" Target="../media/image190.wmf"/></Relationships>
</file>

<file path=ppt/slides/_rels/slide92.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slideLayout" Target="../slideLayouts/slideLayout13.xml"/><Relationship Id="rId5" Type="http://schemas.openxmlformats.org/officeDocument/2006/relationships/image" Target="../media/image194.wmf"/><Relationship Id="rId4" Type="http://schemas.openxmlformats.org/officeDocument/2006/relationships/image" Target="../media/image193.wmf"/></Relationships>
</file>

<file path=ppt/slides/_rels/slide93.xml.rels><?xml version="1.0" encoding="UTF-8" standalone="yes"?>
<Relationships xmlns="http://schemas.openxmlformats.org/package/2006/relationships"><Relationship Id="rId3" Type="http://schemas.openxmlformats.org/officeDocument/2006/relationships/image" Target="../media/image196.wmf"/><Relationship Id="rId2" Type="http://schemas.openxmlformats.org/officeDocument/2006/relationships/image" Target="../media/image195.wm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image" Target="../media/image104.wmf"/><Relationship Id="rId7" Type="http://schemas.openxmlformats.org/officeDocument/2006/relationships/image" Target="../media/image108.wmf"/><Relationship Id="rId2" Type="http://schemas.openxmlformats.org/officeDocument/2006/relationships/image" Target="../media/image103.wmf"/><Relationship Id="rId1" Type="http://schemas.openxmlformats.org/officeDocument/2006/relationships/slideLayout" Target="../slideLayouts/slideLayout13.xml"/><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s>
</file>

<file path=ppt/slides/_rels/slide95.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image" Target="../media/image197.wmf"/><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image" Target="../media/image199.wmf"/><Relationship Id="rId1" Type="http://schemas.openxmlformats.org/officeDocument/2006/relationships/slideLayout" Target="../slideLayouts/slideLayout13.xml"/><Relationship Id="rId4" Type="http://schemas.openxmlformats.org/officeDocument/2006/relationships/image" Target="../media/image201.wmf"/></Relationships>
</file>

<file path=ppt/slides/_rels/slide98.x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image" Target="../media/image202.wmf"/><Relationship Id="rId1" Type="http://schemas.openxmlformats.org/officeDocument/2006/relationships/slideLayout" Target="../slideLayouts/slideLayout13.xml"/><Relationship Id="rId4" Type="http://schemas.openxmlformats.org/officeDocument/2006/relationships/image" Target="../media/image204.wmf"/></Relationships>
</file>

<file path=ppt/slides/_rels/slide99.x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image" Target="../media/image205.wmf"/><Relationship Id="rId1" Type="http://schemas.openxmlformats.org/officeDocument/2006/relationships/slideLayout" Target="../slideLayouts/slideLayout13.xml"/><Relationship Id="rId4" Type="http://schemas.openxmlformats.org/officeDocument/2006/relationships/image" Target="../media/image20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CustomShape 1"/>
          <p:cNvSpPr/>
          <p:nvPr/>
        </p:nvSpPr>
        <p:spPr>
          <a:xfrm>
            <a:off x="80447" y="1434600"/>
            <a:ext cx="8963192" cy="535385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b="0" strike="noStrike" spc="-1" dirty="0">
                <a:solidFill>
                  <a:srgbClr val="000000"/>
                </a:solidFill>
                <a:latin typeface="Times New Roman"/>
              </a:rPr>
              <a:t>Chapters 4 and 20 Koller and Friedman:</a:t>
            </a:r>
            <a:endParaRPr lang="en-US" b="0" strike="noStrike" spc="-1" dirty="0">
              <a:latin typeface="Arial"/>
            </a:endParaRPr>
          </a:p>
          <a:p>
            <a:pPr>
              <a:lnSpc>
                <a:spcPct val="100000"/>
              </a:lnSpc>
            </a:pPr>
            <a:r>
              <a:rPr lang="en-US" b="0" strike="noStrike" spc="-1" dirty="0">
                <a:latin typeface="Times New Roman" panose="02020603050405020304" pitchFamily="18" charset="0"/>
                <a:cs typeface="Times New Roman" panose="02020603050405020304" pitchFamily="18" charset="0"/>
              </a:rPr>
              <a:t>Probabilistic Graphical Models: Principles and Techniques</a:t>
            </a:r>
          </a:p>
          <a:p>
            <a:pPr>
              <a:lnSpc>
                <a:spcPct val="100000"/>
              </a:lnSpc>
            </a:pPr>
            <a:endParaRPr lang="en-US" b="0" strike="noStrike" spc="-1" dirty="0">
              <a:latin typeface="Arial"/>
            </a:endParaRPr>
          </a:p>
          <a:p>
            <a:pPr>
              <a:lnSpc>
                <a:spcPct val="100000"/>
              </a:lnSpc>
            </a:pPr>
            <a:r>
              <a:rPr lang="en-US" b="0" strike="noStrike" spc="-1" dirty="0">
                <a:solidFill>
                  <a:srgbClr val="000000"/>
                </a:solidFill>
                <a:latin typeface="Times New Roman"/>
              </a:rPr>
              <a:t>Gould Notes:</a:t>
            </a:r>
            <a:endParaRPr lang="en-US" b="0" strike="noStrike" spc="-1" dirty="0">
              <a:latin typeface="Arial"/>
            </a:endParaRPr>
          </a:p>
          <a:p>
            <a:pPr>
              <a:lnSpc>
                <a:spcPct val="100000"/>
              </a:lnSpc>
            </a:pPr>
            <a:r>
              <a:rPr lang="en-US" b="0" u="sng" strike="noStrike" spc="-1" dirty="0">
                <a:solidFill>
                  <a:srgbClr val="0000FF"/>
                </a:solidFill>
                <a:uFillTx/>
                <a:latin typeface="Calibri"/>
                <a:hlinkClick r:id="rId2"/>
              </a:rPr>
              <a:t>https://users.cecs.anu.edu.au/~sgould/papers/part1-MLSS-2011.pdf</a:t>
            </a:r>
            <a:endParaRPr lang="en-US" b="0" strike="noStrike" spc="-1" dirty="0">
              <a:latin typeface="Arial"/>
            </a:endParaRPr>
          </a:p>
          <a:p>
            <a:pPr>
              <a:lnSpc>
                <a:spcPct val="100000"/>
              </a:lnSpc>
            </a:pPr>
            <a:endParaRPr lang="en-US" b="0" strike="noStrike" spc="-1" dirty="0">
              <a:latin typeface="Arial"/>
            </a:endParaRPr>
          </a:p>
          <a:p>
            <a:pPr>
              <a:lnSpc>
                <a:spcPct val="100000"/>
              </a:lnSpc>
            </a:pPr>
            <a:r>
              <a:rPr lang="en-US" b="0" strike="noStrike" spc="-1" dirty="0">
                <a:solidFill>
                  <a:srgbClr val="000000"/>
                </a:solidFill>
                <a:latin typeface="Times New Roman"/>
              </a:rPr>
              <a:t>**UGM (Schmidt):</a:t>
            </a:r>
            <a:endParaRPr lang="en-US" b="0" strike="noStrike" spc="-1" dirty="0">
              <a:latin typeface="Arial"/>
            </a:endParaRPr>
          </a:p>
          <a:p>
            <a:pPr>
              <a:lnSpc>
                <a:spcPct val="100000"/>
              </a:lnSpc>
            </a:pPr>
            <a:r>
              <a:rPr lang="en-US" b="0" u="sng" strike="noStrike" spc="-1" dirty="0">
                <a:solidFill>
                  <a:srgbClr val="0000FF"/>
                </a:solidFill>
                <a:uFillTx/>
                <a:latin typeface="Calibri"/>
                <a:hlinkClick r:id="rId3"/>
              </a:rPr>
              <a:t>https://www.cs.ubc.ca/~schmidtm/Software/UGM.html</a:t>
            </a:r>
            <a:endParaRPr lang="en-US" b="0" strike="noStrike" spc="-1" dirty="0">
              <a:latin typeface="Arial"/>
            </a:endParaRPr>
          </a:p>
          <a:p>
            <a:pPr>
              <a:lnSpc>
                <a:spcPct val="100000"/>
              </a:lnSpc>
            </a:pPr>
            <a:endParaRPr lang="en-US" b="0" strike="noStrike" spc="-1" dirty="0">
              <a:latin typeface="Arial"/>
            </a:endParaRPr>
          </a:p>
          <a:p>
            <a:pPr>
              <a:lnSpc>
                <a:spcPct val="100000"/>
              </a:lnSpc>
            </a:pPr>
            <a:r>
              <a:rPr lang="en-US" b="0" strike="noStrike" spc="-1" dirty="0">
                <a:solidFill>
                  <a:srgbClr val="000000"/>
                </a:solidFill>
                <a:latin typeface="Times New Roman"/>
              </a:rPr>
              <a:t>**CRF: Port of UGM for R (Wu):</a:t>
            </a:r>
            <a:endParaRPr lang="en-US" b="0" strike="noStrike" spc="-1" dirty="0">
              <a:latin typeface="Arial"/>
            </a:endParaRPr>
          </a:p>
          <a:p>
            <a:pPr>
              <a:lnSpc>
                <a:spcPct val="100000"/>
              </a:lnSpc>
            </a:pPr>
            <a:r>
              <a:rPr lang="en-US" b="0" u="sng" strike="noStrike" spc="-1" dirty="0">
                <a:solidFill>
                  <a:srgbClr val="0000FF"/>
                </a:solidFill>
                <a:uFillTx/>
                <a:latin typeface="Calibri"/>
                <a:hlinkClick r:id="rId4"/>
              </a:rPr>
              <a:t>https://cran.r-project.org/web/packages/CRF/index.html</a:t>
            </a:r>
            <a:endParaRPr lang="en-US" b="0" strike="noStrike" spc="-1" dirty="0">
              <a:latin typeface="Arial"/>
            </a:endParaRPr>
          </a:p>
          <a:p>
            <a:pPr>
              <a:lnSpc>
                <a:spcPct val="100000"/>
              </a:lnSpc>
            </a:pPr>
            <a:endParaRPr lang="en-US" b="0" strike="noStrike" spc="-1" dirty="0">
              <a:latin typeface="Arial"/>
            </a:endParaRPr>
          </a:p>
          <a:p>
            <a:pPr>
              <a:lnSpc>
                <a:spcPct val="100000"/>
              </a:lnSpc>
            </a:pPr>
            <a:r>
              <a:rPr lang="en-US" b="0" strike="noStrike" spc="-1" dirty="0">
                <a:solidFill>
                  <a:srgbClr val="000000"/>
                </a:solidFill>
                <a:latin typeface="Times New Roman"/>
              </a:rPr>
              <a:t>Murphy Chapter 19:</a:t>
            </a:r>
            <a:endParaRPr lang="en-US" b="0" strike="noStrike" spc="-1" dirty="0">
              <a:latin typeface="Arial"/>
            </a:endParaRPr>
          </a:p>
          <a:p>
            <a:pPr>
              <a:lnSpc>
                <a:spcPct val="100000"/>
              </a:lnSpc>
            </a:pPr>
            <a:r>
              <a:rPr lang="en-US" b="0" u="sng" strike="noStrike" spc="-1" dirty="0">
                <a:solidFill>
                  <a:srgbClr val="0000FF"/>
                </a:solidFill>
                <a:uFillTx/>
                <a:latin typeface="Calibri"/>
                <a:hlinkClick r:id="rId5"/>
              </a:rPr>
              <a:t>https://www.cs.ubc.ca/~murphyk/MLbook/pml-print3-ch19.pdf</a:t>
            </a:r>
            <a:endParaRPr lang="en-US" b="0" u="sng" strike="noStrike" spc="-1" dirty="0">
              <a:solidFill>
                <a:srgbClr val="0000FF"/>
              </a:solidFill>
              <a:uFillTx/>
              <a:latin typeface="Calibri"/>
            </a:endParaRPr>
          </a:p>
          <a:p>
            <a:pPr>
              <a:lnSpc>
                <a:spcPct val="100000"/>
              </a:lnSpc>
            </a:pPr>
            <a:endParaRPr lang="en-US" u="sng" spc="-1" dirty="0">
              <a:solidFill>
                <a:srgbClr val="0000FF"/>
              </a:solidFill>
              <a:latin typeface="Calibri"/>
            </a:endParaRPr>
          </a:p>
          <a:p>
            <a:r>
              <a:rPr lang="en-US" dirty="0" err="1">
                <a:latin typeface="Times New Roman" panose="02020603050405020304" pitchFamily="18" charset="0"/>
                <a:cs typeface="Times New Roman" panose="02020603050405020304" pitchFamily="18" charset="0"/>
              </a:rPr>
              <a:t>Kschischang</a:t>
            </a:r>
            <a:r>
              <a:rPr lang="en-US" dirty="0">
                <a:latin typeface="Times New Roman" panose="02020603050405020304" pitchFamily="18" charset="0"/>
                <a:cs typeface="Times New Roman" panose="02020603050405020304" pitchFamily="18" charset="0"/>
              </a:rPr>
              <a:t> et al.</a:t>
            </a:r>
            <a:r>
              <a:rPr lang="en-US" spc="-1" dirty="0">
                <a:solidFill>
                  <a:srgbClr val="000000"/>
                </a:solidFill>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Factor Graphs and the Sum-Product Algorithm, IEEE Transactions on Information Theory Volume: 47, Issue: 2, pp 498-519, 2001:</a:t>
            </a:r>
          </a:p>
          <a:p>
            <a:r>
              <a:rPr lang="en-US" dirty="0">
                <a:latin typeface="Calibri" panose="020F0502020204030204" pitchFamily="34" charset="0"/>
                <a:cs typeface="Calibri" panose="020F0502020204030204" pitchFamily="34" charset="0"/>
                <a:hlinkClick r:id="rId6"/>
              </a:rPr>
              <a:t>https://vision.unipv.it/IA2/Factor%20graphs%20and%20the%20sum-product%20algorithm.pdf</a:t>
            </a:r>
            <a:endParaRPr lang="en-US" dirty="0">
              <a:latin typeface="Calibri" panose="020F0502020204030204" pitchFamily="34" charset="0"/>
              <a:cs typeface="Calibri" panose="020F0502020204030204" pitchFamily="34" charset="0"/>
            </a:endParaRPr>
          </a:p>
        </p:txBody>
      </p:sp>
      <p:sp>
        <p:nvSpPr>
          <p:cNvPr id="89" name="CustomShape 2"/>
          <p:cNvSpPr/>
          <p:nvPr/>
        </p:nvSpPr>
        <p:spPr>
          <a:xfrm>
            <a:off x="428760" y="441360"/>
            <a:ext cx="848772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800" b="0" strike="noStrike" spc="-1" dirty="0">
                <a:solidFill>
                  <a:srgbClr val="000000"/>
                </a:solidFill>
                <a:latin typeface="Times New Roman"/>
              </a:rPr>
              <a:t>Great </a:t>
            </a:r>
            <a:r>
              <a:rPr lang="en-US" sz="2800" spc="-1" dirty="0">
                <a:solidFill>
                  <a:srgbClr val="000000"/>
                </a:solidFill>
                <a:latin typeface="Times New Roman"/>
              </a:rPr>
              <a:t>b</a:t>
            </a:r>
            <a:r>
              <a:rPr lang="en-US" sz="2800" b="0" strike="noStrike" spc="-1" dirty="0">
                <a:solidFill>
                  <a:srgbClr val="000000"/>
                </a:solidFill>
                <a:latin typeface="Times New Roman"/>
              </a:rPr>
              <a:t>ackground </a:t>
            </a:r>
            <a:r>
              <a:rPr lang="en-US" sz="2800" spc="-1" dirty="0">
                <a:solidFill>
                  <a:srgbClr val="000000"/>
                </a:solidFill>
                <a:latin typeface="Times New Roman"/>
              </a:rPr>
              <a:t>m</a:t>
            </a:r>
            <a:r>
              <a:rPr lang="en-US" sz="2800" b="0" strike="noStrike" spc="-1" dirty="0">
                <a:solidFill>
                  <a:srgbClr val="000000"/>
                </a:solidFill>
                <a:latin typeface="Times New Roman"/>
              </a:rPr>
              <a:t>aterial for Markov Random Fields from which the Notes below are derived: </a:t>
            </a:r>
            <a:endParaRPr lang="en-US" sz="28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CustomShape 1"/>
          <p:cNvSpPr/>
          <p:nvPr/>
        </p:nvSpPr>
        <p:spPr>
          <a:xfrm>
            <a:off x="731160" y="47448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79"/>
              </a:spcBef>
              <a:buClr>
                <a:srgbClr val="000000"/>
              </a:buClr>
              <a:buFont typeface="Arial"/>
              <a:buChar char="•"/>
            </a:pPr>
            <a:r>
              <a:rPr lang="en-US" sz="2400" b="0" strike="noStrike" spc="-1">
                <a:solidFill>
                  <a:srgbClr val="000000"/>
                </a:solidFill>
                <a:latin typeface="Times New Roman"/>
              </a:rPr>
              <a:t>The variable </a:t>
            </a:r>
            <a:r>
              <a:rPr lang="en-US" sz="2400" b="0" i="1" strike="noStrike" spc="-1">
                <a:solidFill>
                  <a:srgbClr val="000000"/>
                </a:solidFill>
                <a:latin typeface="Times New Roman"/>
              </a:rPr>
              <a:t>X</a:t>
            </a:r>
            <a:r>
              <a:rPr lang="en-US" sz="2400" b="0" i="1" strike="noStrike" spc="-1" baseline="-25000">
                <a:solidFill>
                  <a:srgbClr val="000000"/>
                </a:solidFill>
                <a:latin typeface="Times New Roman"/>
              </a:rPr>
              <a:t>i</a:t>
            </a:r>
            <a:r>
              <a:rPr lang="en-US" sz="2400" b="0" strike="noStrike" spc="-1">
                <a:solidFill>
                  <a:srgbClr val="000000"/>
                </a:solidFill>
                <a:latin typeface="Times New Roman"/>
              </a:rPr>
              <a:t> are discrete but can take on any number of states (levels) </a:t>
            </a:r>
            <a:r>
              <a:rPr lang="en-US" sz="2400" b="0" i="1" strike="noStrike" spc="-1">
                <a:solidFill>
                  <a:srgbClr val="000000"/>
                </a:solidFill>
                <a:latin typeface="Times New Roman"/>
              </a:rPr>
              <a:t>s</a:t>
            </a:r>
            <a:r>
              <a:rPr lang="en-US" sz="2400" b="0" i="1" strike="noStrike" spc="-1" baseline="-25000">
                <a:solidFill>
                  <a:srgbClr val="000000"/>
                </a:solidFill>
                <a:latin typeface="Times New Roman"/>
              </a:rPr>
              <a:t>i</a:t>
            </a:r>
            <a:endParaRPr lang="en-US" sz="2400" b="0" strike="noStrike" spc="-1">
              <a:latin typeface="Arial"/>
            </a:endParaRPr>
          </a:p>
        </p:txBody>
      </p:sp>
      <p:sp>
        <p:nvSpPr>
          <p:cNvPr id="224" name="CustomShape 2"/>
          <p:cNvSpPr/>
          <p:nvPr/>
        </p:nvSpPr>
        <p:spPr>
          <a:xfrm>
            <a:off x="1153080" y="1411200"/>
            <a:ext cx="7799760" cy="809640"/>
          </a:xfrm>
          <a:prstGeom prst="rect">
            <a:avLst/>
          </a:prstGeom>
          <a:noFill/>
          <a:ln>
            <a:noFill/>
          </a:ln>
        </p:spPr>
        <p:style>
          <a:lnRef idx="0">
            <a:scrgbClr r="0" g="0" b="0"/>
          </a:lnRef>
          <a:fillRef idx="0">
            <a:scrgbClr r="0" g="0" b="0"/>
          </a:fillRef>
          <a:effectRef idx="0">
            <a:scrgbClr r="0" g="0" b="0"/>
          </a:effectRef>
          <a:fontRef idx="minor"/>
        </p:style>
        <p:txBody>
          <a:bodyPr>
            <a:normAutofit fontScale="98500" lnSpcReduction="10000"/>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Ising-like model: Two possible states: {</a:t>
            </a:r>
            <a:r>
              <a:rPr lang="en-US" sz="2200" b="0" i="1" strike="noStrike" spc="-1">
                <a:solidFill>
                  <a:srgbClr val="000000"/>
                </a:solidFill>
                <a:latin typeface="Times New Roman"/>
              </a:rPr>
              <a:t>s</a:t>
            </a:r>
            <a:r>
              <a:rPr lang="en-US" sz="2200" b="0" strike="noStrike" spc="-1" baseline="-25000">
                <a:solidFill>
                  <a:srgbClr val="000000"/>
                </a:solidFill>
                <a:latin typeface="Times New Roman"/>
              </a:rPr>
              <a:t>1</a:t>
            </a:r>
            <a:r>
              <a:rPr lang="en-US" sz="2200" b="0" strike="noStrike" spc="-1">
                <a:solidFill>
                  <a:srgbClr val="000000"/>
                </a:solidFill>
                <a:latin typeface="Times New Roman"/>
              </a:rPr>
              <a:t>, </a:t>
            </a:r>
            <a:r>
              <a:rPr lang="en-US" sz="2200" b="0" i="1" strike="noStrike" spc="-1">
                <a:solidFill>
                  <a:srgbClr val="000000"/>
                </a:solidFill>
                <a:latin typeface="Times New Roman"/>
              </a:rPr>
              <a:t>s</a:t>
            </a:r>
            <a:r>
              <a:rPr lang="en-US" sz="2200" b="0" strike="noStrike" spc="-1" baseline="-25000">
                <a:solidFill>
                  <a:srgbClr val="000000"/>
                </a:solidFill>
                <a:latin typeface="Times New Roman"/>
              </a:rPr>
              <a:t>2</a:t>
            </a:r>
            <a:r>
              <a:rPr lang="en-US" sz="2200" b="0" strike="noStrike" spc="-1">
                <a:solidFill>
                  <a:srgbClr val="000000"/>
                </a:solidFill>
                <a:latin typeface="Times New Roman"/>
              </a:rPr>
              <a:t>}</a:t>
            </a:r>
            <a:endParaRPr lang="en-US" sz="2200" b="0" strike="noStrike" spc="-1">
              <a:latin typeface="Arial"/>
            </a:endParaRPr>
          </a:p>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Potts-like model: More than two possible states {</a:t>
            </a:r>
            <a:r>
              <a:rPr lang="en-US" sz="2200" b="0" i="1" strike="noStrike" spc="-1">
                <a:solidFill>
                  <a:srgbClr val="000000"/>
                </a:solidFill>
                <a:latin typeface="Times New Roman"/>
              </a:rPr>
              <a:t>s</a:t>
            </a:r>
            <a:r>
              <a:rPr lang="en-US" sz="2200" b="0" strike="noStrike" spc="-1" baseline="-25000">
                <a:solidFill>
                  <a:srgbClr val="000000"/>
                </a:solidFill>
                <a:latin typeface="Times New Roman"/>
              </a:rPr>
              <a:t>1</a:t>
            </a:r>
            <a:r>
              <a:rPr lang="en-US" sz="2200" b="0" strike="noStrike" spc="-1">
                <a:solidFill>
                  <a:srgbClr val="000000"/>
                </a:solidFill>
                <a:latin typeface="Times New Roman"/>
              </a:rPr>
              <a:t>, </a:t>
            </a:r>
            <a:r>
              <a:rPr lang="en-US" sz="2200" b="0" i="1" strike="noStrike" spc="-1">
                <a:solidFill>
                  <a:srgbClr val="000000"/>
                </a:solidFill>
                <a:latin typeface="Times New Roman"/>
              </a:rPr>
              <a:t>s</a:t>
            </a:r>
            <a:r>
              <a:rPr lang="en-US" sz="2200" b="0" strike="noStrike" spc="-1" baseline="-25000">
                <a:solidFill>
                  <a:srgbClr val="000000"/>
                </a:solidFill>
                <a:latin typeface="Times New Roman"/>
              </a:rPr>
              <a:t>2</a:t>
            </a:r>
            <a:r>
              <a:rPr lang="en-US" sz="2200" b="0" strike="noStrike" spc="-1">
                <a:solidFill>
                  <a:srgbClr val="000000"/>
                </a:solidFill>
                <a:latin typeface="Times New Roman"/>
              </a:rPr>
              <a:t>, …, </a:t>
            </a:r>
            <a:r>
              <a:rPr lang="en-US" sz="2200" b="0" i="1" strike="noStrike" spc="-1">
                <a:solidFill>
                  <a:srgbClr val="000000"/>
                </a:solidFill>
                <a:latin typeface="Times New Roman"/>
              </a:rPr>
              <a:t>s</a:t>
            </a:r>
            <a:r>
              <a:rPr lang="en-US" sz="2200" b="0" strike="noStrike" spc="-1" baseline="-25000">
                <a:solidFill>
                  <a:srgbClr val="000000"/>
                </a:solidFill>
                <a:latin typeface="Times New Roman"/>
              </a:rPr>
              <a:t>m</a:t>
            </a:r>
            <a:r>
              <a:rPr lang="en-US" sz="2200" b="0" strike="noStrike" spc="-1">
                <a:solidFill>
                  <a:srgbClr val="000000"/>
                </a:solidFill>
                <a:latin typeface="Times New Roman"/>
              </a:rPr>
              <a:t>}</a:t>
            </a:r>
            <a:endParaRPr lang="en-US" sz="2200" b="0" strike="noStrike" spc="-1">
              <a:latin typeface="Arial"/>
            </a:endParaRPr>
          </a:p>
          <a:p>
            <a:pPr>
              <a:lnSpc>
                <a:spcPct val="100000"/>
              </a:lnSpc>
              <a:spcBef>
                <a:spcPts val="439"/>
              </a:spcBef>
            </a:pPr>
            <a:endParaRPr lang="en-US" sz="2200" b="0" strike="noStrike" spc="-1">
              <a:latin typeface="Arial"/>
            </a:endParaRPr>
          </a:p>
        </p:txBody>
      </p:sp>
      <p:sp>
        <p:nvSpPr>
          <p:cNvPr id="225" name="CustomShape 3"/>
          <p:cNvSpPr/>
          <p:nvPr/>
        </p:nvSpPr>
        <p:spPr>
          <a:xfrm>
            <a:off x="640080" y="238428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79"/>
              </a:spcBef>
              <a:buClr>
                <a:srgbClr val="000000"/>
              </a:buClr>
              <a:buFont typeface="Arial"/>
              <a:buChar char="•"/>
            </a:pPr>
            <a:r>
              <a:rPr lang="en-US" sz="2400" b="0" strike="noStrike" spc="-1">
                <a:solidFill>
                  <a:srgbClr val="000000"/>
                </a:solidFill>
                <a:latin typeface="Times New Roman"/>
              </a:rPr>
              <a:t>To computationally operational-ize these ideas, it is convenient to define a “</a:t>
            </a:r>
            <a:r>
              <a:rPr lang="en-US" sz="2400" b="1" strike="noStrike" spc="-1">
                <a:solidFill>
                  <a:srgbClr val="000000"/>
                </a:solidFill>
                <a:latin typeface="Times New Roman"/>
              </a:rPr>
              <a:t>feature function</a:t>
            </a:r>
            <a:r>
              <a:rPr lang="en-US" sz="2400" b="0" strike="noStrike" spc="-1">
                <a:solidFill>
                  <a:srgbClr val="000000"/>
                </a:solidFill>
                <a:latin typeface="Times New Roman"/>
              </a:rPr>
              <a:t>”</a:t>
            </a:r>
            <a:endParaRPr lang="en-US" sz="2400" b="0" strike="noStrike" spc="-1">
              <a:latin typeface="Arial"/>
            </a:endParaRPr>
          </a:p>
        </p:txBody>
      </p:sp>
      <p:sp>
        <p:nvSpPr>
          <p:cNvPr id="226" name="CustomShape 4"/>
          <p:cNvSpPr/>
          <p:nvPr/>
        </p:nvSpPr>
        <p:spPr>
          <a:xfrm>
            <a:off x="1383840" y="5398200"/>
            <a:ext cx="7569000" cy="501120"/>
          </a:xfrm>
          <a:prstGeom prst="rect">
            <a:avLst/>
          </a:prstGeom>
          <a:noFill/>
          <a:ln>
            <a:noFill/>
          </a:ln>
        </p:spPr>
        <p:style>
          <a:lnRef idx="0">
            <a:scrgbClr r="0" g="0" b="0"/>
          </a:lnRef>
          <a:fillRef idx="0">
            <a:scrgbClr r="0" g="0" b="0"/>
          </a:fillRef>
          <a:effectRef idx="0">
            <a:scrgbClr r="0" g="0" b="0"/>
          </a:effectRef>
          <a:fontRef idx="minor"/>
        </p:style>
        <p:txBody>
          <a:bodyPr>
            <a:normAutofit fontScale="97000"/>
          </a:bodyPr>
          <a:lstStyle/>
          <a:p>
            <a:pPr marL="343080" indent="-342720">
              <a:lnSpc>
                <a:spcPct val="100000"/>
              </a:lnSpc>
              <a:spcBef>
                <a:spcPts val="439"/>
              </a:spcBef>
              <a:buClr>
                <a:srgbClr val="000000"/>
              </a:buClr>
              <a:buFont typeface="Arial"/>
              <a:buChar char="•"/>
            </a:pPr>
            <a:r>
              <a:rPr lang="en-US" sz="2200" b="1" strike="noStrike" spc="-1">
                <a:solidFill>
                  <a:srgbClr val="000000"/>
                </a:solidFill>
                <a:latin typeface="Times New Roman"/>
              </a:rPr>
              <a:t>I</a:t>
            </a:r>
            <a:r>
              <a:rPr lang="en-US" sz="2200" b="0" strike="noStrike" spc="-1">
                <a:solidFill>
                  <a:srgbClr val="000000"/>
                </a:solidFill>
                <a:latin typeface="Times New Roman"/>
              </a:rPr>
              <a:t> is a vector function which acts like a switch; </a:t>
            </a:r>
            <a:r>
              <a:rPr lang="en-US" sz="2200" b="1" strike="noStrike" spc="-1">
                <a:solidFill>
                  <a:srgbClr val="000000"/>
                </a:solidFill>
                <a:latin typeface="Times New Roman"/>
              </a:rPr>
              <a:t>indicator function</a:t>
            </a:r>
            <a:endParaRPr lang="en-US" sz="2200" b="0" strike="noStrike" spc="-1">
              <a:latin typeface="Arial"/>
            </a:endParaRPr>
          </a:p>
        </p:txBody>
      </p:sp>
      <p:sp>
        <p:nvSpPr>
          <p:cNvPr id="227" name="CustomShape 5"/>
          <p:cNvSpPr/>
          <p:nvPr/>
        </p:nvSpPr>
        <p:spPr>
          <a:xfrm>
            <a:off x="1383840" y="4847400"/>
            <a:ext cx="5581800" cy="50112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39"/>
              </a:spcBef>
              <a:buClr>
                <a:srgbClr val="000000"/>
              </a:buClr>
              <a:buFont typeface="Arial"/>
              <a:buChar char="•"/>
            </a:pPr>
            <a:r>
              <a:rPr lang="en-US" sz="2200" b="1" strike="noStrike" spc="-1">
                <a:solidFill>
                  <a:srgbClr val="000000"/>
                </a:solidFill>
                <a:latin typeface="Times New Roman"/>
              </a:rPr>
              <a:t>w</a:t>
            </a:r>
            <a:r>
              <a:rPr lang="en-US" sz="2200" b="0" strike="noStrike" spc="-1">
                <a:solidFill>
                  <a:srgbClr val="000000"/>
                </a:solidFill>
                <a:latin typeface="Times New Roman"/>
              </a:rPr>
              <a:t> is a vector of weights for each state</a:t>
            </a:r>
            <a:endParaRPr lang="en-US" sz="2200" b="0" strike="noStrike" spc="-1">
              <a:latin typeface="Arial"/>
            </a:endParaRPr>
          </a:p>
        </p:txBody>
      </p:sp>
      <p:pic>
        <p:nvPicPr>
          <p:cNvPr id="228" name="Picture 1"/>
          <p:cNvPicPr/>
          <p:nvPr/>
        </p:nvPicPr>
        <p:blipFill>
          <a:blip r:embed="rId2"/>
          <a:stretch/>
        </p:blipFill>
        <p:spPr>
          <a:xfrm>
            <a:off x="1550880" y="3424680"/>
            <a:ext cx="5992560" cy="1206720"/>
          </a:xfrm>
          <a:prstGeom prst="rect">
            <a:avLst/>
          </a:prstGeom>
          <a:ln>
            <a:noFill/>
          </a:ln>
        </p:spPr>
      </p:pic>
      <p:sp>
        <p:nvSpPr>
          <p:cNvPr id="229" name="CustomShape 6"/>
          <p:cNvSpPr/>
          <p:nvPr/>
        </p:nvSpPr>
        <p:spPr>
          <a:xfrm>
            <a:off x="1895400" y="5871240"/>
            <a:ext cx="5775840" cy="50112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360"/>
              </a:spcBef>
              <a:buClr>
                <a:srgbClr val="000000"/>
              </a:buClr>
              <a:buFont typeface="Arial"/>
              <a:buChar char="•"/>
            </a:pPr>
            <a:r>
              <a:rPr lang="en-US" sz="1800" b="1" strike="noStrike" spc="-1">
                <a:solidFill>
                  <a:srgbClr val="000000"/>
                </a:solidFill>
                <a:latin typeface="Times New Roman"/>
              </a:rPr>
              <a:t>I</a:t>
            </a:r>
            <a:r>
              <a:rPr lang="en-US" sz="1800" b="0" strike="noStrike" spc="-1">
                <a:solidFill>
                  <a:srgbClr val="000000"/>
                </a:solidFill>
                <a:latin typeface="Times New Roman"/>
              </a:rPr>
              <a:t> selects out the weight for the state </a:t>
            </a:r>
            <a:r>
              <a:rPr lang="en-US" sz="1800" b="0" i="1" strike="noStrike" spc="-1">
                <a:solidFill>
                  <a:srgbClr val="000000"/>
                </a:solidFill>
                <a:latin typeface="Times New Roman"/>
              </a:rPr>
              <a:t>X</a:t>
            </a:r>
            <a:r>
              <a:rPr lang="en-US" sz="1800" b="0" i="1" strike="noStrike" spc="-1" baseline="-25000">
                <a:solidFill>
                  <a:srgbClr val="000000"/>
                </a:solidFill>
                <a:latin typeface="Times New Roman"/>
              </a:rPr>
              <a:t>i</a:t>
            </a:r>
            <a:r>
              <a:rPr lang="en-US" sz="1800" b="0" strike="noStrike" spc="-1">
                <a:solidFill>
                  <a:srgbClr val="000000"/>
                </a:solidFill>
                <a:latin typeface="Times New Roman"/>
              </a:rPr>
              <a:t>  = </a:t>
            </a:r>
            <a:r>
              <a:rPr lang="en-US" sz="1800" b="0" i="1" strike="noStrike" spc="-1">
                <a:solidFill>
                  <a:srgbClr val="000000"/>
                </a:solidFill>
                <a:latin typeface="Times New Roman"/>
              </a:rPr>
              <a:t>s</a:t>
            </a:r>
            <a:r>
              <a:rPr lang="en-US" sz="1800" b="0" i="1" strike="noStrike" spc="-1" baseline="-25000">
                <a:solidFill>
                  <a:srgbClr val="000000"/>
                </a:solidFill>
                <a:latin typeface="Times New Roman"/>
              </a:rPr>
              <a:t>Xi</a:t>
            </a:r>
            <a:endParaRPr lang="en-US" sz="1800" b="0" strike="noStrike" spc="-1">
              <a:latin typeface="Arial"/>
            </a:endParaRPr>
          </a:p>
        </p:txBody>
      </p:sp>
      <p:sp>
        <p:nvSpPr>
          <p:cNvPr id="230" name="CustomShape 7"/>
          <p:cNvSpPr/>
          <p:nvPr/>
        </p:nvSpPr>
        <p:spPr>
          <a:xfrm>
            <a:off x="423360" y="6359760"/>
            <a:ext cx="8529480" cy="4330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360"/>
              </a:spcBef>
            </a:pPr>
            <a:r>
              <a:rPr lang="en-US" sz="1800" b="0" strike="noStrike" spc="-1" dirty="0">
                <a:solidFill>
                  <a:srgbClr val="000000"/>
                </a:solidFill>
                <a:latin typeface="Times New Roman"/>
              </a:rPr>
              <a:t>In physics, feature functions are related to spinors which have a deep mathematical theory</a:t>
            </a:r>
            <a:endParaRPr lang="en-US" sz="1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 calcmode="lin" valueType="num">
                                      <p:cBhvr additive="repl">
                                        <p:cTn id="7" dur="500" fill="hold"/>
                                        <p:tgtEl>
                                          <p:spTgt spid="224"/>
                                        </p:tgtEl>
                                        <p:attrNameLst>
                                          <p:attrName>ppt_x</p:attrName>
                                        </p:attrNameLst>
                                      </p:cBhvr>
                                      <p:tavLst>
                                        <p:tav tm="0">
                                          <p:val>
                                            <p:strVal val="#ppt_x"/>
                                          </p:val>
                                        </p:tav>
                                        <p:tav tm="100000">
                                          <p:val>
                                            <p:strVal val="#ppt_x"/>
                                          </p:val>
                                        </p:tav>
                                      </p:tavLst>
                                    </p:anim>
                                    <p:anim calcmode="lin" valueType="num">
                                      <p:cBhvr additive="repl">
                                        <p:cTn id="8"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
                                        </p:tgtEl>
                                        <p:attrNameLst>
                                          <p:attrName>style.visibility</p:attrName>
                                        </p:attrNameLst>
                                      </p:cBhvr>
                                      <p:to>
                                        <p:strVal val="visible"/>
                                      </p:to>
                                    </p:set>
                                    <p:anim calcmode="lin" valueType="num">
                                      <p:cBhvr additive="repl">
                                        <p:cTn id="13" dur="500" fill="hold"/>
                                        <p:tgtEl>
                                          <p:spTgt spid="225"/>
                                        </p:tgtEl>
                                        <p:attrNameLst>
                                          <p:attrName>ppt_x</p:attrName>
                                        </p:attrNameLst>
                                      </p:cBhvr>
                                      <p:tavLst>
                                        <p:tav tm="0">
                                          <p:val>
                                            <p:strVal val="#ppt_x"/>
                                          </p:val>
                                        </p:tav>
                                        <p:tav tm="100000">
                                          <p:val>
                                            <p:strVal val="#ppt_x"/>
                                          </p:val>
                                        </p:tav>
                                      </p:tavLst>
                                    </p:anim>
                                    <p:anim calcmode="lin" valueType="num">
                                      <p:cBhvr additive="repl">
                                        <p:cTn id="14" dur="500" fill="hold"/>
                                        <p:tgtEl>
                                          <p:spTgt spid="22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28"/>
                                        </p:tgtEl>
                                        <p:attrNameLst>
                                          <p:attrName>style.visibility</p:attrName>
                                        </p:attrNameLst>
                                      </p:cBhvr>
                                      <p:to>
                                        <p:strVal val="visible"/>
                                      </p:to>
                                    </p:set>
                                    <p:anim calcmode="lin" valueType="num">
                                      <p:cBhvr additive="repl">
                                        <p:cTn id="18" dur="500" fill="hold"/>
                                        <p:tgtEl>
                                          <p:spTgt spid="228"/>
                                        </p:tgtEl>
                                        <p:attrNameLst>
                                          <p:attrName>ppt_x</p:attrName>
                                        </p:attrNameLst>
                                      </p:cBhvr>
                                      <p:tavLst>
                                        <p:tav tm="0">
                                          <p:val>
                                            <p:strVal val="#ppt_x"/>
                                          </p:val>
                                        </p:tav>
                                        <p:tav tm="100000">
                                          <p:val>
                                            <p:strVal val="#ppt_x"/>
                                          </p:val>
                                        </p:tav>
                                      </p:tavLst>
                                    </p:anim>
                                    <p:anim calcmode="lin" valueType="num">
                                      <p:cBhvr additive="repl">
                                        <p:cTn id="19"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27"/>
                                        </p:tgtEl>
                                        <p:attrNameLst>
                                          <p:attrName>style.visibility</p:attrName>
                                        </p:attrNameLst>
                                      </p:cBhvr>
                                      <p:to>
                                        <p:strVal val="visible"/>
                                      </p:to>
                                    </p:set>
                                    <p:anim calcmode="lin" valueType="num">
                                      <p:cBhvr additive="repl">
                                        <p:cTn id="24" dur="500" fill="hold"/>
                                        <p:tgtEl>
                                          <p:spTgt spid="227"/>
                                        </p:tgtEl>
                                        <p:attrNameLst>
                                          <p:attrName>ppt_x</p:attrName>
                                        </p:attrNameLst>
                                      </p:cBhvr>
                                      <p:tavLst>
                                        <p:tav tm="0">
                                          <p:val>
                                            <p:strVal val="#ppt_x"/>
                                          </p:val>
                                        </p:tav>
                                        <p:tav tm="100000">
                                          <p:val>
                                            <p:strVal val="#ppt_x"/>
                                          </p:val>
                                        </p:tav>
                                      </p:tavLst>
                                    </p:anim>
                                    <p:anim calcmode="lin" valueType="num">
                                      <p:cBhvr additive="repl">
                                        <p:cTn id="25" dur="500" fill="hold"/>
                                        <p:tgtEl>
                                          <p:spTgt spid="2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26"/>
                                        </p:tgtEl>
                                        <p:attrNameLst>
                                          <p:attrName>style.visibility</p:attrName>
                                        </p:attrNameLst>
                                      </p:cBhvr>
                                      <p:to>
                                        <p:strVal val="visible"/>
                                      </p:to>
                                    </p:set>
                                    <p:anim calcmode="lin" valueType="num">
                                      <p:cBhvr additive="repl">
                                        <p:cTn id="30" dur="500" fill="hold"/>
                                        <p:tgtEl>
                                          <p:spTgt spid="226"/>
                                        </p:tgtEl>
                                        <p:attrNameLst>
                                          <p:attrName>ppt_x</p:attrName>
                                        </p:attrNameLst>
                                      </p:cBhvr>
                                      <p:tavLst>
                                        <p:tav tm="0">
                                          <p:val>
                                            <p:strVal val="#ppt_x"/>
                                          </p:val>
                                        </p:tav>
                                        <p:tav tm="100000">
                                          <p:val>
                                            <p:strVal val="#ppt_x"/>
                                          </p:val>
                                        </p:tav>
                                      </p:tavLst>
                                    </p:anim>
                                    <p:anim calcmode="lin" valueType="num">
                                      <p:cBhvr additive="repl">
                                        <p:cTn id="31" dur="500" fill="hold"/>
                                        <p:tgtEl>
                                          <p:spTgt spid="226"/>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9"/>
                                        </p:tgtEl>
                                        <p:attrNameLst>
                                          <p:attrName>style.visibility</p:attrName>
                                        </p:attrNameLst>
                                      </p:cBhvr>
                                      <p:to>
                                        <p:strVal val="visible"/>
                                      </p:to>
                                    </p:set>
                                    <p:anim calcmode="lin" valueType="num">
                                      <p:cBhvr additive="repl">
                                        <p:cTn id="34" dur="500" fill="hold"/>
                                        <p:tgtEl>
                                          <p:spTgt spid="229"/>
                                        </p:tgtEl>
                                        <p:attrNameLst>
                                          <p:attrName>ppt_x</p:attrName>
                                        </p:attrNameLst>
                                      </p:cBhvr>
                                      <p:tavLst>
                                        <p:tav tm="0">
                                          <p:val>
                                            <p:strVal val="#ppt_x"/>
                                          </p:val>
                                        </p:tav>
                                        <p:tav tm="100000">
                                          <p:val>
                                            <p:strVal val="#ppt_x"/>
                                          </p:val>
                                        </p:tav>
                                      </p:tavLst>
                                    </p:anim>
                                    <p:anim calcmode="lin" valueType="num">
                                      <p:cBhvr additive="repl">
                                        <p:cTn id="35"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30"/>
                                        </p:tgtEl>
                                        <p:attrNameLst>
                                          <p:attrName>style.visibility</p:attrName>
                                        </p:attrNameLst>
                                      </p:cBhvr>
                                      <p:to>
                                        <p:strVal val="visible"/>
                                      </p:to>
                                    </p:set>
                                    <p:anim calcmode="lin" valueType="num">
                                      <p:cBhvr additive="repl">
                                        <p:cTn id="40" dur="500" fill="hold"/>
                                        <p:tgtEl>
                                          <p:spTgt spid="230"/>
                                        </p:tgtEl>
                                        <p:attrNameLst>
                                          <p:attrName>ppt_x</p:attrName>
                                        </p:attrNameLst>
                                      </p:cBhvr>
                                      <p:tavLst>
                                        <p:tav tm="0">
                                          <p:val>
                                            <p:strVal val="#ppt_x"/>
                                          </p:val>
                                        </p:tav>
                                        <p:tav tm="100000">
                                          <p:val>
                                            <p:strVal val="#ppt_x"/>
                                          </p:val>
                                        </p:tav>
                                      </p:tavLst>
                                    </p:anim>
                                    <p:anim calcmode="lin" valueType="num">
                                      <p:cBhvr additive="repl">
                                        <p:cTn id="41" dur="500" fill="hold"/>
                                        <p:tgtEl>
                                          <p:spTgt spid="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 name="Picture 1"/>
          <p:cNvPicPr/>
          <p:nvPr/>
        </p:nvPicPr>
        <p:blipFill>
          <a:blip r:embed="rId2"/>
          <a:stretch/>
        </p:blipFill>
        <p:spPr>
          <a:xfrm>
            <a:off x="0" y="411120"/>
            <a:ext cx="9143640" cy="1412280"/>
          </a:xfrm>
          <a:prstGeom prst="rect">
            <a:avLst/>
          </a:prstGeom>
          <a:ln>
            <a:noFill/>
          </a:ln>
        </p:spPr>
      </p:pic>
      <p:pic>
        <p:nvPicPr>
          <p:cNvPr id="863" name="Picture 2"/>
          <p:cNvPicPr/>
          <p:nvPr/>
        </p:nvPicPr>
        <p:blipFill>
          <a:blip r:embed="rId3"/>
          <a:stretch/>
        </p:blipFill>
        <p:spPr>
          <a:xfrm>
            <a:off x="0" y="2717640"/>
            <a:ext cx="9143640" cy="1412280"/>
          </a:xfrm>
          <a:prstGeom prst="rect">
            <a:avLst/>
          </a:prstGeom>
          <a:ln>
            <a:noFill/>
          </a:ln>
        </p:spPr>
      </p:pic>
      <p:pic>
        <p:nvPicPr>
          <p:cNvPr id="864" name="Picture 3"/>
          <p:cNvPicPr/>
          <p:nvPr/>
        </p:nvPicPr>
        <p:blipFill>
          <a:blip r:embed="rId4"/>
          <a:stretch/>
        </p:blipFill>
        <p:spPr>
          <a:xfrm>
            <a:off x="0" y="4856040"/>
            <a:ext cx="9143640" cy="14122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CustomShape 1"/>
          <p:cNvSpPr/>
          <p:nvPr/>
        </p:nvSpPr>
        <p:spPr>
          <a:xfrm>
            <a:off x="641160" y="349560"/>
            <a:ext cx="7799760" cy="816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Now let’s use the functionality of </a:t>
            </a:r>
            <a:r>
              <a:rPr lang="en-US" sz="2200" b="0" strike="noStrike" spc="-1" dirty="0" err="1">
                <a:solidFill>
                  <a:srgbClr val="000000"/>
                </a:solidFill>
                <a:latin typeface="Times New Roman"/>
              </a:rPr>
              <a:t>CRFutil</a:t>
            </a:r>
            <a:r>
              <a:rPr lang="en-US" sz="2200" b="0" strike="noStrike" spc="-1" dirty="0">
                <a:solidFill>
                  <a:srgbClr val="000000"/>
                </a:solidFill>
                <a:latin typeface="Times New Roman"/>
              </a:rPr>
              <a:t> to do the same calculations (with much less effort):</a:t>
            </a:r>
            <a:endParaRPr lang="en-US" sz="2200" b="0" strike="noStrike" spc="-1" dirty="0">
              <a:latin typeface="Arial"/>
            </a:endParaRPr>
          </a:p>
        </p:txBody>
      </p:sp>
      <p:sp>
        <p:nvSpPr>
          <p:cNvPr id="866" name="CustomShape 2"/>
          <p:cNvSpPr/>
          <p:nvPr/>
        </p:nvSpPr>
        <p:spPr>
          <a:xfrm>
            <a:off x="304200" y="1166760"/>
            <a:ext cx="8637840" cy="5092248"/>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dirty="0">
                <a:solidFill>
                  <a:srgbClr val="FFFFFF"/>
                </a:solidFill>
                <a:latin typeface="Courier New"/>
              </a:rPr>
              <a:t>library(</a:t>
            </a:r>
            <a:r>
              <a:rPr lang="en-US" sz="1300" b="0" strike="noStrike" spc="-1" dirty="0" err="1">
                <a:solidFill>
                  <a:srgbClr val="FFFFFF"/>
                </a:solidFill>
                <a:latin typeface="Courier New"/>
              </a:rPr>
              <a:t>CRFutil</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Graph formula:</a:t>
            </a:r>
            <a:endParaRPr lang="en-US" sz="1300" b="0" strike="noStrike" spc="-1" dirty="0">
              <a:latin typeface="Arial"/>
            </a:endParaRPr>
          </a:p>
          <a:p>
            <a:pPr>
              <a:lnSpc>
                <a:spcPct val="100000"/>
              </a:lnSpc>
            </a:pPr>
            <a:r>
              <a:rPr lang="en-US" sz="1300" b="0" strike="noStrike" spc="-1" dirty="0" err="1">
                <a:solidFill>
                  <a:srgbClr val="FFFFFF"/>
                </a:solidFill>
                <a:latin typeface="Courier New"/>
              </a:rPr>
              <a:t>grphf</a:t>
            </a:r>
            <a:r>
              <a:rPr lang="en-US" sz="1300" b="0" strike="noStrike" spc="-1" dirty="0">
                <a:solidFill>
                  <a:srgbClr val="FFFFFF"/>
                </a:solidFill>
                <a:latin typeface="Courier New"/>
              </a:rPr>
              <a:t> &lt;- ~A:B:C</a:t>
            </a:r>
            <a:endParaRPr lang="en-US" sz="1300" b="0" strike="noStrike" spc="-1" dirty="0">
              <a:latin typeface="Arial"/>
            </a:endParaRPr>
          </a:p>
          <a:p>
            <a:pPr>
              <a:lnSpc>
                <a:spcPct val="100000"/>
              </a:lnSpc>
            </a:pPr>
            <a:r>
              <a:rPr lang="en-US" sz="1300" b="0" strike="noStrike" spc="-1" dirty="0">
                <a:solidFill>
                  <a:srgbClr val="FFFFFF"/>
                </a:solidFill>
                <a:latin typeface="Courier New"/>
              </a:rPr>
              <a:t>adj   &lt;- ug(</a:t>
            </a:r>
            <a:r>
              <a:rPr lang="en-US" sz="1300" b="0" strike="noStrike" spc="-1" dirty="0" err="1">
                <a:solidFill>
                  <a:srgbClr val="FFFFFF"/>
                </a:solidFill>
                <a:latin typeface="Courier New"/>
              </a:rPr>
              <a:t>grphf</a:t>
            </a:r>
            <a:r>
              <a:rPr lang="en-US" sz="1300" b="0" strike="noStrike" spc="-1" dirty="0">
                <a:solidFill>
                  <a:srgbClr val="FFFFFF"/>
                </a:solidFill>
                <a:latin typeface="Courier New"/>
              </a:rPr>
              <a:t>, result=</a:t>
            </a:r>
            <a:r>
              <a:rPr lang="en-US" sz="1300" b="0" strike="noStrike" spc="-1" dirty="0">
                <a:solidFill>
                  <a:srgbClr val="00B050"/>
                </a:solidFill>
                <a:latin typeface="Courier New"/>
              </a:rPr>
              <a:t>"matrix"</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err="1">
                <a:solidFill>
                  <a:srgbClr val="FFFFFF"/>
                </a:solidFill>
                <a:latin typeface="Courier New"/>
              </a:rPr>
              <a:t>n.states</a:t>
            </a:r>
            <a:r>
              <a:rPr lang="en-US" sz="1300" b="0" strike="noStrike" spc="-1" dirty="0">
                <a:solidFill>
                  <a:srgbClr val="FFFFFF"/>
                </a:solidFill>
                <a:latin typeface="Courier New"/>
              </a:rPr>
              <a:t> &lt;- 2</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make.crf</a:t>
            </a:r>
            <a:r>
              <a:rPr lang="en-US" sz="1300" b="0" strike="noStrike" spc="-1" dirty="0">
                <a:solidFill>
                  <a:srgbClr val="FFFFFF"/>
                </a:solidFill>
                <a:latin typeface="Courier New"/>
              </a:rPr>
              <a:t>(adj, </a:t>
            </a:r>
            <a:r>
              <a:rPr lang="en-US" sz="1300" b="0" strike="noStrike" spc="-1" dirty="0" err="1">
                <a:solidFill>
                  <a:srgbClr val="FFFFFF"/>
                </a:solidFill>
                <a:latin typeface="Courier New"/>
              </a:rPr>
              <a:t>n.states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make.features</a:t>
            </a:r>
            <a:r>
              <a:rPr lang="en-US" sz="1300" b="0" strike="noStrike" spc="-1" dirty="0">
                <a:solidFill>
                  <a:srgbClr val="FFFFFF"/>
                </a:solidFill>
                <a:latin typeface="Courier New"/>
              </a:rPr>
              <a:t>(</a:t>
            </a:r>
            <a:r>
              <a:rPr lang="en-US" sz="1300" b="0" strike="noStrike" spc="-1" dirty="0" err="1">
                <a:solidFill>
                  <a:srgbClr val="FFFFFF"/>
                </a:solidFill>
                <a:latin typeface="Courier New"/>
              </a:rPr>
              <a:t>fitc</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make.par</a:t>
            </a:r>
            <a:r>
              <a:rPr lang="en-US" sz="1300" b="0" strike="noStrike" spc="-1" dirty="0">
                <a:solidFill>
                  <a:srgbClr val="FFFFFF"/>
                </a:solidFill>
                <a:latin typeface="Courier New"/>
              </a:rPr>
              <a:t>(</a:t>
            </a:r>
            <a:r>
              <a:rPr lang="en-US" sz="1300" b="0" strike="noStrike" spc="-1" dirty="0" err="1">
                <a:solidFill>
                  <a:srgbClr val="FFFFFF"/>
                </a:solidFill>
                <a:latin typeface="Courier New"/>
              </a:rPr>
              <a:t>fitc</a:t>
            </a:r>
            <a:r>
              <a:rPr lang="en-US" sz="1300" b="0" strike="noStrike" spc="-1" dirty="0">
                <a:solidFill>
                  <a:srgbClr val="FFFFFF"/>
                </a:solidFill>
                <a:latin typeface="Courier New"/>
              </a:rPr>
              <a:t>, 6)</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Parameterization:</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fitc$node.par</a:t>
            </a:r>
            <a:r>
              <a:rPr lang="en-US" sz="1300" b="0" strike="noStrike" spc="-1" dirty="0">
                <a:solidFill>
                  <a:srgbClr val="FFFFFF"/>
                </a:solidFill>
                <a:latin typeface="Courier New"/>
              </a:rPr>
              <a:t>[1,1,] &lt;- 1</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fitc$node.par</a:t>
            </a:r>
            <a:r>
              <a:rPr lang="en-US" sz="1300" b="0" strike="noStrike" spc="-1" dirty="0">
                <a:solidFill>
                  <a:srgbClr val="FFFFFF"/>
                </a:solidFill>
                <a:latin typeface="Courier New"/>
              </a:rPr>
              <a:t>[2,1,] &lt;- 2</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fitc$node.par</a:t>
            </a:r>
            <a:r>
              <a:rPr lang="en-US" sz="1300" b="0" strike="noStrike" spc="-1" dirty="0">
                <a:solidFill>
                  <a:srgbClr val="FFFFFF"/>
                </a:solidFill>
                <a:latin typeface="Courier New"/>
              </a:rPr>
              <a:t>[3,1,] &lt;- 2</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fitc$edge.par</a:t>
            </a:r>
            <a:r>
              <a:rPr lang="en-US" sz="1300" b="0" strike="noStrike" spc="-1" dirty="0">
                <a:solidFill>
                  <a:srgbClr val="FFFFFF"/>
                </a:solidFill>
                <a:latin typeface="Courier New"/>
              </a:rPr>
              <a:t>[[1]][1,1,1] &lt;- 3</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fitc$edge.par</a:t>
            </a:r>
            <a:r>
              <a:rPr lang="en-US" sz="1300" b="0" strike="noStrike" spc="-1" dirty="0">
                <a:solidFill>
                  <a:srgbClr val="FFFFFF"/>
                </a:solidFill>
                <a:latin typeface="Courier New"/>
              </a:rPr>
              <a:t>[[1]][2,2,1] &lt;- 3</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fitc$edge.par</a:t>
            </a:r>
            <a:r>
              <a:rPr lang="en-US" sz="1300" b="0" strike="noStrike" spc="-1" dirty="0">
                <a:solidFill>
                  <a:srgbClr val="FFFFFF"/>
                </a:solidFill>
                <a:latin typeface="Courier New"/>
              </a:rPr>
              <a:t>[[2]][1,1,1] &lt;- 2</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fitc$edge.par</a:t>
            </a:r>
            <a:r>
              <a:rPr lang="en-US" sz="1300" b="0" strike="noStrike" spc="-1" dirty="0">
                <a:solidFill>
                  <a:srgbClr val="FFFFFF"/>
                </a:solidFill>
                <a:latin typeface="Courier New"/>
              </a:rPr>
              <a:t>[[2]][2,2,1] &lt;- 4</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fitc$edge.par</a:t>
            </a:r>
            <a:r>
              <a:rPr lang="en-US" sz="1300" b="0" strike="noStrike" spc="-1" dirty="0">
                <a:solidFill>
                  <a:srgbClr val="FFFFFF"/>
                </a:solidFill>
                <a:latin typeface="Courier New"/>
              </a:rPr>
              <a:t>[[3]][1,1,1] &lt;- 5</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fitc$edge.par</a:t>
            </a:r>
            <a:r>
              <a:rPr lang="en-US" sz="1300" b="0" strike="noStrike" spc="-1" dirty="0">
                <a:solidFill>
                  <a:srgbClr val="FFFFFF"/>
                </a:solidFill>
                <a:latin typeface="Courier New"/>
              </a:rPr>
              <a:t>[[3]][2,2,1] &lt;- 6</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FF"/>
                </a:solidFill>
                <a:latin typeface="Courier New"/>
              </a:rPr>
              <a:t>s1&lt;-1</a:t>
            </a:r>
            <a:endParaRPr lang="en-US" sz="1300" b="0" strike="noStrike" spc="-1" dirty="0">
              <a:latin typeface="Arial"/>
            </a:endParaRPr>
          </a:p>
          <a:p>
            <a:pPr>
              <a:lnSpc>
                <a:spcPct val="100000"/>
              </a:lnSpc>
            </a:pPr>
            <a:r>
              <a:rPr lang="en-US" sz="1300" b="0" strike="noStrike" spc="-1" dirty="0">
                <a:solidFill>
                  <a:srgbClr val="FFFFFF"/>
                </a:solidFill>
                <a:latin typeface="Courier New"/>
              </a:rPr>
              <a:t>s2&lt;-2</a:t>
            </a:r>
            <a:endParaRPr lang="en-US" sz="1300" b="0" strike="noStrike" spc="-1" dirty="0">
              <a:latin typeface="Arial"/>
            </a:endParaRPr>
          </a:p>
          <a:p>
            <a:pPr>
              <a:lnSpc>
                <a:spcPct val="100000"/>
              </a:lnSpc>
            </a:pPr>
            <a:r>
              <a:rPr lang="en-US" sz="1300" b="0" strike="noStrike" spc="-1" dirty="0">
                <a:solidFill>
                  <a:srgbClr val="FFFFFF"/>
                </a:solidFill>
                <a:latin typeface="Courier New"/>
              </a:rPr>
              <a:t>f0 &lt;- function(y){ </a:t>
            </a:r>
            <a:r>
              <a:rPr lang="en-US" sz="1300" b="0" strike="noStrike" spc="-1" dirty="0" err="1">
                <a:solidFill>
                  <a:srgbClr val="FFFFFF"/>
                </a:solidFill>
                <a:latin typeface="Courier New"/>
              </a:rPr>
              <a:t>as.numeric</a:t>
            </a:r>
            <a:r>
              <a:rPr lang="en-US" sz="1300" b="0" strike="noStrike" spc="-1" dirty="0">
                <a:solidFill>
                  <a:srgbClr val="FFFFFF"/>
                </a:solidFill>
                <a:latin typeface="Courier New"/>
              </a:rPr>
              <a:t>(c((y==1),(y==2)))}    </a:t>
            </a:r>
            <a:r>
              <a:rPr lang="en-US" sz="1300" b="0" strike="noStrike" spc="-1" dirty="0">
                <a:solidFill>
                  <a:srgbClr val="FFFF00"/>
                </a:solidFill>
                <a:latin typeface="Courier New"/>
              </a:rPr>
              <a:t># Feature function</a:t>
            </a:r>
            <a:endParaRPr lang="en-US" sz="13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CustomShape 1"/>
          <p:cNvSpPr/>
          <p:nvPr/>
        </p:nvSpPr>
        <p:spPr>
          <a:xfrm>
            <a:off x="304200" y="333360"/>
            <a:ext cx="8637840" cy="612330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dirty="0">
                <a:solidFill>
                  <a:srgbClr val="FFFFFF"/>
                </a:solidFill>
                <a:latin typeface="Courier New"/>
              </a:rPr>
              <a:t>configs &lt;- </a:t>
            </a:r>
            <a:r>
              <a:rPr lang="en-US" sz="1400" b="0" strike="noStrike" spc="-1" dirty="0" err="1">
                <a:solidFill>
                  <a:srgbClr val="FFFFFF"/>
                </a:solidFill>
                <a:latin typeface="Courier New"/>
              </a:rPr>
              <a:t>rbind</a:t>
            </a:r>
            <a:r>
              <a:rPr lang="en-US" sz="1400" b="0" strike="noStrike" spc="-1" dirty="0">
                <a:solidFill>
                  <a:srgbClr val="FFFFFF"/>
                </a:solidFill>
                <a:latin typeface="Courier New"/>
              </a:rPr>
              <a:t>(</a:t>
            </a:r>
            <a:endParaRPr lang="en-US" sz="1400" b="0" strike="noStrike" spc="-1" dirty="0">
              <a:latin typeface="Arial"/>
            </a:endParaRPr>
          </a:p>
          <a:p>
            <a:pPr>
              <a:lnSpc>
                <a:spcPct val="100000"/>
              </a:lnSpc>
            </a:pPr>
            <a:r>
              <a:rPr lang="en-US" sz="1400" b="0" strike="noStrike" spc="-1" dirty="0">
                <a:solidFill>
                  <a:srgbClr val="FFFFFF"/>
                </a:solidFill>
                <a:latin typeface="Courier New"/>
              </a:rPr>
              <a:t>  c(1,1,1),</a:t>
            </a:r>
            <a:endParaRPr lang="en-US" sz="1400" b="0" strike="noStrike" spc="-1" dirty="0">
              <a:latin typeface="Arial"/>
            </a:endParaRPr>
          </a:p>
          <a:p>
            <a:pPr>
              <a:lnSpc>
                <a:spcPct val="100000"/>
              </a:lnSpc>
            </a:pPr>
            <a:r>
              <a:rPr lang="en-US" sz="1400" b="0" strike="noStrike" spc="-1" dirty="0">
                <a:solidFill>
                  <a:srgbClr val="FFFFFF"/>
                </a:solidFill>
                <a:latin typeface="Courier New"/>
              </a:rPr>
              <a:t>  c(1,2,1),</a:t>
            </a:r>
            <a:endParaRPr lang="en-US" sz="1400" b="0" strike="noStrike" spc="-1" dirty="0">
              <a:latin typeface="Arial"/>
            </a:endParaRPr>
          </a:p>
          <a:p>
            <a:pPr>
              <a:lnSpc>
                <a:spcPct val="100000"/>
              </a:lnSpc>
            </a:pPr>
            <a:r>
              <a:rPr lang="en-US" sz="1400" b="0" strike="noStrike" spc="-1" dirty="0">
                <a:solidFill>
                  <a:srgbClr val="FFFFFF"/>
                </a:solidFill>
                <a:latin typeface="Courier New"/>
              </a:rPr>
              <a:t>  c(2,2,1),</a:t>
            </a:r>
            <a:endParaRPr lang="en-US" sz="1400" b="0" strike="noStrike" spc="-1" dirty="0">
              <a:latin typeface="Arial"/>
            </a:endParaRPr>
          </a:p>
          <a:p>
            <a:pPr>
              <a:lnSpc>
                <a:spcPct val="100000"/>
              </a:lnSpc>
            </a:pPr>
            <a:r>
              <a:rPr lang="en-US" sz="1400" b="0" strike="noStrike" spc="-1" dirty="0">
                <a:solidFill>
                  <a:srgbClr val="FFFFFF"/>
                </a:solidFill>
                <a:latin typeface="Courier New"/>
              </a:rPr>
              <a:t>  c(2,2,2)</a:t>
            </a:r>
            <a:endParaRPr lang="en-US" sz="1400" b="0" strike="noStrike" spc="-1" dirty="0">
              <a:latin typeface="Arial"/>
            </a:endParaRPr>
          </a:p>
          <a:p>
            <a:pPr>
              <a:lnSpc>
                <a:spcPct val="100000"/>
              </a:lnSpc>
            </a:pPr>
            <a:r>
              <a:rPr lang="en-US" sz="1400" b="0" strike="noStrike" spc="-1" dirty="0">
                <a:solidFill>
                  <a:srgbClr val="FFFFFF"/>
                </a:solidFill>
                <a:latin typeface="Courier New"/>
              </a:rPr>
              <a:t>)</a:t>
            </a:r>
            <a:endParaRPr lang="en-US" sz="1400" b="0" strike="noStrike" spc="-1" dirty="0">
              <a:latin typeface="Arial"/>
            </a:endParaRPr>
          </a:p>
          <a:p>
            <a:pPr>
              <a:lnSpc>
                <a:spcPct val="100000"/>
              </a:lnSpc>
            </a:pPr>
            <a:endParaRPr lang="en-US" sz="1400" b="0" strike="noStrike" spc="-1" dirty="0">
              <a:latin typeface="Arial"/>
            </a:endParaRPr>
          </a:p>
          <a:p>
            <a:pPr>
              <a:lnSpc>
                <a:spcPct val="100000"/>
              </a:lnSpc>
            </a:pPr>
            <a:r>
              <a:rPr lang="en-US" sz="1400" b="0" strike="noStrike" spc="-1" dirty="0">
                <a:solidFill>
                  <a:srgbClr val="FFFF00"/>
                </a:solidFill>
                <a:latin typeface="Courier New"/>
              </a:rPr>
              <a:t># Make up a test parameter vector with theta_1 = 1, theta_2 = 2, </a:t>
            </a:r>
            <a:r>
              <a:rPr lang="en-US" sz="1400" b="0" strike="noStrike" spc="-1" dirty="0" err="1">
                <a:solidFill>
                  <a:srgbClr val="FFFF00"/>
                </a:solidFill>
                <a:latin typeface="Courier New"/>
              </a:rPr>
              <a:t>etc</a:t>
            </a:r>
            <a:r>
              <a:rPr lang="en-US" sz="1400" b="0" strike="noStrike" spc="-1" dirty="0">
                <a:solidFill>
                  <a:srgbClr val="FFFF00"/>
                </a:solidFill>
                <a:latin typeface="Courier New"/>
              </a:rPr>
              <a:t>:</a:t>
            </a:r>
            <a:endParaRPr lang="en-US" sz="1400" b="0" strike="noStrike" spc="-1" dirty="0">
              <a:latin typeface="Arial"/>
            </a:endParaRPr>
          </a:p>
          <a:p>
            <a:pPr>
              <a:lnSpc>
                <a:spcPct val="100000"/>
              </a:lnSpc>
            </a:pPr>
            <a:r>
              <a:rPr lang="en-US" sz="1400" b="0" strike="noStrike" spc="-1" dirty="0">
                <a:solidFill>
                  <a:srgbClr val="FFFFFF"/>
                </a:solidFill>
                <a:latin typeface="Courier New"/>
              </a:rPr>
              <a:t>theta &lt;- c(1,2,3,4,5,6)</a:t>
            </a:r>
            <a:endParaRPr lang="en-US" sz="1400" b="0" strike="noStrike" spc="-1" dirty="0">
              <a:latin typeface="Arial"/>
            </a:endParaRPr>
          </a:p>
          <a:p>
            <a:pPr>
              <a:lnSpc>
                <a:spcPct val="100000"/>
              </a:lnSpc>
            </a:pPr>
            <a:endParaRPr lang="en-US" sz="1400" b="0" strike="noStrike" spc="-1" dirty="0">
              <a:latin typeface="Arial"/>
            </a:endParaRPr>
          </a:p>
          <a:p>
            <a:pPr>
              <a:lnSpc>
                <a:spcPct val="100000"/>
              </a:lnSpc>
            </a:pPr>
            <a:r>
              <a:rPr lang="en-US" sz="1400" b="0" strike="noStrike" spc="-1" dirty="0" err="1">
                <a:solidFill>
                  <a:srgbClr val="FFFFFF"/>
                </a:solidFill>
                <a:latin typeface="Courier New"/>
              </a:rPr>
              <a:t>fitc$par</a:t>
            </a:r>
            <a:r>
              <a:rPr lang="en-US" sz="1400" b="0" strike="noStrike" spc="-1" dirty="0">
                <a:solidFill>
                  <a:srgbClr val="FFFFFF"/>
                </a:solidFill>
                <a:latin typeface="Courier New"/>
              </a:rPr>
              <a:t> &lt;- theta</a:t>
            </a:r>
            <a:endParaRPr lang="en-US" sz="1400" b="0" strike="noStrike" spc="-1" dirty="0">
              <a:latin typeface="Arial"/>
            </a:endParaRPr>
          </a:p>
          <a:p>
            <a:pPr>
              <a:lnSpc>
                <a:spcPct val="100000"/>
              </a:lnSpc>
            </a:pPr>
            <a:r>
              <a:rPr lang="en-US" sz="1400" b="0" strike="noStrike" spc="-1" dirty="0" err="1">
                <a:solidFill>
                  <a:srgbClr val="FFFFFF"/>
                </a:solidFill>
                <a:latin typeface="Courier New"/>
              </a:rPr>
              <a:t>jk</a:t>
            </a:r>
            <a:r>
              <a:rPr lang="en-US" sz="1400" b="0" strike="noStrike" spc="-1" dirty="0">
                <a:solidFill>
                  <a:srgbClr val="FFFFFF"/>
                </a:solidFill>
                <a:latin typeface="Courier New"/>
              </a:rPr>
              <a:t> &lt;- </a:t>
            </a:r>
            <a:r>
              <a:rPr lang="en-US" sz="1400" b="0" strike="noStrike" spc="-1" dirty="0" err="1">
                <a:solidFill>
                  <a:srgbClr val="FFFFFF"/>
                </a:solidFill>
                <a:latin typeface="Courier New"/>
              </a:rPr>
              <a:t>make.pots</a:t>
            </a:r>
            <a:r>
              <a:rPr lang="en-US" sz="1400" b="0" strike="noStrike" spc="-1" dirty="0">
                <a:solidFill>
                  <a:srgbClr val="FFFFFF"/>
                </a:solidFill>
                <a:latin typeface="Courier New"/>
              </a:rPr>
              <a:t>(</a:t>
            </a:r>
            <a:r>
              <a:rPr lang="en-US" sz="1400" b="0" strike="noStrike" spc="-1" dirty="0" err="1">
                <a:solidFill>
                  <a:srgbClr val="FFFFFF"/>
                </a:solidFill>
                <a:latin typeface="Courier New"/>
              </a:rPr>
              <a:t>parms</a:t>
            </a:r>
            <a:r>
              <a:rPr lang="en-US" sz="1400" b="0" strike="noStrike" spc="-1" dirty="0">
                <a:solidFill>
                  <a:srgbClr val="FFFFFF"/>
                </a:solidFill>
                <a:latin typeface="Courier New"/>
              </a:rPr>
              <a:t>=</a:t>
            </a:r>
            <a:r>
              <a:rPr lang="en-US" sz="1400" b="0" strike="noStrike" spc="-1" dirty="0" err="1">
                <a:solidFill>
                  <a:srgbClr val="FFFFFF"/>
                </a:solidFill>
                <a:latin typeface="Courier New"/>
              </a:rPr>
              <a:t>fitc$par</a:t>
            </a:r>
            <a:r>
              <a:rPr lang="en-US" sz="1400" b="0" strike="noStrike" spc="-1" dirty="0">
                <a:solidFill>
                  <a:srgbClr val="FFFFFF"/>
                </a:solidFill>
                <a:latin typeface="Courier New"/>
              </a:rPr>
              <a:t>, </a:t>
            </a:r>
            <a:r>
              <a:rPr lang="en-US" sz="1400" b="0" strike="noStrike" spc="-1" dirty="0" err="1">
                <a:solidFill>
                  <a:srgbClr val="FFFFFF"/>
                </a:solidFill>
                <a:latin typeface="Courier New"/>
              </a:rPr>
              <a:t>crf</a:t>
            </a:r>
            <a:r>
              <a:rPr lang="en-US" sz="1400" b="0" strike="noStrike" spc="-1" dirty="0">
                <a:solidFill>
                  <a:srgbClr val="FFFFFF"/>
                </a:solidFill>
                <a:latin typeface="Courier New"/>
              </a:rPr>
              <a:t> = </a:t>
            </a:r>
            <a:r>
              <a:rPr lang="en-US" sz="1400" b="0" strike="noStrike" spc="-1" dirty="0" err="1">
                <a:solidFill>
                  <a:srgbClr val="FFFFFF"/>
                </a:solidFill>
                <a:latin typeface="Courier New"/>
              </a:rPr>
              <a:t>fitc</a:t>
            </a:r>
            <a:r>
              <a:rPr lang="en-US" sz="1400" b="0" strike="noStrike" spc="-1" dirty="0">
                <a:solidFill>
                  <a:srgbClr val="FFFFFF"/>
                </a:solidFill>
                <a:latin typeface="Courier New"/>
              </a:rPr>
              <a:t>, </a:t>
            </a:r>
            <a:endParaRPr lang="en-US" sz="1400" b="0" strike="noStrike" spc="-1" dirty="0">
              <a:latin typeface="Arial"/>
            </a:endParaRPr>
          </a:p>
          <a:p>
            <a:pPr>
              <a:lnSpc>
                <a:spcPct val="100000"/>
              </a:lnSpc>
            </a:pPr>
            <a:r>
              <a:rPr lang="en-US" sz="1400" b="0" strike="noStrike" spc="-1" dirty="0">
                <a:solidFill>
                  <a:srgbClr val="FFFFFF"/>
                </a:solidFill>
                <a:latin typeface="Courier New"/>
              </a:rPr>
              <a:t>                </a:t>
            </a:r>
            <a:r>
              <a:rPr lang="en-US" sz="1400" b="0" strike="noStrike" spc="-1" dirty="0" err="1">
                <a:solidFill>
                  <a:srgbClr val="FFFFFF"/>
                </a:solidFill>
                <a:latin typeface="Courier New"/>
              </a:rPr>
              <a:t>rescaleQ</a:t>
            </a:r>
            <a:r>
              <a:rPr lang="en-US" sz="1400" b="0" strike="noStrike" spc="-1" dirty="0">
                <a:solidFill>
                  <a:srgbClr val="FFFFFF"/>
                </a:solidFill>
                <a:latin typeface="Courier New"/>
              </a:rPr>
              <a:t>=F, </a:t>
            </a:r>
            <a:r>
              <a:rPr lang="en-US" sz="1400" b="0" strike="noStrike" spc="-1" dirty="0" err="1">
                <a:solidFill>
                  <a:srgbClr val="FFFFFF"/>
                </a:solidFill>
                <a:latin typeface="Courier New"/>
              </a:rPr>
              <a:t>replaceQ</a:t>
            </a:r>
            <a:r>
              <a:rPr lang="en-US" sz="1400" b="0" strike="noStrike" spc="-1" dirty="0">
                <a:solidFill>
                  <a:srgbClr val="FFFFFF"/>
                </a:solidFill>
                <a:latin typeface="Courier New"/>
              </a:rPr>
              <a:t>=T, format = </a:t>
            </a:r>
            <a:r>
              <a:rPr lang="en-US" sz="1400" b="0" strike="noStrike" spc="-1" dirty="0">
                <a:solidFill>
                  <a:srgbClr val="00B050"/>
                </a:solidFill>
                <a:latin typeface="Courier New"/>
              </a:rPr>
              <a:t>"regular"</a:t>
            </a:r>
            <a:r>
              <a:rPr lang="en-US" sz="1400" b="0" strike="noStrike" spc="-1" dirty="0">
                <a:solidFill>
                  <a:srgbClr val="FFFFFF"/>
                </a:solidFill>
                <a:latin typeface="Courier New"/>
              </a:rPr>
              <a:t>, </a:t>
            </a:r>
            <a:r>
              <a:rPr lang="en-US" sz="1400" b="0" strike="noStrike" spc="-1" dirty="0" err="1">
                <a:solidFill>
                  <a:srgbClr val="FFFFFF"/>
                </a:solidFill>
                <a:latin typeface="Courier New"/>
              </a:rPr>
              <a:t>printQ</a:t>
            </a:r>
            <a:r>
              <a:rPr lang="en-US" sz="1400" b="0" strike="noStrike" spc="-1" dirty="0">
                <a:solidFill>
                  <a:srgbClr val="FFFFFF"/>
                </a:solidFill>
                <a:latin typeface="Courier New"/>
              </a:rPr>
              <a:t>=T)</a:t>
            </a:r>
            <a:endParaRPr lang="en-US" sz="1400" b="0" strike="noStrike" spc="-1" dirty="0">
              <a:latin typeface="Arial"/>
            </a:endParaRPr>
          </a:p>
          <a:p>
            <a:pPr>
              <a:lnSpc>
                <a:spcPct val="100000"/>
              </a:lnSpc>
            </a:pPr>
            <a:endParaRPr lang="en-US" sz="1400" b="0" strike="noStrike" spc="-1" dirty="0">
              <a:latin typeface="Arial"/>
            </a:endParaRPr>
          </a:p>
          <a:p>
            <a:pPr>
              <a:lnSpc>
                <a:spcPct val="100000"/>
              </a:lnSpc>
            </a:pPr>
            <a:r>
              <a:rPr lang="en-US" sz="1400" b="0" strike="noStrike" spc="-1" dirty="0" err="1">
                <a:solidFill>
                  <a:srgbClr val="FFFFFF"/>
                </a:solidFill>
                <a:latin typeface="Courier New"/>
              </a:rPr>
              <a:t>xn</a:t>
            </a:r>
            <a:r>
              <a:rPr lang="en-US" sz="1400" b="0" strike="noStrike" spc="-1" dirty="0">
                <a:solidFill>
                  <a:srgbClr val="FFFFFF"/>
                </a:solidFill>
                <a:latin typeface="Courier New"/>
              </a:rPr>
              <a:t> &lt;- 4 </a:t>
            </a:r>
            <a:r>
              <a:rPr lang="en-US" sz="1400" b="0" strike="noStrike" spc="-1" dirty="0">
                <a:solidFill>
                  <a:srgbClr val="FFFF00"/>
                </a:solidFill>
                <a:latin typeface="Courier New"/>
              </a:rPr>
              <a:t># Configuration number</a:t>
            </a:r>
            <a:endParaRPr lang="en-US" sz="1400" b="0" strike="noStrike" spc="-1" dirty="0">
              <a:latin typeface="Arial"/>
            </a:endParaRPr>
          </a:p>
          <a:p>
            <a:pPr>
              <a:lnSpc>
                <a:spcPct val="100000"/>
              </a:lnSpc>
            </a:pPr>
            <a:r>
              <a:rPr lang="en-US" sz="1400" b="0" strike="noStrike" spc="-1" dirty="0" err="1">
                <a:solidFill>
                  <a:srgbClr val="FFFFFF"/>
                </a:solidFill>
                <a:latin typeface="Courier New"/>
              </a:rPr>
              <a:t>cn</a:t>
            </a:r>
            <a:r>
              <a:rPr lang="en-US" sz="1400" b="0" strike="noStrike" spc="-1" dirty="0">
                <a:solidFill>
                  <a:srgbClr val="FFFFFF"/>
                </a:solidFill>
                <a:latin typeface="Courier New"/>
              </a:rPr>
              <a:t> &lt;- 3 </a:t>
            </a:r>
            <a:r>
              <a:rPr lang="en-US" sz="1400" b="0" strike="noStrike" spc="-1" dirty="0">
                <a:solidFill>
                  <a:srgbClr val="FFFF00"/>
                </a:solidFill>
                <a:latin typeface="Courier New"/>
              </a:rPr>
              <a:t># Conditional node number</a:t>
            </a:r>
            <a:endParaRPr lang="en-US" sz="1400" b="0" strike="noStrike" spc="-1" dirty="0">
              <a:latin typeface="Arial"/>
            </a:endParaRPr>
          </a:p>
          <a:p>
            <a:pPr>
              <a:lnSpc>
                <a:spcPct val="100000"/>
              </a:lnSpc>
            </a:pPr>
            <a:endParaRPr lang="en-US" sz="1400" b="0" strike="noStrike" spc="-1" dirty="0">
              <a:latin typeface="Arial"/>
            </a:endParaRPr>
          </a:p>
          <a:p>
            <a:pPr>
              <a:lnSpc>
                <a:spcPct val="100000"/>
              </a:lnSpc>
            </a:pPr>
            <a:r>
              <a:rPr lang="en-US" sz="1400" b="0" strike="noStrike" spc="-1" dirty="0">
                <a:solidFill>
                  <a:srgbClr val="FFFF00"/>
                </a:solidFill>
                <a:latin typeface="Courier New"/>
              </a:rPr>
              <a:t># Feature formulation of conditional energy:</a:t>
            </a:r>
            <a:endParaRPr lang="en-US" sz="1400" b="0" strike="noStrike" spc="-1" dirty="0">
              <a:latin typeface="Arial"/>
            </a:endParaRPr>
          </a:p>
          <a:p>
            <a:pPr>
              <a:lnSpc>
                <a:spcPct val="100000"/>
              </a:lnSpc>
            </a:pPr>
            <a:r>
              <a:rPr lang="en-US" sz="1400" b="0" strike="noStrike" spc="-1" dirty="0">
                <a:solidFill>
                  <a:srgbClr val="FFFFFF"/>
                </a:solidFill>
                <a:latin typeface="Courier New"/>
              </a:rPr>
              <a:t>conditional.config.energy2(</a:t>
            </a:r>
            <a:endParaRPr lang="en-US" sz="1400" b="0" strike="noStrike" spc="-1" dirty="0">
              <a:latin typeface="Arial"/>
            </a:endParaRPr>
          </a:p>
          <a:p>
            <a:pPr>
              <a:lnSpc>
                <a:spcPct val="100000"/>
              </a:lnSpc>
            </a:pPr>
            <a:r>
              <a:rPr lang="en-US" sz="1400" b="0" strike="noStrike" spc="-1" dirty="0">
                <a:solidFill>
                  <a:srgbClr val="FFFFFF"/>
                </a:solidFill>
                <a:latin typeface="Courier New"/>
              </a:rPr>
              <a:t>   config = configs[</a:t>
            </a:r>
            <a:r>
              <a:rPr lang="en-US" sz="1400" b="0" strike="noStrike" spc="-1" dirty="0" err="1">
                <a:solidFill>
                  <a:srgbClr val="FFFFFF"/>
                </a:solidFill>
                <a:latin typeface="Courier New"/>
              </a:rPr>
              <a:t>xn</a:t>
            </a:r>
            <a:r>
              <a:rPr lang="en-US" sz="1400" b="0" strike="noStrike" spc="-1" dirty="0">
                <a:solidFill>
                  <a:srgbClr val="FFFFFF"/>
                </a:solidFill>
                <a:latin typeface="Courier New"/>
              </a:rPr>
              <a:t>,],</a:t>
            </a:r>
            <a:endParaRPr lang="en-US" sz="1400" b="0" strike="noStrike" spc="-1" dirty="0">
              <a:latin typeface="Arial"/>
            </a:endParaRPr>
          </a:p>
          <a:p>
            <a:pPr>
              <a:lnSpc>
                <a:spcPct val="100000"/>
              </a:lnSpc>
            </a:pPr>
            <a:r>
              <a:rPr lang="en-US" sz="1400" b="0" strike="noStrike" spc="-1" dirty="0">
                <a:solidFill>
                  <a:srgbClr val="FFFFFF"/>
                </a:solidFill>
                <a:latin typeface="Courier New"/>
              </a:rPr>
              <a:t>   </a:t>
            </a:r>
            <a:r>
              <a:rPr lang="en-US" sz="1400" b="0" strike="noStrike" spc="-1" dirty="0" err="1">
                <a:solidFill>
                  <a:srgbClr val="FFFFFF"/>
                </a:solidFill>
                <a:latin typeface="Courier New"/>
              </a:rPr>
              <a:t>condition.element.number</a:t>
            </a:r>
            <a:r>
              <a:rPr lang="en-US" sz="1400" b="0" strike="noStrike" spc="-1" dirty="0">
                <a:solidFill>
                  <a:srgbClr val="FFFFFF"/>
                </a:solidFill>
                <a:latin typeface="Courier New"/>
              </a:rPr>
              <a:t> = </a:t>
            </a:r>
            <a:r>
              <a:rPr lang="en-US" sz="1400" b="0" strike="noStrike" spc="-1" dirty="0" err="1">
                <a:solidFill>
                  <a:srgbClr val="FFFFFF"/>
                </a:solidFill>
                <a:latin typeface="Courier New"/>
              </a:rPr>
              <a:t>cn</a:t>
            </a:r>
            <a:r>
              <a:rPr lang="en-US" sz="1400" b="0" strike="noStrike" spc="-1" dirty="0">
                <a:solidFill>
                  <a:srgbClr val="FFFFFF"/>
                </a:solidFill>
                <a:latin typeface="Courier New"/>
              </a:rPr>
              <a:t>, </a:t>
            </a:r>
            <a:r>
              <a:rPr lang="en-US" sz="1400" b="0" strike="noStrike" spc="-1" dirty="0" err="1">
                <a:solidFill>
                  <a:srgbClr val="FFFFFF"/>
                </a:solidFill>
                <a:latin typeface="Courier New"/>
              </a:rPr>
              <a:t>crf</a:t>
            </a:r>
            <a:r>
              <a:rPr lang="en-US" sz="1400" b="0" strike="noStrike" spc="-1" dirty="0">
                <a:solidFill>
                  <a:srgbClr val="FFFFFF"/>
                </a:solidFill>
                <a:latin typeface="Courier New"/>
              </a:rPr>
              <a:t>=</a:t>
            </a:r>
            <a:r>
              <a:rPr lang="en-US" sz="1400" b="0" strike="noStrike" spc="-1" dirty="0" err="1">
                <a:solidFill>
                  <a:srgbClr val="FFFFFF"/>
                </a:solidFill>
                <a:latin typeface="Courier New"/>
              </a:rPr>
              <a:t>fitc</a:t>
            </a:r>
            <a:r>
              <a:rPr lang="en-US" sz="1400" b="0" strike="noStrike" spc="-1" dirty="0">
                <a:solidFill>
                  <a:srgbClr val="FFFFFF"/>
                </a:solidFill>
                <a:latin typeface="Courier New"/>
              </a:rPr>
              <a:t>, ff=f0, </a:t>
            </a:r>
            <a:r>
              <a:rPr lang="en-US" sz="1400" b="0" strike="noStrike" spc="-1" dirty="0" err="1">
                <a:solidFill>
                  <a:srgbClr val="FFFFFF"/>
                </a:solidFill>
                <a:latin typeface="Courier New"/>
              </a:rPr>
              <a:t>printQ</a:t>
            </a:r>
            <a:r>
              <a:rPr lang="en-US" sz="1400" b="0" strike="noStrike" spc="-1" dirty="0">
                <a:solidFill>
                  <a:srgbClr val="FFFFFF"/>
                </a:solidFill>
                <a:latin typeface="Courier New"/>
              </a:rPr>
              <a:t>=FALSE)</a:t>
            </a:r>
            <a:endParaRPr lang="en-US" sz="1400" b="0" strike="noStrike" spc="-1" dirty="0">
              <a:latin typeface="Arial"/>
            </a:endParaRPr>
          </a:p>
          <a:p>
            <a:pPr>
              <a:lnSpc>
                <a:spcPct val="100000"/>
              </a:lnSpc>
            </a:pPr>
            <a:endParaRPr lang="en-US" sz="1400" b="0" strike="noStrike" spc="-1" dirty="0">
              <a:latin typeface="Arial"/>
            </a:endParaRPr>
          </a:p>
          <a:p>
            <a:pPr>
              <a:lnSpc>
                <a:spcPct val="100000"/>
              </a:lnSpc>
            </a:pPr>
            <a:r>
              <a:rPr lang="en-US" sz="1400" b="0" strike="noStrike" spc="-1" dirty="0">
                <a:solidFill>
                  <a:srgbClr val="FFFF00"/>
                </a:solidFill>
                <a:latin typeface="Courier New"/>
              </a:rPr>
              <a:t># Feature function formulation of conditional energy: </a:t>
            </a:r>
            <a:endParaRPr lang="en-US" sz="1400" b="0" strike="noStrike" spc="-1" dirty="0">
              <a:latin typeface="Arial"/>
            </a:endParaRPr>
          </a:p>
          <a:p>
            <a:pPr>
              <a:lnSpc>
                <a:spcPct val="100000"/>
              </a:lnSpc>
            </a:pPr>
            <a:r>
              <a:rPr lang="en-US" sz="1400" b="0" strike="noStrike" spc="-1" dirty="0">
                <a:solidFill>
                  <a:srgbClr val="FFFF00"/>
                </a:solidFill>
                <a:latin typeface="Courier New"/>
              </a:rPr>
              <a:t># (should give same as above)</a:t>
            </a:r>
            <a:endParaRPr lang="en-US" sz="1400" b="0" strike="noStrike" spc="-1" dirty="0">
              <a:latin typeface="Arial"/>
            </a:endParaRPr>
          </a:p>
          <a:p>
            <a:pPr>
              <a:lnSpc>
                <a:spcPct val="100000"/>
              </a:lnSpc>
            </a:pPr>
            <a:r>
              <a:rPr lang="en-US" sz="1400" b="0" strike="noStrike" spc="-1" dirty="0" err="1">
                <a:solidFill>
                  <a:srgbClr val="FFFFFF"/>
                </a:solidFill>
                <a:latin typeface="Courier New"/>
              </a:rPr>
              <a:t>conditional.config.energy</a:t>
            </a:r>
            <a:r>
              <a:rPr lang="en-US" sz="1400" b="0" strike="noStrike" spc="-1" dirty="0">
                <a:solidFill>
                  <a:srgbClr val="FFFFFF"/>
                </a:solidFill>
                <a:latin typeface="Courier New"/>
              </a:rPr>
              <a:t>( </a:t>
            </a:r>
            <a:endParaRPr lang="en-US" sz="1400" b="0" strike="noStrike" spc="-1" dirty="0">
              <a:latin typeface="Arial"/>
            </a:endParaRPr>
          </a:p>
          <a:p>
            <a:pPr>
              <a:lnSpc>
                <a:spcPct val="100000"/>
              </a:lnSpc>
            </a:pPr>
            <a:r>
              <a:rPr lang="en-US" sz="1400" b="0" strike="noStrike" spc="-1" dirty="0">
                <a:solidFill>
                  <a:srgbClr val="FFFFFF"/>
                </a:solidFill>
                <a:latin typeface="Courier New"/>
              </a:rPr>
              <a:t>   config = configs[</a:t>
            </a:r>
            <a:r>
              <a:rPr lang="en-US" sz="1400" b="0" strike="noStrike" spc="-1" dirty="0" err="1">
                <a:solidFill>
                  <a:srgbClr val="FFFFFF"/>
                </a:solidFill>
                <a:latin typeface="Courier New"/>
              </a:rPr>
              <a:t>xn</a:t>
            </a:r>
            <a:r>
              <a:rPr lang="en-US" sz="1400" b="0" strike="noStrike" spc="-1" dirty="0">
                <a:solidFill>
                  <a:srgbClr val="FFFFFF"/>
                </a:solidFill>
                <a:latin typeface="Courier New"/>
              </a:rPr>
              <a:t>,], </a:t>
            </a:r>
            <a:endParaRPr lang="en-US" sz="1400" b="0" strike="noStrike" spc="-1" dirty="0">
              <a:latin typeface="Arial"/>
            </a:endParaRPr>
          </a:p>
          <a:p>
            <a:pPr>
              <a:lnSpc>
                <a:spcPct val="100000"/>
              </a:lnSpc>
            </a:pPr>
            <a:r>
              <a:rPr lang="en-US" sz="1400" b="0" strike="noStrike" spc="-1" dirty="0">
                <a:solidFill>
                  <a:srgbClr val="FFFFFF"/>
                </a:solidFill>
                <a:latin typeface="Courier New"/>
              </a:rPr>
              <a:t>   </a:t>
            </a:r>
            <a:r>
              <a:rPr lang="en-US" sz="1400" b="0" strike="noStrike" spc="-1" dirty="0" err="1">
                <a:solidFill>
                  <a:srgbClr val="FFFFFF"/>
                </a:solidFill>
                <a:latin typeface="Courier New"/>
              </a:rPr>
              <a:t>condition.element.number</a:t>
            </a:r>
            <a:r>
              <a:rPr lang="en-US" sz="1400" b="0" strike="noStrike" spc="-1" dirty="0">
                <a:solidFill>
                  <a:srgbClr val="FFFFFF"/>
                </a:solidFill>
                <a:latin typeface="Courier New"/>
              </a:rPr>
              <a:t> = </a:t>
            </a:r>
            <a:r>
              <a:rPr lang="en-US" sz="1400" b="0" strike="noStrike" spc="-1" dirty="0" err="1">
                <a:solidFill>
                  <a:srgbClr val="FFFFFF"/>
                </a:solidFill>
                <a:latin typeface="Courier New"/>
              </a:rPr>
              <a:t>cn</a:t>
            </a:r>
            <a:r>
              <a:rPr lang="en-US" sz="1400" b="0" strike="noStrike" spc="-1" dirty="0">
                <a:solidFill>
                  <a:srgbClr val="FFFFFF"/>
                </a:solidFill>
                <a:latin typeface="Courier New"/>
              </a:rPr>
              <a:t>, </a:t>
            </a:r>
            <a:r>
              <a:rPr lang="en-US" sz="1400" b="0" strike="noStrike" spc="-1" dirty="0" err="1">
                <a:solidFill>
                  <a:srgbClr val="FFFFFF"/>
                </a:solidFill>
                <a:latin typeface="Courier New"/>
              </a:rPr>
              <a:t>crf</a:t>
            </a:r>
            <a:r>
              <a:rPr lang="en-US" sz="1400" b="0" strike="noStrike" spc="-1" dirty="0">
                <a:solidFill>
                  <a:srgbClr val="FFFFFF"/>
                </a:solidFill>
                <a:latin typeface="Courier New"/>
              </a:rPr>
              <a:t>=</a:t>
            </a:r>
            <a:r>
              <a:rPr lang="en-US" sz="1400" b="0" strike="noStrike" spc="-1" dirty="0" err="1">
                <a:solidFill>
                  <a:srgbClr val="FFFFFF"/>
                </a:solidFill>
                <a:latin typeface="Courier New"/>
              </a:rPr>
              <a:t>fitc</a:t>
            </a:r>
            <a:r>
              <a:rPr lang="en-US" sz="1400" b="0" strike="noStrike" spc="-1" dirty="0">
                <a:solidFill>
                  <a:srgbClr val="FFFFFF"/>
                </a:solidFill>
                <a:latin typeface="Courier New"/>
              </a:rPr>
              <a:t>, ff=f0, </a:t>
            </a:r>
            <a:r>
              <a:rPr lang="en-US" sz="1400" b="0" strike="noStrike" spc="-1" dirty="0" err="1">
                <a:solidFill>
                  <a:srgbClr val="FFFFFF"/>
                </a:solidFill>
                <a:latin typeface="Courier New"/>
              </a:rPr>
              <a:t>printQ</a:t>
            </a:r>
            <a:r>
              <a:rPr lang="en-US" sz="1400" b="0" strike="noStrike" spc="-1" dirty="0">
                <a:solidFill>
                  <a:srgbClr val="FFFFFF"/>
                </a:solidFill>
                <a:latin typeface="Courier New"/>
              </a:rPr>
              <a:t>=FALSE)</a:t>
            </a:r>
            <a:endParaRPr lang="en-US" sz="1400" b="0" strike="noStrike" spc="-1" dirty="0">
              <a:latin typeface="Arial"/>
            </a:endParaRPr>
          </a:p>
          <a:p>
            <a:pPr>
              <a:lnSpc>
                <a:spcPct val="100000"/>
              </a:lnSpc>
            </a:pPr>
            <a:endParaRPr lang="en-US" sz="14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CustomShape 1"/>
          <p:cNvSpPr/>
          <p:nvPr/>
        </p:nvSpPr>
        <p:spPr>
          <a:xfrm>
            <a:off x="13320" y="1153440"/>
            <a:ext cx="9127080" cy="15969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FFFF00"/>
                </a:solidFill>
                <a:latin typeface="Courier New"/>
              </a:rPr>
              <a:t># Example calculation to compare with slide 92</a:t>
            </a:r>
            <a:endParaRPr lang="en-US" sz="1100" b="0" strike="noStrike" spc="-1">
              <a:latin typeface="Arial"/>
            </a:endParaRPr>
          </a:p>
          <a:p>
            <a:pPr>
              <a:lnSpc>
                <a:spcPct val="100000"/>
              </a:lnSpc>
            </a:pPr>
            <a:r>
              <a:rPr lang="en-US" sz="1100" b="0" strike="noStrike" spc="-1">
                <a:solidFill>
                  <a:srgbClr val="FFFF00"/>
                </a:solidFill>
                <a:latin typeface="Courier New"/>
              </a:rPr>
              <a:t># Examine each conditional energy component by hand:</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00"/>
                </a:solidFill>
                <a:latin typeface="Courier New"/>
              </a:rPr>
              <a:t># X = (1,2,1)</a:t>
            </a: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c(1,2,1), condition.element.number = 1,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1,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1, j = 2,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1, j = 3, edge.par = fitc$edge.par, edge.mat = fitc$edges, ff=f0)</a:t>
            </a:r>
            <a:endParaRPr lang="en-US" sz="1100" b="0" strike="noStrike" spc="-1">
              <a:latin typeface="Arial"/>
            </a:endParaRPr>
          </a:p>
          <a:p>
            <a:pPr>
              <a:lnSpc>
                <a:spcPct val="100000"/>
              </a:lnSpc>
            </a:pPr>
            <a:endParaRPr lang="en-US" sz="1100" b="0" strike="noStrike" spc="-1">
              <a:latin typeface="Arial"/>
            </a:endParaRPr>
          </a:p>
        </p:txBody>
      </p:sp>
      <p:pic>
        <p:nvPicPr>
          <p:cNvPr id="869" name="Picture 1"/>
          <p:cNvPicPr/>
          <p:nvPr/>
        </p:nvPicPr>
        <p:blipFill>
          <a:blip r:embed="rId2"/>
          <a:stretch/>
        </p:blipFill>
        <p:spPr>
          <a:xfrm>
            <a:off x="0" y="4246920"/>
            <a:ext cx="9143640" cy="1643040"/>
          </a:xfrm>
          <a:prstGeom prst="rect">
            <a:avLst/>
          </a:prstGeom>
          <a:ln>
            <a:noFill/>
          </a:ln>
        </p:spPr>
      </p:pic>
      <p:sp>
        <p:nvSpPr>
          <p:cNvPr id="870" name="CustomShape 2"/>
          <p:cNvSpPr/>
          <p:nvPr/>
        </p:nvSpPr>
        <p:spPr>
          <a:xfrm>
            <a:off x="542520" y="4868640"/>
            <a:ext cx="872640" cy="102168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871" name="Line 3"/>
          <p:cNvSpPr/>
          <p:nvPr/>
        </p:nvSpPr>
        <p:spPr>
          <a:xfrm>
            <a:off x="1415160" y="5384520"/>
            <a:ext cx="1243440" cy="87300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872" name="CustomShape 4"/>
          <p:cNvSpPr/>
          <p:nvPr/>
        </p:nvSpPr>
        <p:spPr>
          <a:xfrm>
            <a:off x="2666880" y="6072480"/>
            <a:ext cx="473040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Based on our parameterization/parameter values, </a:t>
            </a:r>
            <a:endParaRPr lang="en-US" sz="1800" b="0" strike="noStrike" spc="-1">
              <a:latin typeface="Arial"/>
            </a:endParaRPr>
          </a:p>
          <a:p>
            <a:pPr>
              <a:lnSpc>
                <a:spcPct val="100000"/>
              </a:lnSpc>
            </a:pPr>
            <a:r>
              <a:rPr lang="en-US" sz="1800" b="0" strike="noStrike" spc="-1">
                <a:solidFill>
                  <a:srgbClr val="000000"/>
                </a:solidFill>
                <a:latin typeface="Times New Roman"/>
              </a:rPr>
              <a:t>these should sum to the first output.</a:t>
            </a:r>
            <a:endParaRPr lang="en-US" sz="1800" b="0" strike="noStrike" spc="-1">
              <a:latin typeface="Arial"/>
            </a:endParaRPr>
          </a:p>
        </p:txBody>
      </p:sp>
      <p:sp>
        <p:nvSpPr>
          <p:cNvPr id="873" name="Line 5"/>
          <p:cNvSpPr/>
          <p:nvPr/>
        </p:nvSpPr>
        <p:spPr>
          <a:xfrm>
            <a:off x="6045120" y="6548400"/>
            <a:ext cx="173304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874" name="Line 6"/>
          <p:cNvSpPr/>
          <p:nvPr/>
        </p:nvSpPr>
        <p:spPr>
          <a:xfrm flipV="1">
            <a:off x="7764840" y="6257520"/>
            <a:ext cx="360" cy="2908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875" name="CustomShape 7"/>
          <p:cNvSpPr/>
          <p:nvPr/>
        </p:nvSpPr>
        <p:spPr>
          <a:xfrm flipH="1" flipV="1">
            <a:off x="542520" y="4563720"/>
            <a:ext cx="7222320" cy="169308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CustomShape 1"/>
          <p:cNvSpPr/>
          <p:nvPr/>
        </p:nvSpPr>
        <p:spPr>
          <a:xfrm>
            <a:off x="13320" y="677160"/>
            <a:ext cx="9127080" cy="57819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FFFF00"/>
                </a:solidFill>
                <a:latin typeface="Courier New"/>
              </a:rPr>
              <a:t># Examine each conditional energy component by hand:</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00"/>
                </a:solidFill>
                <a:latin typeface="Courier New"/>
              </a:rPr>
              <a:t># X = (1,1,1)</a:t>
            </a: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c(1,1,1), condition.element.number = 1,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c(1,1,1), i = 1,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c(1,1,1), i = 1, j = 2,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c(1,1,1), i = 1, j = 3, edge.par = fitc$edge.par, edge.mat = fitc$edges, ff=f0)</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c(1,1,1), condition.element.number = 2,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c(1,1,1), i = 2,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c(1,1,1), i = 1, j = 2,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c(1,1,1), i = 2, j = 3, edge.par = fitc$edge.par, edge.mat = fitc$edges, ff=f0)</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c(1,1,1), condition.element.number = 3,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c(1,1,1), i = 3,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c(1,1,1), i = 1, j = 3,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c(1,1,1), i = 2, j = 3, edge.par = fitc$edge.par, edge.mat = fitc$edges, ff=f0)</a:t>
            </a:r>
            <a:endParaRPr lang="en-US" sz="1100" b="0" strike="noStrike" spc="-1">
              <a:latin typeface="Arial"/>
            </a:endParaRPr>
          </a:p>
          <a:p>
            <a:pPr>
              <a:lnSpc>
                <a:spcPct val="100000"/>
              </a:lnSpc>
            </a:pP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00"/>
                </a:solidFill>
                <a:latin typeface="Courier New"/>
              </a:rPr>
              <a:t># X = (1,2,1)</a:t>
            </a: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c(1,2,1), condition.element.number = 1,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1,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1, j = 2,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1, j = 3, edge.par = fitc$edge.par, edge.mat = fitc$edges, ff=f0)</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c(1,2,1), condition.element.number = 2,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2,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1, j = 2,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2, j = 3, edge.par = fitc$edge.par, edge.mat = fitc$edges, ff=f0)</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c(1,2,1), condition.element.number = 3,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3,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1, j = 3,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c(1,2,1), i = 2, j = 3, edge.par = fitc$edge.par, edge.mat = fitc$edges, ff=f0)</a:t>
            </a:r>
            <a:endParaRPr lang="en-US" sz="11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CustomShape 1"/>
          <p:cNvSpPr/>
          <p:nvPr/>
        </p:nvSpPr>
        <p:spPr>
          <a:xfrm>
            <a:off x="13320" y="505080"/>
            <a:ext cx="9127080" cy="57819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FFFF00"/>
                </a:solidFill>
                <a:latin typeface="Courier New"/>
              </a:rPr>
              <a:t># Examine each conditional energy component by hand:</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00"/>
                </a:solidFill>
                <a:latin typeface="Courier New"/>
              </a:rPr>
              <a:t># X = (2,2,1)</a:t>
            </a: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c(2,2,1), condition.element.number = 1,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c(2,2,1), i = 1,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c(2,2,1), i = 1, j = 2,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c(2,2,1), i = 1, j = 3, edge.par = fitc$edge.par, edge.mat = fitc$edges, ff=f0)</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c(2,2,1), condition.element.number = 2,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c(2,2,1), i = 2,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c(2,2,1), i = 1, j = 2,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c(2,2,1), i = 2, j = 3, edge.par = fitc$edge.par, edge.mat = fitc$edges, ff=f0)</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c(2,2,1), condition.element.number = 3,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c(2,2,1), i = 3,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c(2,2,1), i = 1, j = 3,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c(2,2,1), i = 2, j = 3, edge.par = fitc$edge.par, edge.mat = fitc$edges, ff=f0)</a:t>
            </a:r>
            <a:endParaRPr lang="en-US" sz="1100" b="0" strike="noStrike" spc="-1">
              <a:latin typeface="Arial"/>
            </a:endParaRPr>
          </a:p>
          <a:p>
            <a:pPr>
              <a:lnSpc>
                <a:spcPct val="100000"/>
              </a:lnSpc>
            </a:pP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00"/>
                </a:solidFill>
                <a:latin typeface="Courier New"/>
              </a:rPr>
              <a:t># X = (2,2,2)</a:t>
            </a: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c(2,2,2), condition.element.number = 1,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c(2,2,2), i = 1,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c(2,2,2), i = 1, j = 2,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c(2,2,2), i = 1, j = 3, edge.par = fitc$edge.par, edge.mat = fitc$edges, ff=f0)</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c(2,2,2), condition.element.number = 2,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c(2,2,2), i = 2,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c(2,2,2), i = 1, j = 2,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c(2,2,2), i = 2, j = 3, edge.par = fitc$edge.par, edge.mat = fitc$edges, ff=f0)</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conditional.config.energy2(config = c(2,2,2), condition.element.number = 3, crf=fitc, ff=f0, printQ=FALSE)</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c(2,2,2), i = 3, node.par=fitc$node.par,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c(2,2,2), i = 1, j = 3, edge.par = fitc$edge.par, edge.mat = fitc$edges, ff=f0)</a:t>
            </a:r>
            <a:endParaRPr lang="en-US" sz="1100" b="0" strike="noStrike" spc="-1">
              <a:latin typeface="Arial"/>
            </a:endParaRPr>
          </a:p>
          <a:p>
            <a:pPr>
              <a:lnSpc>
                <a:spcPct val="100000"/>
              </a:lnSpc>
            </a:pPr>
            <a:r>
              <a:rPr lang="en-US" sz="1100" b="0" strike="noStrike" spc="-1">
                <a:solidFill>
                  <a:srgbClr val="FFFFFF"/>
                </a:solidFill>
                <a:latin typeface="Courier New"/>
              </a:rPr>
              <a:t>get.par.idx(config = c(2,2,2), i = 2, j = 3, edge.par = fitc$edge.par, edge.mat = fitc$edges, ff=f0)</a:t>
            </a:r>
            <a:endParaRPr lang="en-US" sz="11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CustomShape 1"/>
          <p:cNvSpPr/>
          <p:nvPr/>
        </p:nvSpPr>
        <p:spPr>
          <a:xfrm>
            <a:off x="601560" y="232200"/>
            <a:ext cx="7799760" cy="1170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1" strike="noStrike" spc="-1" dirty="0">
                <a:solidFill>
                  <a:srgbClr val="000000"/>
                </a:solidFill>
                <a:latin typeface="Times New Roman"/>
              </a:rPr>
              <a:t>Another Example</a:t>
            </a:r>
            <a:r>
              <a:rPr lang="en-US" sz="2200" b="0" strike="noStrike" spc="-1" dirty="0">
                <a:solidFill>
                  <a:srgbClr val="000000"/>
                </a:solidFill>
                <a:latin typeface="Times New Roman"/>
              </a:rPr>
              <a:t>: For a sample of size 100, show the two conditional energy formulations yield the same values on the Star network:</a:t>
            </a:r>
            <a:endParaRPr lang="en-US" sz="2200" b="0" strike="noStrike" spc="-1" dirty="0">
              <a:latin typeface="Arial"/>
            </a:endParaRPr>
          </a:p>
        </p:txBody>
      </p:sp>
      <p:sp>
        <p:nvSpPr>
          <p:cNvPr id="879" name="CustomShape 2"/>
          <p:cNvSpPr/>
          <p:nvPr/>
        </p:nvSpPr>
        <p:spPr>
          <a:xfrm>
            <a:off x="304200" y="1672200"/>
            <a:ext cx="8637840" cy="4292029"/>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dirty="0">
                <a:solidFill>
                  <a:srgbClr val="FFFFFF"/>
                </a:solidFill>
                <a:latin typeface="Courier New"/>
              </a:rPr>
              <a:t>library(</a:t>
            </a:r>
            <a:r>
              <a:rPr lang="en-US" sz="1300" b="0" strike="noStrike" spc="-1" dirty="0" err="1">
                <a:solidFill>
                  <a:srgbClr val="FFFFFF"/>
                </a:solidFill>
                <a:latin typeface="Courier New"/>
              </a:rPr>
              <a:t>CRFutil</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Graph formula for Star field:</a:t>
            </a:r>
            <a:endParaRPr lang="en-US" sz="1300" b="0" strike="noStrike" spc="-1" dirty="0">
              <a:latin typeface="Arial"/>
            </a:endParaRPr>
          </a:p>
          <a:p>
            <a:pPr>
              <a:lnSpc>
                <a:spcPct val="100000"/>
              </a:lnSpc>
            </a:pPr>
            <a:r>
              <a:rPr lang="en-US" sz="1300" b="0" strike="noStrike" spc="-1" dirty="0" err="1">
                <a:solidFill>
                  <a:srgbClr val="FFFFFF"/>
                </a:solidFill>
                <a:latin typeface="Courier New"/>
              </a:rPr>
              <a:t>grphf</a:t>
            </a:r>
            <a:r>
              <a:rPr lang="en-US" sz="1300" b="0" strike="noStrike" spc="-1" dirty="0">
                <a:solidFill>
                  <a:srgbClr val="FFFFFF"/>
                </a:solidFill>
                <a:latin typeface="Courier New"/>
              </a:rPr>
              <a:t> &lt;- ~A:B+A:C+A:D+A:E+B:C+B:D+B:E+C:D+D:E</a:t>
            </a:r>
            <a:endParaRPr lang="en-US" sz="1300" b="0" strike="noStrike" spc="-1" dirty="0">
              <a:latin typeface="Arial"/>
            </a:endParaRPr>
          </a:p>
          <a:p>
            <a:pPr>
              <a:lnSpc>
                <a:spcPct val="100000"/>
              </a:lnSpc>
            </a:pPr>
            <a:r>
              <a:rPr lang="en-US" sz="1300" b="0" strike="noStrike" spc="-1" dirty="0" err="1">
                <a:solidFill>
                  <a:srgbClr val="FFFFFF"/>
                </a:solidFill>
                <a:latin typeface="Courier New"/>
              </a:rPr>
              <a:t>gp</a:t>
            </a:r>
            <a:r>
              <a:rPr lang="en-US" sz="1300" b="0" strike="noStrike" spc="-1" dirty="0">
                <a:solidFill>
                  <a:srgbClr val="FFFFFF"/>
                </a:solidFill>
                <a:latin typeface="Courier New"/>
              </a:rPr>
              <a:t>    &lt;- ug(</a:t>
            </a:r>
            <a:r>
              <a:rPr lang="en-US" sz="1300" b="0" strike="noStrike" spc="-1" dirty="0" err="1">
                <a:solidFill>
                  <a:srgbClr val="FFFFFF"/>
                </a:solidFill>
                <a:latin typeface="Courier New"/>
              </a:rPr>
              <a:t>grphf</a:t>
            </a:r>
            <a:r>
              <a:rPr lang="en-US" sz="1300" b="0" strike="noStrike" spc="-1" dirty="0">
                <a:solidFill>
                  <a:srgbClr val="FFFFFF"/>
                </a:solidFill>
                <a:latin typeface="Courier New"/>
              </a:rPr>
              <a:t>, result = "graph")</a:t>
            </a:r>
            <a:endParaRPr lang="en-US" sz="1300" b="0" strike="noStrike" spc="-1" dirty="0">
              <a:latin typeface="Arial"/>
            </a:endParaRPr>
          </a:p>
          <a:p>
            <a:pPr>
              <a:lnSpc>
                <a:spcPct val="100000"/>
              </a:lnSpc>
            </a:pPr>
            <a:r>
              <a:rPr lang="en-US" sz="1300" b="0" strike="noStrike" spc="-1" dirty="0">
                <a:solidFill>
                  <a:srgbClr val="FFFFFF"/>
                </a:solidFill>
                <a:latin typeface="Courier New"/>
              </a:rPr>
              <a:t>adj   &lt;- ug(</a:t>
            </a:r>
            <a:r>
              <a:rPr lang="en-US" sz="1300" b="0" strike="noStrike" spc="-1" dirty="0" err="1">
                <a:solidFill>
                  <a:srgbClr val="FFFFFF"/>
                </a:solidFill>
                <a:latin typeface="Courier New"/>
              </a:rPr>
              <a:t>grphf</a:t>
            </a:r>
            <a:r>
              <a:rPr lang="en-US" sz="1300" b="0" strike="noStrike" spc="-1" dirty="0">
                <a:solidFill>
                  <a:srgbClr val="FFFFFF"/>
                </a:solidFill>
                <a:latin typeface="Courier New"/>
              </a:rPr>
              <a:t>, result="matrix")</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Make up random potentials and return a CRF-object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num.samps</a:t>
            </a:r>
            <a:r>
              <a:rPr lang="en-US" sz="1300" b="0" strike="noStrike" spc="-1" dirty="0">
                <a:solidFill>
                  <a:srgbClr val="FFFFFF"/>
                </a:solidFill>
                <a:latin typeface="Courier New"/>
              </a:rPr>
              <a:t>   &lt;- 100</a:t>
            </a:r>
            <a:endParaRPr lang="en-US" sz="1300" b="0" strike="noStrike" spc="-1" dirty="0">
              <a:latin typeface="Arial"/>
            </a:endParaRPr>
          </a:p>
          <a:p>
            <a:pPr>
              <a:lnSpc>
                <a:spcPct val="100000"/>
              </a:lnSpc>
            </a:pPr>
            <a:r>
              <a:rPr lang="en-US" sz="1300" b="0" strike="noStrike" spc="-1" dirty="0" err="1">
                <a:solidFill>
                  <a:srgbClr val="FFFFFF"/>
                </a:solidFill>
                <a:latin typeface="Courier New"/>
              </a:rPr>
              <a:t>n.states</a:t>
            </a:r>
            <a:r>
              <a:rPr lang="en-US" sz="1300" b="0" strike="noStrike" spc="-1" dirty="0">
                <a:solidFill>
                  <a:srgbClr val="FFFFFF"/>
                </a:solidFill>
                <a:latin typeface="Courier New"/>
              </a:rPr>
              <a:t>    &lt;- 2</a:t>
            </a:r>
            <a:endParaRPr lang="en-US" sz="1300" b="0" strike="noStrike" spc="-1" dirty="0">
              <a:latin typeface="Arial"/>
            </a:endParaRPr>
          </a:p>
          <a:p>
            <a:pPr>
              <a:lnSpc>
                <a:spcPct val="100000"/>
              </a:lnSpc>
            </a:pPr>
            <a:r>
              <a:rPr lang="en-US" sz="1300" b="0" strike="noStrike" spc="-1" dirty="0">
                <a:solidFill>
                  <a:srgbClr val="FFFFFF"/>
                </a:solidFill>
                <a:latin typeface="Courier New"/>
              </a:rPr>
              <a:t>star        &lt;- </a:t>
            </a:r>
            <a:r>
              <a:rPr lang="en-US" sz="1300" b="0" strike="noStrike" spc="-1" dirty="0" err="1">
                <a:solidFill>
                  <a:srgbClr val="FFFFFF"/>
                </a:solidFill>
                <a:latin typeface="Courier New"/>
              </a:rPr>
              <a:t>sim.field.random</a:t>
            </a:r>
            <a:r>
              <a:rPr lang="en-US" sz="1300" b="0" strike="noStrike" spc="-1" dirty="0">
                <a:solidFill>
                  <a:srgbClr val="FFFFFF"/>
                </a:solidFill>
                <a:latin typeface="Courier New"/>
              </a:rPr>
              <a:t>(</a:t>
            </a:r>
            <a:r>
              <a:rPr lang="en-US" sz="1300" b="0" strike="noStrike" spc="-1" dirty="0" err="1">
                <a:solidFill>
                  <a:srgbClr val="FFFFFF"/>
                </a:solidFill>
                <a:latin typeface="Courier New"/>
              </a:rPr>
              <a:t>adjacentcy.matrix</a:t>
            </a:r>
            <a:r>
              <a:rPr lang="en-US" sz="1300" b="0" strike="noStrike" spc="-1" dirty="0">
                <a:solidFill>
                  <a:srgbClr val="FFFFFF"/>
                </a:solidFill>
                <a:latin typeface="Courier New"/>
              </a:rPr>
              <a:t>=adj, </a:t>
            </a:r>
            <a:r>
              <a:rPr lang="en-US" sz="1300" b="0" strike="noStrike" spc="-1" dirty="0" err="1">
                <a:solidFill>
                  <a:srgbClr val="FFFFFF"/>
                </a:solidFill>
                <a:latin typeface="Courier New"/>
              </a:rPr>
              <a:t>num.states</a:t>
            </a:r>
            <a:r>
              <a:rPr lang="en-US" sz="1300" b="0" strike="noStrike" spc="-1" dirty="0">
                <a:solidFill>
                  <a:srgbClr val="FFFFFF"/>
                </a:solidFill>
                <a:latin typeface="Courier New"/>
              </a:rPr>
              <a:t>=</a:t>
            </a:r>
            <a:r>
              <a:rPr lang="en-US" sz="1300" b="0" strike="noStrike" spc="-1" dirty="0" err="1">
                <a:solidFill>
                  <a:srgbClr val="FFFFFF"/>
                </a:solidFill>
                <a:latin typeface="Courier New"/>
              </a:rPr>
              <a:t>n.states</a:t>
            </a: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num.sims</a:t>
            </a:r>
            <a:r>
              <a:rPr lang="en-US" sz="1300" b="0" strike="noStrike" spc="-1" dirty="0">
                <a:solidFill>
                  <a:srgbClr val="FFFFFF"/>
                </a:solidFill>
                <a:latin typeface="Courier New"/>
              </a:rPr>
              <a:t>=</a:t>
            </a:r>
            <a:r>
              <a:rPr lang="en-US" sz="1300" b="0" strike="noStrike" spc="-1" dirty="0" err="1">
                <a:solidFill>
                  <a:srgbClr val="FFFFFF"/>
                </a:solidFill>
                <a:latin typeface="Courier New"/>
              </a:rPr>
              <a:t>num.samps</a:t>
            </a:r>
            <a:r>
              <a:rPr lang="en-US" sz="1300" b="0" strike="noStrike" spc="-1" dirty="0">
                <a:solidFill>
                  <a:srgbClr val="FFFFFF"/>
                </a:solidFill>
                <a:latin typeface="Courier New"/>
              </a:rPr>
              <a:t>, seed=1)</a:t>
            </a:r>
            <a:endParaRPr lang="en-US" sz="1300" b="0" strike="noStrike" spc="-1" dirty="0">
              <a:latin typeface="Arial"/>
            </a:endParaRPr>
          </a:p>
          <a:p>
            <a:pPr>
              <a:lnSpc>
                <a:spcPct val="100000"/>
              </a:lnSpc>
            </a:pPr>
            <a:r>
              <a:rPr lang="en-US" sz="1300" b="0" strike="noStrike" spc="-1" dirty="0" err="1">
                <a:solidFill>
                  <a:srgbClr val="FFFFFF"/>
                </a:solidFill>
                <a:latin typeface="Courier New"/>
              </a:rPr>
              <a:t>samps</a:t>
            </a:r>
            <a:r>
              <a:rPr lang="en-US" sz="1300" b="0" strike="noStrike" spc="-1" dirty="0">
                <a:solidFill>
                  <a:srgbClr val="FFFFFF"/>
                </a:solidFill>
                <a:latin typeface="Courier New"/>
              </a:rPr>
              <a:t>       &lt;- </a:t>
            </a:r>
            <a:r>
              <a:rPr lang="en-US" sz="1300" b="0" strike="noStrike" spc="-1" dirty="0" err="1">
                <a:solidFill>
                  <a:srgbClr val="FFFFFF"/>
                </a:solidFill>
                <a:latin typeface="Courier New"/>
              </a:rPr>
              <a:t>star$samples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known.model</a:t>
            </a:r>
            <a:r>
              <a:rPr lang="en-US" sz="1300" b="0" strike="noStrike" spc="-1" dirty="0">
                <a:solidFill>
                  <a:srgbClr val="FFFFFF"/>
                </a:solidFill>
                <a:latin typeface="Courier New"/>
              </a:rPr>
              <a:t> &lt;- </a:t>
            </a:r>
            <a:r>
              <a:rPr lang="en-US" sz="1300" b="0" strike="noStrike" spc="-1" dirty="0" err="1">
                <a:solidFill>
                  <a:srgbClr val="FFFFFF"/>
                </a:solidFill>
                <a:latin typeface="Courier New"/>
              </a:rPr>
              <a:t>star$model</a:t>
            </a:r>
            <a:endParaRPr lang="en-US" sz="1300" b="0" strike="noStrike" spc="-1" dirty="0">
              <a:latin typeface="Arial"/>
            </a:endParaRPr>
          </a:p>
          <a:p>
            <a:pPr>
              <a:lnSpc>
                <a:spcPct val="100000"/>
              </a:lnSpc>
            </a:pPr>
            <a:r>
              <a:rPr lang="en-US" sz="1300" b="0" strike="noStrike" spc="-1" dirty="0" err="1">
                <a:solidFill>
                  <a:srgbClr val="FFFFFF"/>
                </a:solidFill>
                <a:latin typeface="Courier New"/>
              </a:rPr>
              <a:t>mrf.sample.plot</a:t>
            </a:r>
            <a:r>
              <a:rPr lang="en-US" sz="1300" b="0" strike="noStrike" spc="-1" dirty="0">
                <a:solidFill>
                  <a:srgbClr val="FFFFFF"/>
                </a:solidFill>
                <a:latin typeface="Courier New"/>
              </a:rPr>
              <a:t>(</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Needed for the energy functions: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pot.info</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make.gRbase.potentials</a:t>
            </a:r>
            <a:r>
              <a:rPr lang="en-US" sz="1300" b="0" strike="noStrike" spc="-1" dirty="0">
                <a:solidFill>
                  <a:srgbClr val="FFFFFF"/>
                </a:solidFill>
                <a:latin typeface="Courier New"/>
              </a:rPr>
              <a:t>(</a:t>
            </a:r>
            <a:r>
              <a:rPr lang="en-US" sz="1300" b="0" strike="noStrike" spc="-1" dirty="0" err="1">
                <a:solidFill>
                  <a:srgbClr val="FFFFFF"/>
                </a:solidFill>
                <a:latin typeface="Courier New"/>
              </a:rPr>
              <a:t>known.model</a:t>
            </a:r>
            <a:r>
              <a:rPr lang="en-US" sz="1300" b="0" strike="noStrike" spc="-1" dirty="0">
                <a:solidFill>
                  <a:srgbClr val="FFFFFF"/>
                </a:solidFill>
                <a:latin typeface="Courier New"/>
              </a:rPr>
              <a:t>, </a:t>
            </a:r>
            <a:r>
              <a:rPr lang="en-US" sz="1300" b="0" strike="noStrike" spc="-1" dirty="0" err="1">
                <a:solidFill>
                  <a:srgbClr val="FFFFFF"/>
                </a:solidFill>
                <a:latin typeface="Courier New"/>
              </a:rPr>
              <a:t>node.names</a:t>
            </a:r>
            <a:r>
              <a:rPr lang="en-US" sz="1300" b="0" strike="noStrike" spc="-1" dirty="0">
                <a:solidFill>
                  <a:srgbClr val="FFFFFF"/>
                </a:solidFill>
                <a:latin typeface="Courier New"/>
              </a:rPr>
              <a:t> = </a:t>
            </a:r>
            <a:r>
              <a:rPr lang="en-US" sz="1300" b="0" strike="noStrike" spc="-1" dirty="0" err="1">
                <a:solidFill>
                  <a:srgbClr val="FFFFFF"/>
                </a:solidFill>
                <a:latin typeface="Courier New"/>
              </a:rPr>
              <a:t>gp@nodes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a:solidFill>
                  <a:srgbClr val="FFFFFF"/>
                </a:solidFill>
                <a:latin typeface="Courier New"/>
              </a:rPr>
              <a:t>s1&lt;-1</a:t>
            </a:r>
            <a:endParaRPr lang="en-US" sz="1300" b="0" strike="noStrike" spc="-1" dirty="0">
              <a:latin typeface="Arial"/>
            </a:endParaRPr>
          </a:p>
          <a:p>
            <a:pPr>
              <a:lnSpc>
                <a:spcPct val="100000"/>
              </a:lnSpc>
            </a:pPr>
            <a:r>
              <a:rPr lang="en-US" sz="1300" b="0" strike="noStrike" spc="-1" dirty="0">
                <a:solidFill>
                  <a:srgbClr val="FFFFFF"/>
                </a:solidFill>
                <a:latin typeface="Courier New"/>
              </a:rPr>
              <a:t>s2&lt;-2</a:t>
            </a:r>
            <a:endParaRPr lang="en-US" sz="1300" b="0" strike="noStrike" spc="-1" dirty="0">
              <a:latin typeface="Arial"/>
            </a:endParaRPr>
          </a:p>
          <a:p>
            <a:pPr>
              <a:lnSpc>
                <a:spcPct val="100000"/>
              </a:lnSpc>
            </a:pPr>
            <a:r>
              <a:rPr lang="en-US" sz="1300" b="0" strike="noStrike" spc="-1" dirty="0">
                <a:solidFill>
                  <a:srgbClr val="FFFFFF"/>
                </a:solidFill>
                <a:latin typeface="Courier New"/>
              </a:rPr>
              <a:t>f0 &lt;- function(y){ </a:t>
            </a:r>
            <a:r>
              <a:rPr lang="en-US" sz="1300" b="0" strike="noStrike" spc="-1" dirty="0" err="1">
                <a:solidFill>
                  <a:srgbClr val="FFFFFF"/>
                </a:solidFill>
                <a:latin typeface="Courier New"/>
              </a:rPr>
              <a:t>as.numeric</a:t>
            </a:r>
            <a:r>
              <a:rPr lang="en-US" sz="1300" b="0" strike="noStrike" spc="-1" dirty="0">
                <a:solidFill>
                  <a:srgbClr val="FFFFFF"/>
                </a:solidFill>
                <a:latin typeface="Courier New"/>
              </a:rPr>
              <a:t>(c((y==1),(y==2)))}    </a:t>
            </a:r>
            <a:r>
              <a:rPr lang="en-US" sz="1300" b="0" strike="noStrike" spc="-1" dirty="0">
                <a:solidFill>
                  <a:srgbClr val="FFFF00"/>
                </a:solidFill>
                <a:latin typeface="Courier New"/>
              </a:rPr>
              <a:t># Feature function</a:t>
            </a:r>
            <a:endParaRPr lang="en-US" sz="1300" b="0" strike="noStrike" spc="-1" dirty="0">
              <a:latin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CustomShape 1"/>
          <p:cNvSpPr/>
          <p:nvPr/>
        </p:nvSpPr>
        <p:spPr>
          <a:xfrm>
            <a:off x="304200" y="706320"/>
            <a:ext cx="8637840" cy="5892467"/>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dirty="0">
                <a:solidFill>
                  <a:srgbClr val="FFFF00"/>
                </a:solidFill>
                <a:latin typeface="Courier New"/>
              </a:rPr>
              <a:t># For storage:</a:t>
            </a:r>
            <a:endParaRPr lang="en-US" sz="1300" b="0" strike="noStrike" spc="-1" dirty="0">
              <a:latin typeface="Arial"/>
            </a:endParaRPr>
          </a:p>
          <a:p>
            <a:pPr>
              <a:lnSpc>
                <a:spcPct val="100000"/>
              </a:lnSpc>
            </a:pPr>
            <a:r>
              <a:rPr lang="en-US" sz="1300" b="0" strike="noStrike" spc="-1" dirty="0" err="1">
                <a:solidFill>
                  <a:srgbClr val="FFFFFF"/>
                </a:solidFill>
                <a:latin typeface="Courier New"/>
              </a:rPr>
              <a:t>en.result</a:t>
            </a:r>
            <a:r>
              <a:rPr lang="en-US" sz="1300" b="0" strike="noStrike" spc="-1" dirty="0">
                <a:solidFill>
                  <a:srgbClr val="FFFFFF"/>
                </a:solidFill>
                <a:latin typeface="Courier New"/>
              </a:rPr>
              <a:t> &lt;- array(0, c(</a:t>
            </a:r>
            <a:r>
              <a:rPr lang="en-US" sz="1300" b="0" strike="noStrike" spc="-1" dirty="0" err="1">
                <a:solidFill>
                  <a:srgbClr val="FFFFFF"/>
                </a:solidFill>
                <a:latin typeface="Courier New"/>
              </a:rPr>
              <a:t>num.samps</a:t>
            </a:r>
            <a:r>
              <a:rPr lang="en-US" sz="1300" b="0" strike="noStrike" spc="-1" dirty="0">
                <a:solidFill>
                  <a:srgbClr val="FFFFFF"/>
                </a:solidFill>
                <a:latin typeface="Courier New"/>
              </a:rPr>
              <a:t>*</a:t>
            </a:r>
            <a:r>
              <a:rPr lang="en-US" sz="1300" b="0" strike="noStrike" spc="-1" dirty="0" err="1">
                <a:solidFill>
                  <a:srgbClr val="FFFFFF"/>
                </a:solidFill>
                <a:latin typeface="Courier New"/>
              </a:rPr>
              <a:t>ncol</a:t>
            </a:r>
            <a:r>
              <a:rPr lang="en-US" sz="1300" b="0" strike="noStrike" spc="-1" dirty="0">
                <a:solidFill>
                  <a:srgbClr val="FFFFFF"/>
                </a:solidFill>
                <a:latin typeface="Courier New"/>
              </a:rPr>
              <a:t>(</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),5))</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Loop around the sample numbers and then the elements of each sample</a:t>
            </a:r>
            <a:endParaRPr lang="en-US" sz="1300" b="0" strike="noStrike" spc="-1" dirty="0">
              <a:latin typeface="Arial"/>
            </a:endParaRPr>
          </a:p>
          <a:p>
            <a:pPr>
              <a:lnSpc>
                <a:spcPct val="100000"/>
              </a:lnSpc>
            </a:pPr>
            <a:r>
              <a:rPr lang="en-US" sz="1300" b="0" strike="noStrike" spc="-1" dirty="0">
                <a:solidFill>
                  <a:srgbClr val="FFFFFF"/>
                </a:solidFill>
                <a:latin typeface="Courier New"/>
              </a:rPr>
              <a:t>count &lt;- 1</a:t>
            </a:r>
            <a:endParaRPr lang="en-US" sz="1300" b="0" strike="noStrike" spc="-1" dirty="0">
              <a:latin typeface="Arial"/>
            </a:endParaRPr>
          </a:p>
          <a:p>
            <a:pPr>
              <a:lnSpc>
                <a:spcPct val="100000"/>
              </a:lnSpc>
            </a:pPr>
            <a:r>
              <a:rPr lang="en-US" sz="1300" b="0" strike="noStrike" spc="-1" dirty="0">
                <a:solidFill>
                  <a:srgbClr val="FFFFFF"/>
                </a:solidFill>
                <a:latin typeface="Courier New"/>
              </a:rPr>
              <a:t>for(</a:t>
            </a:r>
            <a:r>
              <a:rPr lang="en-US" sz="1300" b="0" strike="noStrike" spc="-1" dirty="0" err="1">
                <a:solidFill>
                  <a:srgbClr val="FFFFFF"/>
                </a:solidFill>
                <a:latin typeface="Courier New"/>
              </a:rPr>
              <a:t>i</a:t>
            </a:r>
            <a:r>
              <a:rPr lang="en-US" sz="1300" b="0" strike="noStrike" spc="-1" dirty="0">
                <a:solidFill>
                  <a:srgbClr val="FFFFFF"/>
                </a:solidFill>
                <a:latin typeface="Courier New"/>
              </a:rPr>
              <a:t> in 1:num.samps) {</a:t>
            </a:r>
            <a:endParaRPr lang="en-US" sz="1300" b="0" strike="noStrike" spc="-1" dirty="0">
              <a:latin typeface="Arial"/>
            </a:endParaRPr>
          </a:p>
          <a:p>
            <a:pPr>
              <a:lnSpc>
                <a:spcPct val="100000"/>
              </a:lnSpc>
            </a:pPr>
            <a:r>
              <a:rPr lang="en-US" sz="1300" b="0" strike="noStrike" spc="-1" dirty="0">
                <a:solidFill>
                  <a:srgbClr val="FFFFFF"/>
                </a:solidFill>
                <a:latin typeface="Courier New"/>
              </a:rPr>
              <a:t>  for(j in 1:ncol(</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samp.num</a:t>
            </a:r>
            <a:r>
              <a:rPr lang="en-US" sz="1300" b="0" strike="noStrike" spc="-1" dirty="0">
                <a:solidFill>
                  <a:srgbClr val="FFFFFF"/>
                </a:solidFill>
                <a:latin typeface="Courier New"/>
              </a:rPr>
              <a:t> &lt;- </a:t>
            </a:r>
            <a:r>
              <a:rPr lang="en-US" sz="1300" b="0" strike="noStrike" spc="-1" dirty="0" err="1">
                <a:solidFill>
                  <a:srgbClr val="FFFFFF"/>
                </a:solidFill>
                <a:latin typeface="Courier New"/>
              </a:rPr>
              <a:t>i</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elem.num</a:t>
            </a:r>
            <a:r>
              <a:rPr lang="en-US" sz="1300" b="0" strike="noStrike" spc="-1" dirty="0">
                <a:solidFill>
                  <a:srgbClr val="FFFFFF"/>
                </a:solidFill>
                <a:latin typeface="Courier New"/>
              </a:rPr>
              <a:t> &lt;- j</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    ce1 &lt;- </a:t>
            </a:r>
            <a:r>
              <a:rPr lang="en-US" sz="1300" b="0" strike="noStrike" spc="-1" dirty="0" err="1">
                <a:solidFill>
                  <a:srgbClr val="FFFFFF"/>
                </a:solidFill>
                <a:latin typeface="Courier New"/>
              </a:rPr>
              <a:t>conditional.config.energy</a:t>
            </a:r>
            <a:r>
              <a:rPr lang="en-US" sz="1300" b="0" strike="noStrike" spc="-1" dirty="0">
                <a:solidFill>
                  <a:srgbClr val="FFFFFF"/>
                </a:solidFill>
                <a:latin typeface="Courier New"/>
              </a:rPr>
              <a:t>(        </a:t>
            </a:r>
            <a:r>
              <a:rPr lang="en-US" sz="1300" b="0" strike="noStrike" spc="-1" dirty="0">
                <a:solidFill>
                  <a:srgbClr val="FFFF00"/>
                </a:solidFill>
                <a:latin typeface="Courier New"/>
              </a:rPr>
              <a:t># Feature formulation</a:t>
            </a:r>
            <a:endParaRPr lang="en-US" sz="1300" b="0" strike="noStrike" spc="-1" dirty="0">
              <a:latin typeface="Arial"/>
            </a:endParaRPr>
          </a:p>
          <a:p>
            <a:pPr>
              <a:lnSpc>
                <a:spcPct val="100000"/>
              </a:lnSpc>
            </a:pPr>
            <a:r>
              <a:rPr lang="en-US" sz="1300" b="0" strike="noStrike" spc="-1" dirty="0">
                <a:solidFill>
                  <a:srgbClr val="FFFFFF"/>
                </a:solidFill>
                <a:latin typeface="Courier New"/>
              </a:rPr>
              <a:t>      config = </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a:t>
            </a:r>
            <a:r>
              <a:rPr lang="en-US" sz="1300" b="0" strike="noStrike" spc="-1" dirty="0" err="1">
                <a:solidFill>
                  <a:srgbClr val="FFFFFF"/>
                </a:solidFill>
                <a:latin typeface="Courier New"/>
              </a:rPr>
              <a:t>samp.num</a:t>
            </a: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condition.element.number</a:t>
            </a:r>
            <a:r>
              <a:rPr lang="en-US" sz="1300" b="0" strike="noStrike" spc="-1" dirty="0">
                <a:solidFill>
                  <a:srgbClr val="FFFFFF"/>
                </a:solidFill>
                <a:latin typeface="Courier New"/>
              </a:rPr>
              <a:t> = </a:t>
            </a:r>
            <a:r>
              <a:rPr lang="en-US" sz="1300" b="0" strike="noStrike" spc="-1" dirty="0" err="1">
                <a:solidFill>
                  <a:srgbClr val="FFFFFF"/>
                </a:solidFill>
                <a:latin typeface="Courier New"/>
              </a:rPr>
              <a:t>elem.num</a:t>
            </a: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crf</a:t>
            </a:r>
            <a:r>
              <a:rPr lang="en-US" sz="1300" b="0" strike="noStrike" spc="-1" dirty="0">
                <a:solidFill>
                  <a:srgbClr val="FFFFFF"/>
                </a:solidFill>
                <a:latin typeface="Courier New"/>
              </a:rPr>
              <a:t>=</a:t>
            </a:r>
            <a:r>
              <a:rPr lang="en-US" sz="1300" b="0" strike="noStrike" spc="-1" dirty="0" err="1">
                <a:solidFill>
                  <a:srgbClr val="FFFFFF"/>
                </a:solidFill>
                <a:latin typeface="Courier New"/>
              </a:rPr>
              <a:t>known.model</a:t>
            </a: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      ff=f0, </a:t>
            </a:r>
            <a:r>
              <a:rPr lang="en-US" sz="1300" b="0" strike="noStrike" spc="-1" dirty="0" err="1">
                <a:solidFill>
                  <a:srgbClr val="FFFFFF"/>
                </a:solidFill>
                <a:latin typeface="Courier New"/>
              </a:rPr>
              <a:t>printQ</a:t>
            </a:r>
            <a:r>
              <a:rPr lang="en-US" sz="1300" b="0" strike="noStrike" spc="-1" dirty="0">
                <a:solidFill>
                  <a:srgbClr val="FFFFFF"/>
                </a:solidFill>
                <a:latin typeface="Courier New"/>
              </a:rPr>
              <a:t>=FALSE)</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    ce2 &lt;- conditional.config.energy2(       </a:t>
            </a:r>
            <a:r>
              <a:rPr lang="en-US" sz="1300" b="0" strike="noStrike" spc="-1" dirty="0">
                <a:solidFill>
                  <a:srgbClr val="FFFF00"/>
                </a:solidFill>
                <a:latin typeface="Courier New"/>
              </a:rPr>
              <a:t># Feature function formulation</a:t>
            </a:r>
            <a:endParaRPr lang="en-US" sz="1300" b="0" strike="noStrike" spc="-1" dirty="0">
              <a:latin typeface="Arial"/>
            </a:endParaRPr>
          </a:p>
          <a:p>
            <a:pPr>
              <a:lnSpc>
                <a:spcPct val="100000"/>
              </a:lnSpc>
            </a:pPr>
            <a:r>
              <a:rPr lang="en-US" sz="1300" b="0" strike="noStrike" spc="-1" dirty="0">
                <a:solidFill>
                  <a:srgbClr val="FFFFFF"/>
                </a:solidFill>
                <a:latin typeface="Courier New"/>
              </a:rPr>
              <a:t>             config = </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a:t>
            </a:r>
            <a:r>
              <a:rPr lang="en-US" sz="1300" b="0" strike="noStrike" spc="-1" dirty="0" err="1">
                <a:solidFill>
                  <a:srgbClr val="FFFFFF"/>
                </a:solidFill>
                <a:latin typeface="Courier New"/>
              </a:rPr>
              <a:t>samp.num</a:t>
            </a: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condition.element.number</a:t>
            </a:r>
            <a:r>
              <a:rPr lang="en-US" sz="1300" b="0" strike="noStrike" spc="-1" dirty="0">
                <a:solidFill>
                  <a:srgbClr val="FFFFFF"/>
                </a:solidFill>
                <a:latin typeface="Courier New"/>
              </a:rPr>
              <a:t> = </a:t>
            </a:r>
            <a:r>
              <a:rPr lang="en-US" sz="1300" b="0" strike="noStrike" spc="-1" dirty="0" err="1">
                <a:solidFill>
                  <a:srgbClr val="FFFFFF"/>
                </a:solidFill>
                <a:latin typeface="Courier New"/>
              </a:rPr>
              <a:t>elem.num</a:t>
            </a: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crf</a:t>
            </a:r>
            <a:r>
              <a:rPr lang="en-US" sz="1300" b="0" strike="noStrike" spc="-1" dirty="0">
                <a:solidFill>
                  <a:srgbClr val="FFFFFF"/>
                </a:solidFill>
                <a:latin typeface="Courier New"/>
              </a:rPr>
              <a:t>=</a:t>
            </a:r>
            <a:r>
              <a:rPr lang="en-US" sz="1300" b="0" strike="noStrike" spc="-1" dirty="0" err="1">
                <a:solidFill>
                  <a:srgbClr val="FFFFFF"/>
                </a:solidFill>
                <a:latin typeface="Courier New"/>
              </a:rPr>
              <a:t>known.model</a:t>
            </a: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             ff=f0, </a:t>
            </a:r>
            <a:r>
              <a:rPr lang="en-US" sz="1300" b="0" strike="noStrike" spc="-1" dirty="0" err="1">
                <a:solidFill>
                  <a:srgbClr val="FFFFFF"/>
                </a:solidFill>
                <a:latin typeface="Courier New"/>
              </a:rPr>
              <a:t>printQ</a:t>
            </a:r>
            <a:r>
              <a:rPr lang="en-US" sz="1300" b="0" strike="noStrike" spc="-1" dirty="0">
                <a:solidFill>
                  <a:srgbClr val="FFFFFF"/>
                </a:solidFill>
                <a:latin typeface="Courier New"/>
              </a:rPr>
              <a:t>=FALSE)</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en.result</a:t>
            </a:r>
            <a:r>
              <a:rPr lang="en-US" sz="1300" b="0" strike="noStrike" spc="-1" dirty="0">
                <a:solidFill>
                  <a:srgbClr val="FFFFFF"/>
                </a:solidFill>
                <a:latin typeface="Courier New"/>
              </a:rPr>
              <a:t>[count,] &lt;- c(i,j,ce1,ce2,ce1-ce2)</a:t>
            </a:r>
            <a:endParaRPr lang="en-US" sz="1300" b="0" strike="noStrike" spc="-1" dirty="0">
              <a:latin typeface="Arial"/>
            </a:endParaRPr>
          </a:p>
          <a:p>
            <a:pPr>
              <a:lnSpc>
                <a:spcPct val="100000"/>
              </a:lnSpc>
            </a:pPr>
            <a:r>
              <a:rPr lang="en-US" sz="1300" b="0" strike="noStrike" spc="-1" dirty="0">
                <a:solidFill>
                  <a:srgbClr val="FFFFFF"/>
                </a:solidFill>
                <a:latin typeface="Courier New"/>
              </a:rPr>
              <a:t>    count &lt;- count + 1</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en.result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en.result</a:t>
            </a:r>
            <a:r>
              <a:rPr lang="en-US" sz="1300" b="0" strike="noStrike" spc="-1" dirty="0">
                <a:solidFill>
                  <a:srgbClr val="FFFFFF"/>
                </a:solidFill>
                <a:latin typeface="Courier New"/>
              </a:rPr>
              <a:t>[,5] </a:t>
            </a:r>
            <a:endParaRPr lang="en-US" sz="1300" b="0" strike="noStrike" spc="-1" dirty="0">
              <a:latin typeface="Arial"/>
            </a:endParaRPr>
          </a:p>
          <a:p>
            <a:pPr>
              <a:lnSpc>
                <a:spcPct val="100000"/>
              </a:lnSpc>
            </a:pPr>
            <a:r>
              <a:rPr lang="en-US" sz="1300" b="0" strike="noStrike" spc="-1" dirty="0">
                <a:solidFill>
                  <a:srgbClr val="FFFFFF"/>
                </a:solidFill>
                <a:latin typeface="Courier New"/>
              </a:rPr>
              <a:t>plot(1:length(</a:t>
            </a:r>
            <a:r>
              <a:rPr lang="en-US" sz="1300" b="0" strike="noStrike" spc="-1" dirty="0" err="1">
                <a:solidFill>
                  <a:srgbClr val="FFFFFF"/>
                </a:solidFill>
                <a:latin typeface="Courier New"/>
              </a:rPr>
              <a:t>en.result</a:t>
            </a:r>
            <a:r>
              <a:rPr lang="en-US" sz="1300" b="0" strike="noStrike" spc="-1" dirty="0">
                <a:solidFill>
                  <a:srgbClr val="FFFFFF"/>
                </a:solidFill>
                <a:latin typeface="Courier New"/>
              </a:rPr>
              <a:t>[,5]),</a:t>
            </a:r>
            <a:r>
              <a:rPr lang="en-US" sz="1300" b="0" strike="noStrike" spc="-1" dirty="0" err="1">
                <a:solidFill>
                  <a:srgbClr val="FFFFFF"/>
                </a:solidFill>
                <a:latin typeface="Courier New"/>
              </a:rPr>
              <a:t>en.result</a:t>
            </a:r>
            <a:r>
              <a:rPr lang="en-US" sz="1300" b="0" strike="noStrike" spc="-1" dirty="0">
                <a:solidFill>
                  <a:srgbClr val="FFFFFF"/>
                </a:solidFill>
                <a:latin typeface="Courier New"/>
              </a:rPr>
              <a:t>[,5], </a:t>
            </a:r>
            <a:r>
              <a:rPr lang="en-US" sz="1300" b="0" strike="noStrike" spc="-1" dirty="0" err="1">
                <a:solidFill>
                  <a:srgbClr val="FFFFFF"/>
                </a:solidFill>
                <a:latin typeface="Courier New"/>
              </a:rPr>
              <a:t>ylab</a:t>
            </a:r>
            <a:r>
              <a:rPr lang="en-US" sz="1300" b="0" strike="noStrike" spc="-1" dirty="0">
                <a:solidFill>
                  <a:srgbClr val="FFFFFF"/>
                </a:solidFill>
                <a:latin typeface="Courier New"/>
              </a:rPr>
              <a:t>=</a:t>
            </a:r>
            <a:r>
              <a:rPr lang="en-US" sz="1300" b="0" strike="noStrike" spc="-1" dirty="0">
                <a:solidFill>
                  <a:srgbClr val="00B050"/>
                </a:solidFill>
                <a:latin typeface="Courier New"/>
              </a:rPr>
              <a:t>"Difference"</a:t>
            </a:r>
            <a:r>
              <a:rPr lang="en-US" sz="1300" b="0" strike="noStrike" spc="-1" dirty="0">
                <a:solidFill>
                  <a:srgbClr val="FFFFFF"/>
                </a:solidFill>
                <a:latin typeface="Courier New"/>
              </a:rPr>
              <a:t>, </a:t>
            </a:r>
            <a:r>
              <a:rPr lang="en-US" sz="1300" b="0" strike="noStrike" spc="-1" dirty="0" err="1">
                <a:solidFill>
                  <a:srgbClr val="FFFFFF"/>
                </a:solidFill>
                <a:latin typeface="Courier New"/>
              </a:rPr>
              <a:t>xlab</a:t>
            </a:r>
            <a:r>
              <a:rPr lang="en-US" sz="1300" b="0" strike="noStrike" spc="-1" dirty="0">
                <a:solidFill>
                  <a:srgbClr val="FFFFFF"/>
                </a:solidFill>
                <a:latin typeface="Courier New"/>
              </a:rPr>
              <a:t>=</a:t>
            </a:r>
            <a:r>
              <a:rPr lang="en-US" sz="1300" b="0" strike="noStrike" spc="-1" dirty="0">
                <a:solidFill>
                  <a:srgbClr val="00B050"/>
                </a:solidFill>
                <a:latin typeface="Courier New"/>
              </a:rPr>
              <a:t>"Config index"</a:t>
            </a:r>
            <a:r>
              <a:rPr lang="en-US" sz="1300" b="0" strike="noStrike" spc="-1" dirty="0">
                <a:solidFill>
                  <a:srgbClr val="FFFFFF"/>
                </a:solidFill>
                <a:latin typeface="Courier New"/>
              </a:rPr>
              <a:t>)</a:t>
            </a:r>
            <a:endParaRPr lang="en-US" sz="1300" b="0" strike="noStrike" spc="-1" dirty="0">
              <a:latin typeface="Arial"/>
            </a:endParaRPr>
          </a:p>
        </p:txBody>
      </p:sp>
      <p:sp>
        <p:nvSpPr>
          <p:cNvPr id="881" name="CustomShape 2"/>
          <p:cNvSpPr/>
          <p:nvPr/>
        </p:nvSpPr>
        <p:spPr>
          <a:xfrm>
            <a:off x="601560" y="232200"/>
            <a:ext cx="7799760" cy="468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Try out on all the sampled configurations:</a:t>
            </a:r>
            <a:endParaRPr lang="en-US" sz="22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 name="Picture 4"/>
          <p:cNvPicPr/>
          <p:nvPr/>
        </p:nvPicPr>
        <p:blipFill>
          <a:blip r:embed="rId2"/>
          <a:stretch/>
        </p:blipFill>
        <p:spPr>
          <a:xfrm>
            <a:off x="457200" y="0"/>
            <a:ext cx="8218440" cy="6857640"/>
          </a:xfrm>
          <a:prstGeom prst="rect">
            <a:avLst/>
          </a:prstGeom>
          <a:ln>
            <a:noFill/>
          </a:ln>
        </p:spPr>
      </p:pic>
      <p:sp>
        <p:nvSpPr>
          <p:cNvPr id="883" name="CustomShape 1"/>
          <p:cNvSpPr/>
          <p:nvPr/>
        </p:nvSpPr>
        <p:spPr>
          <a:xfrm>
            <a:off x="1379880" y="1111320"/>
            <a:ext cx="90180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Check:</a:t>
            </a:r>
            <a:endParaRPr lang="en-US" sz="2000" b="0" strike="noStrike" spc="-1">
              <a:latin typeface="Arial"/>
            </a:endParaRPr>
          </a:p>
        </p:txBody>
      </p:sp>
      <p:sp>
        <p:nvSpPr>
          <p:cNvPr id="884" name="CustomShape 2"/>
          <p:cNvSpPr/>
          <p:nvPr/>
        </p:nvSpPr>
        <p:spPr>
          <a:xfrm>
            <a:off x="4249080" y="1329840"/>
            <a:ext cx="40680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a:t>
            </a:r>
            <a:endParaRPr lang="en-US" sz="2000" b="0" strike="noStrike" spc="-1">
              <a:latin typeface="Arial"/>
            </a:endParaRPr>
          </a:p>
        </p:txBody>
      </p:sp>
      <p:sp>
        <p:nvSpPr>
          <p:cNvPr id="885" name="CustomShape 3"/>
          <p:cNvSpPr/>
          <p:nvPr/>
        </p:nvSpPr>
        <p:spPr>
          <a:xfrm>
            <a:off x="4113720" y="3856680"/>
            <a:ext cx="1069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a:solidFill>
                  <a:srgbClr val="000000"/>
                </a:solidFill>
                <a:latin typeface="Times New Roman"/>
              </a:rPr>
              <a:t>Yup!</a:t>
            </a:r>
            <a:endParaRPr lang="en-US" sz="3600" b="0" strike="noStrike" spc="-1">
              <a:latin typeface="Arial"/>
            </a:endParaRPr>
          </a:p>
        </p:txBody>
      </p:sp>
      <p:pic>
        <p:nvPicPr>
          <p:cNvPr id="886" name="Picture 1"/>
          <p:cNvPicPr/>
          <p:nvPr/>
        </p:nvPicPr>
        <p:blipFill>
          <a:blip r:embed="rId3"/>
          <a:stretch/>
        </p:blipFill>
        <p:spPr>
          <a:xfrm>
            <a:off x="1350000" y="1564920"/>
            <a:ext cx="6772680" cy="6350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2"/>
                                        </p:tgtEl>
                                        <p:attrNameLst>
                                          <p:attrName>style.visibility</p:attrName>
                                        </p:attrNameLst>
                                      </p:cBhvr>
                                      <p:to>
                                        <p:strVal val="visible"/>
                                      </p:to>
                                    </p:set>
                                    <p:anim calcmode="lin" valueType="num">
                                      <p:cBhvr additive="repl">
                                        <p:cTn id="7" dur="500" fill="hold"/>
                                        <p:tgtEl>
                                          <p:spTgt spid="882"/>
                                        </p:tgtEl>
                                        <p:attrNameLst>
                                          <p:attrName>ppt_x</p:attrName>
                                        </p:attrNameLst>
                                      </p:cBhvr>
                                      <p:tavLst>
                                        <p:tav tm="0">
                                          <p:val>
                                            <p:strVal val="#ppt_x"/>
                                          </p:val>
                                        </p:tav>
                                        <p:tav tm="100000">
                                          <p:val>
                                            <p:strVal val="#ppt_x"/>
                                          </p:val>
                                        </p:tav>
                                      </p:tavLst>
                                    </p:anim>
                                    <p:anim calcmode="lin" valueType="num">
                                      <p:cBhvr additive="repl">
                                        <p:cTn id="8" dur="500" fill="hold"/>
                                        <p:tgtEl>
                                          <p:spTgt spid="88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85"/>
                                        </p:tgtEl>
                                        <p:attrNameLst>
                                          <p:attrName>style.visibility</p:attrName>
                                        </p:attrNameLst>
                                      </p:cBhvr>
                                      <p:to>
                                        <p:strVal val="visible"/>
                                      </p:to>
                                    </p:set>
                                    <p:anim calcmode="lin" valueType="num">
                                      <p:cBhvr additive="repl">
                                        <p:cTn id="12" dur="500" fill="hold"/>
                                        <p:tgtEl>
                                          <p:spTgt spid="885"/>
                                        </p:tgtEl>
                                        <p:attrNameLst>
                                          <p:attrName>ppt_x</p:attrName>
                                        </p:attrNameLst>
                                      </p:cBhvr>
                                      <p:tavLst>
                                        <p:tav tm="0">
                                          <p:val>
                                            <p:strVal val="#ppt_x"/>
                                          </p:val>
                                        </p:tav>
                                        <p:tav tm="100000">
                                          <p:val>
                                            <p:strVal val="#ppt_x"/>
                                          </p:val>
                                        </p:tav>
                                      </p:tavLst>
                                    </p:anim>
                                    <p:anim calcmode="lin" valueType="num">
                                      <p:cBhvr additive="repl">
                                        <p:cTn id="13" dur="500" fill="hold"/>
                                        <p:tgtEl>
                                          <p:spTgt spid="8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CustomShape 1"/>
          <p:cNvSpPr/>
          <p:nvPr/>
        </p:nvSpPr>
        <p:spPr>
          <a:xfrm>
            <a:off x="641160" y="443880"/>
            <a:ext cx="7799760" cy="10504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We have enough tools now to see a concrete example of how the (log) likelihood differs from the (log) pseudo-likelihood. </a:t>
            </a:r>
            <a:endParaRPr lang="en-US" sz="2200" b="0" strike="noStrike" spc="-1">
              <a:latin typeface="Arial"/>
            </a:endParaRPr>
          </a:p>
        </p:txBody>
      </p:sp>
      <p:sp>
        <p:nvSpPr>
          <p:cNvPr id="888" name="CustomShape 2"/>
          <p:cNvSpPr/>
          <p:nvPr/>
        </p:nvSpPr>
        <p:spPr>
          <a:xfrm>
            <a:off x="1230120" y="1588680"/>
            <a:ext cx="7799760" cy="8982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The next example is a bit lengthy and in symbolic form, but the differences will be very clear.</a:t>
            </a:r>
            <a:endParaRPr lang="en-US" sz="2200" b="0" strike="noStrike" spc="-1">
              <a:latin typeface="Arial"/>
            </a:endParaRPr>
          </a:p>
        </p:txBody>
      </p:sp>
      <p:grpSp>
        <p:nvGrpSpPr>
          <p:cNvPr id="889" name="Group 3"/>
          <p:cNvGrpSpPr/>
          <p:nvPr/>
        </p:nvGrpSpPr>
        <p:grpSpPr>
          <a:xfrm>
            <a:off x="4063680" y="2940120"/>
            <a:ext cx="914040" cy="985680"/>
            <a:chOff x="4063680" y="2940120"/>
            <a:chExt cx="914040" cy="985680"/>
          </a:xfrm>
        </p:grpSpPr>
        <p:sp>
          <p:nvSpPr>
            <p:cNvPr id="890" name="CustomShape 4"/>
            <p:cNvSpPr/>
            <p:nvPr/>
          </p:nvSpPr>
          <p:spPr>
            <a:xfrm>
              <a:off x="4063680" y="301176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891" name="CustomShape 5"/>
            <p:cNvSpPr/>
            <p:nvPr/>
          </p:nvSpPr>
          <p:spPr>
            <a:xfrm>
              <a:off x="4222080" y="294012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2</a:t>
              </a:r>
              <a:endParaRPr lang="en-US" sz="4800" b="0" strike="noStrike" spc="-1">
                <a:latin typeface="Arial"/>
              </a:endParaRPr>
            </a:p>
          </p:txBody>
        </p:sp>
      </p:grpSp>
      <p:grpSp>
        <p:nvGrpSpPr>
          <p:cNvPr id="892" name="Group 6"/>
          <p:cNvGrpSpPr/>
          <p:nvPr/>
        </p:nvGrpSpPr>
        <p:grpSpPr>
          <a:xfrm>
            <a:off x="5186880" y="4594680"/>
            <a:ext cx="914040" cy="933480"/>
            <a:chOff x="5186880" y="4594680"/>
            <a:chExt cx="914040" cy="933480"/>
          </a:xfrm>
        </p:grpSpPr>
        <p:sp>
          <p:nvSpPr>
            <p:cNvPr id="893" name="CustomShape 7"/>
            <p:cNvSpPr/>
            <p:nvPr/>
          </p:nvSpPr>
          <p:spPr>
            <a:xfrm>
              <a:off x="5186880" y="461412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894" name="CustomShape 8"/>
            <p:cNvSpPr/>
            <p:nvPr/>
          </p:nvSpPr>
          <p:spPr>
            <a:xfrm>
              <a:off x="5348520" y="459468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3</a:t>
              </a:r>
              <a:endParaRPr lang="en-US" sz="4800" b="0" strike="noStrike" spc="-1">
                <a:latin typeface="Arial"/>
              </a:endParaRPr>
            </a:p>
          </p:txBody>
        </p:sp>
      </p:grpSp>
      <p:grpSp>
        <p:nvGrpSpPr>
          <p:cNvPr id="895" name="Group 9"/>
          <p:cNvGrpSpPr/>
          <p:nvPr/>
        </p:nvGrpSpPr>
        <p:grpSpPr>
          <a:xfrm>
            <a:off x="2804400" y="4598280"/>
            <a:ext cx="914040" cy="932040"/>
            <a:chOff x="2804400" y="4598280"/>
            <a:chExt cx="914040" cy="932040"/>
          </a:xfrm>
        </p:grpSpPr>
        <p:sp>
          <p:nvSpPr>
            <p:cNvPr id="896" name="CustomShape 10"/>
            <p:cNvSpPr/>
            <p:nvPr/>
          </p:nvSpPr>
          <p:spPr>
            <a:xfrm>
              <a:off x="2804400" y="461628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897" name="CustomShape 11"/>
            <p:cNvSpPr/>
            <p:nvPr/>
          </p:nvSpPr>
          <p:spPr>
            <a:xfrm>
              <a:off x="2962800" y="459828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1</a:t>
              </a:r>
              <a:endParaRPr lang="en-US" sz="4800" b="0" strike="noStrike" spc="-1">
                <a:latin typeface="Arial"/>
              </a:endParaRPr>
            </a:p>
          </p:txBody>
        </p:sp>
      </p:grpSp>
      <p:sp>
        <p:nvSpPr>
          <p:cNvPr id="898" name="Line 12"/>
          <p:cNvSpPr/>
          <p:nvPr/>
        </p:nvSpPr>
        <p:spPr>
          <a:xfrm>
            <a:off x="3718440" y="5070960"/>
            <a:ext cx="146844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899" name="Line 13"/>
          <p:cNvSpPr/>
          <p:nvPr/>
        </p:nvSpPr>
        <p:spPr>
          <a:xfrm flipH="1" flipV="1">
            <a:off x="4952520" y="3641400"/>
            <a:ext cx="69300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900" name="Line 14"/>
          <p:cNvSpPr/>
          <p:nvPr/>
        </p:nvSpPr>
        <p:spPr>
          <a:xfrm flipV="1">
            <a:off x="3410280" y="3668400"/>
            <a:ext cx="69264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901" name="CustomShape 15"/>
          <p:cNvSpPr/>
          <p:nvPr/>
        </p:nvSpPr>
        <p:spPr>
          <a:xfrm>
            <a:off x="1110240" y="3547080"/>
            <a:ext cx="214704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Consider the MRF:</a:t>
            </a:r>
            <a:endParaRPr lang="en-U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89"/>
                                        </p:tgtEl>
                                        <p:attrNameLst>
                                          <p:attrName>style.visibility</p:attrName>
                                        </p:attrNameLst>
                                      </p:cBhvr>
                                      <p:to>
                                        <p:strVal val="visible"/>
                                      </p:to>
                                    </p:set>
                                    <p:anim calcmode="lin" valueType="num">
                                      <p:cBhvr additive="repl">
                                        <p:cTn id="7" dur="500" fill="hold"/>
                                        <p:tgtEl>
                                          <p:spTgt spid="889"/>
                                        </p:tgtEl>
                                        <p:attrNameLst>
                                          <p:attrName>ppt_x</p:attrName>
                                        </p:attrNameLst>
                                      </p:cBhvr>
                                      <p:tavLst>
                                        <p:tav tm="0">
                                          <p:val>
                                            <p:strVal val="#ppt_x"/>
                                          </p:val>
                                        </p:tav>
                                        <p:tav tm="100000">
                                          <p:val>
                                            <p:strVal val="#ppt_x"/>
                                          </p:val>
                                        </p:tav>
                                      </p:tavLst>
                                    </p:anim>
                                    <p:anim calcmode="lin" valueType="num">
                                      <p:cBhvr additive="repl">
                                        <p:cTn id="8" dur="500" fill="hold"/>
                                        <p:tgtEl>
                                          <p:spTgt spid="88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92"/>
                                        </p:tgtEl>
                                        <p:attrNameLst>
                                          <p:attrName>style.visibility</p:attrName>
                                        </p:attrNameLst>
                                      </p:cBhvr>
                                      <p:to>
                                        <p:strVal val="visible"/>
                                      </p:to>
                                    </p:set>
                                    <p:anim calcmode="lin" valueType="num">
                                      <p:cBhvr additive="repl">
                                        <p:cTn id="11" dur="500" fill="hold"/>
                                        <p:tgtEl>
                                          <p:spTgt spid="892"/>
                                        </p:tgtEl>
                                        <p:attrNameLst>
                                          <p:attrName>ppt_x</p:attrName>
                                        </p:attrNameLst>
                                      </p:cBhvr>
                                      <p:tavLst>
                                        <p:tav tm="0">
                                          <p:val>
                                            <p:strVal val="#ppt_x"/>
                                          </p:val>
                                        </p:tav>
                                        <p:tav tm="100000">
                                          <p:val>
                                            <p:strVal val="#ppt_x"/>
                                          </p:val>
                                        </p:tav>
                                      </p:tavLst>
                                    </p:anim>
                                    <p:anim calcmode="lin" valueType="num">
                                      <p:cBhvr additive="repl">
                                        <p:cTn id="12" dur="500" fill="hold"/>
                                        <p:tgtEl>
                                          <p:spTgt spid="8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95"/>
                                        </p:tgtEl>
                                        <p:attrNameLst>
                                          <p:attrName>style.visibility</p:attrName>
                                        </p:attrNameLst>
                                      </p:cBhvr>
                                      <p:to>
                                        <p:strVal val="visible"/>
                                      </p:to>
                                    </p:set>
                                    <p:anim calcmode="lin" valueType="num">
                                      <p:cBhvr additive="repl">
                                        <p:cTn id="15" dur="500" fill="hold"/>
                                        <p:tgtEl>
                                          <p:spTgt spid="895"/>
                                        </p:tgtEl>
                                        <p:attrNameLst>
                                          <p:attrName>ppt_x</p:attrName>
                                        </p:attrNameLst>
                                      </p:cBhvr>
                                      <p:tavLst>
                                        <p:tav tm="0">
                                          <p:val>
                                            <p:strVal val="#ppt_x"/>
                                          </p:val>
                                        </p:tav>
                                        <p:tav tm="100000">
                                          <p:val>
                                            <p:strVal val="#ppt_x"/>
                                          </p:val>
                                        </p:tav>
                                      </p:tavLst>
                                    </p:anim>
                                    <p:anim calcmode="lin" valueType="num">
                                      <p:cBhvr additive="repl">
                                        <p:cTn id="16" dur="500" fill="hold"/>
                                        <p:tgtEl>
                                          <p:spTgt spid="89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98"/>
                                        </p:tgtEl>
                                        <p:attrNameLst>
                                          <p:attrName>style.visibility</p:attrName>
                                        </p:attrNameLst>
                                      </p:cBhvr>
                                      <p:to>
                                        <p:strVal val="visible"/>
                                      </p:to>
                                    </p:set>
                                    <p:anim calcmode="lin" valueType="num">
                                      <p:cBhvr additive="repl">
                                        <p:cTn id="19" dur="500" fill="hold"/>
                                        <p:tgtEl>
                                          <p:spTgt spid="898"/>
                                        </p:tgtEl>
                                        <p:attrNameLst>
                                          <p:attrName>ppt_x</p:attrName>
                                        </p:attrNameLst>
                                      </p:cBhvr>
                                      <p:tavLst>
                                        <p:tav tm="0">
                                          <p:val>
                                            <p:strVal val="#ppt_x"/>
                                          </p:val>
                                        </p:tav>
                                        <p:tav tm="100000">
                                          <p:val>
                                            <p:strVal val="#ppt_x"/>
                                          </p:val>
                                        </p:tav>
                                      </p:tavLst>
                                    </p:anim>
                                    <p:anim calcmode="lin" valueType="num">
                                      <p:cBhvr additive="repl">
                                        <p:cTn id="20" dur="500" fill="hold"/>
                                        <p:tgtEl>
                                          <p:spTgt spid="89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99"/>
                                        </p:tgtEl>
                                        <p:attrNameLst>
                                          <p:attrName>style.visibility</p:attrName>
                                        </p:attrNameLst>
                                      </p:cBhvr>
                                      <p:to>
                                        <p:strVal val="visible"/>
                                      </p:to>
                                    </p:set>
                                    <p:anim calcmode="lin" valueType="num">
                                      <p:cBhvr additive="repl">
                                        <p:cTn id="23" dur="500" fill="hold"/>
                                        <p:tgtEl>
                                          <p:spTgt spid="899"/>
                                        </p:tgtEl>
                                        <p:attrNameLst>
                                          <p:attrName>ppt_x</p:attrName>
                                        </p:attrNameLst>
                                      </p:cBhvr>
                                      <p:tavLst>
                                        <p:tav tm="0">
                                          <p:val>
                                            <p:strVal val="#ppt_x"/>
                                          </p:val>
                                        </p:tav>
                                        <p:tav tm="100000">
                                          <p:val>
                                            <p:strVal val="#ppt_x"/>
                                          </p:val>
                                        </p:tav>
                                      </p:tavLst>
                                    </p:anim>
                                    <p:anim calcmode="lin" valueType="num">
                                      <p:cBhvr additive="repl">
                                        <p:cTn id="24" dur="500" fill="hold"/>
                                        <p:tgtEl>
                                          <p:spTgt spid="89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00"/>
                                        </p:tgtEl>
                                        <p:attrNameLst>
                                          <p:attrName>style.visibility</p:attrName>
                                        </p:attrNameLst>
                                      </p:cBhvr>
                                      <p:to>
                                        <p:strVal val="visible"/>
                                      </p:to>
                                    </p:set>
                                    <p:anim calcmode="lin" valueType="num">
                                      <p:cBhvr additive="repl">
                                        <p:cTn id="27" dur="500" fill="hold"/>
                                        <p:tgtEl>
                                          <p:spTgt spid="900"/>
                                        </p:tgtEl>
                                        <p:attrNameLst>
                                          <p:attrName>ppt_x</p:attrName>
                                        </p:attrNameLst>
                                      </p:cBhvr>
                                      <p:tavLst>
                                        <p:tav tm="0">
                                          <p:val>
                                            <p:strVal val="#ppt_x"/>
                                          </p:val>
                                        </p:tav>
                                        <p:tav tm="100000">
                                          <p:val>
                                            <p:strVal val="#ppt_x"/>
                                          </p:val>
                                        </p:tav>
                                      </p:tavLst>
                                    </p:anim>
                                    <p:anim calcmode="lin" valueType="num">
                                      <p:cBhvr additive="repl">
                                        <p:cTn id="28" dur="500" fill="hold"/>
                                        <p:tgtEl>
                                          <p:spTgt spid="9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CustomShape 1"/>
          <p:cNvSpPr/>
          <p:nvPr/>
        </p:nvSpPr>
        <p:spPr>
          <a:xfrm>
            <a:off x="731160" y="47448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As an example, let’s say:</a:t>
            </a:r>
            <a:endParaRPr lang="en-US" sz="2200" b="0" strike="noStrike" spc="-1" dirty="0">
              <a:latin typeface="Arial"/>
            </a:endParaRPr>
          </a:p>
        </p:txBody>
      </p:sp>
      <p:pic>
        <p:nvPicPr>
          <p:cNvPr id="232" name="Picture 2"/>
          <p:cNvPicPr/>
          <p:nvPr/>
        </p:nvPicPr>
        <p:blipFill>
          <a:blip r:embed="rId2"/>
          <a:stretch/>
        </p:blipFill>
        <p:spPr>
          <a:xfrm>
            <a:off x="1977120" y="1122840"/>
            <a:ext cx="4180320" cy="322920"/>
          </a:xfrm>
          <a:prstGeom prst="rect">
            <a:avLst/>
          </a:prstGeom>
          <a:ln>
            <a:noFill/>
          </a:ln>
        </p:spPr>
      </p:pic>
      <p:sp>
        <p:nvSpPr>
          <p:cNvPr id="233" name="CustomShape 2"/>
          <p:cNvSpPr/>
          <p:nvPr/>
        </p:nvSpPr>
        <p:spPr>
          <a:xfrm>
            <a:off x="1024920" y="170460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Then:</a:t>
            </a:r>
            <a:endParaRPr lang="en-US" sz="2200" b="0" strike="noStrike" spc="-1">
              <a:latin typeface="Arial"/>
            </a:endParaRPr>
          </a:p>
        </p:txBody>
      </p:sp>
      <p:pic>
        <p:nvPicPr>
          <p:cNvPr id="234" name="Picture 3"/>
          <p:cNvPicPr/>
          <p:nvPr/>
        </p:nvPicPr>
        <p:blipFill>
          <a:blip r:embed="rId3"/>
          <a:stretch/>
        </p:blipFill>
        <p:spPr>
          <a:xfrm>
            <a:off x="1926000" y="2230200"/>
            <a:ext cx="5311080" cy="639720"/>
          </a:xfrm>
          <a:prstGeom prst="rect">
            <a:avLst/>
          </a:prstGeom>
          <a:ln>
            <a:noFill/>
          </a:ln>
        </p:spPr>
      </p:pic>
      <p:pic>
        <p:nvPicPr>
          <p:cNvPr id="235" name="Picture 4"/>
          <p:cNvPicPr/>
          <p:nvPr/>
        </p:nvPicPr>
        <p:blipFill>
          <a:blip r:embed="rId4"/>
          <a:stretch/>
        </p:blipFill>
        <p:spPr>
          <a:xfrm>
            <a:off x="1926000" y="3370320"/>
            <a:ext cx="5258520" cy="633240"/>
          </a:xfrm>
          <a:prstGeom prst="rect">
            <a:avLst/>
          </a:prstGeom>
          <a:ln>
            <a:noFill/>
          </a:ln>
        </p:spPr>
      </p:pic>
      <p:sp>
        <p:nvSpPr>
          <p:cNvPr id="236" name="CustomShape 3"/>
          <p:cNvSpPr/>
          <p:nvPr/>
        </p:nvSpPr>
        <p:spPr>
          <a:xfrm>
            <a:off x="757080" y="477036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For the Ising model in physics it’s a little different:</a:t>
            </a:r>
            <a:endParaRPr lang="en-US" sz="2200" b="0" strike="noStrike" spc="-1">
              <a:latin typeface="Arial"/>
            </a:endParaRPr>
          </a:p>
        </p:txBody>
      </p:sp>
      <p:pic>
        <p:nvPicPr>
          <p:cNvPr id="237" name="Picture 5"/>
          <p:cNvPicPr/>
          <p:nvPr/>
        </p:nvPicPr>
        <p:blipFill>
          <a:blip r:embed="rId5"/>
          <a:stretch/>
        </p:blipFill>
        <p:spPr>
          <a:xfrm>
            <a:off x="2092680" y="5418360"/>
            <a:ext cx="4847400" cy="324000"/>
          </a:xfrm>
          <a:prstGeom prst="rect">
            <a:avLst/>
          </a:prstGeom>
          <a:ln>
            <a:noFill/>
          </a:ln>
        </p:spPr>
      </p:pic>
      <p:sp>
        <p:nvSpPr>
          <p:cNvPr id="238" name="CustomShape 4"/>
          <p:cNvSpPr/>
          <p:nvPr/>
        </p:nvSpPr>
        <p:spPr>
          <a:xfrm>
            <a:off x="1024920" y="5985000"/>
            <a:ext cx="346500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Which leads to feature functions:</a:t>
            </a:r>
            <a:endParaRPr lang="en-US" sz="2200" b="0" strike="noStrike" spc="-1">
              <a:latin typeface="Arial"/>
            </a:endParaRPr>
          </a:p>
        </p:txBody>
      </p:sp>
      <p:pic>
        <p:nvPicPr>
          <p:cNvPr id="239" name="Picture 6"/>
          <p:cNvPicPr/>
          <p:nvPr/>
        </p:nvPicPr>
        <p:blipFill>
          <a:blip r:embed="rId6"/>
          <a:stretch/>
        </p:blipFill>
        <p:spPr>
          <a:xfrm>
            <a:off x="4327560" y="6189840"/>
            <a:ext cx="1575360" cy="500040"/>
          </a:xfrm>
          <a:prstGeom prst="rect">
            <a:avLst/>
          </a:prstGeom>
          <a:ln>
            <a:noFill/>
          </a:ln>
        </p:spPr>
      </p:pic>
      <p:pic>
        <p:nvPicPr>
          <p:cNvPr id="240" name="Picture 10"/>
          <p:cNvPicPr/>
          <p:nvPr/>
        </p:nvPicPr>
        <p:blipFill>
          <a:blip r:embed="rId7"/>
          <a:stretch/>
        </p:blipFill>
        <p:spPr>
          <a:xfrm>
            <a:off x="6360480" y="6207840"/>
            <a:ext cx="1718280" cy="4946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 calcmode="lin" valueType="num">
                                      <p:cBhvr additive="repl">
                                        <p:cTn id="7" dur="500" fill="hold"/>
                                        <p:tgtEl>
                                          <p:spTgt spid="233"/>
                                        </p:tgtEl>
                                        <p:attrNameLst>
                                          <p:attrName>ppt_x</p:attrName>
                                        </p:attrNameLst>
                                      </p:cBhvr>
                                      <p:tavLst>
                                        <p:tav tm="0">
                                          <p:val>
                                            <p:strVal val="#ppt_x"/>
                                          </p:val>
                                        </p:tav>
                                        <p:tav tm="100000">
                                          <p:val>
                                            <p:strVal val="#ppt_x"/>
                                          </p:val>
                                        </p:tav>
                                      </p:tavLst>
                                    </p:anim>
                                    <p:anim calcmode="lin" valueType="num">
                                      <p:cBhvr additive="repl">
                                        <p:cTn id="8" dur="500" fill="hold"/>
                                        <p:tgtEl>
                                          <p:spTgt spid="2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4"/>
                                        </p:tgtEl>
                                        <p:attrNameLst>
                                          <p:attrName>style.visibility</p:attrName>
                                        </p:attrNameLst>
                                      </p:cBhvr>
                                      <p:to>
                                        <p:strVal val="visible"/>
                                      </p:to>
                                    </p:set>
                                    <p:anim calcmode="lin" valueType="num">
                                      <p:cBhvr additive="repl">
                                        <p:cTn id="11" dur="500" fill="hold"/>
                                        <p:tgtEl>
                                          <p:spTgt spid="234"/>
                                        </p:tgtEl>
                                        <p:attrNameLst>
                                          <p:attrName>ppt_x</p:attrName>
                                        </p:attrNameLst>
                                      </p:cBhvr>
                                      <p:tavLst>
                                        <p:tav tm="0">
                                          <p:val>
                                            <p:strVal val="#ppt_x"/>
                                          </p:val>
                                        </p:tav>
                                        <p:tav tm="100000">
                                          <p:val>
                                            <p:strVal val="#ppt_x"/>
                                          </p:val>
                                        </p:tav>
                                      </p:tavLst>
                                    </p:anim>
                                    <p:anim calcmode="lin" valueType="num">
                                      <p:cBhvr additive="repl">
                                        <p:cTn id="12" dur="500" fill="hold"/>
                                        <p:tgtEl>
                                          <p:spTgt spid="23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35"/>
                                        </p:tgtEl>
                                        <p:attrNameLst>
                                          <p:attrName>style.visibility</p:attrName>
                                        </p:attrNameLst>
                                      </p:cBhvr>
                                      <p:to>
                                        <p:strVal val="visible"/>
                                      </p:to>
                                    </p:set>
                                    <p:anim calcmode="lin" valueType="num">
                                      <p:cBhvr additive="repl">
                                        <p:cTn id="16" dur="500" fill="hold"/>
                                        <p:tgtEl>
                                          <p:spTgt spid="235"/>
                                        </p:tgtEl>
                                        <p:attrNameLst>
                                          <p:attrName>ppt_x</p:attrName>
                                        </p:attrNameLst>
                                      </p:cBhvr>
                                      <p:tavLst>
                                        <p:tav tm="0">
                                          <p:val>
                                            <p:strVal val="#ppt_x"/>
                                          </p:val>
                                        </p:tav>
                                        <p:tav tm="100000">
                                          <p:val>
                                            <p:strVal val="#ppt_x"/>
                                          </p:val>
                                        </p:tav>
                                      </p:tavLst>
                                    </p:anim>
                                    <p:anim calcmode="lin" valueType="num">
                                      <p:cBhvr additive="repl">
                                        <p:cTn id="17" dur="500" fill="hold"/>
                                        <p:tgtEl>
                                          <p:spTgt spid="23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6"/>
                                        </p:tgtEl>
                                        <p:attrNameLst>
                                          <p:attrName>style.visibility</p:attrName>
                                        </p:attrNameLst>
                                      </p:cBhvr>
                                      <p:to>
                                        <p:strVal val="visible"/>
                                      </p:to>
                                    </p:set>
                                    <p:anim calcmode="lin" valueType="num">
                                      <p:cBhvr additive="repl">
                                        <p:cTn id="22" dur="500" fill="hold"/>
                                        <p:tgtEl>
                                          <p:spTgt spid="236"/>
                                        </p:tgtEl>
                                        <p:attrNameLst>
                                          <p:attrName>ppt_x</p:attrName>
                                        </p:attrNameLst>
                                      </p:cBhvr>
                                      <p:tavLst>
                                        <p:tav tm="0">
                                          <p:val>
                                            <p:strVal val="#ppt_x"/>
                                          </p:val>
                                        </p:tav>
                                        <p:tav tm="100000">
                                          <p:val>
                                            <p:strVal val="#ppt_x"/>
                                          </p:val>
                                        </p:tav>
                                      </p:tavLst>
                                    </p:anim>
                                    <p:anim calcmode="lin" valueType="num">
                                      <p:cBhvr additive="repl">
                                        <p:cTn id="23" dur="500" fill="hold"/>
                                        <p:tgtEl>
                                          <p:spTgt spid="2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37"/>
                                        </p:tgtEl>
                                        <p:attrNameLst>
                                          <p:attrName>style.visibility</p:attrName>
                                        </p:attrNameLst>
                                      </p:cBhvr>
                                      <p:to>
                                        <p:strVal val="visible"/>
                                      </p:to>
                                    </p:set>
                                    <p:anim calcmode="lin" valueType="num">
                                      <p:cBhvr additive="repl">
                                        <p:cTn id="26" dur="500" fill="hold"/>
                                        <p:tgtEl>
                                          <p:spTgt spid="237"/>
                                        </p:tgtEl>
                                        <p:attrNameLst>
                                          <p:attrName>ppt_x</p:attrName>
                                        </p:attrNameLst>
                                      </p:cBhvr>
                                      <p:tavLst>
                                        <p:tav tm="0">
                                          <p:val>
                                            <p:strVal val="#ppt_x"/>
                                          </p:val>
                                        </p:tav>
                                        <p:tav tm="100000">
                                          <p:val>
                                            <p:strVal val="#ppt_x"/>
                                          </p:val>
                                        </p:tav>
                                      </p:tavLst>
                                    </p:anim>
                                    <p:anim calcmode="lin" valueType="num">
                                      <p:cBhvr additive="repl">
                                        <p:cTn id="27" dur="500" fill="hold"/>
                                        <p:tgtEl>
                                          <p:spTgt spid="23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38"/>
                                        </p:tgtEl>
                                        <p:attrNameLst>
                                          <p:attrName>style.visibility</p:attrName>
                                        </p:attrNameLst>
                                      </p:cBhvr>
                                      <p:to>
                                        <p:strVal val="visible"/>
                                      </p:to>
                                    </p:set>
                                    <p:anim calcmode="lin" valueType="num">
                                      <p:cBhvr additive="repl">
                                        <p:cTn id="32" dur="500" fill="hold"/>
                                        <p:tgtEl>
                                          <p:spTgt spid="238"/>
                                        </p:tgtEl>
                                        <p:attrNameLst>
                                          <p:attrName>ppt_x</p:attrName>
                                        </p:attrNameLst>
                                      </p:cBhvr>
                                      <p:tavLst>
                                        <p:tav tm="0">
                                          <p:val>
                                            <p:strVal val="#ppt_x"/>
                                          </p:val>
                                        </p:tav>
                                        <p:tav tm="100000">
                                          <p:val>
                                            <p:strVal val="#ppt_x"/>
                                          </p:val>
                                        </p:tav>
                                      </p:tavLst>
                                    </p:anim>
                                    <p:anim calcmode="lin" valueType="num">
                                      <p:cBhvr additive="repl">
                                        <p:cTn id="33" dur="500" fill="hold"/>
                                        <p:tgtEl>
                                          <p:spTgt spid="238"/>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9"/>
                                        </p:tgtEl>
                                        <p:attrNameLst>
                                          <p:attrName>style.visibility</p:attrName>
                                        </p:attrNameLst>
                                      </p:cBhvr>
                                      <p:to>
                                        <p:strVal val="visible"/>
                                      </p:to>
                                    </p:set>
                                    <p:anim calcmode="lin" valueType="num">
                                      <p:cBhvr additive="repl">
                                        <p:cTn id="36" dur="500" fill="hold"/>
                                        <p:tgtEl>
                                          <p:spTgt spid="239"/>
                                        </p:tgtEl>
                                        <p:attrNameLst>
                                          <p:attrName>ppt_x</p:attrName>
                                        </p:attrNameLst>
                                      </p:cBhvr>
                                      <p:tavLst>
                                        <p:tav tm="0">
                                          <p:val>
                                            <p:strVal val="#ppt_x"/>
                                          </p:val>
                                        </p:tav>
                                        <p:tav tm="100000">
                                          <p:val>
                                            <p:strVal val="#ppt_x"/>
                                          </p:val>
                                        </p:tav>
                                      </p:tavLst>
                                    </p:anim>
                                    <p:anim calcmode="lin" valueType="num">
                                      <p:cBhvr additive="repl">
                                        <p:cTn id="37" dur="500" fill="hold"/>
                                        <p:tgtEl>
                                          <p:spTgt spid="23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0"/>
                                        </p:tgtEl>
                                        <p:attrNameLst>
                                          <p:attrName>style.visibility</p:attrName>
                                        </p:attrNameLst>
                                      </p:cBhvr>
                                      <p:to>
                                        <p:strVal val="visible"/>
                                      </p:to>
                                    </p:set>
                                    <p:anim calcmode="lin" valueType="num">
                                      <p:cBhvr additive="repl">
                                        <p:cTn id="40" dur="500" fill="hold"/>
                                        <p:tgtEl>
                                          <p:spTgt spid="240"/>
                                        </p:tgtEl>
                                        <p:attrNameLst>
                                          <p:attrName>ppt_x</p:attrName>
                                        </p:attrNameLst>
                                      </p:cBhvr>
                                      <p:tavLst>
                                        <p:tav tm="0">
                                          <p:val>
                                            <p:strVal val="#ppt_x"/>
                                          </p:val>
                                        </p:tav>
                                        <p:tav tm="100000">
                                          <p:val>
                                            <p:strVal val="#ppt_x"/>
                                          </p:val>
                                        </p:tav>
                                      </p:tavLst>
                                    </p:anim>
                                    <p:anim calcmode="lin" valueType="num">
                                      <p:cBhvr additive="repl">
                                        <p:cTn id="41" dur="500" fill="hold"/>
                                        <p:tgtEl>
                                          <p:spTgt spid="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CustomShape 1"/>
          <p:cNvSpPr/>
          <p:nvPr/>
        </p:nvSpPr>
        <p:spPr>
          <a:xfrm>
            <a:off x="326880" y="216360"/>
            <a:ext cx="7799760" cy="864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More specifically, with the parameterization:</a:t>
            </a:r>
            <a:endParaRPr lang="en-US" sz="2200" b="0" strike="noStrike" spc="-1">
              <a:latin typeface="Arial"/>
            </a:endParaRPr>
          </a:p>
        </p:txBody>
      </p:sp>
      <p:grpSp>
        <p:nvGrpSpPr>
          <p:cNvPr id="903" name="Group 2"/>
          <p:cNvGrpSpPr/>
          <p:nvPr/>
        </p:nvGrpSpPr>
        <p:grpSpPr>
          <a:xfrm>
            <a:off x="3693240" y="2001600"/>
            <a:ext cx="914040" cy="985680"/>
            <a:chOff x="3693240" y="2001600"/>
            <a:chExt cx="914040" cy="985680"/>
          </a:xfrm>
        </p:grpSpPr>
        <p:sp>
          <p:nvSpPr>
            <p:cNvPr id="904" name="CustomShape 3"/>
            <p:cNvSpPr/>
            <p:nvPr/>
          </p:nvSpPr>
          <p:spPr>
            <a:xfrm>
              <a:off x="3693240" y="207324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905" name="CustomShape 4"/>
            <p:cNvSpPr/>
            <p:nvPr/>
          </p:nvSpPr>
          <p:spPr>
            <a:xfrm>
              <a:off x="3851640" y="200160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2</a:t>
              </a:r>
              <a:endParaRPr lang="en-US" sz="4800" b="0" strike="noStrike" spc="-1">
                <a:latin typeface="Arial"/>
              </a:endParaRPr>
            </a:p>
          </p:txBody>
        </p:sp>
      </p:grpSp>
      <p:grpSp>
        <p:nvGrpSpPr>
          <p:cNvPr id="906" name="Group 5"/>
          <p:cNvGrpSpPr/>
          <p:nvPr/>
        </p:nvGrpSpPr>
        <p:grpSpPr>
          <a:xfrm>
            <a:off x="4816440" y="3656160"/>
            <a:ext cx="914040" cy="933480"/>
            <a:chOff x="4816440" y="3656160"/>
            <a:chExt cx="914040" cy="933480"/>
          </a:xfrm>
        </p:grpSpPr>
        <p:sp>
          <p:nvSpPr>
            <p:cNvPr id="907" name="CustomShape 6"/>
            <p:cNvSpPr/>
            <p:nvPr/>
          </p:nvSpPr>
          <p:spPr>
            <a:xfrm>
              <a:off x="4816440" y="367560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908" name="CustomShape 7"/>
            <p:cNvSpPr/>
            <p:nvPr/>
          </p:nvSpPr>
          <p:spPr>
            <a:xfrm>
              <a:off x="4978080" y="365616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3</a:t>
              </a:r>
              <a:endParaRPr lang="en-US" sz="4800" b="0" strike="noStrike" spc="-1">
                <a:latin typeface="Arial"/>
              </a:endParaRPr>
            </a:p>
          </p:txBody>
        </p:sp>
      </p:grpSp>
      <p:grpSp>
        <p:nvGrpSpPr>
          <p:cNvPr id="909" name="Group 8"/>
          <p:cNvGrpSpPr/>
          <p:nvPr/>
        </p:nvGrpSpPr>
        <p:grpSpPr>
          <a:xfrm>
            <a:off x="2433960" y="3659760"/>
            <a:ext cx="914040" cy="932400"/>
            <a:chOff x="2433960" y="3659760"/>
            <a:chExt cx="914040" cy="932400"/>
          </a:xfrm>
        </p:grpSpPr>
        <p:sp>
          <p:nvSpPr>
            <p:cNvPr id="910" name="CustomShape 9"/>
            <p:cNvSpPr/>
            <p:nvPr/>
          </p:nvSpPr>
          <p:spPr>
            <a:xfrm>
              <a:off x="2433960" y="367812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911" name="CustomShape 10"/>
            <p:cNvSpPr/>
            <p:nvPr/>
          </p:nvSpPr>
          <p:spPr>
            <a:xfrm>
              <a:off x="2592360" y="365976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1</a:t>
              </a:r>
              <a:endParaRPr lang="en-US" sz="4800" b="0" strike="noStrike" spc="-1">
                <a:latin typeface="Arial"/>
              </a:endParaRPr>
            </a:p>
          </p:txBody>
        </p:sp>
      </p:grpSp>
      <p:sp>
        <p:nvSpPr>
          <p:cNvPr id="912" name="Line 11"/>
          <p:cNvSpPr/>
          <p:nvPr/>
        </p:nvSpPr>
        <p:spPr>
          <a:xfrm>
            <a:off x="3348000" y="4132800"/>
            <a:ext cx="146844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913" name="Line 12"/>
          <p:cNvSpPr/>
          <p:nvPr/>
        </p:nvSpPr>
        <p:spPr>
          <a:xfrm flipH="1" flipV="1">
            <a:off x="4582080" y="2703240"/>
            <a:ext cx="69300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914" name="Line 13"/>
          <p:cNvSpPr/>
          <p:nvPr/>
        </p:nvSpPr>
        <p:spPr>
          <a:xfrm flipV="1">
            <a:off x="3039840" y="2729880"/>
            <a:ext cx="693000" cy="96084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pic>
        <p:nvPicPr>
          <p:cNvPr id="915" name="Picture 24"/>
          <p:cNvPicPr/>
          <p:nvPr/>
        </p:nvPicPr>
        <p:blipFill>
          <a:blip r:embed="rId2"/>
          <a:stretch/>
        </p:blipFill>
        <p:spPr>
          <a:xfrm>
            <a:off x="5751000" y="1346400"/>
            <a:ext cx="3076920" cy="338040"/>
          </a:xfrm>
          <a:prstGeom prst="rect">
            <a:avLst/>
          </a:prstGeom>
          <a:ln>
            <a:noFill/>
          </a:ln>
        </p:spPr>
      </p:pic>
      <p:pic>
        <p:nvPicPr>
          <p:cNvPr id="916" name="Picture 25"/>
          <p:cNvPicPr/>
          <p:nvPr/>
        </p:nvPicPr>
        <p:blipFill>
          <a:blip r:embed="rId3"/>
          <a:stretch/>
        </p:blipFill>
        <p:spPr>
          <a:xfrm>
            <a:off x="1145160" y="4219560"/>
            <a:ext cx="1158480" cy="585720"/>
          </a:xfrm>
          <a:prstGeom prst="rect">
            <a:avLst/>
          </a:prstGeom>
          <a:ln>
            <a:noFill/>
          </a:ln>
        </p:spPr>
      </p:pic>
      <p:pic>
        <p:nvPicPr>
          <p:cNvPr id="917" name="Picture 26"/>
          <p:cNvPicPr/>
          <p:nvPr/>
        </p:nvPicPr>
        <p:blipFill>
          <a:blip r:embed="rId4"/>
          <a:stretch/>
        </p:blipFill>
        <p:spPr>
          <a:xfrm>
            <a:off x="3539160" y="1346400"/>
            <a:ext cx="1206720" cy="610200"/>
          </a:xfrm>
          <a:prstGeom prst="rect">
            <a:avLst/>
          </a:prstGeom>
          <a:ln>
            <a:noFill/>
          </a:ln>
        </p:spPr>
      </p:pic>
      <p:pic>
        <p:nvPicPr>
          <p:cNvPr id="918" name="Picture 27"/>
          <p:cNvPicPr/>
          <p:nvPr/>
        </p:nvPicPr>
        <p:blipFill>
          <a:blip r:embed="rId5"/>
          <a:stretch/>
        </p:blipFill>
        <p:spPr>
          <a:xfrm>
            <a:off x="5727600" y="4219560"/>
            <a:ext cx="1143360" cy="578160"/>
          </a:xfrm>
          <a:prstGeom prst="rect">
            <a:avLst/>
          </a:prstGeom>
          <a:ln>
            <a:noFill/>
          </a:ln>
        </p:spPr>
      </p:pic>
      <p:sp>
        <p:nvSpPr>
          <p:cNvPr id="919" name="CustomShape 14"/>
          <p:cNvSpPr/>
          <p:nvPr/>
        </p:nvSpPr>
        <p:spPr>
          <a:xfrm>
            <a:off x="852840" y="5889960"/>
            <a:ext cx="5149080" cy="8442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439"/>
              </a:spcBef>
            </a:pPr>
            <a:r>
              <a:rPr lang="en-US" sz="2200" b="0" strike="noStrike" spc="-1" dirty="0">
                <a:solidFill>
                  <a:srgbClr val="000000"/>
                </a:solidFill>
                <a:latin typeface="Times New Roman"/>
              </a:rPr>
              <a:t>compute pseudo-log likelihood vs. log likelihood for all possible configurations.</a:t>
            </a:r>
            <a:endParaRPr lang="en-US" sz="2200" b="0" strike="noStrike" spc="-1" dirty="0">
              <a:latin typeface="Arial"/>
            </a:endParaRPr>
          </a:p>
        </p:txBody>
      </p:sp>
      <p:pic>
        <p:nvPicPr>
          <p:cNvPr id="920" name="Picture 32"/>
          <p:cNvPicPr/>
          <p:nvPr/>
        </p:nvPicPr>
        <p:blipFill>
          <a:blip r:embed="rId6"/>
          <a:stretch/>
        </p:blipFill>
        <p:spPr>
          <a:xfrm>
            <a:off x="904680" y="2765160"/>
            <a:ext cx="1865160" cy="575280"/>
          </a:xfrm>
          <a:prstGeom prst="rect">
            <a:avLst/>
          </a:prstGeom>
          <a:ln>
            <a:noFill/>
          </a:ln>
        </p:spPr>
      </p:pic>
      <p:pic>
        <p:nvPicPr>
          <p:cNvPr id="921" name="Picture 33"/>
          <p:cNvPicPr/>
          <p:nvPr/>
        </p:nvPicPr>
        <p:blipFill>
          <a:blip r:embed="rId7"/>
          <a:stretch/>
        </p:blipFill>
        <p:spPr>
          <a:xfrm>
            <a:off x="3103560" y="4805640"/>
            <a:ext cx="1905480" cy="587520"/>
          </a:xfrm>
          <a:prstGeom prst="rect">
            <a:avLst/>
          </a:prstGeom>
          <a:ln>
            <a:noFill/>
          </a:ln>
        </p:spPr>
      </p:pic>
      <p:pic>
        <p:nvPicPr>
          <p:cNvPr id="922" name="Picture 34"/>
          <p:cNvPicPr/>
          <p:nvPr/>
        </p:nvPicPr>
        <p:blipFill>
          <a:blip r:embed="rId8"/>
          <a:stretch/>
        </p:blipFill>
        <p:spPr>
          <a:xfrm>
            <a:off x="5389200" y="2754720"/>
            <a:ext cx="1900080" cy="58608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17"/>
                                        </p:tgtEl>
                                        <p:attrNameLst>
                                          <p:attrName>style.visibility</p:attrName>
                                        </p:attrNameLst>
                                      </p:cBhvr>
                                      <p:to>
                                        <p:strVal val="visible"/>
                                      </p:to>
                                    </p:set>
                                    <p:anim calcmode="lin" valueType="num">
                                      <p:cBhvr additive="base">
                                        <p:cTn id="7" dur="500" fill="hold"/>
                                        <p:tgtEl>
                                          <p:spTgt spid="917"/>
                                        </p:tgtEl>
                                        <p:attrNameLst>
                                          <p:attrName>ppt_x</p:attrName>
                                        </p:attrNameLst>
                                      </p:cBhvr>
                                      <p:tavLst>
                                        <p:tav tm="0">
                                          <p:val>
                                            <p:strVal val="#ppt_x"/>
                                          </p:val>
                                        </p:tav>
                                        <p:tav tm="100000">
                                          <p:val>
                                            <p:strVal val="#ppt_x"/>
                                          </p:val>
                                        </p:tav>
                                      </p:tavLst>
                                    </p:anim>
                                    <p:anim calcmode="lin" valueType="num">
                                      <p:cBhvr additive="base">
                                        <p:cTn id="8" dur="500" fill="hold"/>
                                        <p:tgtEl>
                                          <p:spTgt spid="9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2"/>
                                        </p:tgtEl>
                                        <p:attrNameLst>
                                          <p:attrName>style.visibility</p:attrName>
                                        </p:attrNameLst>
                                      </p:cBhvr>
                                      <p:to>
                                        <p:strVal val="visible"/>
                                      </p:to>
                                    </p:set>
                                    <p:anim calcmode="lin" valueType="num">
                                      <p:cBhvr additive="base">
                                        <p:cTn id="11" dur="500" fill="hold"/>
                                        <p:tgtEl>
                                          <p:spTgt spid="922"/>
                                        </p:tgtEl>
                                        <p:attrNameLst>
                                          <p:attrName>ppt_x</p:attrName>
                                        </p:attrNameLst>
                                      </p:cBhvr>
                                      <p:tavLst>
                                        <p:tav tm="0">
                                          <p:val>
                                            <p:strVal val="#ppt_x"/>
                                          </p:val>
                                        </p:tav>
                                        <p:tav tm="100000">
                                          <p:val>
                                            <p:strVal val="#ppt_x"/>
                                          </p:val>
                                        </p:tav>
                                      </p:tavLst>
                                    </p:anim>
                                    <p:anim calcmode="lin" valueType="num">
                                      <p:cBhvr additive="base">
                                        <p:cTn id="12" dur="500" fill="hold"/>
                                        <p:tgtEl>
                                          <p:spTgt spid="9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18"/>
                                        </p:tgtEl>
                                        <p:attrNameLst>
                                          <p:attrName>style.visibility</p:attrName>
                                        </p:attrNameLst>
                                      </p:cBhvr>
                                      <p:to>
                                        <p:strVal val="visible"/>
                                      </p:to>
                                    </p:set>
                                    <p:anim calcmode="lin" valueType="num">
                                      <p:cBhvr additive="base">
                                        <p:cTn id="15" dur="500" fill="hold"/>
                                        <p:tgtEl>
                                          <p:spTgt spid="918"/>
                                        </p:tgtEl>
                                        <p:attrNameLst>
                                          <p:attrName>ppt_x</p:attrName>
                                        </p:attrNameLst>
                                      </p:cBhvr>
                                      <p:tavLst>
                                        <p:tav tm="0">
                                          <p:val>
                                            <p:strVal val="#ppt_x"/>
                                          </p:val>
                                        </p:tav>
                                        <p:tav tm="100000">
                                          <p:val>
                                            <p:strVal val="#ppt_x"/>
                                          </p:val>
                                        </p:tav>
                                      </p:tavLst>
                                    </p:anim>
                                    <p:anim calcmode="lin" valueType="num">
                                      <p:cBhvr additive="base">
                                        <p:cTn id="16" dur="500" fill="hold"/>
                                        <p:tgtEl>
                                          <p:spTgt spid="9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21"/>
                                        </p:tgtEl>
                                        <p:attrNameLst>
                                          <p:attrName>style.visibility</p:attrName>
                                        </p:attrNameLst>
                                      </p:cBhvr>
                                      <p:to>
                                        <p:strVal val="visible"/>
                                      </p:to>
                                    </p:set>
                                    <p:anim calcmode="lin" valueType="num">
                                      <p:cBhvr additive="base">
                                        <p:cTn id="19" dur="500" fill="hold"/>
                                        <p:tgtEl>
                                          <p:spTgt spid="921"/>
                                        </p:tgtEl>
                                        <p:attrNameLst>
                                          <p:attrName>ppt_x</p:attrName>
                                        </p:attrNameLst>
                                      </p:cBhvr>
                                      <p:tavLst>
                                        <p:tav tm="0">
                                          <p:val>
                                            <p:strVal val="#ppt_x"/>
                                          </p:val>
                                        </p:tav>
                                        <p:tav tm="100000">
                                          <p:val>
                                            <p:strVal val="#ppt_x"/>
                                          </p:val>
                                        </p:tav>
                                      </p:tavLst>
                                    </p:anim>
                                    <p:anim calcmode="lin" valueType="num">
                                      <p:cBhvr additive="base">
                                        <p:cTn id="20" dur="500" fill="hold"/>
                                        <p:tgtEl>
                                          <p:spTgt spid="9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16"/>
                                        </p:tgtEl>
                                        <p:attrNameLst>
                                          <p:attrName>style.visibility</p:attrName>
                                        </p:attrNameLst>
                                      </p:cBhvr>
                                      <p:to>
                                        <p:strVal val="visible"/>
                                      </p:to>
                                    </p:set>
                                    <p:anim calcmode="lin" valueType="num">
                                      <p:cBhvr additive="base">
                                        <p:cTn id="23" dur="500" fill="hold"/>
                                        <p:tgtEl>
                                          <p:spTgt spid="916"/>
                                        </p:tgtEl>
                                        <p:attrNameLst>
                                          <p:attrName>ppt_x</p:attrName>
                                        </p:attrNameLst>
                                      </p:cBhvr>
                                      <p:tavLst>
                                        <p:tav tm="0">
                                          <p:val>
                                            <p:strVal val="#ppt_x"/>
                                          </p:val>
                                        </p:tav>
                                        <p:tav tm="100000">
                                          <p:val>
                                            <p:strVal val="#ppt_x"/>
                                          </p:val>
                                        </p:tav>
                                      </p:tavLst>
                                    </p:anim>
                                    <p:anim calcmode="lin" valueType="num">
                                      <p:cBhvr additive="base">
                                        <p:cTn id="24" dur="500" fill="hold"/>
                                        <p:tgtEl>
                                          <p:spTgt spid="9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20"/>
                                        </p:tgtEl>
                                        <p:attrNameLst>
                                          <p:attrName>style.visibility</p:attrName>
                                        </p:attrNameLst>
                                      </p:cBhvr>
                                      <p:to>
                                        <p:strVal val="visible"/>
                                      </p:to>
                                    </p:set>
                                    <p:anim calcmode="lin" valueType="num">
                                      <p:cBhvr additive="base">
                                        <p:cTn id="27" dur="500" fill="hold"/>
                                        <p:tgtEl>
                                          <p:spTgt spid="920"/>
                                        </p:tgtEl>
                                        <p:attrNameLst>
                                          <p:attrName>ppt_x</p:attrName>
                                        </p:attrNameLst>
                                      </p:cBhvr>
                                      <p:tavLst>
                                        <p:tav tm="0">
                                          <p:val>
                                            <p:strVal val="#ppt_x"/>
                                          </p:val>
                                        </p:tav>
                                        <p:tav tm="100000">
                                          <p:val>
                                            <p:strVal val="#ppt_x"/>
                                          </p:val>
                                        </p:tav>
                                      </p:tavLst>
                                    </p:anim>
                                    <p:anim calcmode="lin" valueType="num">
                                      <p:cBhvr additive="base">
                                        <p:cTn id="28" dur="500" fill="hold"/>
                                        <p:tgtEl>
                                          <p:spTgt spid="92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919"/>
                                        </p:tgtEl>
                                        <p:attrNameLst>
                                          <p:attrName>style.visibility</p:attrName>
                                        </p:attrNameLst>
                                      </p:cBhvr>
                                      <p:to>
                                        <p:strVal val="visible"/>
                                      </p:to>
                                    </p:set>
                                    <p:anim calcmode="lin" valueType="num">
                                      <p:cBhvr additive="base">
                                        <p:cTn id="32" dur="500" fill="hold"/>
                                        <p:tgtEl>
                                          <p:spTgt spid="919"/>
                                        </p:tgtEl>
                                        <p:attrNameLst>
                                          <p:attrName>ppt_x</p:attrName>
                                        </p:attrNameLst>
                                      </p:cBhvr>
                                      <p:tavLst>
                                        <p:tav tm="0">
                                          <p:val>
                                            <p:strVal val="#ppt_x"/>
                                          </p:val>
                                        </p:tav>
                                        <p:tav tm="100000">
                                          <p:val>
                                            <p:strVal val="#ppt_x"/>
                                          </p:val>
                                        </p:tav>
                                      </p:tavLst>
                                    </p:anim>
                                    <p:anim calcmode="lin" valueType="num">
                                      <p:cBhvr additive="base">
                                        <p:cTn id="33" dur="500" fill="hold"/>
                                        <p:tgtEl>
                                          <p:spTgt spid="9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 name="Picture 8"/>
          <p:cNvPicPr/>
          <p:nvPr/>
        </p:nvPicPr>
        <p:blipFill>
          <a:blip r:embed="rId2"/>
          <a:stretch/>
        </p:blipFill>
        <p:spPr>
          <a:xfrm>
            <a:off x="1393920" y="1617120"/>
            <a:ext cx="5553720" cy="757800"/>
          </a:xfrm>
          <a:prstGeom prst="rect">
            <a:avLst/>
          </a:prstGeom>
          <a:ln>
            <a:noFill/>
          </a:ln>
        </p:spPr>
      </p:pic>
      <p:pic>
        <p:nvPicPr>
          <p:cNvPr id="924" name="Picture 14"/>
          <p:cNvPicPr/>
          <p:nvPr/>
        </p:nvPicPr>
        <p:blipFill>
          <a:blip r:embed="rId3"/>
          <a:stretch/>
        </p:blipFill>
        <p:spPr>
          <a:xfrm>
            <a:off x="160560" y="2764440"/>
            <a:ext cx="5190840" cy="618840"/>
          </a:xfrm>
          <a:prstGeom prst="rect">
            <a:avLst/>
          </a:prstGeom>
          <a:ln>
            <a:noFill/>
          </a:ln>
        </p:spPr>
      </p:pic>
      <p:pic>
        <p:nvPicPr>
          <p:cNvPr id="925" name="Picture 22"/>
          <p:cNvPicPr/>
          <p:nvPr/>
        </p:nvPicPr>
        <p:blipFill>
          <a:blip r:embed="rId4"/>
          <a:stretch/>
        </p:blipFill>
        <p:spPr>
          <a:xfrm>
            <a:off x="128160" y="3843244"/>
            <a:ext cx="5626440" cy="637920"/>
          </a:xfrm>
          <a:prstGeom prst="rect">
            <a:avLst/>
          </a:prstGeom>
          <a:ln>
            <a:noFill/>
          </a:ln>
        </p:spPr>
      </p:pic>
      <p:sp>
        <p:nvSpPr>
          <p:cNvPr id="926" name="CustomShape 1"/>
          <p:cNvSpPr/>
          <p:nvPr/>
        </p:nvSpPr>
        <p:spPr>
          <a:xfrm>
            <a:off x="5814000" y="3481444"/>
            <a:ext cx="320724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This form will make the hand calculation of the pseudo-likelihood a little easier and more transparent</a:t>
            </a:r>
            <a:endParaRPr lang="en-US" sz="1800" b="0" strike="noStrike" spc="-1">
              <a:latin typeface="Arial"/>
            </a:endParaRPr>
          </a:p>
        </p:txBody>
      </p:sp>
      <p:pic>
        <p:nvPicPr>
          <p:cNvPr id="927" name="Picture 24"/>
          <p:cNvPicPr/>
          <p:nvPr/>
        </p:nvPicPr>
        <p:blipFill>
          <a:blip r:embed="rId5"/>
          <a:stretch/>
        </p:blipFill>
        <p:spPr>
          <a:xfrm>
            <a:off x="929880" y="5197813"/>
            <a:ext cx="7148160" cy="425520"/>
          </a:xfrm>
          <a:prstGeom prst="rect">
            <a:avLst/>
          </a:prstGeom>
          <a:ln>
            <a:noFill/>
          </a:ln>
        </p:spPr>
      </p:pic>
      <p:sp>
        <p:nvSpPr>
          <p:cNvPr id="928" name="CustomShape 2"/>
          <p:cNvSpPr/>
          <p:nvPr/>
        </p:nvSpPr>
        <p:spPr>
          <a:xfrm>
            <a:off x="396000" y="1159560"/>
            <a:ext cx="8384040" cy="4381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439"/>
              </a:spcBef>
            </a:pPr>
            <a:r>
              <a:rPr lang="en-US" sz="2200" b="0" strike="noStrike" spc="-1">
                <a:solidFill>
                  <a:srgbClr val="000000"/>
                </a:solidFill>
                <a:latin typeface="Times New Roman"/>
              </a:rPr>
              <a:t>For the </a:t>
            </a:r>
            <a:r>
              <a:rPr lang="en-US" sz="2200" b="1" i="1" u="sng" strike="noStrike" spc="-1">
                <a:solidFill>
                  <a:srgbClr val="000000"/>
                </a:solidFill>
                <a:uFillTx/>
                <a:latin typeface="Times New Roman"/>
              </a:rPr>
              <a:t>log pseudo-likelihood</a:t>
            </a:r>
            <a:r>
              <a:rPr lang="en-US" sz="2200" b="0" strike="noStrike" spc="-1">
                <a:solidFill>
                  <a:srgbClr val="000000"/>
                </a:solidFill>
                <a:latin typeface="Times New Roman"/>
              </a:rPr>
              <a:t> we’ll need:</a:t>
            </a:r>
            <a:endParaRPr lang="en-US" sz="22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4"/>
                                        </p:tgtEl>
                                        <p:attrNameLst>
                                          <p:attrName>style.visibility</p:attrName>
                                        </p:attrNameLst>
                                      </p:cBhvr>
                                      <p:to>
                                        <p:strVal val="visible"/>
                                      </p:to>
                                    </p:set>
                                    <p:anim calcmode="lin" valueType="num">
                                      <p:cBhvr additive="repl">
                                        <p:cTn id="7" dur="500" fill="hold"/>
                                        <p:tgtEl>
                                          <p:spTgt spid="924"/>
                                        </p:tgtEl>
                                        <p:attrNameLst>
                                          <p:attrName>ppt_x</p:attrName>
                                        </p:attrNameLst>
                                      </p:cBhvr>
                                      <p:tavLst>
                                        <p:tav tm="0">
                                          <p:val>
                                            <p:strVal val="#ppt_x"/>
                                          </p:val>
                                        </p:tav>
                                        <p:tav tm="100000">
                                          <p:val>
                                            <p:strVal val="#ppt_x"/>
                                          </p:val>
                                        </p:tav>
                                      </p:tavLst>
                                    </p:anim>
                                    <p:anim calcmode="lin" valueType="num">
                                      <p:cBhvr additive="repl">
                                        <p:cTn id="8" dur="500" fill="hold"/>
                                        <p:tgtEl>
                                          <p:spTgt spid="9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5"/>
                                        </p:tgtEl>
                                        <p:attrNameLst>
                                          <p:attrName>style.visibility</p:attrName>
                                        </p:attrNameLst>
                                      </p:cBhvr>
                                      <p:to>
                                        <p:strVal val="visible"/>
                                      </p:to>
                                    </p:set>
                                    <p:anim calcmode="lin" valueType="num">
                                      <p:cBhvr additive="base">
                                        <p:cTn id="13" dur="500" fill="hold"/>
                                        <p:tgtEl>
                                          <p:spTgt spid="925"/>
                                        </p:tgtEl>
                                        <p:attrNameLst>
                                          <p:attrName>ppt_x</p:attrName>
                                        </p:attrNameLst>
                                      </p:cBhvr>
                                      <p:tavLst>
                                        <p:tav tm="0">
                                          <p:val>
                                            <p:strVal val="#ppt_x"/>
                                          </p:val>
                                        </p:tav>
                                        <p:tav tm="100000">
                                          <p:val>
                                            <p:strVal val="#ppt_x"/>
                                          </p:val>
                                        </p:tav>
                                      </p:tavLst>
                                    </p:anim>
                                    <p:anim calcmode="lin" valueType="num">
                                      <p:cBhvr additive="base">
                                        <p:cTn id="14" dur="500" fill="hold"/>
                                        <p:tgtEl>
                                          <p:spTgt spid="92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26"/>
                                        </p:tgtEl>
                                        <p:attrNameLst>
                                          <p:attrName>style.visibility</p:attrName>
                                        </p:attrNameLst>
                                      </p:cBhvr>
                                      <p:to>
                                        <p:strVal val="visible"/>
                                      </p:to>
                                    </p:set>
                                    <p:anim calcmode="lin" valueType="num">
                                      <p:cBhvr additive="base">
                                        <p:cTn id="17" dur="500" fill="hold"/>
                                        <p:tgtEl>
                                          <p:spTgt spid="926"/>
                                        </p:tgtEl>
                                        <p:attrNameLst>
                                          <p:attrName>ppt_x</p:attrName>
                                        </p:attrNameLst>
                                      </p:cBhvr>
                                      <p:tavLst>
                                        <p:tav tm="0">
                                          <p:val>
                                            <p:strVal val="#ppt_x"/>
                                          </p:val>
                                        </p:tav>
                                        <p:tav tm="100000">
                                          <p:val>
                                            <p:strVal val="#ppt_x"/>
                                          </p:val>
                                        </p:tav>
                                      </p:tavLst>
                                    </p:anim>
                                    <p:anim calcmode="lin" valueType="num">
                                      <p:cBhvr additive="base">
                                        <p:cTn id="18" dur="500" fill="hold"/>
                                        <p:tgtEl>
                                          <p:spTgt spid="9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27"/>
                                        </p:tgtEl>
                                        <p:attrNameLst>
                                          <p:attrName>style.visibility</p:attrName>
                                        </p:attrNameLst>
                                      </p:cBhvr>
                                      <p:to>
                                        <p:strVal val="visible"/>
                                      </p:to>
                                    </p:set>
                                    <p:anim calcmode="lin" valueType="num">
                                      <p:cBhvr additive="base">
                                        <p:cTn id="23" dur="500" fill="hold"/>
                                        <p:tgtEl>
                                          <p:spTgt spid="927"/>
                                        </p:tgtEl>
                                        <p:attrNameLst>
                                          <p:attrName>ppt_x</p:attrName>
                                        </p:attrNameLst>
                                      </p:cBhvr>
                                      <p:tavLst>
                                        <p:tav tm="0">
                                          <p:val>
                                            <p:strVal val="#ppt_x"/>
                                          </p:val>
                                        </p:tav>
                                        <p:tav tm="100000">
                                          <p:val>
                                            <p:strVal val="#ppt_x"/>
                                          </p:val>
                                        </p:tav>
                                      </p:tavLst>
                                    </p:anim>
                                    <p:anim calcmode="lin" valueType="num">
                                      <p:cBhvr additive="base">
                                        <p:cTn id="24" dur="500" fill="hold"/>
                                        <p:tgtEl>
                                          <p:spTgt spid="9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CustomShape 1"/>
          <p:cNvSpPr/>
          <p:nvPr/>
        </p:nvSpPr>
        <p:spPr>
          <a:xfrm>
            <a:off x="387720" y="4799694"/>
            <a:ext cx="736560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0" strike="noStrike" spc="-1" dirty="0">
                <a:solidFill>
                  <a:srgbClr val="000000"/>
                </a:solidFill>
                <a:latin typeface="Times New Roman"/>
              </a:rPr>
              <a:t>with the node parameter association that can be read off the graph on the previous slide:</a:t>
            </a:r>
            <a:endParaRPr lang="en-US" sz="2000" b="0" strike="noStrike" spc="-1" dirty="0">
              <a:latin typeface="Arial"/>
            </a:endParaRPr>
          </a:p>
        </p:txBody>
      </p:sp>
      <p:sp>
        <p:nvSpPr>
          <p:cNvPr id="930" name="CustomShape 2"/>
          <p:cNvSpPr/>
          <p:nvPr/>
        </p:nvSpPr>
        <p:spPr>
          <a:xfrm>
            <a:off x="286200" y="3727177"/>
            <a:ext cx="736560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0" strike="noStrike" spc="-1" dirty="0">
                <a:solidFill>
                  <a:srgbClr val="000000"/>
                </a:solidFill>
                <a:latin typeface="Times New Roman"/>
              </a:rPr>
              <a:t>Using the conditional energy formula:</a:t>
            </a:r>
            <a:endParaRPr lang="en-US" sz="2000" b="0" strike="noStrike" spc="-1" dirty="0">
              <a:latin typeface="Arial"/>
            </a:endParaRPr>
          </a:p>
        </p:txBody>
      </p:sp>
      <p:graphicFrame>
        <p:nvGraphicFramePr>
          <p:cNvPr id="931" name="Table 3"/>
          <p:cNvGraphicFramePr/>
          <p:nvPr>
            <p:extLst>
              <p:ext uri="{D42A27DB-BD31-4B8C-83A1-F6EECF244321}">
                <p14:modId xmlns:p14="http://schemas.microsoft.com/office/powerpoint/2010/main" val="2954077406"/>
              </p:ext>
            </p:extLst>
          </p:nvPr>
        </p:nvGraphicFramePr>
        <p:xfrm>
          <a:off x="2572304" y="5260522"/>
          <a:ext cx="6178013" cy="1463040"/>
        </p:xfrm>
        <a:graphic>
          <a:graphicData uri="http://schemas.openxmlformats.org/drawingml/2006/table">
            <a:tbl>
              <a:tblPr/>
              <a:tblGrid>
                <a:gridCol w="771960">
                  <a:extLst>
                    <a:ext uri="{9D8B030D-6E8A-4147-A177-3AD203B41FA5}">
                      <a16:colId xmlns:a16="http://schemas.microsoft.com/office/drawing/2014/main" val="20000"/>
                    </a:ext>
                  </a:extLst>
                </a:gridCol>
                <a:gridCol w="3005573">
                  <a:extLst>
                    <a:ext uri="{9D8B030D-6E8A-4147-A177-3AD203B41FA5}">
                      <a16:colId xmlns:a16="http://schemas.microsoft.com/office/drawing/2014/main" val="20001"/>
                    </a:ext>
                  </a:extLst>
                </a:gridCol>
                <a:gridCol w="2400480">
                  <a:extLst>
                    <a:ext uri="{9D8B030D-6E8A-4147-A177-3AD203B41FA5}">
                      <a16:colId xmlns:a16="http://schemas.microsoft.com/office/drawing/2014/main" val="20002"/>
                    </a:ext>
                  </a:extLst>
                </a:gridCol>
              </a:tblGrid>
              <a:tr h="324720">
                <a:tc>
                  <a:txBody>
                    <a:bodyPr/>
                    <a:lstStyle/>
                    <a:p>
                      <a:pPr>
                        <a:lnSpc>
                          <a:spcPct val="100000"/>
                        </a:lnSpc>
                      </a:pPr>
                      <a:r>
                        <a:rPr lang="en-US" sz="1800" b="0" strike="noStrike" spc="-1" dirty="0">
                          <a:solidFill>
                            <a:srgbClr val="000000"/>
                          </a:solidFill>
                          <a:latin typeface="Times New Roman"/>
                        </a:rPr>
                        <a:t>node </a:t>
                      </a: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i</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800" b="0" strike="noStrike" spc="-1" dirty="0">
                          <a:solidFill>
                            <a:srgbClr val="000000"/>
                          </a:solidFill>
                          <a:latin typeface="Times New Roman"/>
                        </a:rPr>
                        <a:t>ne(</a:t>
                      </a:r>
                      <a:r>
                        <a:rPr lang="en-US" sz="1800" b="0" i="1" strike="noStrike" spc="-1" dirty="0" err="1">
                          <a:solidFill>
                            <a:srgbClr val="000000"/>
                          </a:solidFill>
                          <a:latin typeface="Times New Roman"/>
                        </a:rPr>
                        <a:t>i</a:t>
                      </a:r>
                      <a:r>
                        <a:rPr lang="en-US" sz="1800" b="0" strike="noStrike" spc="-1" dirty="0">
                          <a:solidFill>
                            <a:srgbClr val="000000"/>
                          </a:solidFill>
                          <a:latin typeface="Times New Roman"/>
                        </a:rPr>
                        <a:t>): connected nodes ( </a:t>
                      </a: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i </a:t>
                      </a:r>
                      <a:r>
                        <a:rPr lang="en-US" sz="1800" b="0" strike="noStrike" spc="-1" dirty="0">
                          <a:solidFill>
                            <a:srgbClr val="000000"/>
                          </a:solidFill>
                          <a:latin typeface="Times New Roman"/>
                        </a:rPr>
                        <a:t>~ </a:t>
                      </a:r>
                      <a:r>
                        <a:rPr lang="en-US" sz="1800" b="0" i="1" strike="noStrike" spc="-1" dirty="0" err="1">
                          <a:solidFill>
                            <a:srgbClr val="000000"/>
                          </a:solidFill>
                          <a:latin typeface="Times New Roman"/>
                        </a:rPr>
                        <a:t>X</a:t>
                      </a:r>
                      <a:r>
                        <a:rPr lang="en-US" sz="1800" b="0" i="1" strike="noStrike" spc="-1" baseline="-25000" dirty="0" err="1">
                          <a:solidFill>
                            <a:srgbClr val="000000"/>
                          </a:solidFill>
                          <a:latin typeface="Times New Roman"/>
                        </a:rPr>
                        <a:t>j</a:t>
                      </a:r>
                      <a:r>
                        <a:rPr lang="en-US" sz="1800" b="0" strike="noStrike" spc="-1" dirty="0">
                          <a:solidFill>
                            <a:srgbClr val="000000"/>
                          </a:solidFill>
                          <a:latin typeface="Times New Roman"/>
                        </a:rPr>
                        <a:t>)</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800" b="0" strike="noStrike" spc="-1" dirty="0">
                          <a:solidFill>
                            <a:srgbClr val="000000"/>
                          </a:solidFill>
                          <a:latin typeface="Times New Roman"/>
                        </a:rPr>
                        <a:t>associated parameters </a:t>
                      </a:r>
                      <a:r>
                        <a:rPr lang="en-US" sz="1800" b="0" i="1" strike="noStrike" spc="-1" dirty="0" err="1">
                          <a:solidFill>
                            <a:srgbClr val="000000"/>
                          </a:solidFill>
                          <a:latin typeface="Symbol"/>
                        </a:rPr>
                        <a:t>q</a:t>
                      </a:r>
                      <a:r>
                        <a:rPr lang="en-US" sz="1800" b="0" i="1" strike="noStrike" spc="-1" baseline="-25000" dirty="0" err="1">
                          <a:solidFill>
                            <a:srgbClr val="000000"/>
                          </a:solidFill>
                          <a:latin typeface="Times New Roman"/>
                        </a:rPr>
                        <a:t>k</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7280">
                <a:tc>
                  <a:txBody>
                    <a:bodyPr/>
                    <a:lstStyle/>
                    <a:p>
                      <a:pPr algn="ct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2, 3</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1, 4, 5, 6, 7</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7280">
                <a:tc>
                  <a:txBody>
                    <a:bodyPr/>
                    <a:lstStyle/>
                    <a:p>
                      <a:pPr algn="ct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1, 3</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2, 4, 5, 8, 9</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7280">
                <a:tc>
                  <a:txBody>
                    <a:bodyPr/>
                    <a:lstStyle/>
                    <a:p>
                      <a:pPr algn="ctr">
                        <a:lnSpc>
                          <a:spcPct val="100000"/>
                        </a:lnSpc>
                      </a:pPr>
                      <a:r>
                        <a:rPr lang="en-US" sz="1800" b="0" strike="noStrike" spc="-1" dirty="0">
                          <a:solidFill>
                            <a:srgbClr val="000000"/>
                          </a:solidFill>
                          <a:latin typeface="Times New Roman"/>
                        </a:rPr>
                        <a:t>3</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1, 2</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3, 6, 7, 8, 9</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932" name="Table 4"/>
          <p:cNvGraphicFramePr/>
          <p:nvPr>
            <p:extLst>
              <p:ext uri="{D42A27DB-BD31-4B8C-83A1-F6EECF244321}">
                <p14:modId xmlns:p14="http://schemas.microsoft.com/office/powerpoint/2010/main" val="997416259"/>
              </p:ext>
            </p:extLst>
          </p:nvPr>
        </p:nvGraphicFramePr>
        <p:xfrm>
          <a:off x="3600844" y="69048"/>
          <a:ext cx="3374902" cy="3657600"/>
        </p:xfrm>
        <a:graphic>
          <a:graphicData uri="http://schemas.openxmlformats.org/drawingml/2006/table">
            <a:tbl>
              <a:tblPr/>
              <a:tblGrid>
                <a:gridCol w="898462">
                  <a:extLst>
                    <a:ext uri="{9D8B030D-6E8A-4147-A177-3AD203B41FA5}">
                      <a16:colId xmlns:a16="http://schemas.microsoft.com/office/drawing/2014/main" val="20000"/>
                    </a:ext>
                  </a:extLst>
                </a:gridCol>
                <a:gridCol w="825480">
                  <a:extLst>
                    <a:ext uri="{9D8B030D-6E8A-4147-A177-3AD203B41FA5}">
                      <a16:colId xmlns:a16="http://schemas.microsoft.com/office/drawing/2014/main" val="20001"/>
                    </a:ext>
                  </a:extLst>
                </a:gridCol>
                <a:gridCol w="825480">
                  <a:extLst>
                    <a:ext uri="{9D8B030D-6E8A-4147-A177-3AD203B41FA5}">
                      <a16:colId xmlns:a16="http://schemas.microsoft.com/office/drawing/2014/main" val="20002"/>
                    </a:ext>
                  </a:extLst>
                </a:gridCol>
                <a:gridCol w="825480">
                  <a:extLst>
                    <a:ext uri="{9D8B030D-6E8A-4147-A177-3AD203B41FA5}">
                      <a16:colId xmlns:a16="http://schemas.microsoft.com/office/drawing/2014/main" val="20003"/>
                    </a:ext>
                  </a:extLst>
                </a:gridCol>
              </a:tblGrid>
              <a:tr h="287280">
                <a:tc>
                  <a:txBody>
                    <a:bodyPr/>
                    <a:lstStyle/>
                    <a:p>
                      <a:endParaRPr lang="en-US" dirty="0"/>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nSpc>
                          <a:spcPct val="100000"/>
                        </a:lnSpc>
                      </a:pPr>
                      <a:r>
                        <a:rPr lang="en-US" sz="1800" b="1" strike="noStrike" spc="-1" dirty="0">
                          <a:solidFill>
                            <a:srgbClr val="000000"/>
                          </a:solidFill>
                          <a:latin typeface="Times New Roman"/>
                        </a:rPr>
                        <a:t>X</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endParaRPr lang="en-US"/>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endParaRPr lang="en-US" dirty="0"/>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4720">
                <a:tc>
                  <a:txBody>
                    <a:bodyPr/>
                    <a:lstStyle/>
                    <a:p>
                      <a:pPr algn="ctr">
                        <a:lnSpc>
                          <a:spcPct val="100000"/>
                        </a:lnSpc>
                      </a:pPr>
                      <a:r>
                        <a:rPr lang="en-US" sz="1800" b="0" strike="noStrike" spc="-1" dirty="0">
                          <a:solidFill>
                            <a:srgbClr val="000000"/>
                          </a:solidFill>
                          <a:latin typeface="Times New Roman"/>
                        </a:rPr>
                        <a:t>config #</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a:solidFill>
                            <a:srgbClr val="000000"/>
                          </a:solidFill>
                          <a:latin typeface="Times New Roman"/>
                        </a:rPr>
                        <a:t>X</a:t>
                      </a:r>
                      <a:r>
                        <a:rPr lang="en-US" sz="1800" b="0" i="1" strike="noStrike" spc="-1" baseline="-25000">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a:solidFill>
                            <a:srgbClr val="000000"/>
                          </a:solidFill>
                          <a:latin typeface="Times New Roman"/>
                        </a:rPr>
                        <a:t>X</a:t>
                      </a:r>
                      <a:r>
                        <a:rPr lang="en-US" sz="1800" b="0" i="1" strike="noStrike" spc="-1" baseline="-25000">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3</a:t>
                      </a:r>
                      <a:endParaRPr lang="en-US" sz="1800" b="0" strike="noStrike" spc="-1" dirty="0">
                        <a:latin typeface="Arial"/>
                      </a:endParaRPr>
                    </a:p>
                  </a:txBody>
                  <a:tcPr marL="12600" marR="12600">
                    <a:lnL w="6480">
                      <a:noFill/>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7280">
                <a:tc>
                  <a:txBody>
                    <a:bodyPr/>
                    <a:lstStyle/>
                    <a:p>
                      <a:pPr algn="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7280">
                <a:tc>
                  <a:txBody>
                    <a:bodyPr/>
                    <a:lstStyle/>
                    <a:p>
                      <a:pPr algn="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7280">
                <a:tc>
                  <a:txBody>
                    <a:bodyPr/>
                    <a:lstStyle/>
                    <a:p>
                      <a:pPr algn="r">
                        <a:lnSpc>
                          <a:spcPct val="100000"/>
                        </a:lnSpc>
                      </a:pPr>
                      <a:r>
                        <a:rPr lang="en-US" sz="1800" b="0" strike="noStrike" spc="-1" dirty="0">
                          <a:solidFill>
                            <a:srgbClr val="000000"/>
                          </a:solidFill>
                          <a:latin typeface="Times New Roman"/>
                        </a:rPr>
                        <a:t>3</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7280">
                <a:tc>
                  <a:txBody>
                    <a:bodyPr/>
                    <a:lstStyle/>
                    <a:p>
                      <a:pPr algn="r">
                        <a:lnSpc>
                          <a:spcPct val="100000"/>
                        </a:lnSpc>
                      </a:pPr>
                      <a:r>
                        <a:rPr lang="en-US" sz="1800" b="0" strike="noStrike" spc="-1" dirty="0">
                          <a:solidFill>
                            <a:srgbClr val="000000"/>
                          </a:solidFill>
                          <a:latin typeface="Times New Roman"/>
                        </a:rPr>
                        <a:t>4</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7280">
                <a:tc>
                  <a:txBody>
                    <a:bodyPr/>
                    <a:lstStyle/>
                    <a:p>
                      <a:pPr algn="r">
                        <a:lnSpc>
                          <a:spcPct val="100000"/>
                        </a:lnSpc>
                      </a:pPr>
                      <a:r>
                        <a:rPr lang="en-US" sz="1800" b="0" strike="noStrike" spc="-1" dirty="0">
                          <a:solidFill>
                            <a:srgbClr val="000000"/>
                          </a:solidFill>
                          <a:latin typeface="Times New Roman"/>
                        </a:rPr>
                        <a:t>5</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87280">
                <a:tc>
                  <a:txBody>
                    <a:bodyPr/>
                    <a:lstStyle/>
                    <a:p>
                      <a:pPr algn="r">
                        <a:lnSpc>
                          <a:spcPct val="100000"/>
                        </a:lnSpc>
                      </a:pPr>
                      <a:r>
                        <a:rPr lang="en-US" sz="1800" b="0" strike="noStrike" spc="-1" dirty="0">
                          <a:solidFill>
                            <a:srgbClr val="000000"/>
                          </a:solidFill>
                          <a:latin typeface="Times New Roman"/>
                        </a:rPr>
                        <a:t>6</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7280">
                <a:tc>
                  <a:txBody>
                    <a:bodyPr/>
                    <a:lstStyle/>
                    <a:p>
                      <a:pPr algn="r">
                        <a:lnSpc>
                          <a:spcPct val="100000"/>
                        </a:lnSpc>
                      </a:pPr>
                      <a:r>
                        <a:rPr lang="en-US" sz="1800" b="0" strike="noStrike" spc="-1" dirty="0">
                          <a:solidFill>
                            <a:srgbClr val="000000"/>
                          </a:solidFill>
                          <a:latin typeface="Times New Roman"/>
                        </a:rPr>
                        <a:t>7</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87280">
                <a:tc>
                  <a:txBody>
                    <a:bodyPr/>
                    <a:lstStyle/>
                    <a:p>
                      <a:pPr algn="r">
                        <a:lnSpc>
                          <a:spcPct val="100000"/>
                        </a:lnSpc>
                      </a:pPr>
                      <a:r>
                        <a:rPr lang="en-US" sz="1800" b="0" strike="noStrike" spc="-1" dirty="0">
                          <a:solidFill>
                            <a:srgbClr val="000000"/>
                          </a:solidFill>
                          <a:latin typeface="Times New Roman"/>
                        </a:rPr>
                        <a:t>8</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6480">
                      <a:noFill/>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933" name="CustomShape 5"/>
          <p:cNvSpPr/>
          <p:nvPr/>
        </p:nvSpPr>
        <p:spPr>
          <a:xfrm>
            <a:off x="386304" y="1696034"/>
            <a:ext cx="34520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0" strike="noStrike" spc="-1" dirty="0">
                <a:solidFill>
                  <a:srgbClr val="000000"/>
                </a:solidFill>
                <a:latin typeface="Times New Roman"/>
              </a:rPr>
              <a:t>All possible configurations are:</a:t>
            </a:r>
            <a:endParaRPr lang="en-US" sz="2000" b="0" strike="noStrike" spc="-1" dirty="0">
              <a:latin typeface="Arial"/>
            </a:endParaRPr>
          </a:p>
        </p:txBody>
      </p:sp>
      <p:pic>
        <p:nvPicPr>
          <p:cNvPr id="934" name="Picture 8"/>
          <p:cNvPicPr/>
          <p:nvPr/>
        </p:nvPicPr>
        <p:blipFill>
          <a:blip r:embed="rId2"/>
          <a:stretch/>
        </p:blipFill>
        <p:spPr>
          <a:xfrm>
            <a:off x="1387440" y="4202792"/>
            <a:ext cx="5626440" cy="6379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0"/>
                                        </p:tgtEl>
                                        <p:attrNameLst>
                                          <p:attrName>style.visibility</p:attrName>
                                        </p:attrNameLst>
                                      </p:cBhvr>
                                      <p:to>
                                        <p:strVal val="visible"/>
                                      </p:to>
                                    </p:set>
                                    <p:anim calcmode="lin" valueType="num">
                                      <p:cBhvr additive="base">
                                        <p:cTn id="7" dur="500" fill="hold"/>
                                        <p:tgtEl>
                                          <p:spTgt spid="930"/>
                                        </p:tgtEl>
                                        <p:attrNameLst>
                                          <p:attrName>ppt_x</p:attrName>
                                        </p:attrNameLst>
                                      </p:cBhvr>
                                      <p:tavLst>
                                        <p:tav tm="0">
                                          <p:val>
                                            <p:strVal val="#ppt_x"/>
                                          </p:val>
                                        </p:tav>
                                        <p:tav tm="100000">
                                          <p:val>
                                            <p:strVal val="#ppt_x"/>
                                          </p:val>
                                        </p:tav>
                                      </p:tavLst>
                                    </p:anim>
                                    <p:anim calcmode="lin" valueType="num">
                                      <p:cBhvr additive="base">
                                        <p:cTn id="8" dur="500" fill="hold"/>
                                        <p:tgtEl>
                                          <p:spTgt spid="9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34"/>
                                        </p:tgtEl>
                                        <p:attrNameLst>
                                          <p:attrName>style.visibility</p:attrName>
                                        </p:attrNameLst>
                                      </p:cBhvr>
                                      <p:to>
                                        <p:strVal val="visible"/>
                                      </p:to>
                                    </p:set>
                                    <p:anim calcmode="lin" valueType="num">
                                      <p:cBhvr additive="base">
                                        <p:cTn id="11" dur="500" fill="hold"/>
                                        <p:tgtEl>
                                          <p:spTgt spid="934"/>
                                        </p:tgtEl>
                                        <p:attrNameLst>
                                          <p:attrName>ppt_x</p:attrName>
                                        </p:attrNameLst>
                                      </p:cBhvr>
                                      <p:tavLst>
                                        <p:tav tm="0">
                                          <p:val>
                                            <p:strVal val="#ppt_x"/>
                                          </p:val>
                                        </p:tav>
                                        <p:tav tm="100000">
                                          <p:val>
                                            <p:strVal val="#ppt_x"/>
                                          </p:val>
                                        </p:tav>
                                      </p:tavLst>
                                    </p:anim>
                                    <p:anim calcmode="lin" valueType="num">
                                      <p:cBhvr additive="base">
                                        <p:cTn id="12" dur="500" fill="hold"/>
                                        <p:tgtEl>
                                          <p:spTgt spid="9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29"/>
                                        </p:tgtEl>
                                        <p:attrNameLst>
                                          <p:attrName>style.visibility</p:attrName>
                                        </p:attrNameLst>
                                      </p:cBhvr>
                                      <p:to>
                                        <p:strVal val="visible"/>
                                      </p:to>
                                    </p:set>
                                    <p:anim calcmode="lin" valueType="num">
                                      <p:cBhvr additive="base">
                                        <p:cTn id="15" dur="500" fill="hold"/>
                                        <p:tgtEl>
                                          <p:spTgt spid="929"/>
                                        </p:tgtEl>
                                        <p:attrNameLst>
                                          <p:attrName>ppt_x</p:attrName>
                                        </p:attrNameLst>
                                      </p:cBhvr>
                                      <p:tavLst>
                                        <p:tav tm="0">
                                          <p:val>
                                            <p:strVal val="#ppt_x"/>
                                          </p:val>
                                        </p:tav>
                                        <p:tav tm="100000">
                                          <p:val>
                                            <p:strVal val="#ppt_x"/>
                                          </p:val>
                                        </p:tav>
                                      </p:tavLst>
                                    </p:anim>
                                    <p:anim calcmode="lin" valueType="num">
                                      <p:cBhvr additive="base">
                                        <p:cTn id="16" dur="500" fill="hold"/>
                                        <p:tgtEl>
                                          <p:spTgt spid="9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31"/>
                                        </p:tgtEl>
                                        <p:attrNameLst>
                                          <p:attrName>style.visibility</p:attrName>
                                        </p:attrNameLst>
                                      </p:cBhvr>
                                      <p:to>
                                        <p:strVal val="visible"/>
                                      </p:to>
                                    </p:set>
                                    <p:anim calcmode="lin" valueType="num">
                                      <p:cBhvr additive="base">
                                        <p:cTn id="21" dur="500" fill="hold"/>
                                        <p:tgtEl>
                                          <p:spTgt spid="931"/>
                                        </p:tgtEl>
                                        <p:attrNameLst>
                                          <p:attrName>ppt_x</p:attrName>
                                        </p:attrNameLst>
                                      </p:cBhvr>
                                      <p:tavLst>
                                        <p:tav tm="0">
                                          <p:val>
                                            <p:strVal val="#ppt_x"/>
                                          </p:val>
                                        </p:tav>
                                        <p:tav tm="100000">
                                          <p:val>
                                            <p:strVal val="#ppt_x"/>
                                          </p:val>
                                        </p:tav>
                                      </p:tavLst>
                                    </p:anim>
                                    <p:anim calcmode="lin" valueType="num">
                                      <p:cBhvr additive="base">
                                        <p:cTn id="22" dur="500" fill="hold"/>
                                        <p:tgtEl>
                                          <p:spTgt spid="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0"/>
      <p:bldP spid="93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Picture 3"/>
          <p:cNvPicPr/>
          <p:nvPr/>
        </p:nvPicPr>
        <p:blipFill>
          <a:blip r:embed="rId2"/>
          <a:stretch/>
        </p:blipFill>
        <p:spPr>
          <a:xfrm>
            <a:off x="1441800" y="919080"/>
            <a:ext cx="6056640" cy="513720"/>
          </a:xfrm>
          <a:prstGeom prst="rect">
            <a:avLst/>
          </a:prstGeom>
          <a:ln>
            <a:noFill/>
          </a:ln>
        </p:spPr>
      </p:pic>
      <p:pic>
        <p:nvPicPr>
          <p:cNvPr id="936" name="Picture 4"/>
          <p:cNvPicPr/>
          <p:nvPr/>
        </p:nvPicPr>
        <p:blipFill>
          <a:blip r:embed="rId3"/>
          <a:stretch/>
        </p:blipFill>
        <p:spPr>
          <a:xfrm>
            <a:off x="2952720" y="123840"/>
            <a:ext cx="3116880" cy="326160"/>
          </a:xfrm>
          <a:prstGeom prst="rect">
            <a:avLst/>
          </a:prstGeom>
          <a:ln>
            <a:noFill/>
          </a:ln>
        </p:spPr>
      </p:pic>
      <p:pic>
        <p:nvPicPr>
          <p:cNvPr id="937" name="Picture 5"/>
          <p:cNvPicPr/>
          <p:nvPr/>
        </p:nvPicPr>
        <p:blipFill>
          <a:blip r:embed="rId4"/>
          <a:stretch/>
        </p:blipFill>
        <p:spPr>
          <a:xfrm>
            <a:off x="1441800" y="1545840"/>
            <a:ext cx="4627800" cy="995400"/>
          </a:xfrm>
          <a:prstGeom prst="rect">
            <a:avLst/>
          </a:prstGeom>
          <a:ln>
            <a:noFill/>
          </a:ln>
        </p:spPr>
      </p:pic>
      <p:pic>
        <p:nvPicPr>
          <p:cNvPr id="938" name="Picture 24"/>
          <p:cNvPicPr/>
          <p:nvPr/>
        </p:nvPicPr>
        <p:blipFill>
          <a:blip r:embed="rId5"/>
          <a:stretch/>
        </p:blipFill>
        <p:spPr>
          <a:xfrm>
            <a:off x="1441800" y="2716560"/>
            <a:ext cx="2777400" cy="226080"/>
          </a:xfrm>
          <a:prstGeom prst="rect">
            <a:avLst/>
          </a:prstGeom>
          <a:ln>
            <a:noFill/>
          </a:ln>
        </p:spPr>
      </p:pic>
      <p:pic>
        <p:nvPicPr>
          <p:cNvPr id="939" name="Picture 25"/>
          <p:cNvPicPr/>
          <p:nvPr/>
        </p:nvPicPr>
        <p:blipFill>
          <a:blip r:embed="rId6"/>
          <a:stretch/>
        </p:blipFill>
        <p:spPr>
          <a:xfrm>
            <a:off x="1441800" y="3347280"/>
            <a:ext cx="4627800" cy="995400"/>
          </a:xfrm>
          <a:prstGeom prst="rect">
            <a:avLst/>
          </a:prstGeom>
          <a:ln>
            <a:noFill/>
          </a:ln>
        </p:spPr>
      </p:pic>
      <p:pic>
        <p:nvPicPr>
          <p:cNvPr id="940" name="Picture 26"/>
          <p:cNvPicPr/>
          <p:nvPr/>
        </p:nvPicPr>
        <p:blipFill>
          <a:blip r:embed="rId7"/>
          <a:stretch/>
        </p:blipFill>
        <p:spPr>
          <a:xfrm>
            <a:off x="1441800" y="4523760"/>
            <a:ext cx="2777400" cy="226080"/>
          </a:xfrm>
          <a:prstGeom prst="rect">
            <a:avLst/>
          </a:prstGeom>
          <a:ln>
            <a:noFill/>
          </a:ln>
        </p:spPr>
      </p:pic>
      <p:pic>
        <p:nvPicPr>
          <p:cNvPr id="941" name="Picture 27"/>
          <p:cNvPicPr/>
          <p:nvPr/>
        </p:nvPicPr>
        <p:blipFill>
          <a:blip r:embed="rId8"/>
          <a:stretch/>
        </p:blipFill>
        <p:spPr>
          <a:xfrm>
            <a:off x="1441800" y="5145840"/>
            <a:ext cx="4537080" cy="975960"/>
          </a:xfrm>
          <a:prstGeom prst="rect">
            <a:avLst/>
          </a:prstGeom>
          <a:ln>
            <a:noFill/>
          </a:ln>
        </p:spPr>
      </p:pic>
      <p:pic>
        <p:nvPicPr>
          <p:cNvPr id="942" name="Picture 28"/>
          <p:cNvPicPr/>
          <p:nvPr/>
        </p:nvPicPr>
        <p:blipFill>
          <a:blip r:embed="rId9"/>
          <a:stretch/>
        </p:blipFill>
        <p:spPr>
          <a:xfrm>
            <a:off x="1441800" y="6343200"/>
            <a:ext cx="2882520" cy="234720"/>
          </a:xfrm>
          <a:prstGeom prst="rect">
            <a:avLst/>
          </a:prstGeom>
          <a:ln>
            <a:noFill/>
          </a:ln>
        </p:spPr>
      </p:pic>
      <p:sp>
        <p:nvSpPr>
          <p:cNvPr id="943" name="Line 1"/>
          <p:cNvSpPr/>
          <p:nvPr/>
        </p:nvSpPr>
        <p:spPr>
          <a:xfrm>
            <a:off x="648000" y="3148560"/>
            <a:ext cx="7844400" cy="360"/>
          </a:xfrm>
          <a:prstGeom prst="line">
            <a:avLst/>
          </a:prstGeom>
          <a:ln>
            <a:custDash>
              <a:ds d="400000" sp="300000"/>
            </a:custDash>
            <a:round/>
          </a:ln>
        </p:spPr>
        <p:style>
          <a:lnRef idx="2">
            <a:schemeClr val="accent1"/>
          </a:lnRef>
          <a:fillRef idx="0">
            <a:schemeClr val="accent1"/>
          </a:fillRef>
          <a:effectRef idx="1">
            <a:schemeClr val="accent1"/>
          </a:effectRef>
          <a:fontRef idx="minor"/>
        </p:style>
        <p:txBody>
          <a:bodyPr/>
          <a:lstStyle/>
          <a:p>
            <a:endParaRPr lang="en-US"/>
          </a:p>
        </p:txBody>
      </p:sp>
      <p:sp>
        <p:nvSpPr>
          <p:cNvPr id="944" name="Line 2"/>
          <p:cNvSpPr/>
          <p:nvPr/>
        </p:nvSpPr>
        <p:spPr>
          <a:xfrm>
            <a:off x="654840" y="4941360"/>
            <a:ext cx="7844400" cy="360"/>
          </a:xfrm>
          <a:prstGeom prst="line">
            <a:avLst/>
          </a:prstGeom>
          <a:ln>
            <a:custDash>
              <a:ds d="400000" sp="300000"/>
            </a:custDash>
            <a:round/>
          </a:ln>
        </p:spPr>
        <p:style>
          <a:lnRef idx="2">
            <a:schemeClr val="accent1"/>
          </a:lnRef>
          <a:fillRef idx="0">
            <a:schemeClr val="accent1"/>
          </a:fillRef>
          <a:effectRef idx="1">
            <a:schemeClr val="accent1"/>
          </a:effectRef>
          <a:fontRef idx="minor"/>
        </p:style>
        <p:txBody>
          <a:bodyPr/>
          <a:lstStyle/>
          <a:p>
            <a:endParaRPr lang="en-US"/>
          </a:p>
        </p:txBody>
      </p:sp>
      <p:sp>
        <p:nvSpPr>
          <p:cNvPr id="945" name="Line 3"/>
          <p:cNvSpPr/>
          <p:nvPr/>
        </p:nvSpPr>
        <p:spPr>
          <a:xfrm>
            <a:off x="654840" y="670680"/>
            <a:ext cx="7844400" cy="360"/>
          </a:xfrm>
          <a:prstGeom prst="line">
            <a:avLst/>
          </a:prstGeom>
          <a:ln>
            <a:custDash>
              <a:ds d="400000" sp="300000"/>
            </a:custDash>
            <a:round/>
          </a:ln>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Line 1"/>
          <p:cNvSpPr/>
          <p:nvPr/>
        </p:nvSpPr>
        <p:spPr>
          <a:xfrm>
            <a:off x="648000" y="3148560"/>
            <a:ext cx="7844400" cy="360"/>
          </a:xfrm>
          <a:prstGeom prst="line">
            <a:avLst/>
          </a:prstGeom>
          <a:ln>
            <a:custDash>
              <a:ds d="400000" sp="300000"/>
            </a:custDash>
            <a:round/>
          </a:ln>
        </p:spPr>
        <p:style>
          <a:lnRef idx="2">
            <a:schemeClr val="accent1"/>
          </a:lnRef>
          <a:fillRef idx="0">
            <a:schemeClr val="accent1"/>
          </a:fillRef>
          <a:effectRef idx="1">
            <a:schemeClr val="accent1"/>
          </a:effectRef>
          <a:fontRef idx="minor"/>
        </p:style>
        <p:txBody>
          <a:bodyPr/>
          <a:lstStyle/>
          <a:p>
            <a:endParaRPr lang="en-US"/>
          </a:p>
        </p:txBody>
      </p:sp>
      <p:sp>
        <p:nvSpPr>
          <p:cNvPr id="947" name="Line 2"/>
          <p:cNvSpPr/>
          <p:nvPr/>
        </p:nvSpPr>
        <p:spPr>
          <a:xfrm>
            <a:off x="654840" y="4941360"/>
            <a:ext cx="7844400" cy="360"/>
          </a:xfrm>
          <a:prstGeom prst="line">
            <a:avLst/>
          </a:prstGeom>
          <a:ln>
            <a:custDash>
              <a:ds d="400000" sp="300000"/>
            </a:custDash>
            <a:round/>
          </a:ln>
        </p:spPr>
        <p:style>
          <a:lnRef idx="2">
            <a:schemeClr val="accent1"/>
          </a:lnRef>
          <a:fillRef idx="0">
            <a:schemeClr val="accent1"/>
          </a:fillRef>
          <a:effectRef idx="1">
            <a:schemeClr val="accent1"/>
          </a:effectRef>
          <a:fontRef idx="minor"/>
        </p:style>
        <p:txBody>
          <a:bodyPr/>
          <a:lstStyle/>
          <a:p>
            <a:endParaRPr lang="en-US"/>
          </a:p>
        </p:txBody>
      </p:sp>
      <p:pic>
        <p:nvPicPr>
          <p:cNvPr id="948" name="Picture 1"/>
          <p:cNvPicPr/>
          <p:nvPr/>
        </p:nvPicPr>
        <p:blipFill>
          <a:blip r:embed="rId2"/>
          <a:stretch/>
        </p:blipFill>
        <p:spPr>
          <a:xfrm>
            <a:off x="2701080" y="619200"/>
            <a:ext cx="3090240" cy="323280"/>
          </a:xfrm>
          <a:prstGeom prst="rect">
            <a:avLst/>
          </a:prstGeom>
          <a:ln>
            <a:noFill/>
          </a:ln>
        </p:spPr>
      </p:pic>
      <p:pic>
        <p:nvPicPr>
          <p:cNvPr id="949" name="Picture 2"/>
          <p:cNvPicPr/>
          <p:nvPr/>
        </p:nvPicPr>
        <p:blipFill>
          <a:blip r:embed="rId3"/>
          <a:stretch/>
        </p:blipFill>
        <p:spPr>
          <a:xfrm>
            <a:off x="1441800" y="1432800"/>
            <a:ext cx="4867560" cy="1046880"/>
          </a:xfrm>
          <a:prstGeom prst="rect">
            <a:avLst/>
          </a:prstGeom>
          <a:ln>
            <a:noFill/>
          </a:ln>
        </p:spPr>
      </p:pic>
      <p:pic>
        <p:nvPicPr>
          <p:cNvPr id="950" name="Picture 7"/>
          <p:cNvPicPr/>
          <p:nvPr/>
        </p:nvPicPr>
        <p:blipFill>
          <a:blip r:embed="rId4"/>
          <a:stretch/>
        </p:blipFill>
        <p:spPr>
          <a:xfrm>
            <a:off x="1441800" y="2633760"/>
            <a:ext cx="2892600" cy="224640"/>
          </a:xfrm>
          <a:prstGeom prst="rect">
            <a:avLst/>
          </a:prstGeom>
          <a:ln>
            <a:noFill/>
          </a:ln>
        </p:spPr>
      </p:pic>
      <p:pic>
        <p:nvPicPr>
          <p:cNvPr id="951" name="Picture 8"/>
          <p:cNvPicPr/>
          <p:nvPr/>
        </p:nvPicPr>
        <p:blipFill>
          <a:blip r:embed="rId5"/>
          <a:stretch/>
        </p:blipFill>
        <p:spPr>
          <a:xfrm>
            <a:off x="1441800" y="3357720"/>
            <a:ext cx="4852440" cy="1043640"/>
          </a:xfrm>
          <a:prstGeom prst="rect">
            <a:avLst/>
          </a:prstGeom>
          <a:ln>
            <a:noFill/>
          </a:ln>
        </p:spPr>
      </p:pic>
      <p:pic>
        <p:nvPicPr>
          <p:cNvPr id="952" name="Picture 9"/>
          <p:cNvPicPr/>
          <p:nvPr/>
        </p:nvPicPr>
        <p:blipFill>
          <a:blip r:embed="rId6"/>
          <a:stretch/>
        </p:blipFill>
        <p:spPr>
          <a:xfrm>
            <a:off x="1441800" y="4518000"/>
            <a:ext cx="3572280" cy="221400"/>
          </a:xfrm>
          <a:prstGeom prst="rect">
            <a:avLst/>
          </a:prstGeom>
          <a:ln>
            <a:noFill/>
          </a:ln>
        </p:spPr>
      </p:pic>
      <p:pic>
        <p:nvPicPr>
          <p:cNvPr id="953" name="Picture 10"/>
          <p:cNvPicPr/>
          <p:nvPr/>
        </p:nvPicPr>
        <p:blipFill>
          <a:blip r:embed="rId7"/>
          <a:stretch/>
        </p:blipFill>
        <p:spPr>
          <a:xfrm>
            <a:off x="1441800" y="5280480"/>
            <a:ext cx="4323600" cy="1234080"/>
          </a:xfrm>
          <a:prstGeom prst="rect">
            <a:avLst/>
          </a:prstGeom>
          <a:ln>
            <a:noFill/>
          </a:ln>
        </p:spPr>
      </p:pic>
      <p:sp>
        <p:nvSpPr>
          <p:cNvPr id="954" name="CustomShape 3"/>
          <p:cNvSpPr/>
          <p:nvPr/>
        </p:nvSpPr>
        <p:spPr>
          <a:xfrm>
            <a:off x="7411320" y="5748480"/>
            <a:ext cx="82728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a:solidFill>
                  <a:srgbClr val="000000"/>
                </a:solidFill>
                <a:latin typeface="Times New Roman"/>
              </a:rPr>
              <a:t>etc.</a:t>
            </a:r>
            <a:endParaRPr lang="en-US" sz="36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CustomShape 1"/>
          <p:cNvSpPr/>
          <p:nvPr/>
        </p:nvSpPr>
        <p:spPr>
          <a:xfrm>
            <a:off x="3870000" y="301320"/>
            <a:ext cx="136836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Synopsis:</a:t>
            </a:r>
            <a:endParaRPr lang="en-US" sz="2400" b="0" strike="noStrike" spc="-1">
              <a:latin typeface="Arial"/>
            </a:endParaRPr>
          </a:p>
        </p:txBody>
      </p:sp>
      <p:pic>
        <p:nvPicPr>
          <p:cNvPr id="956" name="Picture 8"/>
          <p:cNvPicPr/>
          <p:nvPr/>
        </p:nvPicPr>
        <p:blipFill>
          <a:blip r:embed="rId2"/>
          <a:stretch/>
        </p:blipFill>
        <p:spPr>
          <a:xfrm>
            <a:off x="98640" y="1019880"/>
            <a:ext cx="4387320" cy="681120"/>
          </a:xfrm>
          <a:prstGeom prst="rect">
            <a:avLst/>
          </a:prstGeom>
          <a:ln>
            <a:noFill/>
          </a:ln>
        </p:spPr>
      </p:pic>
      <p:pic>
        <p:nvPicPr>
          <p:cNvPr id="957" name="Picture 11"/>
          <p:cNvPicPr/>
          <p:nvPr/>
        </p:nvPicPr>
        <p:blipFill>
          <a:blip r:embed="rId3"/>
          <a:stretch/>
        </p:blipFill>
        <p:spPr>
          <a:xfrm>
            <a:off x="98640" y="3564720"/>
            <a:ext cx="4350240" cy="685440"/>
          </a:xfrm>
          <a:prstGeom prst="rect">
            <a:avLst/>
          </a:prstGeom>
          <a:ln>
            <a:noFill/>
          </a:ln>
        </p:spPr>
      </p:pic>
      <p:pic>
        <p:nvPicPr>
          <p:cNvPr id="958" name="Picture 12"/>
          <p:cNvPicPr/>
          <p:nvPr/>
        </p:nvPicPr>
        <p:blipFill>
          <a:blip r:embed="rId4"/>
          <a:stretch/>
        </p:blipFill>
        <p:spPr>
          <a:xfrm>
            <a:off x="90000" y="2290680"/>
            <a:ext cx="4358880" cy="685440"/>
          </a:xfrm>
          <a:prstGeom prst="rect">
            <a:avLst/>
          </a:prstGeom>
          <a:ln>
            <a:noFill/>
          </a:ln>
        </p:spPr>
      </p:pic>
      <p:pic>
        <p:nvPicPr>
          <p:cNvPr id="959" name="Picture 13"/>
          <p:cNvPicPr/>
          <p:nvPr/>
        </p:nvPicPr>
        <p:blipFill>
          <a:blip r:embed="rId5"/>
          <a:stretch/>
        </p:blipFill>
        <p:spPr>
          <a:xfrm>
            <a:off x="90000" y="4777920"/>
            <a:ext cx="4293360" cy="685440"/>
          </a:xfrm>
          <a:prstGeom prst="rect">
            <a:avLst/>
          </a:prstGeom>
          <a:ln>
            <a:noFill/>
          </a:ln>
        </p:spPr>
      </p:pic>
      <p:pic>
        <p:nvPicPr>
          <p:cNvPr id="960" name="Picture 14"/>
          <p:cNvPicPr/>
          <p:nvPr/>
        </p:nvPicPr>
        <p:blipFill>
          <a:blip r:embed="rId6"/>
          <a:stretch/>
        </p:blipFill>
        <p:spPr>
          <a:xfrm>
            <a:off x="4770000" y="1015560"/>
            <a:ext cx="4358880" cy="685440"/>
          </a:xfrm>
          <a:prstGeom prst="rect">
            <a:avLst/>
          </a:prstGeom>
          <a:ln>
            <a:noFill/>
          </a:ln>
        </p:spPr>
      </p:pic>
      <p:pic>
        <p:nvPicPr>
          <p:cNvPr id="961" name="Picture 15"/>
          <p:cNvPicPr/>
          <p:nvPr/>
        </p:nvPicPr>
        <p:blipFill>
          <a:blip r:embed="rId7"/>
          <a:stretch/>
        </p:blipFill>
        <p:spPr>
          <a:xfrm>
            <a:off x="4770000" y="2290680"/>
            <a:ext cx="4293360" cy="685440"/>
          </a:xfrm>
          <a:prstGeom prst="rect">
            <a:avLst/>
          </a:prstGeom>
          <a:ln>
            <a:noFill/>
          </a:ln>
        </p:spPr>
      </p:pic>
      <p:pic>
        <p:nvPicPr>
          <p:cNvPr id="962" name="Picture 16"/>
          <p:cNvPicPr/>
          <p:nvPr/>
        </p:nvPicPr>
        <p:blipFill>
          <a:blip r:embed="rId8"/>
          <a:stretch/>
        </p:blipFill>
        <p:spPr>
          <a:xfrm>
            <a:off x="4770000" y="3564720"/>
            <a:ext cx="4293360" cy="685440"/>
          </a:xfrm>
          <a:prstGeom prst="rect">
            <a:avLst/>
          </a:prstGeom>
          <a:ln>
            <a:noFill/>
          </a:ln>
        </p:spPr>
      </p:pic>
      <p:pic>
        <p:nvPicPr>
          <p:cNvPr id="963" name="Picture 17"/>
          <p:cNvPicPr/>
          <p:nvPr/>
        </p:nvPicPr>
        <p:blipFill>
          <a:blip r:embed="rId9"/>
          <a:stretch/>
        </p:blipFill>
        <p:spPr>
          <a:xfrm>
            <a:off x="4708800" y="4777920"/>
            <a:ext cx="4354560" cy="6854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4" name="Picture 3"/>
          <p:cNvPicPr/>
          <p:nvPr/>
        </p:nvPicPr>
        <p:blipFill>
          <a:blip r:embed="rId2"/>
          <a:stretch/>
        </p:blipFill>
        <p:spPr>
          <a:xfrm>
            <a:off x="608760" y="556920"/>
            <a:ext cx="7148160" cy="425520"/>
          </a:xfrm>
          <a:prstGeom prst="rect">
            <a:avLst/>
          </a:prstGeom>
          <a:ln>
            <a:noFill/>
          </a:ln>
        </p:spPr>
      </p:pic>
      <p:pic>
        <p:nvPicPr>
          <p:cNvPr id="965" name="Picture 4"/>
          <p:cNvPicPr/>
          <p:nvPr/>
        </p:nvPicPr>
        <p:blipFill>
          <a:blip r:embed="rId3"/>
          <a:stretch/>
        </p:blipFill>
        <p:spPr>
          <a:xfrm>
            <a:off x="1005480" y="6140382"/>
            <a:ext cx="5924880" cy="429480"/>
          </a:xfrm>
          <a:prstGeom prst="rect">
            <a:avLst/>
          </a:prstGeom>
          <a:ln>
            <a:noFill/>
          </a:ln>
        </p:spPr>
      </p:pic>
      <p:sp>
        <p:nvSpPr>
          <p:cNvPr id="966" name="CustomShape 1"/>
          <p:cNvSpPr/>
          <p:nvPr/>
        </p:nvSpPr>
        <p:spPr>
          <a:xfrm>
            <a:off x="1097280" y="1270080"/>
            <a:ext cx="6914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Using the node complement equivalent configurations in the table below:</a:t>
            </a:r>
            <a:endParaRPr lang="en-US" sz="1800" b="0" strike="noStrike" spc="-1">
              <a:latin typeface="Arial"/>
            </a:endParaRPr>
          </a:p>
        </p:txBody>
      </p:sp>
      <p:graphicFrame>
        <p:nvGraphicFramePr>
          <p:cNvPr id="967" name="Table 2"/>
          <p:cNvGraphicFramePr/>
          <p:nvPr>
            <p:extLst>
              <p:ext uri="{D42A27DB-BD31-4B8C-83A1-F6EECF244321}">
                <p14:modId xmlns:p14="http://schemas.microsoft.com/office/powerpoint/2010/main" val="459931320"/>
              </p:ext>
            </p:extLst>
          </p:nvPr>
        </p:nvGraphicFramePr>
        <p:xfrm>
          <a:off x="1483560" y="1717920"/>
          <a:ext cx="5829120" cy="3657600"/>
        </p:xfrm>
        <a:graphic>
          <a:graphicData uri="http://schemas.openxmlformats.org/drawingml/2006/table">
            <a:tbl>
              <a:tblPr/>
              <a:tblGrid>
                <a:gridCol w="876240">
                  <a:extLst>
                    <a:ext uri="{9D8B030D-6E8A-4147-A177-3AD203B41FA5}">
                      <a16:colId xmlns:a16="http://schemas.microsoft.com/office/drawing/2014/main" val="20000"/>
                    </a:ext>
                  </a:extLst>
                </a:gridCol>
                <a:gridCol w="825480">
                  <a:extLst>
                    <a:ext uri="{9D8B030D-6E8A-4147-A177-3AD203B41FA5}">
                      <a16:colId xmlns:a16="http://schemas.microsoft.com/office/drawing/2014/main" val="20001"/>
                    </a:ext>
                  </a:extLst>
                </a:gridCol>
                <a:gridCol w="825480">
                  <a:extLst>
                    <a:ext uri="{9D8B030D-6E8A-4147-A177-3AD203B41FA5}">
                      <a16:colId xmlns:a16="http://schemas.microsoft.com/office/drawing/2014/main" val="20002"/>
                    </a:ext>
                  </a:extLst>
                </a:gridCol>
                <a:gridCol w="825480">
                  <a:extLst>
                    <a:ext uri="{9D8B030D-6E8A-4147-A177-3AD203B41FA5}">
                      <a16:colId xmlns:a16="http://schemas.microsoft.com/office/drawing/2014/main" val="20003"/>
                    </a:ext>
                  </a:extLst>
                </a:gridCol>
                <a:gridCol w="825480">
                  <a:extLst>
                    <a:ext uri="{9D8B030D-6E8A-4147-A177-3AD203B41FA5}">
                      <a16:colId xmlns:a16="http://schemas.microsoft.com/office/drawing/2014/main" val="20004"/>
                    </a:ext>
                  </a:extLst>
                </a:gridCol>
                <a:gridCol w="825480">
                  <a:extLst>
                    <a:ext uri="{9D8B030D-6E8A-4147-A177-3AD203B41FA5}">
                      <a16:colId xmlns:a16="http://schemas.microsoft.com/office/drawing/2014/main" val="20005"/>
                    </a:ext>
                  </a:extLst>
                </a:gridCol>
                <a:gridCol w="825480">
                  <a:extLst>
                    <a:ext uri="{9D8B030D-6E8A-4147-A177-3AD203B41FA5}">
                      <a16:colId xmlns:a16="http://schemas.microsoft.com/office/drawing/2014/main" val="20006"/>
                    </a:ext>
                  </a:extLst>
                </a:gridCol>
              </a:tblGrid>
              <a:tr h="324720">
                <a:tc>
                  <a:txBody>
                    <a:bodyPr/>
                    <a:lstStyle/>
                    <a:p>
                      <a:endParaRPr lang="en-US" dirty="0"/>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nSpc>
                          <a:spcPct val="100000"/>
                        </a:lnSpc>
                      </a:pPr>
                      <a:r>
                        <a:rPr lang="en-US" sz="1800" b="1" strike="noStrike" spc="-1" dirty="0">
                          <a:solidFill>
                            <a:srgbClr val="000000"/>
                          </a:solidFill>
                          <a:latin typeface="Times New Roman"/>
                        </a:rPr>
                        <a:t>X</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endParaRPr lang="en-US" dirty="0"/>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nSpc>
                          <a:spcPct val="100000"/>
                        </a:lnSpc>
                      </a:pPr>
                      <a:r>
                        <a:rPr lang="en-US" sz="1200" b="0" strike="noStrike" spc="-1" dirty="0">
                          <a:solidFill>
                            <a:srgbClr val="000000"/>
                          </a:solidFill>
                          <a:latin typeface="Calibri"/>
                        </a:rPr>
                        <a:t> </a:t>
                      </a:r>
                      <a:endParaRPr lang="en-US" sz="12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gridSpan="3">
                  <a:txBody>
                    <a:bodyPr/>
                    <a:lstStyle/>
                    <a:p>
                      <a:pPr>
                        <a:lnSpc>
                          <a:spcPct val="100000"/>
                        </a:lnSpc>
                      </a:pPr>
                      <a:r>
                        <a:rPr lang="en-US" sz="1800" b="0" strike="noStrike" spc="-1" dirty="0">
                          <a:solidFill>
                            <a:srgbClr val="000000"/>
                          </a:solidFill>
                          <a:latin typeface="Times New Roman"/>
                        </a:rPr>
                        <a:t>Complements (</a:t>
                      </a: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i</a:t>
                      </a:r>
                      <a:r>
                        <a:rPr lang="en-US" sz="1800" b="0" strike="noStrike" spc="-1" dirty="0">
                          <a:solidFill>
                            <a:srgbClr val="000000"/>
                          </a:solidFill>
                          <a:latin typeface="Times New Roman"/>
                        </a:rPr>
                        <a:t>)</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0"/>
                  </a:ext>
                </a:extLst>
              </a:tr>
              <a:tr h="324720">
                <a:tc>
                  <a:txBody>
                    <a:bodyPr/>
                    <a:lstStyle/>
                    <a:p>
                      <a:pPr algn="ctr">
                        <a:lnSpc>
                          <a:spcPct val="100000"/>
                        </a:lnSpc>
                      </a:pPr>
                      <a:r>
                        <a:rPr lang="en-US" sz="1800" b="0" strike="noStrike" spc="-1" dirty="0">
                          <a:solidFill>
                            <a:srgbClr val="000000"/>
                          </a:solidFill>
                          <a:latin typeface="Times New Roman"/>
                        </a:rPr>
                        <a:t>config #</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1</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2</a:t>
                      </a:r>
                      <a:endParaRPr lang="en-US" sz="1800" b="0" strike="noStrike" spc="-1" dirty="0">
                        <a:latin typeface="Arial"/>
                      </a:endParaRPr>
                    </a:p>
                  </a:txBody>
                  <a:tcPr marL="12600" marR="12600">
                    <a:lnL w="6480">
                      <a:noFill/>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3</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1</a:t>
                      </a:r>
                      <a:r>
                        <a:rPr lang="en-US" sz="1800" b="0" i="1" strike="noStrike" spc="-1" dirty="0">
                          <a:solidFill>
                            <a:srgbClr val="000000"/>
                          </a:solidFill>
                          <a:latin typeface="Times New Roman"/>
                        </a:rPr>
                        <a:t>'</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2</a:t>
                      </a:r>
                      <a:r>
                        <a:rPr lang="en-US" sz="1800" b="0" i="1" strike="noStrike" spc="-1" dirty="0">
                          <a:solidFill>
                            <a:srgbClr val="000000"/>
                          </a:solidFill>
                          <a:latin typeface="Times New Roman"/>
                        </a:rPr>
                        <a:t>'</a:t>
                      </a:r>
                      <a:endParaRPr lang="en-US" sz="1800" b="0" strike="noStrike" spc="-1" dirty="0">
                        <a:latin typeface="Arial"/>
                      </a:endParaRPr>
                    </a:p>
                  </a:txBody>
                  <a:tcPr marL="12600" marR="12600">
                    <a:lnL w="6480">
                      <a:noFill/>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3</a:t>
                      </a:r>
                      <a:r>
                        <a:rPr lang="en-US" sz="1800" b="0" i="1" strike="noStrike" spc="-1" dirty="0">
                          <a:solidFill>
                            <a:srgbClr val="000000"/>
                          </a:solidFill>
                          <a:latin typeface="Times New Roman"/>
                        </a:rPr>
                        <a:t>'</a:t>
                      </a:r>
                      <a:endParaRPr lang="en-US" sz="1800" b="0" strike="noStrike" spc="-1" dirty="0">
                        <a:latin typeface="Arial"/>
                      </a:endParaRPr>
                    </a:p>
                  </a:txBody>
                  <a:tcPr marL="12600" marR="12600">
                    <a:lnL w="6480">
                      <a:noFill/>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4720">
                <a:tc>
                  <a:txBody>
                    <a:bodyPr/>
                    <a:lstStyle/>
                    <a:p>
                      <a:pPr algn="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2</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3</a:t>
                      </a:r>
                      <a:endParaRPr lang="en-US" sz="1800" b="0" strike="noStrike" spc="-1" dirty="0">
                        <a:latin typeface="Arial"/>
                      </a:endParaRPr>
                    </a:p>
                  </a:txBody>
                  <a:tcPr marL="12600" marR="1260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5</a:t>
                      </a:r>
                      <a:endParaRPr lang="en-US" sz="1800" b="0" strike="noStrike" spc="-1">
                        <a:latin typeface="Arial"/>
                      </a:endParaRPr>
                    </a:p>
                  </a:txBody>
                  <a:tcPr marL="12600" marR="1260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4720">
                <a:tc>
                  <a:txBody>
                    <a:bodyPr/>
                    <a:lstStyle/>
                    <a:p>
                      <a:pPr algn="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1</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4</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6</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4720">
                <a:tc>
                  <a:txBody>
                    <a:bodyPr/>
                    <a:lstStyle/>
                    <a:p>
                      <a:pPr algn="r">
                        <a:lnSpc>
                          <a:spcPct val="100000"/>
                        </a:lnSpc>
                      </a:pPr>
                      <a:r>
                        <a:rPr lang="en-US" sz="1800" b="0" strike="noStrike" spc="-1" dirty="0">
                          <a:solidFill>
                            <a:srgbClr val="000000"/>
                          </a:solidFill>
                          <a:latin typeface="Times New Roman"/>
                        </a:rPr>
                        <a:t>3</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4</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1</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7</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24720">
                <a:tc>
                  <a:txBody>
                    <a:bodyPr/>
                    <a:lstStyle/>
                    <a:p>
                      <a:pPr algn="r">
                        <a:lnSpc>
                          <a:spcPct val="100000"/>
                        </a:lnSpc>
                      </a:pPr>
                      <a:r>
                        <a:rPr lang="en-US" sz="1800" b="0" strike="noStrike" spc="-1" dirty="0">
                          <a:solidFill>
                            <a:srgbClr val="000000"/>
                          </a:solidFill>
                          <a:latin typeface="Times New Roman"/>
                        </a:rPr>
                        <a:t>4</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3</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2</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8</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24720">
                <a:tc>
                  <a:txBody>
                    <a:bodyPr/>
                    <a:lstStyle/>
                    <a:p>
                      <a:pPr algn="r">
                        <a:lnSpc>
                          <a:spcPct val="100000"/>
                        </a:lnSpc>
                      </a:pPr>
                      <a:r>
                        <a:rPr lang="en-US" sz="1800" b="0" strike="noStrike" spc="-1" dirty="0">
                          <a:solidFill>
                            <a:srgbClr val="000000"/>
                          </a:solidFill>
                          <a:latin typeface="Times New Roman"/>
                        </a:rPr>
                        <a:t>5</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6</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7</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1</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24720">
                <a:tc>
                  <a:txBody>
                    <a:bodyPr/>
                    <a:lstStyle/>
                    <a:p>
                      <a:pPr algn="r">
                        <a:lnSpc>
                          <a:spcPct val="100000"/>
                        </a:lnSpc>
                      </a:pPr>
                      <a:r>
                        <a:rPr lang="en-US" sz="1800" b="0" strike="noStrike" spc="-1" dirty="0">
                          <a:solidFill>
                            <a:srgbClr val="000000"/>
                          </a:solidFill>
                          <a:latin typeface="Times New Roman"/>
                        </a:rPr>
                        <a:t>6</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5</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8</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2</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24720">
                <a:tc>
                  <a:txBody>
                    <a:bodyPr/>
                    <a:lstStyle/>
                    <a:p>
                      <a:pPr algn="r">
                        <a:lnSpc>
                          <a:spcPct val="100000"/>
                        </a:lnSpc>
                      </a:pPr>
                      <a:r>
                        <a:rPr lang="en-US" sz="1800" b="0" strike="noStrike" spc="-1" dirty="0">
                          <a:solidFill>
                            <a:srgbClr val="000000"/>
                          </a:solidFill>
                          <a:latin typeface="Times New Roman"/>
                        </a:rPr>
                        <a:t>7</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8</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5</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3</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24720">
                <a:tc>
                  <a:txBody>
                    <a:bodyPr/>
                    <a:lstStyle/>
                    <a:p>
                      <a:pPr algn="r">
                        <a:lnSpc>
                          <a:spcPct val="100000"/>
                        </a:lnSpc>
                      </a:pPr>
                      <a:r>
                        <a:rPr lang="en-US" sz="1800" b="0" strike="noStrike" spc="-1" dirty="0">
                          <a:solidFill>
                            <a:srgbClr val="000000"/>
                          </a:solidFill>
                          <a:latin typeface="Times New Roman"/>
                        </a:rPr>
                        <a:t>8</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7</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6</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4</a:t>
                      </a:r>
                      <a:endParaRPr lang="en-US" sz="1800" b="0" strike="noStrike" spc="-1" dirty="0">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968" name="CustomShape 3"/>
          <p:cNvSpPr/>
          <p:nvPr/>
        </p:nvSpPr>
        <p:spPr>
          <a:xfrm>
            <a:off x="957960" y="5655534"/>
            <a:ext cx="25768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Times New Roman"/>
              </a:rPr>
              <a:t>we can write for example:</a:t>
            </a:r>
            <a:endParaRPr lang="en-US" sz="18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 name="Picture 3"/>
          <p:cNvPicPr/>
          <p:nvPr/>
        </p:nvPicPr>
        <p:blipFill>
          <a:blip r:embed="rId2"/>
          <a:stretch/>
        </p:blipFill>
        <p:spPr>
          <a:xfrm>
            <a:off x="0" y="1205280"/>
            <a:ext cx="4666680" cy="676440"/>
          </a:xfrm>
          <a:prstGeom prst="rect">
            <a:avLst/>
          </a:prstGeom>
          <a:ln>
            <a:noFill/>
          </a:ln>
        </p:spPr>
      </p:pic>
      <p:sp>
        <p:nvSpPr>
          <p:cNvPr id="970" name="CustomShape 1"/>
          <p:cNvSpPr/>
          <p:nvPr/>
        </p:nvSpPr>
        <p:spPr>
          <a:xfrm>
            <a:off x="3870000" y="301320"/>
            <a:ext cx="136836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Synopsis:</a:t>
            </a:r>
            <a:endParaRPr lang="en-US" sz="2400" b="0" strike="noStrike" spc="-1">
              <a:latin typeface="Arial"/>
            </a:endParaRPr>
          </a:p>
        </p:txBody>
      </p:sp>
      <p:pic>
        <p:nvPicPr>
          <p:cNvPr id="971" name="Picture 6"/>
          <p:cNvPicPr/>
          <p:nvPr/>
        </p:nvPicPr>
        <p:blipFill>
          <a:blip r:embed="rId3"/>
          <a:stretch/>
        </p:blipFill>
        <p:spPr>
          <a:xfrm>
            <a:off x="0" y="2556360"/>
            <a:ext cx="4666680" cy="676440"/>
          </a:xfrm>
          <a:prstGeom prst="rect">
            <a:avLst/>
          </a:prstGeom>
          <a:ln>
            <a:noFill/>
          </a:ln>
        </p:spPr>
      </p:pic>
      <p:pic>
        <p:nvPicPr>
          <p:cNvPr id="972" name="Picture 7"/>
          <p:cNvPicPr/>
          <p:nvPr/>
        </p:nvPicPr>
        <p:blipFill>
          <a:blip r:embed="rId4"/>
          <a:stretch/>
        </p:blipFill>
        <p:spPr>
          <a:xfrm>
            <a:off x="0" y="3896280"/>
            <a:ext cx="4666680" cy="676440"/>
          </a:xfrm>
          <a:prstGeom prst="rect">
            <a:avLst/>
          </a:prstGeom>
          <a:ln>
            <a:noFill/>
          </a:ln>
        </p:spPr>
      </p:pic>
      <p:pic>
        <p:nvPicPr>
          <p:cNvPr id="973" name="Picture 8"/>
          <p:cNvPicPr/>
          <p:nvPr/>
        </p:nvPicPr>
        <p:blipFill>
          <a:blip r:embed="rId5"/>
          <a:stretch/>
        </p:blipFill>
        <p:spPr>
          <a:xfrm>
            <a:off x="0" y="5200200"/>
            <a:ext cx="4666680" cy="676440"/>
          </a:xfrm>
          <a:prstGeom prst="rect">
            <a:avLst/>
          </a:prstGeom>
          <a:ln>
            <a:noFill/>
          </a:ln>
        </p:spPr>
      </p:pic>
      <p:pic>
        <p:nvPicPr>
          <p:cNvPr id="974" name="Picture 9"/>
          <p:cNvPicPr/>
          <p:nvPr/>
        </p:nvPicPr>
        <p:blipFill>
          <a:blip r:embed="rId6"/>
          <a:stretch/>
        </p:blipFill>
        <p:spPr>
          <a:xfrm>
            <a:off x="4463280" y="2010960"/>
            <a:ext cx="4666680" cy="676440"/>
          </a:xfrm>
          <a:prstGeom prst="rect">
            <a:avLst/>
          </a:prstGeom>
          <a:ln>
            <a:noFill/>
          </a:ln>
        </p:spPr>
      </p:pic>
      <p:pic>
        <p:nvPicPr>
          <p:cNvPr id="975" name="Picture 10"/>
          <p:cNvPicPr/>
          <p:nvPr/>
        </p:nvPicPr>
        <p:blipFill>
          <a:blip r:embed="rId7"/>
          <a:stretch/>
        </p:blipFill>
        <p:spPr>
          <a:xfrm>
            <a:off x="4463280" y="3432600"/>
            <a:ext cx="4666680" cy="676440"/>
          </a:xfrm>
          <a:prstGeom prst="rect">
            <a:avLst/>
          </a:prstGeom>
          <a:ln>
            <a:noFill/>
          </a:ln>
        </p:spPr>
      </p:pic>
      <p:pic>
        <p:nvPicPr>
          <p:cNvPr id="976" name="Picture 11"/>
          <p:cNvPicPr/>
          <p:nvPr/>
        </p:nvPicPr>
        <p:blipFill>
          <a:blip r:embed="rId8"/>
          <a:stretch/>
        </p:blipFill>
        <p:spPr>
          <a:xfrm>
            <a:off x="4449600" y="4820760"/>
            <a:ext cx="4666680" cy="676440"/>
          </a:xfrm>
          <a:prstGeom prst="rect">
            <a:avLst/>
          </a:prstGeom>
          <a:ln>
            <a:noFill/>
          </a:ln>
        </p:spPr>
      </p:pic>
      <p:pic>
        <p:nvPicPr>
          <p:cNvPr id="977" name="Picture 12"/>
          <p:cNvPicPr/>
          <p:nvPr/>
        </p:nvPicPr>
        <p:blipFill>
          <a:blip r:embed="rId9"/>
          <a:stretch/>
        </p:blipFill>
        <p:spPr>
          <a:xfrm>
            <a:off x="4449600" y="6101280"/>
            <a:ext cx="4666680" cy="676440"/>
          </a:xfrm>
          <a:prstGeom prst="rect">
            <a:avLst/>
          </a:prstGeom>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 name="Picture 3"/>
          <p:cNvPicPr/>
          <p:nvPr/>
        </p:nvPicPr>
        <p:blipFill>
          <a:blip r:embed="rId2"/>
          <a:stretch/>
        </p:blipFill>
        <p:spPr>
          <a:xfrm>
            <a:off x="1585080" y="387720"/>
            <a:ext cx="5553720" cy="757800"/>
          </a:xfrm>
          <a:prstGeom prst="rect">
            <a:avLst/>
          </a:prstGeom>
          <a:ln>
            <a:noFill/>
          </a:ln>
        </p:spPr>
      </p:pic>
      <p:pic>
        <p:nvPicPr>
          <p:cNvPr id="979" name="Picture 8"/>
          <p:cNvPicPr/>
          <p:nvPr/>
        </p:nvPicPr>
        <p:blipFill>
          <a:blip r:embed="rId3"/>
          <a:stretch/>
        </p:blipFill>
        <p:spPr>
          <a:xfrm>
            <a:off x="177480" y="1571040"/>
            <a:ext cx="8803800" cy="2057040"/>
          </a:xfrm>
          <a:prstGeom prst="rect">
            <a:avLst/>
          </a:prstGeom>
          <a:ln>
            <a:noFill/>
          </a:ln>
        </p:spPr>
      </p:pic>
      <p:pic>
        <p:nvPicPr>
          <p:cNvPr id="980" name="Picture 9"/>
          <p:cNvPicPr/>
          <p:nvPr/>
        </p:nvPicPr>
        <p:blipFill>
          <a:blip r:embed="rId4"/>
          <a:stretch/>
        </p:blipFill>
        <p:spPr>
          <a:xfrm>
            <a:off x="259560" y="4524840"/>
            <a:ext cx="8498880" cy="20570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 name="Picture 4"/>
          <p:cNvPicPr/>
          <p:nvPr/>
        </p:nvPicPr>
        <p:blipFill>
          <a:blip r:embed="rId2"/>
          <a:stretch/>
        </p:blipFill>
        <p:spPr>
          <a:xfrm>
            <a:off x="300600" y="126720"/>
            <a:ext cx="8498880" cy="2057040"/>
          </a:xfrm>
          <a:prstGeom prst="rect">
            <a:avLst/>
          </a:prstGeom>
          <a:ln>
            <a:noFill/>
          </a:ln>
        </p:spPr>
      </p:pic>
      <p:pic>
        <p:nvPicPr>
          <p:cNvPr id="982" name="Picture 8"/>
          <p:cNvPicPr/>
          <p:nvPr/>
        </p:nvPicPr>
        <p:blipFill>
          <a:blip r:embed="rId3"/>
          <a:stretch/>
        </p:blipFill>
        <p:spPr>
          <a:xfrm>
            <a:off x="313920" y="4800600"/>
            <a:ext cx="8498880" cy="2057040"/>
          </a:xfrm>
          <a:prstGeom prst="rect">
            <a:avLst/>
          </a:prstGeom>
          <a:ln>
            <a:noFill/>
          </a:ln>
        </p:spPr>
      </p:pic>
      <p:pic>
        <p:nvPicPr>
          <p:cNvPr id="983" name="Picture 10"/>
          <p:cNvPicPr/>
          <p:nvPr/>
        </p:nvPicPr>
        <p:blipFill>
          <a:blip r:embed="rId4"/>
          <a:stretch/>
        </p:blipFill>
        <p:spPr>
          <a:xfrm>
            <a:off x="286920" y="2462400"/>
            <a:ext cx="8349840" cy="20570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731160" y="47448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Here is how you can implement feature functions in R:</a:t>
            </a:r>
            <a:endParaRPr lang="en-US" sz="2200" b="0" strike="noStrike" spc="-1" dirty="0">
              <a:latin typeface="Arial"/>
            </a:endParaRPr>
          </a:p>
        </p:txBody>
      </p:sp>
      <p:sp>
        <p:nvSpPr>
          <p:cNvPr id="242" name="CustomShape 2"/>
          <p:cNvSpPr/>
          <p:nvPr/>
        </p:nvSpPr>
        <p:spPr>
          <a:xfrm>
            <a:off x="600840" y="1515240"/>
            <a:ext cx="7587720" cy="447948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FFFF00"/>
                </a:solidFill>
                <a:latin typeface="Courier New"/>
              </a:rPr>
              <a:t># Make up some state labels:</a:t>
            </a:r>
            <a:endParaRPr lang="en-US" sz="1800" b="0" strike="noStrike" spc="-1" dirty="0">
              <a:latin typeface="Arial"/>
            </a:endParaRPr>
          </a:p>
          <a:p>
            <a:pPr>
              <a:lnSpc>
                <a:spcPct val="100000"/>
              </a:lnSpc>
            </a:pPr>
            <a:r>
              <a:rPr lang="en-US" sz="1800" b="0" strike="noStrike" spc="-1" dirty="0">
                <a:solidFill>
                  <a:srgbClr val="FFFFFF"/>
                </a:solidFill>
                <a:latin typeface="Courier New"/>
              </a:rPr>
              <a:t>s1 &lt;- </a:t>
            </a:r>
            <a:r>
              <a:rPr lang="en-US" sz="1800" b="0" strike="noStrike" spc="-1" dirty="0">
                <a:solidFill>
                  <a:srgbClr val="00B050"/>
                </a:solidFill>
                <a:latin typeface="Courier New"/>
              </a:rPr>
              <a:t>"a"</a:t>
            </a:r>
            <a:endParaRPr lang="en-US" sz="1800" b="0" strike="noStrike" spc="-1" dirty="0">
              <a:solidFill>
                <a:srgbClr val="00B050"/>
              </a:solidFill>
              <a:latin typeface="Arial"/>
            </a:endParaRPr>
          </a:p>
          <a:p>
            <a:pPr>
              <a:lnSpc>
                <a:spcPct val="100000"/>
              </a:lnSpc>
            </a:pPr>
            <a:r>
              <a:rPr lang="en-US" sz="1800" b="0" strike="noStrike" spc="-1" dirty="0">
                <a:solidFill>
                  <a:srgbClr val="FFFFFF"/>
                </a:solidFill>
                <a:latin typeface="Courier New"/>
              </a:rPr>
              <a:t>s2 &lt;- </a:t>
            </a:r>
            <a:r>
              <a:rPr lang="en-US" sz="1800" b="0" strike="noStrike" spc="-1" dirty="0">
                <a:solidFill>
                  <a:srgbClr val="00B050"/>
                </a:solidFill>
                <a:latin typeface="Courier New"/>
              </a:rPr>
              <a:t>"b"</a:t>
            </a:r>
            <a:endParaRPr lang="en-US" sz="1800" b="0" strike="noStrike" spc="-1" dirty="0">
              <a:solidFill>
                <a:srgbClr val="00B050"/>
              </a:solidFill>
              <a:latin typeface="Arial"/>
            </a:endParaRPr>
          </a:p>
          <a:p>
            <a:pPr>
              <a:lnSpc>
                <a:spcPct val="100000"/>
              </a:lnSpc>
            </a:pPr>
            <a:endParaRPr lang="en-US" sz="1800" b="0" strike="noStrike" spc="-1" dirty="0">
              <a:latin typeface="Arial"/>
            </a:endParaRPr>
          </a:p>
          <a:p>
            <a:pPr>
              <a:lnSpc>
                <a:spcPct val="100000"/>
              </a:lnSpc>
            </a:pPr>
            <a:r>
              <a:rPr lang="en-US" sz="1800" b="0" strike="noStrike" spc="-1" dirty="0">
                <a:solidFill>
                  <a:srgbClr val="FFFF00"/>
                </a:solidFill>
                <a:latin typeface="Courier New"/>
              </a:rPr>
              <a:t># Define a weight vector:</a:t>
            </a:r>
            <a:endParaRPr lang="en-US" sz="1800" b="0" strike="noStrike" spc="-1" dirty="0">
              <a:latin typeface="Arial"/>
            </a:endParaRPr>
          </a:p>
          <a:p>
            <a:pPr>
              <a:lnSpc>
                <a:spcPct val="100000"/>
              </a:lnSpc>
            </a:pPr>
            <a:r>
              <a:rPr lang="en-US" sz="1800" b="0" strike="noStrike" spc="-1" dirty="0">
                <a:solidFill>
                  <a:srgbClr val="FFFFFF"/>
                </a:solidFill>
                <a:latin typeface="Courier New"/>
              </a:rPr>
              <a:t>w &lt;- c(2,-1) </a:t>
            </a: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r>
              <a:rPr lang="en-US" sz="1800" b="0" strike="noStrike" spc="-1" dirty="0">
                <a:solidFill>
                  <a:srgbClr val="FFFF00"/>
                </a:solidFill>
                <a:latin typeface="Courier New"/>
              </a:rPr>
              <a:t># Define feature function:</a:t>
            </a:r>
            <a:endParaRPr lang="en-US" sz="1800" b="0" strike="noStrike" spc="-1" dirty="0">
              <a:latin typeface="Arial"/>
            </a:endParaRPr>
          </a:p>
          <a:p>
            <a:pPr>
              <a:lnSpc>
                <a:spcPct val="100000"/>
              </a:lnSpc>
            </a:pPr>
            <a:r>
              <a:rPr lang="en-US" sz="1800" b="0" strike="noStrike" spc="-1" dirty="0">
                <a:solidFill>
                  <a:srgbClr val="FFFFFF"/>
                </a:solidFill>
                <a:latin typeface="Courier New"/>
              </a:rPr>
              <a:t>f &lt;- function(y){ w * </a:t>
            </a:r>
            <a:r>
              <a:rPr lang="en-US" sz="1800" b="0" strike="noStrike" spc="-1" dirty="0" err="1">
                <a:solidFill>
                  <a:srgbClr val="FFFFFF"/>
                </a:solidFill>
                <a:latin typeface="Courier New"/>
              </a:rPr>
              <a:t>as.numeric</a:t>
            </a:r>
            <a:r>
              <a:rPr lang="en-US" sz="1800" b="0" strike="noStrike" spc="-1" dirty="0">
                <a:solidFill>
                  <a:srgbClr val="FFFFFF"/>
                </a:solidFill>
                <a:latin typeface="Courier New"/>
              </a:rPr>
              <a:t>(c((y==s1),(y==s2))) }</a:t>
            </a: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r>
              <a:rPr lang="en-US" sz="1800" b="0" strike="noStrike" spc="-1" dirty="0">
                <a:solidFill>
                  <a:srgbClr val="FFFF00"/>
                </a:solidFill>
                <a:latin typeface="Courier New"/>
              </a:rPr>
              <a:t># Try it out:</a:t>
            </a:r>
            <a:endParaRPr lang="en-US" sz="1800" b="0" strike="noStrike" spc="-1" dirty="0">
              <a:latin typeface="Arial"/>
            </a:endParaRPr>
          </a:p>
          <a:p>
            <a:pPr>
              <a:lnSpc>
                <a:spcPct val="100000"/>
              </a:lnSpc>
            </a:pPr>
            <a:r>
              <a:rPr lang="en-US" sz="1800" b="0" strike="noStrike" spc="-1" dirty="0">
                <a:solidFill>
                  <a:srgbClr val="FFFFFF"/>
                </a:solidFill>
                <a:latin typeface="Courier New"/>
              </a:rPr>
              <a:t>f(</a:t>
            </a:r>
            <a:r>
              <a:rPr lang="en-US" sz="1800" b="0" strike="noStrike" spc="-1" dirty="0">
                <a:solidFill>
                  <a:srgbClr val="00B050"/>
                </a:solidFill>
                <a:latin typeface="Courier New"/>
              </a:rPr>
              <a:t>"a"</a:t>
            </a:r>
            <a:r>
              <a:rPr lang="en-US" sz="1800" b="0" strike="noStrike" spc="-1" dirty="0">
                <a:solidFill>
                  <a:srgbClr val="FFFFFF"/>
                </a:solidFill>
                <a:latin typeface="Courier New"/>
              </a:rPr>
              <a:t>)</a:t>
            </a:r>
            <a:endParaRPr lang="en-US" sz="1800" b="0" strike="noStrike" spc="-1" dirty="0">
              <a:latin typeface="Arial"/>
            </a:endParaRPr>
          </a:p>
          <a:p>
            <a:pPr>
              <a:lnSpc>
                <a:spcPct val="100000"/>
              </a:lnSpc>
            </a:pPr>
            <a:r>
              <a:rPr lang="en-US" sz="1800" b="0" strike="noStrike" spc="-1" dirty="0">
                <a:solidFill>
                  <a:srgbClr val="FFFFFF"/>
                </a:solidFill>
                <a:latin typeface="Courier New"/>
              </a:rPr>
              <a:t>f(</a:t>
            </a:r>
            <a:r>
              <a:rPr lang="en-US" sz="1800" b="0" strike="noStrike" spc="-1" dirty="0">
                <a:solidFill>
                  <a:srgbClr val="00B050"/>
                </a:solidFill>
                <a:latin typeface="Courier New"/>
              </a:rPr>
              <a:t>"b"</a:t>
            </a:r>
            <a:r>
              <a:rPr lang="en-US" sz="1800" b="0" strike="noStrike" spc="-1" dirty="0">
                <a:solidFill>
                  <a:srgbClr val="FFFFFF"/>
                </a:solidFill>
                <a:latin typeface="Courier New"/>
              </a:rPr>
              <a:t>)</a:t>
            </a: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r>
              <a:rPr lang="en-US" sz="1800" b="0" strike="noStrike" spc="-1" dirty="0">
                <a:solidFill>
                  <a:srgbClr val="FFFF00"/>
                </a:solidFill>
                <a:latin typeface="Courier New"/>
              </a:rPr>
              <a:t># What happens for an undefined state?</a:t>
            </a:r>
            <a:endParaRPr lang="en-US" sz="1800" b="0" strike="noStrike" spc="-1" dirty="0">
              <a:latin typeface="Arial"/>
            </a:endParaRPr>
          </a:p>
          <a:p>
            <a:pPr>
              <a:lnSpc>
                <a:spcPct val="100000"/>
              </a:lnSpc>
            </a:pPr>
            <a:r>
              <a:rPr lang="en-US" sz="1800" b="0" strike="noStrike" spc="-1" dirty="0">
                <a:solidFill>
                  <a:srgbClr val="FFFFFF"/>
                </a:solidFill>
                <a:latin typeface="Courier New"/>
              </a:rPr>
              <a:t>f(12)</a:t>
            </a:r>
            <a:endParaRPr lang="en-US" sz="1800" b="0" strike="noStrike" spc="-1" dirty="0">
              <a:latin typeface="Arial"/>
            </a:endParaRPr>
          </a:p>
        </p:txBody>
      </p:sp>
      <p:pic>
        <p:nvPicPr>
          <p:cNvPr id="243" name="Picture 3"/>
          <p:cNvPicPr/>
          <p:nvPr/>
        </p:nvPicPr>
        <p:blipFill>
          <a:blip r:embed="rId2"/>
          <a:stretch/>
        </p:blipFill>
        <p:spPr>
          <a:xfrm>
            <a:off x="5797440" y="4948560"/>
            <a:ext cx="3276360" cy="16254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repl">
                                        <p:cTn id="7" dur="500" fill="hold"/>
                                        <p:tgtEl>
                                          <p:spTgt spid="243"/>
                                        </p:tgtEl>
                                        <p:attrNameLst>
                                          <p:attrName>ppt_x</p:attrName>
                                        </p:attrNameLst>
                                      </p:cBhvr>
                                      <p:tavLst>
                                        <p:tav tm="0">
                                          <p:val>
                                            <p:strVal val="#ppt_x"/>
                                          </p:val>
                                        </p:tav>
                                        <p:tav tm="100000">
                                          <p:val>
                                            <p:strVal val="#ppt_x"/>
                                          </p:val>
                                        </p:tav>
                                      </p:tavLst>
                                    </p:anim>
                                    <p:anim calcmode="lin" valueType="num">
                                      <p:cBhvr additive="repl">
                                        <p:cTn id="8" dur="500" fill="hold"/>
                                        <p:tgtEl>
                                          <p:spTgt spid="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4" name="Picture 3"/>
          <p:cNvPicPr/>
          <p:nvPr/>
        </p:nvPicPr>
        <p:blipFill>
          <a:blip r:embed="rId2"/>
          <a:stretch/>
        </p:blipFill>
        <p:spPr>
          <a:xfrm>
            <a:off x="368640" y="73080"/>
            <a:ext cx="8349840" cy="2057040"/>
          </a:xfrm>
          <a:prstGeom prst="rect">
            <a:avLst/>
          </a:prstGeom>
          <a:ln>
            <a:noFill/>
          </a:ln>
        </p:spPr>
      </p:pic>
      <p:pic>
        <p:nvPicPr>
          <p:cNvPr id="985" name="Picture 4"/>
          <p:cNvPicPr/>
          <p:nvPr/>
        </p:nvPicPr>
        <p:blipFill>
          <a:blip r:embed="rId3"/>
          <a:stretch/>
        </p:blipFill>
        <p:spPr>
          <a:xfrm>
            <a:off x="368640" y="2435400"/>
            <a:ext cx="8349840" cy="2057040"/>
          </a:xfrm>
          <a:prstGeom prst="rect">
            <a:avLst/>
          </a:prstGeom>
          <a:ln>
            <a:noFill/>
          </a:ln>
        </p:spPr>
      </p:pic>
      <p:pic>
        <p:nvPicPr>
          <p:cNvPr id="986" name="Picture 5"/>
          <p:cNvPicPr/>
          <p:nvPr/>
        </p:nvPicPr>
        <p:blipFill>
          <a:blip r:embed="rId4"/>
          <a:stretch/>
        </p:blipFill>
        <p:spPr>
          <a:xfrm>
            <a:off x="368640" y="4786920"/>
            <a:ext cx="8349840" cy="20570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CustomShape 1"/>
          <p:cNvSpPr/>
          <p:nvPr/>
        </p:nvSpPr>
        <p:spPr>
          <a:xfrm>
            <a:off x="225720" y="424080"/>
            <a:ext cx="8384040" cy="4381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439"/>
              </a:spcBef>
            </a:pPr>
            <a:r>
              <a:rPr lang="en-US" sz="2200" b="0" strike="noStrike" spc="-1">
                <a:solidFill>
                  <a:srgbClr val="000000"/>
                </a:solidFill>
                <a:latin typeface="Times New Roman"/>
              </a:rPr>
              <a:t>For the </a:t>
            </a:r>
            <a:r>
              <a:rPr lang="en-US" sz="2200" b="1" i="1" u="sng" strike="noStrike" spc="-1">
                <a:solidFill>
                  <a:srgbClr val="000000"/>
                </a:solidFill>
                <a:uFillTx/>
                <a:latin typeface="Times New Roman"/>
              </a:rPr>
              <a:t>log likelihood</a:t>
            </a:r>
            <a:r>
              <a:rPr lang="en-US" sz="2200" b="0" strike="noStrike" spc="-1">
                <a:solidFill>
                  <a:srgbClr val="000000"/>
                </a:solidFill>
                <a:latin typeface="Times New Roman"/>
              </a:rPr>
              <a:t> we’ll need:</a:t>
            </a:r>
            <a:endParaRPr lang="en-US" sz="2200" b="0" strike="noStrike" spc="-1">
              <a:latin typeface="Arial"/>
            </a:endParaRPr>
          </a:p>
        </p:txBody>
      </p:sp>
      <p:pic>
        <p:nvPicPr>
          <p:cNvPr id="988" name="Picture 27"/>
          <p:cNvPicPr/>
          <p:nvPr/>
        </p:nvPicPr>
        <p:blipFill>
          <a:blip r:embed="rId2"/>
          <a:stretch/>
        </p:blipFill>
        <p:spPr>
          <a:xfrm>
            <a:off x="2243160" y="1106564"/>
            <a:ext cx="3307680" cy="307080"/>
          </a:xfrm>
          <a:prstGeom prst="rect">
            <a:avLst/>
          </a:prstGeom>
          <a:ln>
            <a:noFill/>
          </a:ln>
        </p:spPr>
      </p:pic>
      <p:pic>
        <p:nvPicPr>
          <p:cNvPr id="989" name="Picture 28"/>
          <p:cNvPicPr/>
          <p:nvPr/>
        </p:nvPicPr>
        <p:blipFill>
          <a:blip r:embed="rId3"/>
          <a:stretch/>
        </p:blipFill>
        <p:spPr>
          <a:xfrm>
            <a:off x="0" y="1844315"/>
            <a:ext cx="8813880" cy="732960"/>
          </a:xfrm>
          <a:prstGeom prst="rect">
            <a:avLst/>
          </a:prstGeom>
          <a:ln>
            <a:noFill/>
          </a:ln>
        </p:spPr>
      </p:pic>
      <p:sp>
        <p:nvSpPr>
          <p:cNvPr id="990" name="CustomShape 2"/>
          <p:cNvSpPr/>
          <p:nvPr/>
        </p:nvSpPr>
        <p:spPr>
          <a:xfrm>
            <a:off x="261000" y="2495915"/>
            <a:ext cx="320724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This form will make the hand calculation a of the likelihood little easier and more transparent</a:t>
            </a:r>
            <a:endParaRPr lang="en-US" sz="1800" b="0" strike="noStrike" spc="-1">
              <a:latin typeface="Arial"/>
            </a:endParaRPr>
          </a:p>
        </p:txBody>
      </p:sp>
      <p:pic>
        <p:nvPicPr>
          <p:cNvPr id="991" name="Picture 1"/>
          <p:cNvPicPr/>
          <p:nvPr/>
        </p:nvPicPr>
        <p:blipFill>
          <a:blip r:embed="rId4"/>
          <a:stretch/>
        </p:blipFill>
        <p:spPr>
          <a:xfrm>
            <a:off x="1809000" y="3861755"/>
            <a:ext cx="4568040" cy="100944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9"/>
                                        </p:tgtEl>
                                        <p:attrNameLst>
                                          <p:attrName>style.visibility</p:attrName>
                                        </p:attrNameLst>
                                      </p:cBhvr>
                                      <p:to>
                                        <p:strVal val="visible"/>
                                      </p:to>
                                    </p:set>
                                    <p:anim calcmode="lin" valueType="num">
                                      <p:cBhvr additive="base">
                                        <p:cTn id="7" dur="500" fill="hold"/>
                                        <p:tgtEl>
                                          <p:spTgt spid="989"/>
                                        </p:tgtEl>
                                        <p:attrNameLst>
                                          <p:attrName>ppt_x</p:attrName>
                                        </p:attrNameLst>
                                      </p:cBhvr>
                                      <p:tavLst>
                                        <p:tav tm="0">
                                          <p:val>
                                            <p:strVal val="#ppt_x"/>
                                          </p:val>
                                        </p:tav>
                                        <p:tav tm="100000">
                                          <p:val>
                                            <p:strVal val="#ppt_x"/>
                                          </p:val>
                                        </p:tav>
                                      </p:tavLst>
                                    </p:anim>
                                    <p:anim calcmode="lin" valueType="num">
                                      <p:cBhvr additive="base">
                                        <p:cTn id="8" dur="500" fill="hold"/>
                                        <p:tgtEl>
                                          <p:spTgt spid="9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90"/>
                                        </p:tgtEl>
                                        <p:attrNameLst>
                                          <p:attrName>style.visibility</p:attrName>
                                        </p:attrNameLst>
                                      </p:cBhvr>
                                      <p:to>
                                        <p:strVal val="visible"/>
                                      </p:to>
                                    </p:set>
                                    <p:anim calcmode="lin" valueType="num">
                                      <p:cBhvr additive="base">
                                        <p:cTn id="11" dur="500" fill="hold"/>
                                        <p:tgtEl>
                                          <p:spTgt spid="990"/>
                                        </p:tgtEl>
                                        <p:attrNameLst>
                                          <p:attrName>ppt_x</p:attrName>
                                        </p:attrNameLst>
                                      </p:cBhvr>
                                      <p:tavLst>
                                        <p:tav tm="0">
                                          <p:val>
                                            <p:strVal val="#ppt_x"/>
                                          </p:val>
                                        </p:tav>
                                        <p:tav tm="100000">
                                          <p:val>
                                            <p:strVal val="#ppt_x"/>
                                          </p:val>
                                        </p:tav>
                                      </p:tavLst>
                                    </p:anim>
                                    <p:anim calcmode="lin" valueType="num">
                                      <p:cBhvr additive="base">
                                        <p:cTn id="12" dur="500" fill="hold"/>
                                        <p:tgtEl>
                                          <p:spTgt spid="9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91"/>
                                        </p:tgtEl>
                                        <p:attrNameLst>
                                          <p:attrName>style.visibility</p:attrName>
                                        </p:attrNameLst>
                                      </p:cBhvr>
                                      <p:to>
                                        <p:strVal val="visible"/>
                                      </p:to>
                                    </p:set>
                                    <p:anim calcmode="lin" valueType="num">
                                      <p:cBhvr additive="base">
                                        <p:cTn id="17" dur="500" fill="hold"/>
                                        <p:tgtEl>
                                          <p:spTgt spid="991"/>
                                        </p:tgtEl>
                                        <p:attrNameLst>
                                          <p:attrName>ppt_x</p:attrName>
                                        </p:attrNameLst>
                                      </p:cBhvr>
                                      <p:tavLst>
                                        <p:tav tm="0">
                                          <p:val>
                                            <p:strVal val="#ppt_x"/>
                                          </p:val>
                                        </p:tav>
                                        <p:tav tm="100000">
                                          <p:val>
                                            <p:strVal val="#ppt_x"/>
                                          </p:val>
                                        </p:tav>
                                      </p:tavLst>
                                    </p:anim>
                                    <p:anim calcmode="lin" valueType="num">
                                      <p:cBhvr additive="base">
                                        <p:cTn id="18" dur="500" fill="hold"/>
                                        <p:tgtEl>
                                          <p:spTgt spid="9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 name="Picture 4"/>
          <p:cNvPicPr/>
          <p:nvPr/>
        </p:nvPicPr>
        <p:blipFill>
          <a:blip r:embed="rId2"/>
          <a:stretch/>
        </p:blipFill>
        <p:spPr>
          <a:xfrm>
            <a:off x="2491200" y="1301040"/>
            <a:ext cx="4151160" cy="272160"/>
          </a:xfrm>
          <a:prstGeom prst="rect">
            <a:avLst/>
          </a:prstGeom>
          <a:ln>
            <a:noFill/>
          </a:ln>
        </p:spPr>
      </p:pic>
      <p:pic>
        <p:nvPicPr>
          <p:cNvPr id="993" name="Picture 5"/>
          <p:cNvPicPr/>
          <p:nvPr/>
        </p:nvPicPr>
        <p:blipFill>
          <a:blip r:embed="rId3"/>
          <a:stretch/>
        </p:blipFill>
        <p:spPr>
          <a:xfrm>
            <a:off x="2503800" y="1726560"/>
            <a:ext cx="2407320" cy="266400"/>
          </a:xfrm>
          <a:prstGeom prst="rect">
            <a:avLst/>
          </a:prstGeom>
          <a:ln>
            <a:noFill/>
          </a:ln>
        </p:spPr>
      </p:pic>
      <p:pic>
        <p:nvPicPr>
          <p:cNvPr id="994" name="Picture 7"/>
          <p:cNvPicPr/>
          <p:nvPr/>
        </p:nvPicPr>
        <p:blipFill>
          <a:blip r:embed="rId4"/>
          <a:stretch/>
        </p:blipFill>
        <p:spPr>
          <a:xfrm>
            <a:off x="2505600" y="2149920"/>
            <a:ext cx="2446200" cy="270720"/>
          </a:xfrm>
          <a:prstGeom prst="rect">
            <a:avLst/>
          </a:prstGeom>
          <a:ln>
            <a:noFill/>
          </a:ln>
        </p:spPr>
      </p:pic>
      <p:pic>
        <p:nvPicPr>
          <p:cNvPr id="995" name="Picture 9"/>
          <p:cNvPicPr/>
          <p:nvPr/>
        </p:nvPicPr>
        <p:blipFill>
          <a:blip r:embed="rId5"/>
          <a:stretch/>
        </p:blipFill>
        <p:spPr>
          <a:xfrm>
            <a:off x="2505960" y="2573280"/>
            <a:ext cx="1854720" cy="266760"/>
          </a:xfrm>
          <a:prstGeom prst="rect">
            <a:avLst/>
          </a:prstGeom>
          <a:ln>
            <a:noFill/>
          </a:ln>
        </p:spPr>
      </p:pic>
      <p:pic>
        <p:nvPicPr>
          <p:cNvPr id="996" name="Picture 10"/>
          <p:cNvPicPr/>
          <p:nvPr/>
        </p:nvPicPr>
        <p:blipFill>
          <a:blip r:embed="rId6"/>
          <a:stretch/>
        </p:blipFill>
        <p:spPr>
          <a:xfrm>
            <a:off x="2493000" y="3010320"/>
            <a:ext cx="2424240" cy="268200"/>
          </a:xfrm>
          <a:prstGeom prst="rect">
            <a:avLst/>
          </a:prstGeom>
          <a:ln>
            <a:noFill/>
          </a:ln>
        </p:spPr>
      </p:pic>
      <p:pic>
        <p:nvPicPr>
          <p:cNvPr id="997" name="Picture 12"/>
          <p:cNvPicPr/>
          <p:nvPr/>
        </p:nvPicPr>
        <p:blipFill>
          <a:blip r:embed="rId7"/>
          <a:stretch/>
        </p:blipFill>
        <p:spPr>
          <a:xfrm>
            <a:off x="2493000" y="3422520"/>
            <a:ext cx="1981800" cy="284040"/>
          </a:xfrm>
          <a:prstGeom prst="rect">
            <a:avLst/>
          </a:prstGeom>
          <a:ln>
            <a:noFill/>
          </a:ln>
        </p:spPr>
      </p:pic>
      <p:pic>
        <p:nvPicPr>
          <p:cNvPr id="998" name="Picture 13"/>
          <p:cNvPicPr/>
          <p:nvPr/>
        </p:nvPicPr>
        <p:blipFill>
          <a:blip r:embed="rId8"/>
          <a:stretch/>
        </p:blipFill>
        <p:spPr>
          <a:xfrm>
            <a:off x="2506680" y="3854880"/>
            <a:ext cx="1918080" cy="274680"/>
          </a:xfrm>
          <a:prstGeom prst="rect">
            <a:avLst/>
          </a:prstGeom>
          <a:ln>
            <a:noFill/>
          </a:ln>
        </p:spPr>
      </p:pic>
      <p:pic>
        <p:nvPicPr>
          <p:cNvPr id="999" name="Picture 15"/>
          <p:cNvPicPr/>
          <p:nvPr/>
        </p:nvPicPr>
        <p:blipFill>
          <a:blip r:embed="rId9"/>
          <a:stretch/>
        </p:blipFill>
        <p:spPr>
          <a:xfrm>
            <a:off x="2519640" y="4295520"/>
            <a:ext cx="2480040" cy="274320"/>
          </a:xfrm>
          <a:prstGeom prst="rect">
            <a:avLst/>
          </a:prstGeom>
          <a:ln>
            <a:noFill/>
          </a:ln>
        </p:spPr>
      </p:pic>
      <p:pic>
        <p:nvPicPr>
          <p:cNvPr id="1000" name="Picture 17"/>
          <p:cNvPicPr/>
          <p:nvPr/>
        </p:nvPicPr>
        <p:blipFill>
          <a:blip r:embed="rId10"/>
          <a:stretch/>
        </p:blipFill>
        <p:spPr>
          <a:xfrm>
            <a:off x="514080" y="4994280"/>
            <a:ext cx="8183520" cy="1168920"/>
          </a:xfrm>
          <a:prstGeom prst="rect">
            <a:avLst/>
          </a:prstGeom>
          <a:ln>
            <a:noFill/>
          </a:ln>
        </p:spPr>
      </p:pic>
      <p:sp>
        <p:nvSpPr>
          <p:cNvPr id="1001" name="CustomShape 1"/>
          <p:cNvSpPr/>
          <p:nvPr/>
        </p:nvSpPr>
        <p:spPr>
          <a:xfrm>
            <a:off x="225720" y="424080"/>
            <a:ext cx="8384040" cy="4381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439"/>
              </a:spcBef>
            </a:pPr>
            <a:r>
              <a:rPr lang="en-US" sz="2200" b="0" strike="noStrike" spc="-1">
                <a:solidFill>
                  <a:srgbClr val="000000"/>
                </a:solidFill>
                <a:latin typeface="Times New Roman"/>
              </a:rPr>
              <a:t>With:</a:t>
            </a:r>
            <a:endParaRPr lang="en-US" sz="22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0"/>
                                        </p:tgtEl>
                                        <p:attrNameLst>
                                          <p:attrName>style.visibility</p:attrName>
                                        </p:attrNameLst>
                                      </p:cBhvr>
                                      <p:to>
                                        <p:strVal val="visible"/>
                                      </p:to>
                                    </p:set>
                                    <p:anim calcmode="lin" valueType="num">
                                      <p:cBhvr additive="base">
                                        <p:cTn id="7" dur="500" fill="hold"/>
                                        <p:tgtEl>
                                          <p:spTgt spid="1000"/>
                                        </p:tgtEl>
                                        <p:attrNameLst>
                                          <p:attrName>ppt_x</p:attrName>
                                        </p:attrNameLst>
                                      </p:cBhvr>
                                      <p:tavLst>
                                        <p:tav tm="0">
                                          <p:val>
                                            <p:strVal val="#ppt_x"/>
                                          </p:val>
                                        </p:tav>
                                        <p:tav tm="100000">
                                          <p:val>
                                            <p:strVal val="#ppt_x"/>
                                          </p:val>
                                        </p:tav>
                                      </p:tavLst>
                                    </p:anim>
                                    <p:anim calcmode="lin" valueType="num">
                                      <p:cBhvr additive="base">
                                        <p:cTn id="8" dur="500" fill="hold"/>
                                        <p:tgtEl>
                                          <p:spTgt spid="10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Picture 5"/>
          <p:cNvPicPr/>
          <p:nvPr/>
        </p:nvPicPr>
        <p:blipFill>
          <a:blip r:embed="rId2"/>
          <a:stretch/>
        </p:blipFill>
        <p:spPr>
          <a:xfrm>
            <a:off x="64800" y="250200"/>
            <a:ext cx="9030240" cy="727200"/>
          </a:xfrm>
          <a:prstGeom prst="rect">
            <a:avLst/>
          </a:prstGeom>
          <a:ln>
            <a:noFill/>
          </a:ln>
        </p:spPr>
      </p:pic>
      <p:pic>
        <p:nvPicPr>
          <p:cNvPr id="1003" name="Picture 6"/>
          <p:cNvPicPr/>
          <p:nvPr/>
        </p:nvPicPr>
        <p:blipFill>
          <a:blip r:embed="rId3"/>
          <a:stretch/>
        </p:blipFill>
        <p:spPr>
          <a:xfrm>
            <a:off x="349920" y="1197000"/>
            <a:ext cx="7464960" cy="1413000"/>
          </a:xfrm>
          <a:prstGeom prst="rect">
            <a:avLst/>
          </a:prstGeom>
          <a:ln>
            <a:noFill/>
          </a:ln>
        </p:spPr>
      </p:pic>
      <p:pic>
        <p:nvPicPr>
          <p:cNvPr id="1004" name="Picture 12"/>
          <p:cNvPicPr/>
          <p:nvPr/>
        </p:nvPicPr>
        <p:blipFill>
          <a:blip r:embed="rId4"/>
          <a:stretch/>
        </p:blipFill>
        <p:spPr>
          <a:xfrm>
            <a:off x="0" y="3192480"/>
            <a:ext cx="9143640" cy="762840"/>
          </a:xfrm>
          <a:prstGeom prst="rect">
            <a:avLst/>
          </a:prstGeom>
          <a:ln>
            <a:noFill/>
          </a:ln>
        </p:spPr>
      </p:pic>
      <p:pic>
        <p:nvPicPr>
          <p:cNvPr id="1005" name="Picture 13"/>
          <p:cNvPicPr/>
          <p:nvPr/>
        </p:nvPicPr>
        <p:blipFill>
          <a:blip r:embed="rId5"/>
          <a:stretch/>
        </p:blipFill>
        <p:spPr>
          <a:xfrm>
            <a:off x="0" y="5156640"/>
            <a:ext cx="9143640" cy="762840"/>
          </a:xfrm>
          <a:prstGeom prst="rect">
            <a:avLst/>
          </a:prstGeom>
          <a:ln>
            <a:noFill/>
          </a:ln>
        </p:spPr>
      </p:pic>
      <p:sp>
        <p:nvSpPr>
          <p:cNvPr id="1006" name="CustomShape 1"/>
          <p:cNvSpPr/>
          <p:nvPr/>
        </p:nvSpPr>
        <p:spPr>
          <a:xfrm>
            <a:off x="7724880" y="1532160"/>
            <a:ext cx="300600" cy="113868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1007" name="Picture 17"/>
          <p:cNvPicPr/>
          <p:nvPr/>
        </p:nvPicPr>
        <p:blipFill>
          <a:blip r:embed="rId6"/>
          <a:stretch/>
        </p:blipFill>
        <p:spPr>
          <a:xfrm>
            <a:off x="235800" y="4160520"/>
            <a:ext cx="4018680" cy="289440"/>
          </a:xfrm>
          <a:prstGeom prst="rect">
            <a:avLst/>
          </a:prstGeom>
          <a:ln>
            <a:noFill/>
          </a:ln>
        </p:spPr>
      </p:pic>
      <p:pic>
        <p:nvPicPr>
          <p:cNvPr id="1008" name="Picture 18"/>
          <p:cNvPicPr/>
          <p:nvPr/>
        </p:nvPicPr>
        <p:blipFill>
          <a:blip r:embed="rId7"/>
          <a:stretch/>
        </p:blipFill>
        <p:spPr>
          <a:xfrm>
            <a:off x="197640" y="6079320"/>
            <a:ext cx="4056480" cy="2923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 name="Picture 3"/>
          <p:cNvPicPr/>
          <p:nvPr/>
        </p:nvPicPr>
        <p:blipFill>
          <a:blip r:embed="rId2"/>
          <a:stretch/>
        </p:blipFill>
        <p:spPr>
          <a:xfrm>
            <a:off x="7560" y="280800"/>
            <a:ext cx="9143640" cy="776520"/>
          </a:xfrm>
          <a:prstGeom prst="rect">
            <a:avLst/>
          </a:prstGeom>
          <a:ln>
            <a:noFill/>
          </a:ln>
        </p:spPr>
      </p:pic>
      <p:pic>
        <p:nvPicPr>
          <p:cNvPr id="1010" name="Picture 4"/>
          <p:cNvPicPr/>
          <p:nvPr/>
        </p:nvPicPr>
        <p:blipFill>
          <a:blip r:embed="rId3"/>
          <a:stretch/>
        </p:blipFill>
        <p:spPr>
          <a:xfrm>
            <a:off x="3600" y="2681640"/>
            <a:ext cx="9143640" cy="762840"/>
          </a:xfrm>
          <a:prstGeom prst="rect">
            <a:avLst/>
          </a:prstGeom>
          <a:ln>
            <a:noFill/>
          </a:ln>
        </p:spPr>
      </p:pic>
      <p:pic>
        <p:nvPicPr>
          <p:cNvPr id="1011" name="Picture 6"/>
          <p:cNvPicPr/>
          <p:nvPr/>
        </p:nvPicPr>
        <p:blipFill>
          <a:blip r:embed="rId4"/>
          <a:stretch/>
        </p:blipFill>
        <p:spPr>
          <a:xfrm>
            <a:off x="0" y="4750560"/>
            <a:ext cx="9143640" cy="776520"/>
          </a:xfrm>
          <a:prstGeom prst="rect">
            <a:avLst/>
          </a:prstGeom>
          <a:ln>
            <a:noFill/>
          </a:ln>
        </p:spPr>
      </p:pic>
      <p:pic>
        <p:nvPicPr>
          <p:cNvPr id="1012" name="Picture 10"/>
          <p:cNvPicPr/>
          <p:nvPr/>
        </p:nvPicPr>
        <p:blipFill>
          <a:blip r:embed="rId5"/>
          <a:stretch/>
        </p:blipFill>
        <p:spPr>
          <a:xfrm>
            <a:off x="297720" y="1185840"/>
            <a:ext cx="3340080" cy="282960"/>
          </a:xfrm>
          <a:prstGeom prst="rect">
            <a:avLst/>
          </a:prstGeom>
          <a:ln>
            <a:noFill/>
          </a:ln>
        </p:spPr>
      </p:pic>
      <p:pic>
        <p:nvPicPr>
          <p:cNvPr id="1013" name="Picture 11"/>
          <p:cNvPicPr/>
          <p:nvPr/>
        </p:nvPicPr>
        <p:blipFill>
          <a:blip r:embed="rId6"/>
          <a:stretch/>
        </p:blipFill>
        <p:spPr>
          <a:xfrm>
            <a:off x="297720" y="3646080"/>
            <a:ext cx="3929760" cy="282960"/>
          </a:xfrm>
          <a:prstGeom prst="rect">
            <a:avLst/>
          </a:prstGeom>
          <a:ln>
            <a:noFill/>
          </a:ln>
        </p:spPr>
      </p:pic>
      <p:pic>
        <p:nvPicPr>
          <p:cNvPr id="1014" name="Picture 12"/>
          <p:cNvPicPr/>
          <p:nvPr/>
        </p:nvPicPr>
        <p:blipFill>
          <a:blip r:embed="rId7"/>
          <a:stretch/>
        </p:blipFill>
        <p:spPr>
          <a:xfrm>
            <a:off x="275040" y="5780160"/>
            <a:ext cx="3340080" cy="2829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 name="Picture 3"/>
          <p:cNvPicPr/>
          <p:nvPr/>
        </p:nvPicPr>
        <p:blipFill>
          <a:blip r:embed="rId2"/>
          <a:stretch/>
        </p:blipFill>
        <p:spPr>
          <a:xfrm>
            <a:off x="7560" y="1333080"/>
            <a:ext cx="9143640" cy="776520"/>
          </a:xfrm>
          <a:prstGeom prst="rect">
            <a:avLst/>
          </a:prstGeom>
          <a:ln>
            <a:noFill/>
          </a:ln>
        </p:spPr>
      </p:pic>
      <p:pic>
        <p:nvPicPr>
          <p:cNvPr id="1016" name="Picture 4"/>
          <p:cNvPicPr/>
          <p:nvPr/>
        </p:nvPicPr>
        <p:blipFill>
          <a:blip r:embed="rId3"/>
          <a:stretch/>
        </p:blipFill>
        <p:spPr>
          <a:xfrm>
            <a:off x="0" y="4082760"/>
            <a:ext cx="9143640" cy="776520"/>
          </a:xfrm>
          <a:prstGeom prst="rect">
            <a:avLst/>
          </a:prstGeom>
          <a:ln>
            <a:noFill/>
          </a:ln>
        </p:spPr>
      </p:pic>
      <p:pic>
        <p:nvPicPr>
          <p:cNvPr id="1017" name="Picture 5"/>
          <p:cNvPicPr/>
          <p:nvPr/>
        </p:nvPicPr>
        <p:blipFill>
          <a:blip r:embed="rId4"/>
          <a:stretch/>
        </p:blipFill>
        <p:spPr>
          <a:xfrm>
            <a:off x="363240" y="2310480"/>
            <a:ext cx="3340080" cy="282960"/>
          </a:xfrm>
          <a:prstGeom prst="rect">
            <a:avLst/>
          </a:prstGeom>
          <a:ln>
            <a:noFill/>
          </a:ln>
        </p:spPr>
      </p:pic>
      <p:pic>
        <p:nvPicPr>
          <p:cNvPr id="1018" name="Picture 6"/>
          <p:cNvPicPr/>
          <p:nvPr/>
        </p:nvPicPr>
        <p:blipFill>
          <a:blip r:embed="rId5"/>
          <a:stretch/>
        </p:blipFill>
        <p:spPr>
          <a:xfrm>
            <a:off x="363240" y="5020920"/>
            <a:ext cx="3929760" cy="2829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9" name="Picture 3"/>
          <p:cNvPicPr/>
          <p:nvPr/>
        </p:nvPicPr>
        <p:blipFill>
          <a:blip r:embed="rId2"/>
          <a:stretch/>
        </p:blipFill>
        <p:spPr>
          <a:xfrm>
            <a:off x="44280" y="1030680"/>
            <a:ext cx="9086040" cy="2893320"/>
          </a:xfrm>
          <a:prstGeom prst="rect">
            <a:avLst/>
          </a:prstGeom>
          <a:ln>
            <a:noFill/>
          </a:ln>
        </p:spPr>
      </p:pic>
      <p:pic>
        <p:nvPicPr>
          <p:cNvPr id="1020" name="Picture 5"/>
          <p:cNvPicPr/>
          <p:nvPr/>
        </p:nvPicPr>
        <p:blipFill>
          <a:blip r:embed="rId3"/>
          <a:stretch/>
        </p:blipFill>
        <p:spPr>
          <a:xfrm>
            <a:off x="-12960" y="4850640"/>
            <a:ext cx="9143640" cy="1698840"/>
          </a:xfrm>
          <a:prstGeom prst="rect">
            <a:avLst/>
          </a:prstGeom>
          <a:ln>
            <a:noFill/>
          </a:ln>
        </p:spPr>
      </p:pic>
      <p:sp>
        <p:nvSpPr>
          <p:cNvPr id="1021" name="CustomShape 1"/>
          <p:cNvSpPr/>
          <p:nvPr/>
        </p:nvSpPr>
        <p:spPr>
          <a:xfrm>
            <a:off x="454320" y="230760"/>
            <a:ext cx="325656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strike="noStrike" spc="-1">
                <a:solidFill>
                  <a:srgbClr val="000000"/>
                </a:solidFill>
                <a:latin typeface="Times New Roman"/>
              </a:rPr>
              <a:t>Finally, the totals are:</a:t>
            </a:r>
            <a:endParaRPr lang="en-US" sz="2800" b="0" strike="noStrike" spc="-1">
              <a:latin typeface="Arial"/>
            </a:endParaRPr>
          </a:p>
        </p:txBody>
      </p:sp>
      <p:sp>
        <p:nvSpPr>
          <p:cNvPr id="1022" name="CustomShape 2"/>
          <p:cNvSpPr/>
          <p:nvPr/>
        </p:nvSpPr>
        <p:spPr>
          <a:xfrm rot="10800000">
            <a:off x="3491655" y="1828860"/>
            <a:ext cx="489240" cy="212472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23" name="CustomShape 3"/>
          <p:cNvSpPr/>
          <p:nvPr/>
        </p:nvSpPr>
        <p:spPr>
          <a:xfrm rot="10800000">
            <a:off x="3208755" y="5432070"/>
            <a:ext cx="489240" cy="111672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24" name="CustomShape 4"/>
          <p:cNvSpPr/>
          <p:nvPr/>
        </p:nvSpPr>
        <p:spPr>
          <a:xfrm>
            <a:off x="1144080" y="2434320"/>
            <a:ext cx="243864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0" strike="noStrike" spc="-1" dirty="0">
                <a:solidFill>
                  <a:srgbClr val="000000"/>
                </a:solidFill>
                <a:latin typeface="Times New Roman"/>
              </a:rPr>
              <a:t>“Normalizer” for log pseudo-likelihood</a:t>
            </a:r>
            <a:endParaRPr lang="en-US" sz="2000" b="0" strike="noStrike" spc="-1" dirty="0">
              <a:latin typeface="Arial"/>
            </a:endParaRPr>
          </a:p>
        </p:txBody>
      </p:sp>
      <p:sp>
        <p:nvSpPr>
          <p:cNvPr id="1025" name="CustomShape 5"/>
          <p:cNvSpPr/>
          <p:nvPr/>
        </p:nvSpPr>
        <p:spPr>
          <a:xfrm>
            <a:off x="759537" y="5682600"/>
            <a:ext cx="243864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0" strike="noStrike" spc="-1" dirty="0">
                <a:solidFill>
                  <a:srgbClr val="000000"/>
                </a:solidFill>
                <a:latin typeface="Times New Roman"/>
              </a:rPr>
              <a:t>“Normalizer” for log likelihood</a:t>
            </a:r>
            <a:endParaRPr lang="en-US" sz="2000" b="0" strike="noStrike" spc="-1" dirty="0">
              <a:latin typeface="Arial"/>
            </a:endParaRPr>
          </a:p>
        </p:txBody>
      </p:sp>
      <p:sp>
        <p:nvSpPr>
          <p:cNvPr id="1026" name="CustomShape 6"/>
          <p:cNvSpPr/>
          <p:nvPr/>
        </p:nvSpPr>
        <p:spPr>
          <a:xfrm>
            <a:off x="4682880" y="458640"/>
            <a:ext cx="38491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0" strike="noStrike" spc="-1">
                <a:solidFill>
                  <a:srgbClr val="000000"/>
                </a:solidFill>
                <a:latin typeface="Times New Roman"/>
              </a:rPr>
              <a:t>“Energy” for log pseudo-likelihood</a:t>
            </a:r>
            <a:endParaRPr lang="en-US" sz="2000" b="0" strike="noStrike" spc="-1">
              <a:latin typeface="Arial"/>
            </a:endParaRPr>
          </a:p>
        </p:txBody>
      </p:sp>
      <p:sp>
        <p:nvSpPr>
          <p:cNvPr id="1027" name="CustomShape 7"/>
          <p:cNvSpPr/>
          <p:nvPr/>
        </p:nvSpPr>
        <p:spPr>
          <a:xfrm>
            <a:off x="4689720" y="4344840"/>
            <a:ext cx="38491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0" strike="noStrike" spc="-1">
                <a:solidFill>
                  <a:srgbClr val="000000"/>
                </a:solidFill>
                <a:latin typeface="Times New Roman"/>
              </a:rPr>
              <a:t>“Energy” for log likelihood</a:t>
            </a:r>
            <a:endParaRPr lang="en-US" sz="2000" b="0" strike="noStrike" spc="-1">
              <a:latin typeface="Arial"/>
            </a:endParaRPr>
          </a:p>
        </p:txBody>
      </p:sp>
      <p:sp>
        <p:nvSpPr>
          <p:cNvPr id="1028" name="CustomShape 8"/>
          <p:cNvSpPr/>
          <p:nvPr/>
        </p:nvSpPr>
        <p:spPr>
          <a:xfrm rot="16200000">
            <a:off x="6431400" y="-1520280"/>
            <a:ext cx="326880" cy="507096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29" name="CustomShape 9"/>
          <p:cNvSpPr/>
          <p:nvPr/>
        </p:nvSpPr>
        <p:spPr>
          <a:xfrm rot="16200000">
            <a:off x="6127200" y="2239560"/>
            <a:ext cx="326880" cy="524916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1030" name="Picture 12"/>
          <p:cNvPicPr/>
          <p:nvPr/>
        </p:nvPicPr>
        <p:blipFill>
          <a:blip r:embed="rId4"/>
          <a:srcRect l="9994" t="11459" r="11972" b="11502"/>
          <a:stretch/>
        </p:blipFill>
        <p:spPr>
          <a:xfrm>
            <a:off x="260280" y="3380400"/>
            <a:ext cx="1437480" cy="111456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2"/>
                                        </p:tgtEl>
                                        <p:attrNameLst>
                                          <p:attrName>style.visibility</p:attrName>
                                        </p:attrNameLst>
                                      </p:cBhvr>
                                      <p:to>
                                        <p:strVal val="visible"/>
                                      </p:to>
                                    </p:set>
                                    <p:anim calcmode="lin" valueType="num">
                                      <p:cBhvr additive="base">
                                        <p:cTn id="17" dur="500" fill="hold"/>
                                        <p:tgtEl>
                                          <p:spTgt spid="1022"/>
                                        </p:tgtEl>
                                        <p:attrNameLst>
                                          <p:attrName>ppt_x</p:attrName>
                                        </p:attrNameLst>
                                      </p:cBhvr>
                                      <p:tavLst>
                                        <p:tav tm="0">
                                          <p:val>
                                            <p:strVal val="#ppt_x"/>
                                          </p:val>
                                        </p:tav>
                                        <p:tav tm="100000">
                                          <p:val>
                                            <p:strVal val="#ppt_x"/>
                                          </p:val>
                                        </p:tav>
                                      </p:tavLst>
                                    </p:anim>
                                    <p:anim calcmode="lin" valueType="num">
                                      <p:cBhvr additive="base">
                                        <p:cTn id="18" dur="500" fill="hold"/>
                                        <p:tgtEl>
                                          <p:spTgt spid="10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24"/>
                                        </p:tgtEl>
                                        <p:attrNameLst>
                                          <p:attrName>style.visibility</p:attrName>
                                        </p:attrNameLst>
                                      </p:cBhvr>
                                      <p:to>
                                        <p:strVal val="visible"/>
                                      </p:to>
                                    </p:set>
                                    <p:anim calcmode="lin" valueType="num">
                                      <p:cBhvr additive="base">
                                        <p:cTn id="21" dur="500" fill="hold"/>
                                        <p:tgtEl>
                                          <p:spTgt spid="1024"/>
                                        </p:tgtEl>
                                        <p:attrNameLst>
                                          <p:attrName>ppt_x</p:attrName>
                                        </p:attrNameLst>
                                      </p:cBhvr>
                                      <p:tavLst>
                                        <p:tav tm="0">
                                          <p:val>
                                            <p:strVal val="#ppt_x"/>
                                          </p:val>
                                        </p:tav>
                                        <p:tav tm="100000">
                                          <p:val>
                                            <p:strVal val="#ppt_x"/>
                                          </p:val>
                                        </p:tav>
                                      </p:tavLst>
                                    </p:anim>
                                    <p:anim calcmode="lin" valueType="num">
                                      <p:cBhvr additive="base">
                                        <p:cTn id="22"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27"/>
                                        </p:tgtEl>
                                        <p:attrNameLst>
                                          <p:attrName>style.visibility</p:attrName>
                                        </p:attrNameLst>
                                      </p:cBhvr>
                                      <p:to>
                                        <p:strVal val="visible"/>
                                      </p:to>
                                    </p:set>
                                    <p:anim calcmode="lin" valueType="num">
                                      <p:cBhvr additive="base">
                                        <p:cTn id="27" dur="500" fill="hold"/>
                                        <p:tgtEl>
                                          <p:spTgt spid="1027"/>
                                        </p:tgtEl>
                                        <p:attrNameLst>
                                          <p:attrName>ppt_x</p:attrName>
                                        </p:attrNameLst>
                                      </p:cBhvr>
                                      <p:tavLst>
                                        <p:tav tm="0">
                                          <p:val>
                                            <p:strVal val="#ppt_x"/>
                                          </p:val>
                                        </p:tav>
                                        <p:tav tm="100000">
                                          <p:val>
                                            <p:strVal val="#ppt_x"/>
                                          </p:val>
                                        </p:tav>
                                      </p:tavLst>
                                    </p:anim>
                                    <p:anim calcmode="lin" valueType="num">
                                      <p:cBhvr additive="base">
                                        <p:cTn id="28" dur="500" fill="hold"/>
                                        <p:tgtEl>
                                          <p:spTgt spid="10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9"/>
                                        </p:tgtEl>
                                        <p:attrNameLst>
                                          <p:attrName>style.visibility</p:attrName>
                                        </p:attrNameLst>
                                      </p:cBhvr>
                                      <p:to>
                                        <p:strVal val="visible"/>
                                      </p:to>
                                    </p:set>
                                    <p:anim calcmode="lin" valueType="num">
                                      <p:cBhvr additive="base">
                                        <p:cTn id="31" dur="500" fill="hold"/>
                                        <p:tgtEl>
                                          <p:spTgt spid="1029"/>
                                        </p:tgtEl>
                                        <p:attrNameLst>
                                          <p:attrName>ppt_x</p:attrName>
                                        </p:attrNameLst>
                                      </p:cBhvr>
                                      <p:tavLst>
                                        <p:tav tm="0">
                                          <p:val>
                                            <p:strVal val="#ppt_x"/>
                                          </p:val>
                                        </p:tav>
                                        <p:tav tm="100000">
                                          <p:val>
                                            <p:strVal val="#ppt_x"/>
                                          </p:val>
                                        </p:tav>
                                      </p:tavLst>
                                    </p:anim>
                                    <p:anim calcmode="lin" valueType="num">
                                      <p:cBhvr additive="base">
                                        <p:cTn id="32"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3"/>
                                        </p:tgtEl>
                                        <p:attrNameLst>
                                          <p:attrName>style.visibility</p:attrName>
                                        </p:attrNameLst>
                                      </p:cBhvr>
                                      <p:to>
                                        <p:strVal val="visible"/>
                                      </p:to>
                                    </p:set>
                                    <p:anim calcmode="lin" valueType="num">
                                      <p:cBhvr additive="base">
                                        <p:cTn id="37" dur="500" fill="hold"/>
                                        <p:tgtEl>
                                          <p:spTgt spid="1023"/>
                                        </p:tgtEl>
                                        <p:attrNameLst>
                                          <p:attrName>ppt_x</p:attrName>
                                        </p:attrNameLst>
                                      </p:cBhvr>
                                      <p:tavLst>
                                        <p:tav tm="0">
                                          <p:val>
                                            <p:strVal val="#ppt_x"/>
                                          </p:val>
                                        </p:tav>
                                        <p:tav tm="100000">
                                          <p:val>
                                            <p:strVal val="#ppt_x"/>
                                          </p:val>
                                        </p:tav>
                                      </p:tavLst>
                                    </p:anim>
                                    <p:anim calcmode="lin" valueType="num">
                                      <p:cBhvr additive="base">
                                        <p:cTn id="38" dur="500" fill="hold"/>
                                        <p:tgtEl>
                                          <p:spTgt spid="10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25"/>
                                        </p:tgtEl>
                                        <p:attrNameLst>
                                          <p:attrName>style.visibility</p:attrName>
                                        </p:attrNameLst>
                                      </p:cBhvr>
                                      <p:to>
                                        <p:strVal val="visible"/>
                                      </p:to>
                                    </p:set>
                                    <p:anim calcmode="lin" valueType="num">
                                      <p:cBhvr additive="base">
                                        <p:cTn id="41" dur="500" fill="hold"/>
                                        <p:tgtEl>
                                          <p:spTgt spid="1025"/>
                                        </p:tgtEl>
                                        <p:attrNameLst>
                                          <p:attrName>ppt_x</p:attrName>
                                        </p:attrNameLst>
                                      </p:cBhvr>
                                      <p:tavLst>
                                        <p:tav tm="0">
                                          <p:val>
                                            <p:strVal val="#ppt_x"/>
                                          </p:val>
                                        </p:tav>
                                        <p:tav tm="100000">
                                          <p:val>
                                            <p:strVal val="#ppt_x"/>
                                          </p:val>
                                        </p:tav>
                                      </p:tavLst>
                                    </p:anim>
                                    <p:anim calcmode="lin" valueType="num">
                                      <p:cBhvr additive="base">
                                        <p:cTn id="42"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p:bldP spid="1025" grpId="0"/>
      <p:bldP spid="1026" grpId="0"/>
      <p:bldP spid="102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CustomShape 1"/>
          <p:cNvSpPr/>
          <p:nvPr/>
        </p:nvSpPr>
        <p:spPr>
          <a:xfrm>
            <a:off x="601560" y="232200"/>
            <a:ext cx="7799760" cy="818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1" strike="noStrike" spc="-1">
                <a:solidFill>
                  <a:srgbClr val="000000"/>
                </a:solidFill>
                <a:latin typeface="Times New Roman"/>
              </a:rPr>
              <a:t>Example</a:t>
            </a:r>
            <a:r>
              <a:rPr lang="en-US" sz="2200" b="0" strike="noStrike" spc="-1">
                <a:solidFill>
                  <a:srgbClr val="000000"/>
                </a:solidFill>
                <a:latin typeface="Times New Roman"/>
              </a:rPr>
              <a:t>: We can visualize the sample likelihood vs. pseudo-likelihood for a model with only two parameters. Consider:</a:t>
            </a:r>
            <a:endParaRPr lang="en-US" sz="2200" b="0" strike="noStrike" spc="-1">
              <a:latin typeface="Arial"/>
            </a:endParaRPr>
          </a:p>
        </p:txBody>
      </p:sp>
      <p:grpSp>
        <p:nvGrpSpPr>
          <p:cNvPr id="1032" name="Group 2"/>
          <p:cNvGrpSpPr/>
          <p:nvPr/>
        </p:nvGrpSpPr>
        <p:grpSpPr>
          <a:xfrm>
            <a:off x="2398320" y="1795680"/>
            <a:ext cx="3296520" cy="1027800"/>
            <a:chOff x="2398320" y="1795680"/>
            <a:chExt cx="3296520" cy="1027800"/>
          </a:xfrm>
        </p:grpSpPr>
        <p:grpSp>
          <p:nvGrpSpPr>
            <p:cNvPr id="1033" name="Group 3"/>
            <p:cNvGrpSpPr/>
            <p:nvPr/>
          </p:nvGrpSpPr>
          <p:grpSpPr>
            <a:xfrm>
              <a:off x="4780800" y="1818720"/>
              <a:ext cx="914040" cy="1004760"/>
              <a:chOff x="4780800" y="1818720"/>
              <a:chExt cx="914040" cy="1004760"/>
            </a:xfrm>
          </p:grpSpPr>
          <p:sp>
            <p:nvSpPr>
              <p:cNvPr id="1034" name="CustomShape 4"/>
              <p:cNvSpPr/>
              <p:nvPr/>
            </p:nvSpPr>
            <p:spPr>
              <a:xfrm>
                <a:off x="4780800" y="190512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035" name="CustomShape 5"/>
              <p:cNvSpPr/>
              <p:nvPr/>
            </p:nvSpPr>
            <p:spPr>
              <a:xfrm>
                <a:off x="4951530" y="1818720"/>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a:solidFill>
                      <a:srgbClr val="000000"/>
                    </a:solidFill>
                    <a:latin typeface="Times New Roman"/>
                  </a:rPr>
                  <a:t>B</a:t>
                </a:r>
                <a:endParaRPr lang="en-US" sz="6000" b="0" strike="noStrike" spc="-1">
                  <a:latin typeface="Arial"/>
                </a:endParaRPr>
              </a:p>
            </p:txBody>
          </p:sp>
        </p:grpSp>
        <p:grpSp>
          <p:nvGrpSpPr>
            <p:cNvPr id="1036" name="Group 6"/>
            <p:cNvGrpSpPr/>
            <p:nvPr/>
          </p:nvGrpSpPr>
          <p:grpSpPr>
            <a:xfrm>
              <a:off x="2398320" y="1795680"/>
              <a:ext cx="914040" cy="1025640"/>
              <a:chOff x="2398320" y="1795680"/>
              <a:chExt cx="914040" cy="1025640"/>
            </a:xfrm>
          </p:grpSpPr>
          <p:sp>
            <p:nvSpPr>
              <p:cNvPr id="1037" name="CustomShape 7"/>
              <p:cNvSpPr/>
              <p:nvPr/>
            </p:nvSpPr>
            <p:spPr>
              <a:xfrm>
                <a:off x="2398320" y="190728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038" name="CustomShape 8"/>
              <p:cNvSpPr/>
              <p:nvPr/>
            </p:nvSpPr>
            <p:spPr>
              <a:xfrm>
                <a:off x="2536650" y="1795680"/>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dirty="0">
                    <a:solidFill>
                      <a:srgbClr val="000000"/>
                    </a:solidFill>
                    <a:latin typeface="Times New Roman"/>
                  </a:rPr>
                  <a:t>A</a:t>
                </a:r>
                <a:endParaRPr lang="en-US" sz="6000" b="0" strike="noStrike" spc="-1" dirty="0">
                  <a:latin typeface="Arial"/>
                </a:endParaRPr>
              </a:p>
            </p:txBody>
          </p:sp>
        </p:grpSp>
        <p:sp>
          <p:nvSpPr>
            <p:cNvPr id="1039" name="Line 9"/>
            <p:cNvSpPr/>
            <p:nvPr/>
          </p:nvSpPr>
          <p:spPr>
            <a:xfrm>
              <a:off x="3312720" y="2361960"/>
              <a:ext cx="146808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grpSp>
      <p:pic>
        <p:nvPicPr>
          <p:cNvPr id="1040" name="Picture 18"/>
          <p:cNvPicPr/>
          <p:nvPr/>
        </p:nvPicPr>
        <p:blipFill>
          <a:blip r:embed="rId2"/>
          <a:stretch/>
        </p:blipFill>
        <p:spPr>
          <a:xfrm>
            <a:off x="5752080" y="1347840"/>
            <a:ext cx="3202920" cy="247320"/>
          </a:xfrm>
          <a:prstGeom prst="rect">
            <a:avLst/>
          </a:prstGeom>
          <a:ln>
            <a:noFill/>
          </a:ln>
        </p:spPr>
      </p:pic>
      <p:pic>
        <p:nvPicPr>
          <p:cNvPr id="1041" name="Picture 1"/>
          <p:cNvPicPr/>
          <p:nvPr/>
        </p:nvPicPr>
        <p:blipFill>
          <a:blip r:embed="rId3"/>
          <a:stretch/>
        </p:blipFill>
        <p:spPr>
          <a:xfrm>
            <a:off x="2879280" y="1211760"/>
            <a:ext cx="1948320" cy="672480"/>
          </a:xfrm>
          <a:prstGeom prst="rect">
            <a:avLst/>
          </a:prstGeom>
          <a:ln>
            <a:noFill/>
          </a:ln>
        </p:spPr>
      </p:pic>
      <p:pic>
        <p:nvPicPr>
          <p:cNvPr id="1042" name="Picture 25"/>
          <p:cNvPicPr/>
          <p:nvPr/>
        </p:nvPicPr>
        <p:blipFill>
          <a:blip r:embed="rId4"/>
          <a:stretch/>
        </p:blipFill>
        <p:spPr>
          <a:xfrm>
            <a:off x="4580280" y="2965320"/>
            <a:ext cx="1193040" cy="657000"/>
          </a:xfrm>
          <a:prstGeom prst="rect">
            <a:avLst/>
          </a:prstGeom>
          <a:ln>
            <a:noFill/>
          </a:ln>
        </p:spPr>
      </p:pic>
      <p:pic>
        <p:nvPicPr>
          <p:cNvPr id="1043" name="Picture 26"/>
          <p:cNvPicPr/>
          <p:nvPr/>
        </p:nvPicPr>
        <p:blipFill>
          <a:blip r:embed="rId5"/>
          <a:stretch/>
        </p:blipFill>
        <p:spPr>
          <a:xfrm>
            <a:off x="2216520" y="2957040"/>
            <a:ext cx="1237320" cy="689760"/>
          </a:xfrm>
          <a:prstGeom prst="rect">
            <a:avLst/>
          </a:prstGeom>
          <a:ln>
            <a:noFill/>
          </a:ln>
        </p:spPr>
      </p:pic>
      <p:sp>
        <p:nvSpPr>
          <p:cNvPr id="1044" name="CustomShape 10"/>
          <p:cNvSpPr/>
          <p:nvPr/>
        </p:nvSpPr>
        <p:spPr>
          <a:xfrm>
            <a:off x="876960" y="4071600"/>
            <a:ext cx="7799760" cy="2250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400"/>
              </a:spcBef>
            </a:pPr>
            <a:r>
              <a:rPr lang="en-US" sz="2000" b="0" strike="noStrike" spc="-1" dirty="0">
                <a:solidFill>
                  <a:srgbClr val="000000"/>
                </a:solidFill>
                <a:latin typeface="Times New Roman"/>
              </a:rPr>
              <a:t>From a sample of size 25 and known values for </a:t>
            </a:r>
            <a:r>
              <a:rPr lang="en-US" sz="2000" b="0" i="1" strike="noStrike" spc="-1" dirty="0">
                <a:solidFill>
                  <a:srgbClr val="000000"/>
                </a:solidFill>
                <a:latin typeface="Symbol"/>
              </a:rPr>
              <a:t>    </a:t>
            </a:r>
            <a:r>
              <a:rPr lang="en-US" sz="2000" b="0" strike="noStrike" spc="-1" dirty="0">
                <a:solidFill>
                  <a:srgbClr val="000000"/>
                </a:solidFill>
                <a:latin typeface="Times New Roman"/>
              </a:rPr>
              <a:t> (see R code of next slide):</a:t>
            </a:r>
            <a:endParaRPr lang="en-US" sz="2000" b="0" strike="noStrike" spc="-1" dirty="0">
              <a:latin typeface="Arial"/>
            </a:endParaRPr>
          </a:p>
          <a:p>
            <a:pPr marL="457200" indent="-456840">
              <a:lnSpc>
                <a:spcPct val="100000"/>
              </a:lnSpc>
              <a:spcBef>
                <a:spcPts val="400"/>
              </a:spcBef>
              <a:buClr>
                <a:srgbClr val="000000"/>
              </a:buClr>
              <a:buFont typeface="Arial"/>
              <a:buAutoNum type="alphaLcPeriod"/>
            </a:pPr>
            <a:r>
              <a:rPr lang="en-US" sz="2000" b="0" strike="noStrike" spc="-1" dirty="0">
                <a:solidFill>
                  <a:srgbClr val="000000"/>
                </a:solidFill>
                <a:latin typeface="Times New Roman"/>
              </a:rPr>
              <a:t>Compute the -log pseudo-likelihood and -log likelihood surfaces, and render them in 3D</a:t>
            </a:r>
            <a:endParaRPr lang="en-US" sz="2000" b="0" strike="noStrike" spc="-1" dirty="0">
              <a:latin typeface="Arial"/>
            </a:endParaRPr>
          </a:p>
          <a:p>
            <a:pPr marL="457200" indent="-456840">
              <a:lnSpc>
                <a:spcPct val="100000"/>
              </a:lnSpc>
              <a:spcBef>
                <a:spcPts val="400"/>
              </a:spcBef>
              <a:buClr>
                <a:srgbClr val="000000"/>
              </a:buClr>
              <a:buFont typeface="Arial"/>
              <a:buAutoNum type="alphaLcPeriod"/>
            </a:pPr>
            <a:r>
              <a:rPr lang="en-US" sz="2000" b="0" strike="noStrike" spc="-1" dirty="0">
                <a:solidFill>
                  <a:srgbClr val="000000"/>
                </a:solidFill>
                <a:latin typeface="Times New Roman"/>
              </a:rPr>
              <a:t>Pinpoint the approximate minimum of both surfaces and compare to the true    values</a:t>
            </a:r>
            <a:endParaRPr lang="en-US" sz="2000" b="0" strike="noStrike" spc="-1" dirty="0">
              <a:latin typeface="Arial"/>
            </a:endParaRPr>
          </a:p>
        </p:txBody>
      </p:sp>
      <p:pic>
        <p:nvPicPr>
          <p:cNvPr id="1045" name="Picture 10"/>
          <p:cNvPicPr/>
          <p:nvPr/>
        </p:nvPicPr>
        <p:blipFill>
          <a:blip r:embed="rId6"/>
          <a:stretch/>
        </p:blipFill>
        <p:spPr>
          <a:xfrm>
            <a:off x="5921640" y="4190400"/>
            <a:ext cx="133920" cy="183600"/>
          </a:xfrm>
          <a:prstGeom prst="rect">
            <a:avLst/>
          </a:prstGeom>
          <a:ln>
            <a:noFill/>
          </a:ln>
        </p:spPr>
      </p:pic>
      <p:pic>
        <p:nvPicPr>
          <p:cNvPr id="1046" name="Picture 20"/>
          <p:cNvPicPr/>
          <p:nvPr/>
        </p:nvPicPr>
        <p:blipFill>
          <a:blip r:embed="rId6"/>
          <a:stretch/>
        </p:blipFill>
        <p:spPr>
          <a:xfrm>
            <a:off x="2277360" y="5851080"/>
            <a:ext cx="133920" cy="1836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CustomShape 1"/>
          <p:cNvSpPr/>
          <p:nvPr/>
        </p:nvSpPr>
        <p:spPr>
          <a:xfrm>
            <a:off x="489600" y="34560"/>
            <a:ext cx="4497120" cy="5209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Let’s assign the “true”    to be:</a:t>
            </a:r>
            <a:endParaRPr lang="en-US" sz="2000" b="0" strike="noStrike" spc="-1">
              <a:latin typeface="Arial"/>
            </a:endParaRPr>
          </a:p>
        </p:txBody>
      </p:sp>
      <p:pic>
        <p:nvPicPr>
          <p:cNvPr id="1048" name="Picture 4"/>
          <p:cNvPicPr>
            <a:picLocks noChangeAspect="1"/>
          </p:cNvPicPr>
          <p:nvPr/>
        </p:nvPicPr>
        <p:blipFill>
          <a:blip r:embed="rId2"/>
          <a:stretch/>
        </p:blipFill>
        <p:spPr>
          <a:xfrm>
            <a:off x="3219240" y="176461"/>
            <a:ext cx="128016" cy="166323"/>
          </a:xfrm>
          <a:prstGeom prst="rect">
            <a:avLst/>
          </a:prstGeom>
          <a:ln>
            <a:noFill/>
          </a:ln>
        </p:spPr>
      </p:pic>
      <p:sp>
        <p:nvSpPr>
          <p:cNvPr id="1049" name="CustomShape 2"/>
          <p:cNvSpPr/>
          <p:nvPr/>
        </p:nvSpPr>
        <p:spPr>
          <a:xfrm>
            <a:off x="489600" y="444600"/>
            <a:ext cx="8359920" cy="5605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For reproducibility, lets get a sample of configurations with seed = 1. </a:t>
            </a:r>
            <a:endParaRPr lang="en-US" sz="2000" b="0" strike="noStrike" spc="-1">
              <a:latin typeface="Arial"/>
            </a:endParaRPr>
          </a:p>
        </p:txBody>
      </p:sp>
      <p:sp>
        <p:nvSpPr>
          <p:cNvPr id="1050" name="CustomShape 3"/>
          <p:cNvSpPr/>
          <p:nvPr/>
        </p:nvSpPr>
        <p:spPr>
          <a:xfrm>
            <a:off x="277920" y="865080"/>
            <a:ext cx="8637840" cy="574848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a:solidFill>
                  <a:srgbClr val="FFFFFF"/>
                </a:solidFill>
                <a:latin typeface="Courier New"/>
              </a:rPr>
              <a:t>library(CRFutil)</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grphf &lt;- ~A:B</a:t>
            </a:r>
            <a:endParaRPr lang="en-US" sz="1200" b="0" strike="noStrike" spc="-1">
              <a:latin typeface="Arial"/>
            </a:endParaRPr>
          </a:p>
          <a:p>
            <a:pPr>
              <a:lnSpc>
                <a:spcPct val="100000"/>
              </a:lnSpc>
            </a:pPr>
            <a:r>
              <a:rPr lang="en-US" sz="1200" b="0" strike="noStrike" spc="-1">
                <a:solidFill>
                  <a:srgbClr val="FFFFFF"/>
                </a:solidFill>
                <a:latin typeface="Courier New"/>
              </a:rPr>
              <a:t>adj   &lt;- ug(grphf, result="matrix")</a:t>
            </a:r>
            <a:endParaRPr lang="en-US" sz="1200" b="0" strike="noStrike" spc="-1">
              <a:latin typeface="Arial"/>
            </a:endParaRPr>
          </a:p>
          <a:p>
            <a:pPr>
              <a:lnSpc>
                <a:spcPct val="100000"/>
              </a:lnSpc>
            </a:pPr>
            <a:r>
              <a:rPr lang="en-US" sz="1200" b="0" strike="noStrike" spc="-1">
                <a:solidFill>
                  <a:srgbClr val="FFFFFF"/>
                </a:solidFill>
                <a:latin typeface="Courier New"/>
              </a:rPr>
              <a:t>f0 &lt;- function(y){ as.numeric(c((y==1),(y==2)))}</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n.states &lt;- 2</a:t>
            </a:r>
            <a:endParaRPr lang="en-US" sz="1200" b="0" strike="noStrike" spc="-1">
              <a:latin typeface="Arial"/>
            </a:endParaRPr>
          </a:p>
          <a:p>
            <a:pPr>
              <a:lnSpc>
                <a:spcPct val="100000"/>
              </a:lnSpc>
            </a:pPr>
            <a:r>
              <a:rPr lang="en-US" sz="1200" b="0" strike="noStrike" spc="-1">
                <a:solidFill>
                  <a:srgbClr val="FFFFFF"/>
                </a:solidFill>
                <a:latin typeface="Courier New"/>
              </a:rPr>
              <a:t>known.model &lt;- make.crf(adj, n.states)</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First lets get a sample of configurations from a "true" model:</a:t>
            </a:r>
            <a:endParaRPr lang="en-US" sz="1200" b="0" strike="noStrike" spc="-1">
              <a:latin typeface="Arial"/>
            </a:endParaRPr>
          </a:p>
          <a:p>
            <a:pPr>
              <a:lnSpc>
                <a:spcPct val="100000"/>
              </a:lnSpc>
            </a:pPr>
            <a:r>
              <a:rPr lang="en-US" sz="1200" b="0" strike="noStrike" spc="-1">
                <a:solidFill>
                  <a:srgbClr val="FFFF00"/>
                </a:solidFill>
                <a:latin typeface="Courier New"/>
              </a:rPr>
              <a:t># The "true" theta is: (1.098612, -0.7096765) which translates to the potentials below.</a:t>
            </a:r>
            <a:endParaRPr lang="en-US" sz="1200" b="0" strike="noStrike" spc="-1">
              <a:latin typeface="Arial"/>
            </a:endParaRPr>
          </a:p>
          <a:p>
            <a:pPr>
              <a:lnSpc>
                <a:spcPct val="100000"/>
              </a:lnSpc>
            </a:pPr>
            <a:r>
              <a:rPr lang="en-US" sz="1200" b="0" strike="noStrike" spc="-1">
                <a:solidFill>
                  <a:srgbClr val="FFFF00"/>
                </a:solidFill>
                <a:latin typeface="Courier New"/>
              </a:rPr>
              <a:t># True node pots:</a:t>
            </a:r>
            <a:endParaRPr lang="en-US" sz="1200" b="0" strike="noStrike" spc="-1">
              <a:latin typeface="Arial"/>
            </a:endParaRPr>
          </a:p>
          <a:p>
            <a:pPr>
              <a:lnSpc>
                <a:spcPct val="100000"/>
              </a:lnSpc>
            </a:pPr>
            <a:r>
              <a:rPr lang="en-US" sz="1200" b="0" strike="noStrike" spc="-1">
                <a:solidFill>
                  <a:srgbClr val="FFFFFF"/>
                </a:solidFill>
                <a:latin typeface="Courier New"/>
              </a:rPr>
              <a:t>PsiA &lt;- c(3,1)</a:t>
            </a:r>
            <a:endParaRPr lang="en-US" sz="1200" b="0" strike="noStrike" spc="-1">
              <a:latin typeface="Arial"/>
            </a:endParaRPr>
          </a:p>
          <a:p>
            <a:pPr>
              <a:lnSpc>
                <a:spcPct val="100000"/>
              </a:lnSpc>
            </a:pPr>
            <a:r>
              <a:rPr lang="en-US" sz="1200" b="0" strike="noStrike" spc="-1">
                <a:solidFill>
                  <a:srgbClr val="FFFFFF"/>
                </a:solidFill>
                <a:latin typeface="Courier New"/>
              </a:rPr>
              <a:t>PsiB &lt;- c(3,1)</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True edge pots:</a:t>
            </a:r>
            <a:endParaRPr lang="en-US" sz="1200" b="0" strike="noStrike" spc="-1">
              <a:latin typeface="Arial"/>
            </a:endParaRPr>
          </a:p>
          <a:p>
            <a:pPr>
              <a:lnSpc>
                <a:spcPct val="100000"/>
              </a:lnSpc>
            </a:pPr>
            <a:r>
              <a:rPr lang="en-US" sz="1200" b="0" strike="noStrike" spc="-1">
                <a:solidFill>
                  <a:srgbClr val="FFFFFF"/>
                </a:solidFill>
                <a:latin typeface="Courier New"/>
              </a:rPr>
              <a:t>PsiAB &lt;-</a:t>
            </a:r>
            <a:endParaRPr lang="en-US" sz="1200" b="0" strike="noStrike" spc="-1">
              <a:latin typeface="Arial"/>
            </a:endParaRPr>
          </a:p>
          <a:p>
            <a:pPr>
              <a:lnSpc>
                <a:spcPct val="100000"/>
              </a:lnSpc>
            </a:pPr>
            <a:r>
              <a:rPr lang="en-US" sz="1200" b="0" strike="noStrike" spc="-1">
                <a:solidFill>
                  <a:srgbClr val="FFFFFF"/>
                </a:solidFill>
                <a:latin typeface="Courier New"/>
              </a:rPr>
              <a:t>  rbind(</a:t>
            </a:r>
            <a:endParaRPr lang="en-US" sz="1200" b="0" strike="noStrike" spc="-1">
              <a:latin typeface="Arial"/>
            </a:endParaRPr>
          </a:p>
          <a:p>
            <a:pPr>
              <a:lnSpc>
                <a:spcPct val="100000"/>
              </a:lnSpc>
            </a:pPr>
            <a:r>
              <a:rPr lang="en-US" sz="1200" b="0" strike="noStrike" spc="-1">
                <a:solidFill>
                  <a:srgbClr val="FFFFFF"/>
                </a:solidFill>
                <a:latin typeface="Courier New"/>
              </a:rPr>
              <a:t>    c(3, 6.1),</a:t>
            </a:r>
            <a:endParaRPr lang="en-US" sz="1200" b="0" strike="noStrike" spc="-1">
              <a:latin typeface="Arial"/>
            </a:endParaRPr>
          </a:p>
          <a:p>
            <a:pPr>
              <a:lnSpc>
                <a:spcPct val="100000"/>
              </a:lnSpc>
            </a:pPr>
            <a:r>
              <a:rPr lang="en-US" sz="1200" b="0" strike="noStrike" spc="-1">
                <a:solidFill>
                  <a:srgbClr val="FFFFFF"/>
                </a:solidFill>
                <a:latin typeface="Courier New"/>
              </a:rPr>
              <a:t>    c(6.1, 3)</a:t>
            </a:r>
            <a:endParaRPr lang="en-US" sz="1200" b="0" strike="noStrike" spc="-1">
              <a:latin typeface="Arial"/>
            </a:endParaRPr>
          </a:p>
          <a:p>
            <a:pPr>
              <a:lnSpc>
                <a:spcPct val="100000"/>
              </a:lnSpc>
            </a:pPr>
            <a:r>
              <a:rPr lang="en-US" sz="1200" b="0" strike="noStrike" spc="-1">
                <a:solidFill>
                  <a:srgbClr val="FFFFFF"/>
                </a:solidFill>
                <a:latin typeface="Courier New"/>
              </a:rPr>
              <a:t>  )</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known.model$node.pot[1,]  &lt;- PsiA</a:t>
            </a:r>
            <a:endParaRPr lang="en-US" sz="1200" b="0" strike="noStrike" spc="-1">
              <a:latin typeface="Arial"/>
            </a:endParaRPr>
          </a:p>
          <a:p>
            <a:pPr>
              <a:lnSpc>
                <a:spcPct val="100000"/>
              </a:lnSpc>
            </a:pPr>
            <a:r>
              <a:rPr lang="en-US" sz="1200" b="0" strike="noStrike" spc="-1">
                <a:solidFill>
                  <a:srgbClr val="FFFFFF"/>
                </a:solidFill>
                <a:latin typeface="Courier New"/>
              </a:rPr>
              <a:t>known.model$node.pot[2,]  &lt;- PsiB</a:t>
            </a:r>
            <a:endParaRPr lang="en-US" sz="1200" b="0" strike="noStrike" spc="-1">
              <a:latin typeface="Arial"/>
            </a:endParaRPr>
          </a:p>
          <a:p>
            <a:pPr>
              <a:lnSpc>
                <a:spcPct val="100000"/>
              </a:lnSpc>
            </a:pPr>
            <a:r>
              <a:rPr lang="en-US" sz="1200" b="0" strike="noStrike" spc="-1">
                <a:solidFill>
                  <a:srgbClr val="FFFFFF"/>
                </a:solidFill>
                <a:latin typeface="Courier New"/>
              </a:rPr>
              <a:t>known.model$edge.pot[[1]] &lt;- PsiAB</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So now sample from the model as if we obtained an experimental sample:</a:t>
            </a:r>
            <a:endParaRPr lang="en-US" sz="1200" b="0" strike="noStrike" spc="-1">
              <a:latin typeface="Arial"/>
            </a:endParaRPr>
          </a:p>
          <a:p>
            <a:pPr>
              <a:lnSpc>
                <a:spcPct val="100000"/>
              </a:lnSpc>
            </a:pPr>
            <a:r>
              <a:rPr lang="en-US" sz="1200" b="0" strike="noStrike" spc="-1">
                <a:solidFill>
                  <a:srgbClr val="FFFFFF"/>
                </a:solidFill>
                <a:latin typeface="Courier New"/>
              </a:rPr>
              <a:t>num.samps &lt;- 25</a:t>
            </a:r>
            <a:endParaRPr lang="en-US" sz="1200" b="0" strike="noStrike" spc="-1">
              <a:latin typeface="Arial"/>
            </a:endParaRPr>
          </a:p>
          <a:p>
            <a:pPr>
              <a:lnSpc>
                <a:spcPct val="100000"/>
              </a:lnSpc>
            </a:pPr>
            <a:r>
              <a:rPr lang="en-US" sz="1200" b="0" strike="noStrike" spc="-1">
                <a:solidFill>
                  <a:srgbClr val="FFFFFF"/>
                </a:solidFill>
                <a:latin typeface="Courier New"/>
              </a:rPr>
              <a:t>set.seed(1)</a:t>
            </a:r>
            <a:endParaRPr lang="en-US" sz="1200" b="0" strike="noStrike" spc="-1">
              <a:latin typeface="Arial"/>
            </a:endParaRPr>
          </a:p>
          <a:p>
            <a:pPr>
              <a:lnSpc>
                <a:spcPct val="100000"/>
              </a:lnSpc>
            </a:pPr>
            <a:r>
              <a:rPr lang="en-US" sz="1200" b="0" strike="noStrike" spc="-1">
                <a:solidFill>
                  <a:srgbClr val="FFFFFF"/>
                </a:solidFill>
                <a:latin typeface="Courier New"/>
              </a:rPr>
              <a:t>samps &lt;- sample.exact(known.model, num.samps)</a:t>
            </a:r>
            <a:endParaRPr lang="en-US" sz="1200" b="0" strike="noStrike" spc="-1">
              <a:latin typeface="Arial"/>
            </a:endParaRPr>
          </a:p>
          <a:p>
            <a:pPr>
              <a:lnSpc>
                <a:spcPct val="100000"/>
              </a:lnSpc>
            </a:pPr>
            <a:r>
              <a:rPr lang="en-US" sz="1200" b="0" strike="noStrike" spc="-1">
                <a:solidFill>
                  <a:srgbClr val="FFFFFF"/>
                </a:solidFill>
                <a:latin typeface="Courier New"/>
              </a:rPr>
              <a:t>mrf.sample.plot(samps)</a:t>
            </a:r>
            <a:endParaRPr lang="en-US" sz="1200" b="0" strike="noStrike" spc="-1">
              <a:latin typeface="Arial"/>
            </a:endParaRPr>
          </a:p>
        </p:txBody>
      </p:sp>
      <p:pic>
        <p:nvPicPr>
          <p:cNvPr id="1051" name="Picture 8"/>
          <p:cNvPicPr/>
          <p:nvPr/>
        </p:nvPicPr>
        <p:blipFill>
          <a:blip r:embed="rId3"/>
          <a:stretch/>
        </p:blipFill>
        <p:spPr>
          <a:xfrm>
            <a:off x="3884760" y="2314440"/>
            <a:ext cx="4554360" cy="4074840"/>
          </a:xfrm>
          <a:prstGeom prst="rect">
            <a:avLst/>
          </a:prstGeom>
          <a:ln>
            <a:noFill/>
          </a:ln>
        </p:spPr>
      </p:pic>
      <p:pic>
        <p:nvPicPr>
          <p:cNvPr id="1052" name="Picture 9"/>
          <p:cNvPicPr/>
          <p:nvPr/>
        </p:nvPicPr>
        <p:blipFill>
          <a:blip r:embed="rId4"/>
          <a:stretch/>
        </p:blipFill>
        <p:spPr>
          <a:xfrm>
            <a:off x="4178520" y="132120"/>
            <a:ext cx="4181400" cy="2862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anim calcmode="lin" valueType="num">
                                      <p:cBhvr additive="repl">
                                        <p:cTn id="7" dur="500" fill="hold"/>
                                        <p:tgtEl>
                                          <p:spTgt spid="1051"/>
                                        </p:tgtEl>
                                        <p:attrNameLst>
                                          <p:attrName>ppt_x</p:attrName>
                                        </p:attrNameLst>
                                      </p:cBhvr>
                                      <p:tavLst>
                                        <p:tav tm="0">
                                          <p:val>
                                            <p:strVal val="#ppt_x"/>
                                          </p:val>
                                        </p:tav>
                                        <p:tav tm="100000">
                                          <p:val>
                                            <p:strVal val="#ppt_x"/>
                                          </p:val>
                                        </p:tav>
                                      </p:tavLst>
                                    </p:anim>
                                    <p:anim calcmode="lin" valueType="num">
                                      <p:cBhvr additive="repl">
                                        <p:cTn id="8" dur="500" fill="hold"/>
                                        <p:tgtEl>
                                          <p:spTgt spid="1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CustomShape 1"/>
          <p:cNvSpPr/>
          <p:nvPr/>
        </p:nvSpPr>
        <p:spPr>
          <a:xfrm>
            <a:off x="489600" y="444600"/>
            <a:ext cx="8359920" cy="5605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-log pseudo-likelihood and -log likelihood surface calculations</a:t>
            </a:r>
            <a:endParaRPr lang="en-US" sz="2000" b="0" strike="noStrike" spc="-1">
              <a:latin typeface="Arial"/>
            </a:endParaRPr>
          </a:p>
        </p:txBody>
      </p:sp>
      <p:sp>
        <p:nvSpPr>
          <p:cNvPr id="1054" name="CustomShape 2"/>
          <p:cNvSpPr/>
          <p:nvPr/>
        </p:nvSpPr>
        <p:spPr>
          <a:xfrm>
            <a:off x="277920" y="931320"/>
            <a:ext cx="8637840" cy="5076859"/>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dirty="0">
                <a:solidFill>
                  <a:srgbClr val="FFFFFF"/>
                </a:solidFill>
                <a:latin typeface="Courier New"/>
              </a:rPr>
              <a:t>library(</a:t>
            </a:r>
            <a:r>
              <a:rPr lang="en-US" sz="1200" b="0" strike="noStrike" spc="-1" dirty="0" err="1">
                <a:solidFill>
                  <a:srgbClr val="FFFFFF"/>
                </a:solidFill>
                <a:latin typeface="Courier New"/>
              </a:rPr>
              <a:t>rgl</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Check that we instantiated the theta we intended:</a:t>
            </a:r>
            <a:endParaRPr lang="en-US" sz="1200" b="0" strike="noStrike" spc="-1" dirty="0">
              <a:latin typeface="Arial"/>
            </a:endParaRPr>
          </a:p>
          <a:p>
            <a:pPr>
              <a:lnSpc>
                <a:spcPct val="100000"/>
              </a:lnSpc>
            </a:pPr>
            <a:r>
              <a:rPr lang="en-US" sz="1200" b="0" strike="noStrike" spc="-1" dirty="0">
                <a:solidFill>
                  <a:srgbClr val="FFFFFF"/>
                </a:solidFill>
                <a:latin typeface="Courier New"/>
              </a:rPr>
              <a:t>log(</a:t>
            </a:r>
            <a:r>
              <a:rPr lang="en-US" sz="1200" b="0" strike="noStrike" spc="-1" dirty="0" err="1">
                <a:solidFill>
                  <a:srgbClr val="FFFFFF"/>
                </a:solidFill>
                <a:latin typeface="Courier New"/>
              </a:rPr>
              <a:t>known.model$node.pot</a:t>
            </a:r>
            <a:r>
              <a:rPr lang="en-US" sz="1200" b="0" strike="noStrike" spc="-1" dirty="0">
                <a:solidFill>
                  <a:srgbClr val="FFFFFF"/>
                </a:solidFill>
                <a:latin typeface="Courier New"/>
              </a:rPr>
              <a:t>)                                            </a:t>
            </a:r>
            <a:r>
              <a:rPr lang="en-US" sz="1200" b="0" strike="noStrike" spc="-1" dirty="0">
                <a:solidFill>
                  <a:srgbClr val="FFFF00"/>
                </a:solidFill>
                <a:latin typeface="Courier New"/>
              </a:rPr>
              <a:t># True theta1??</a:t>
            </a:r>
            <a:endParaRPr lang="en-US" sz="1200" b="0" strike="noStrike" spc="-1" dirty="0">
              <a:latin typeface="Arial"/>
            </a:endParaRPr>
          </a:p>
          <a:p>
            <a:pPr>
              <a:lnSpc>
                <a:spcPct val="100000"/>
              </a:lnSpc>
            </a:pPr>
            <a:r>
              <a:rPr lang="en-US" sz="1200" b="0" strike="noStrike" spc="-1" dirty="0">
                <a:solidFill>
                  <a:srgbClr val="FFFF00"/>
                </a:solidFill>
                <a:latin typeface="Courier New"/>
              </a:rPr>
              <a:t>l</a:t>
            </a:r>
            <a:r>
              <a:rPr lang="en-US" sz="1200" b="0" strike="noStrike" spc="-1" dirty="0">
                <a:solidFill>
                  <a:srgbClr val="FFFFFF"/>
                </a:solidFill>
                <a:latin typeface="Courier New"/>
              </a:rPr>
              <a:t>og(</a:t>
            </a:r>
            <a:r>
              <a:rPr lang="en-US" sz="1200" b="0" strike="noStrike" spc="-1" dirty="0" err="1">
                <a:solidFill>
                  <a:srgbClr val="FFFFFF"/>
                </a:solidFill>
                <a:latin typeface="Courier New"/>
              </a:rPr>
              <a:t>known.model$edge.pot</a:t>
            </a:r>
            <a:r>
              <a:rPr lang="en-US" sz="1200" b="0" strike="noStrike" spc="-1" dirty="0">
                <a:solidFill>
                  <a:srgbClr val="FFFFFF"/>
                </a:solidFill>
                <a:latin typeface="Courier New"/>
              </a:rPr>
              <a:t>[[1]]) - max(log(</a:t>
            </a:r>
            <a:r>
              <a:rPr lang="en-US" sz="1200" b="0" strike="noStrike" spc="-1" dirty="0" err="1">
                <a:solidFill>
                  <a:srgbClr val="FFFFFF"/>
                </a:solidFill>
                <a:latin typeface="Courier New"/>
              </a:rPr>
              <a:t>known.model$edge.pot</a:t>
            </a:r>
            <a:r>
              <a:rPr lang="en-US" sz="1200" b="0" strike="noStrike" spc="-1" dirty="0">
                <a:solidFill>
                  <a:srgbClr val="FFFFFF"/>
                </a:solidFill>
                <a:latin typeface="Courier New"/>
              </a:rPr>
              <a:t>[[1]])) </a:t>
            </a:r>
            <a:r>
              <a:rPr lang="en-US" sz="1200" b="0" strike="noStrike" spc="-1" dirty="0">
                <a:solidFill>
                  <a:srgbClr val="FFFF00"/>
                </a:solidFill>
                <a:latin typeface="Courier New"/>
              </a:rPr>
              <a:t># True theta2??</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Set up a grid of theta's over which to compute the sample log pseudolikelihood </a:t>
            </a:r>
            <a:endParaRPr lang="en-US" sz="1200" b="0" strike="noStrike" spc="-1" dirty="0">
              <a:latin typeface="Arial"/>
            </a:endParaRPr>
          </a:p>
          <a:p>
            <a:pPr>
              <a:lnSpc>
                <a:spcPct val="100000"/>
              </a:lnSpc>
            </a:pPr>
            <a:r>
              <a:rPr lang="en-US" sz="1200" b="0" strike="noStrike" spc="-1" dirty="0">
                <a:solidFill>
                  <a:srgbClr val="FFFF00"/>
                </a:solidFill>
                <a:latin typeface="Courier New"/>
              </a:rPr>
              <a:t># and likelihood:</a:t>
            </a:r>
            <a:endParaRPr lang="en-US" sz="1200" b="0" strike="noStrike" spc="-1" dirty="0">
              <a:latin typeface="Arial"/>
            </a:endParaRPr>
          </a:p>
          <a:p>
            <a:pPr>
              <a:lnSpc>
                <a:spcPct val="100000"/>
              </a:lnSpc>
            </a:pPr>
            <a:r>
              <a:rPr lang="en-US" sz="1200" b="0" strike="noStrike" spc="-1" dirty="0">
                <a:solidFill>
                  <a:srgbClr val="FFFFFF"/>
                </a:solidFill>
                <a:latin typeface="Courier New"/>
              </a:rPr>
              <a:t>theta1 &lt;- seq(from =   0.0, to=2.5, by = 0.05)</a:t>
            </a:r>
            <a:endParaRPr lang="en-US" sz="1200" b="0" strike="noStrike" spc="-1" dirty="0">
              <a:latin typeface="Arial"/>
            </a:endParaRPr>
          </a:p>
          <a:p>
            <a:pPr>
              <a:lnSpc>
                <a:spcPct val="100000"/>
              </a:lnSpc>
            </a:pPr>
            <a:r>
              <a:rPr lang="en-US" sz="1200" b="0" strike="noStrike" spc="-1" dirty="0">
                <a:solidFill>
                  <a:srgbClr val="FFFFFF"/>
                </a:solidFill>
                <a:latin typeface="Courier New"/>
              </a:rPr>
              <a:t>theta2 &lt;- seq(from =  -2.0, to=1.0, by = 0.05)</a:t>
            </a:r>
            <a:endParaRPr lang="en-US" sz="1200" b="0" strike="noStrike" spc="-1" dirty="0">
              <a:latin typeface="Arial"/>
            </a:endParaRPr>
          </a:p>
          <a:p>
            <a:pPr>
              <a:lnSpc>
                <a:spcPct val="100000"/>
              </a:lnSpc>
            </a:pP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 &lt;- </a:t>
            </a:r>
            <a:r>
              <a:rPr lang="en-US" sz="1200" b="0" strike="noStrike" spc="-1" dirty="0" err="1">
                <a:solidFill>
                  <a:srgbClr val="FFFFFF"/>
                </a:solidFill>
                <a:latin typeface="Courier New"/>
              </a:rPr>
              <a:t>as.matrix</a:t>
            </a:r>
            <a:r>
              <a:rPr lang="en-US" sz="1200" b="0" strike="noStrike" spc="-1" dirty="0">
                <a:solidFill>
                  <a:srgbClr val="FFFFFF"/>
                </a:solidFill>
                <a:latin typeface="Courier New"/>
              </a:rPr>
              <a:t>(</a:t>
            </a:r>
            <a:r>
              <a:rPr lang="en-US" sz="1200" b="0" strike="noStrike" spc="-1" dirty="0" err="1">
                <a:solidFill>
                  <a:srgbClr val="FFFFFF"/>
                </a:solidFill>
                <a:latin typeface="Courier New"/>
              </a:rPr>
              <a:t>expand.grid</a:t>
            </a:r>
            <a:r>
              <a:rPr lang="en-US" sz="1200" b="0" strike="noStrike" spc="-1" dirty="0">
                <a:solidFill>
                  <a:srgbClr val="FFFFFF"/>
                </a:solidFill>
                <a:latin typeface="Courier New"/>
              </a:rPr>
              <a:t>(theta1,theta2))</a:t>
            </a:r>
            <a:endParaRPr lang="en-US" sz="1200" b="0" strike="noStrike" spc="-1" dirty="0">
              <a:latin typeface="Arial"/>
            </a:endParaRPr>
          </a:p>
          <a:p>
            <a:pPr>
              <a:lnSpc>
                <a:spcPct val="100000"/>
              </a:lnSpc>
            </a:pPr>
            <a:r>
              <a:rPr lang="en-US" sz="1200" b="0" strike="noStrike" spc="-1" dirty="0">
                <a:solidFill>
                  <a:srgbClr val="FFFFFF"/>
                </a:solidFill>
                <a:latin typeface="Courier New"/>
              </a:rPr>
              <a:t>dim(</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Compute the sample log pseudolikelihoods and likelihoods over the theta grid:</a:t>
            </a:r>
            <a:endParaRPr lang="en-US" sz="1200" b="0" strike="noStrike" spc="-1" dirty="0">
              <a:latin typeface="Arial"/>
            </a:endParaRPr>
          </a:p>
          <a:p>
            <a:pPr>
              <a:lnSpc>
                <a:spcPct val="100000"/>
              </a:lnSpc>
            </a:pPr>
            <a:r>
              <a:rPr lang="en-US" sz="1200" b="0" strike="noStrike" spc="-1" dirty="0" err="1">
                <a:solidFill>
                  <a:srgbClr val="FFFFFF"/>
                </a:solidFill>
                <a:latin typeface="Courier New"/>
              </a:rPr>
              <a:t>neg.log.psls</a:t>
            </a:r>
            <a:r>
              <a:rPr lang="en-US" sz="1200" b="0" strike="noStrike" spc="-1" dirty="0">
                <a:solidFill>
                  <a:srgbClr val="FFFFFF"/>
                </a:solidFill>
                <a:latin typeface="Courier New"/>
              </a:rPr>
              <a:t>  &lt;- array(NA, </a:t>
            </a:r>
            <a:r>
              <a:rPr lang="en-US" sz="1200" b="0" strike="noStrike" spc="-1" dirty="0" err="1">
                <a:solidFill>
                  <a:srgbClr val="FFFFFF"/>
                </a:solidFill>
                <a:latin typeface="Courier New"/>
              </a:rPr>
              <a:t>nrow</a:t>
            </a:r>
            <a:r>
              <a:rPr lang="en-US" sz="1200" b="0" strike="noStrike" spc="-1" dirty="0">
                <a:solidFill>
                  <a:srgbClr val="FFFFFF"/>
                </a:solidFill>
                <a:latin typeface="Courier New"/>
              </a:rPr>
              <a:t>(</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neg.log.lik</a:t>
            </a:r>
            <a:r>
              <a:rPr lang="en-US" sz="1200" b="0" strike="noStrike" spc="-1" dirty="0">
                <a:solidFill>
                  <a:srgbClr val="FFFFFF"/>
                </a:solidFill>
                <a:latin typeface="Courier New"/>
              </a:rPr>
              <a:t>   &lt;- array(NA, </a:t>
            </a:r>
            <a:r>
              <a:rPr lang="en-US" sz="1200" b="0" strike="noStrike" spc="-1" dirty="0" err="1">
                <a:solidFill>
                  <a:srgbClr val="FFFFFF"/>
                </a:solidFill>
                <a:latin typeface="Courier New"/>
              </a:rPr>
              <a:t>nrow</a:t>
            </a:r>
            <a:r>
              <a:rPr lang="en-US" sz="1200" b="0" strike="noStrike" spc="-1" dirty="0">
                <a:solidFill>
                  <a:srgbClr val="FFFFFF"/>
                </a:solidFill>
                <a:latin typeface="Courier New"/>
              </a:rPr>
              <a:t>(</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fit$par.stat</a:t>
            </a:r>
            <a:r>
              <a:rPr lang="en-US" sz="1200" b="0" strike="noStrike" spc="-1" dirty="0">
                <a:solidFill>
                  <a:srgbClr val="FFFFFF"/>
                </a:solidFill>
                <a:latin typeface="Courier New"/>
              </a:rPr>
              <a:t> &lt;- </a:t>
            </a:r>
            <a:r>
              <a:rPr lang="en-US" sz="1200" b="0" strike="noStrike" spc="-1" dirty="0" err="1">
                <a:solidFill>
                  <a:srgbClr val="FFFFFF"/>
                </a:solidFill>
                <a:latin typeface="Courier New"/>
              </a:rPr>
              <a:t>mrf.stat</a:t>
            </a:r>
            <a:r>
              <a:rPr lang="en-US" sz="1200" b="0" strike="noStrike" spc="-1" dirty="0">
                <a:solidFill>
                  <a:srgbClr val="FFFFFF"/>
                </a:solidFill>
                <a:latin typeface="Courier New"/>
              </a:rPr>
              <a:t>(</a:t>
            </a:r>
            <a:r>
              <a:rPr lang="en-US" sz="1200" b="0" strike="noStrike" spc="-1" dirty="0" err="1">
                <a:solidFill>
                  <a:srgbClr val="FFFFFF"/>
                </a:solidFill>
                <a:latin typeface="Courier New"/>
              </a:rPr>
              <a:t>crf</a:t>
            </a:r>
            <a:r>
              <a:rPr lang="en-US" sz="1200" b="0" strike="noStrike" spc="-1" dirty="0">
                <a:solidFill>
                  <a:srgbClr val="FFFFFF"/>
                </a:solidFill>
                <a:latin typeface="Courier New"/>
              </a:rPr>
              <a:t> = fit, instances = </a:t>
            </a:r>
            <a:r>
              <a:rPr lang="en-US" sz="1200" b="0" strike="noStrike" spc="-1" dirty="0" err="1">
                <a:solidFill>
                  <a:srgbClr val="FFFFFF"/>
                </a:solidFill>
                <a:latin typeface="Courier New"/>
              </a:rPr>
              <a:t>samps</a:t>
            </a:r>
            <a:r>
              <a:rPr lang="en-US" sz="1200" b="0" strike="noStrike" spc="-1" dirty="0">
                <a:solidFill>
                  <a:srgbClr val="FFFFFF"/>
                </a:solidFill>
                <a:latin typeface="Courier New"/>
              </a:rPr>
              <a:t>) </a:t>
            </a:r>
            <a:r>
              <a:rPr lang="en-US" sz="1200" b="0" strike="noStrike" spc="-1" dirty="0">
                <a:solidFill>
                  <a:srgbClr val="FFFF00"/>
                </a:solidFill>
                <a:latin typeface="Courier New"/>
              </a:rPr>
              <a:t># Needed for log likelihood</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FF"/>
                </a:solidFill>
                <a:latin typeface="Courier New"/>
              </a:rPr>
              <a:t>for(</a:t>
            </a:r>
            <a:r>
              <a:rPr lang="en-US" sz="1200" b="0" strike="noStrike" spc="-1" dirty="0" err="1">
                <a:solidFill>
                  <a:srgbClr val="FFFFFF"/>
                </a:solidFill>
                <a:latin typeface="Courier New"/>
              </a:rPr>
              <a:t>i</a:t>
            </a:r>
            <a:r>
              <a:rPr lang="en-US" sz="1200" b="0" strike="noStrike" spc="-1" dirty="0">
                <a:solidFill>
                  <a:srgbClr val="FFFFFF"/>
                </a:solidFill>
                <a:latin typeface="Courier New"/>
              </a:rPr>
              <a:t> in 1:nrow(</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print(</a:t>
            </a:r>
            <a:r>
              <a:rPr lang="en-US" sz="1200" b="0" strike="noStrike" spc="-1" dirty="0" err="1">
                <a:solidFill>
                  <a:srgbClr val="FFFFFF"/>
                </a:solidFill>
                <a:latin typeface="Courier New"/>
              </a:rPr>
              <a:t>i</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theta.i</a:t>
            </a:r>
            <a:r>
              <a:rPr lang="en-US" sz="1200" b="0" strike="noStrike" spc="-1" dirty="0">
                <a:solidFill>
                  <a:srgbClr val="FFFFFF"/>
                </a:solidFill>
                <a:latin typeface="Courier New"/>
              </a:rPr>
              <a:t>          &lt;- </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a:t>
            </a:r>
            <a:r>
              <a:rPr lang="en-US" sz="1200" b="0" strike="noStrike" spc="-1" dirty="0" err="1">
                <a:solidFill>
                  <a:srgbClr val="FFFFFF"/>
                </a:solidFill>
                <a:latin typeface="Courier New"/>
              </a:rPr>
              <a:t>i</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neg.log.psls</a:t>
            </a:r>
            <a:r>
              <a:rPr lang="en-US" sz="1200" b="0" strike="noStrike" spc="-1" dirty="0">
                <a:solidFill>
                  <a:srgbClr val="FFFFFF"/>
                </a:solidFill>
                <a:latin typeface="Courier New"/>
              </a:rPr>
              <a:t>[</a:t>
            </a:r>
            <a:r>
              <a:rPr lang="en-US" sz="1200" b="0" strike="noStrike" spc="-1" dirty="0" err="1">
                <a:solidFill>
                  <a:srgbClr val="FFFFFF"/>
                </a:solidFill>
                <a:latin typeface="Courier New"/>
              </a:rPr>
              <a:t>i</a:t>
            </a:r>
            <a:r>
              <a:rPr lang="en-US" sz="1200" b="0" strike="noStrike" spc="-1" dirty="0">
                <a:solidFill>
                  <a:srgbClr val="FFFFFF"/>
                </a:solidFill>
                <a:latin typeface="Courier New"/>
              </a:rPr>
              <a:t>]  &lt;- </a:t>
            </a:r>
            <a:r>
              <a:rPr lang="en-US" sz="1200" b="0" strike="noStrike" spc="-1" dirty="0" err="1">
                <a:solidFill>
                  <a:srgbClr val="FFFFFF"/>
                </a:solidFill>
                <a:latin typeface="Courier New"/>
              </a:rPr>
              <a:t>neglogpseudolik</a:t>
            </a:r>
            <a:r>
              <a:rPr lang="en-US" sz="1200" b="0" strike="noStrike" spc="-1" dirty="0">
                <a:solidFill>
                  <a:srgbClr val="FFFFFF"/>
                </a:solidFill>
                <a:latin typeface="Courier New"/>
              </a:rPr>
              <a:t>(par = </a:t>
            </a:r>
            <a:r>
              <a:rPr lang="en-US" sz="1200" b="0" strike="noStrike" spc="-1" dirty="0" err="1">
                <a:solidFill>
                  <a:srgbClr val="FFFFFF"/>
                </a:solidFill>
                <a:latin typeface="Courier New"/>
              </a:rPr>
              <a:t>theta.i</a:t>
            </a:r>
            <a:r>
              <a:rPr lang="en-US" sz="1200" b="0" strike="noStrike" spc="-1" dirty="0">
                <a:solidFill>
                  <a:srgbClr val="FFFFFF"/>
                </a:solidFill>
                <a:latin typeface="Courier New"/>
              </a:rPr>
              <a:t>, </a:t>
            </a:r>
            <a:r>
              <a:rPr lang="en-US" sz="1200" b="0" strike="noStrike" spc="-1" dirty="0" err="1">
                <a:solidFill>
                  <a:srgbClr val="FFFFFF"/>
                </a:solidFill>
                <a:latin typeface="Courier New"/>
              </a:rPr>
              <a:t>crf</a:t>
            </a:r>
            <a:r>
              <a:rPr lang="en-US" sz="1200" b="0" strike="noStrike" spc="-1" dirty="0">
                <a:solidFill>
                  <a:srgbClr val="FFFFFF"/>
                </a:solidFill>
                <a:latin typeface="Courier New"/>
              </a:rPr>
              <a:t> = fit, samples = </a:t>
            </a:r>
            <a:r>
              <a:rPr lang="en-US" sz="1200" b="0" strike="noStrike" spc="-1" dirty="0" err="1">
                <a:solidFill>
                  <a:srgbClr val="FFFFFF"/>
                </a:solidFill>
                <a:latin typeface="Courier New"/>
              </a:rPr>
              <a:t>samps</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conditional.energy.function.type</a:t>
            </a:r>
            <a:r>
              <a:rPr lang="en-US" sz="1200" b="0" strike="noStrike" spc="-1" dirty="0">
                <a:solidFill>
                  <a:srgbClr val="FFFFFF"/>
                </a:solidFill>
                <a:latin typeface="Courier New"/>
              </a:rPr>
              <a:t> = </a:t>
            </a:r>
            <a:r>
              <a:rPr lang="en-US" sz="1200" b="0" strike="noStrike" spc="-1" dirty="0">
                <a:solidFill>
                  <a:srgbClr val="00B050"/>
                </a:solidFill>
                <a:latin typeface="Courier New"/>
              </a:rPr>
              <a:t>"feature"</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ff = f0, </a:t>
            </a:r>
            <a:r>
              <a:rPr lang="en-US" sz="1200" b="0" strike="noStrike" spc="-1" dirty="0" err="1">
                <a:solidFill>
                  <a:srgbClr val="FFFFFF"/>
                </a:solidFill>
                <a:latin typeface="Courier New"/>
              </a:rPr>
              <a:t>update.crfQ</a:t>
            </a:r>
            <a:r>
              <a:rPr lang="en-US" sz="1200" b="0" strike="noStrike" spc="-1" dirty="0">
                <a:solidFill>
                  <a:srgbClr val="FFFFFF"/>
                </a:solidFill>
                <a:latin typeface="Courier New"/>
              </a:rPr>
              <a:t> = F)</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neg.log.lik</a:t>
            </a:r>
            <a:r>
              <a:rPr lang="en-US" sz="1200" b="0" strike="noStrike" spc="-1" dirty="0">
                <a:solidFill>
                  <a:srgbClr val="FFFFFF"/>
                </a:solidFill>
                <a:latin typeface="Courier New"/>
              </a:rPr>
              <a:t>[</a:t>
            </a:r>
            <a:r>
              <a:rPr lang="en-US" sz="1200" b="0" strike="noStrike" spc="-1" dirty="0" err="1">
                <a:solidFill>
                  <a:srgbClr val="FFFFFF"/>
                </a:solidFill>
                <a:latin typeface="Courier New"/>
              </a:rPr>
              <a:t>i</a:t>
            </a:r>
            <a:r>
              <a:rPr lang="en-US" sz="1200" b="0" strike="noStrike" spc="-1" dirty="0">
                <a:solidFill>
                  <a:srgbClr val="FFFFFF"/>
                </a:solidFill>
                <a:latin typeface="Courier New"/>
              </a:rPr>
              <a:t>]   &lt;- </a:t>
            </a:r>
            <a:r>
              <a:rPr lang="en-US" sz="1200" b="0" strike="noStrike" spc="-1" dirty="0" err="1">
                <a:solidFill>
                  <a:srgbClr val="FFFFFF"/>
                </a:solidFill>
                <a:latin typeface="Courier New"/>
              </a:rPr>
              <a:t>negloglik</a:t>
            </a:r>
            <a:r>
              <a:rPr lang="en-US" sz="1200" b="0" strike="noStrike" spc="-1" dirty="0">
                <a:solidFill>
                  <a:srgbClr val="FFFFFF"/>
                </a:solidFill>
                <a:latin typeface="Courier New"/>
              </a:rPr>
              <a:t>(par = </a:t>
            </a:r>
            <a:r>
              <a:rPr lang="en-US" sz="1200" b="0" strike="noStrike" spc="-1" dirty="0" err="1">
                <a:solidFill>
                  <a:srgbClr val="FFFFFF"/>
                </a:solidFill>
                <a:latin typeface="Courier New"/>
              </a:rPr>
              <a:t>theta.i</a:t>
            </a:r>
            <a:r>
              <a:rPr lang="en-US" sz="1200" b="0" strike="noStrike" spc="-1" dirty="0">
                <a:solidFill>
                  <a:srgbClr val="FFFFFF"/>
                </a:solidFill>
                <a:latin typeface="Courier New"/>
              </a:rPr>
              <a:t>, </a:t>
            </a:r>
            <a:r>
              <a:rPr lang="en-US" sz="1200" b="0" strike="noStrike" spc="-1" dirty="0" err="1">
                <a:solidFill>
                  <a:srgbClr val="FFFFFF"/>
                </a:solidFill>
                <a:latin typeface="Courier New"/>
              </a:rPr>
              <a:t>crf</a:t>
            </a:r>
            <a:r>
              <a:rPr lang="en-US" sz="1200" b="0" strike="noStrike" spc="-1" dirty="0">
                <a:solidFill>
                  <a:srgbClr val="FFFFFF"/>
                </a:solidFill>
                <a:latin typeface="Courier New"/>
              </a:rPr>
              <a:t> = fit, samples = </a:t>
            </a:r>
            <a:r>
              <a:rPr lang="en-US" sz="1200" b="0" strike="noStrike" spc="-1" dirty="0" err="1">
                <a:solidFill>
                  <a:srgbClr val="FFFFFF"/>
                </a:solidFill>
                <a:latin typeface="Courier New"/>
              </a:rPr>
              <a:t>samps</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infer.method</a:t>
            </a:r>
            <a:r>
              <a:rPr lang="en-US" sz="1200" b="0" strike="noStrike" spc="-1" dirty="0">
                <a:solidFill>
                  <a:srgbClr val="FFFFFF"/>
                </a:solidFill>
                <a:latin typeface="Courier New"/>
              </a:rPr>
              <a:t> = </a:t>
            </a:r>
            <a:r>
              <a:rPr lang="en-US" sz="1200" b="0" strike="noStrike" spc="-1" dirty="0" err="1">
                <a:solidFill>
                  <a:srgbClr val="FFFFFF"/>
                </a:solidFill>
                <a:latin typeface="Courier New"/>
              </a:rPr>
              <a:t>infer.exact</a:t>
            </a:r>
            <a:r>
              <a:rPr lang="en-US" sz="1200" b="0" strike="noStrike" spc="-1" dirty="0">
                <a:solidFill>
                  <a:srgbClr val="FFFFFF"/>
                </a:solidFill>
                <a:latin typeface="Courier New"/>
              </a:rPr>
              <a:t>, </a:t>
            </a:r>
            <a:r>
              <a:rPr lang="en-US" sz="1200" b="0" strike="noStrike" spc="-1" dirty="0" err="1">
                <a:solidFill>
                  <a:srgbClr val="FFFFFF"/>
                </a:solidFill>
                <a:latin typeface="Courier New"/>
              </a:rPr>
              <a:t>update.crfQ</a:t>
            </a:r>
            <a:r>
              <a:rPr lang="en-US" sz="1200" b="0" strike="noStrike" spc="-1" dirty="0">
                <a:solidFill>
                  <a:srgbClr val="FFFFFF"/>
                </a:solidFill>
                <a:latin typeface="Courier New"/>
              </a:rPr>
              <a:t> = F)</a:t>
            </a:r>
            <a:endParaRPr lang="en-US" sz="1200" b="0" strike="noStrike" spc="-1" dirty="0">
              <a:latin typeface="Arial"/>
            </a:endParaRPr>
          </a:p>
          <a:p>
            <a:pPr>
              <a:lnSpc>
                <a:spcPct val="100000"/>
              </a:lnSpc>
            </a:pPr>
            <a:r>
              <a:rPr lang="en-US" sz="1200" b="0" strike="noStrike" spc="-1" dirty="0">
                <a:solidFill>
                  <a:srgbClr val="FFFFFF"/>
                </a:solidFill>
                <a:latin typeface="Courier New"/>
              </a:rPr>
              <a:t>}</a:t>
            </a:r>
            <a:endParaRPr lang="en-US" sz="12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ustomShape 1"/>
          <p:cNvSpPr/>
          <p:nvPr/>
        </p:nvSpPr>
        <p:spPr>
          <a:xfrm>
            <a:off x="731160" y="47448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We usually define the feature function this way to work with CRF output:</a:t>
            </a:r>
            <a:endParaRPr lang="en-US" sz="2200" b="0" strike="noStrike" spc="-1">
              <a:latin typeface="Arial"/>
            </a:endParaRPr>
          </a:p>
        </p:txBody>
      </p:sp>
      <p:sp>
        <p:nvSpPr>
          <p:cNvPr id="245" name="CustomShape 2"/>
          <p:cNvSpPr/>
          <p:nvPr/>
        </p:nvSpPr>
        <p:spPr>
          <a:xfrm>
            <a:off x="672120" y="1515240"/>
            <a:ext cx="7999200" cy="28335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FFFF00"/>
                </a:solidFill>
                <a:latin typeface="Courier New"/>
              </a:rPr>
              <a:t># State labels used by CRF:</a:t>
            </a:r>
            <a:endParaRPr lang="en-US" sz="1800" b="0" strike="noStrike" spc="-1">
              <a:latin typeface="Arial"/>
            </a:endParaRPr>
          </a:p>
          <a:p>
            <a:pPr>
              <a:lnSpc>
                <a:spcPct val="100000"/>
              </a:lnSpc>
            </a:pPr>
            <a:r>
              <a:rPr lang="en-US" sz="1800" b="0" strike="noStrike" spc="-1">
                <a:solidFill>
                  <a:srgbClr val="FFFFFF"/>
                </a:solidFill>
                <a:latin typeface="Courier New"/>
              </a:rPr>
              <a:t>s1 &lt;- 1</a:t>
            </a:r>
            <a:endParaRPr lang="en-US" sz="1800" b="0" strike="noStrike" spc="-1">
              <a:latin typeface="Arial"/>
            </a:endParaRPr>
          </a:p>
          <a:p>
            <a:pPr>
              <a:lnSpc>
                <a:spcPct val="100000"/>
              </a:lnSpc>
            </a:pPr>
            <a:r>
              <a:rPr lang="en-US" sz="1800" b="0" strike="noStrike" spc="-1">
                <a:solidFill>
                  <a:srgbClr val="FFFFFF"/>
                </a:solidFill>
                <a:latin typeface="Courier New"/>
              </a:rPr>
              <a:t>s2 &lt;- 2</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FFFF00"/>
                </a:solidFill>
                <a:latin typeface="Courier New"/>
              </a:rPr>
              <a:t># Define feature function. State weights are implicitly 1:</a:t>
            </a:r>
            <a:endParaRPr lang="en-US" sz="1800" b="0" strike="noStrike" spc="-1">
              <a:latin typeface="Arial"/>
            </a:endParaRPr>
          </a:p>
          <a:p>
            <a:pPr>
              <a:lnSpc>
                <a:spcPct val="100000"/>
              </a:lnSpc>
            </a:pPr>
            <a:r>
              <a:rPr lang="en-US" sz="1800" b="0" strike="noStrike" spc="-1">
                <a:solidFill>
                  <a:srgbClr val="FFFFFF"/>
                </a:solidFill>
                <a:latin typeface="Courier New"/>
              </a:rPr>
              <a:t>f &lt;- function(y){ as.numeric(c((y==s1),(y==s2))) }</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FFFF00"/>
                </a:solidFill>
                <a:latin typeface="Courier New"/>
              </a:rPr>
              <a:t># Try it out:</a:t>
            </a:r>
            <a:endParaRPr lang="en-US" sz="1800" b="0" strike="noStrike" spc="-1">
              <a:latin typeface="Arial"/>
            </a:endParaRPr>
          </a:p>
          <a:p>
            <a:pPr>
              <a:lnSpc>
                <a:spcPct val="100000"/>
              </a:lnSpc>
            </a:pPr>
            <a:r>
              <a:rPr lang="en-US" sz="1800" b="0" strike="noStrike" spc="-1">
                <a:solidFill>
                  <a:srgbClr val="FFFFFF"/>
                </a:solidFill>
                <a:latin typeface="Courier New"/>
              </a:rPr>
              <a:t>f(1)</a:t>
            </a:r>
            <a:endParaRPr lang="en-US" sz="1800" b="0" strike="noStrike" spc="-1">
              <a:latin typeface="Arial"/>
            </a:endParaRPr>
          </a:p>
          <a:p>
            <a:pPr>
              <a:lnSpc>
                <a:spcPct val="100000"/>
              </a:lnSpc>
            </a:pPr>
            <a:r>
              <a:rPr lang="en-US" sz="1800" b="0" strike="noStrike" spc="-1">
                <a:solidFill>
                  <a:srgbClr val="FFFFFF"/>
                </a:solidFill>
                <a:latin typeface="Courier New"/>
              </a:rPr>
              <a:t>f(2)</a:t>
            </a:r>
            <a:endParaRPr lang="en-US" sz="1800" b="0" strike="noStrike" spc="-1">
              <a:latin typeface="Arial"/>
            </a:endParaRPr>
          </a:p>
        </p:txBody>
      </p:sp>
      <p:pic>
        <p:nvPicPr>
          <p:cNvPr id="246" name="Picture 3"/>
          <p:cNvPicPr/>
          <p:nvPr/>
        </p:nvPicPr>
        <p:blipFill>
          <a:blip r:embed="rId2"/>
          <a:stretch/>
        </p:blipFill>
        <p:spPr>
          <a:xfrm>
            <a:off x="3772080" y="3975120"/>
            <a:ext cx="1079280" cy="1091880"/>
          </a:xfrm>
          <a:prstGeom prst="rect">
            <a:avLst/>
          </a:prstGeom>
          <a:ln>
            <a:noFill/>
          </a:ln>
        </p:spPr>
      </p:pic>
      <p:sp>
        <p:nvSpPr>
          <p:cNvPr id="247" name="CustomShape 3"/>
          <p:cNvSpPr/>
          <p:nvPr/>
        </p:nvSpPr>
        <p:spPr>
          <a:xfrm>
            <a:off x="5272920" y="4749840"/>
            <a:ext cx="37076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Compare with example two-slides ago</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repl">
                                        <p:cTn id="7" dur="500" fill="hold"/>
                                        <p:tgtEl>
                                          <p:spTgt spid="247"/>
                                        </p:tgtEl>
                                        <p:attrNameLst>
                                          <p:attrName>ppt_x</p:attrName>
                                        </p:attrNameLst>
                                      </p:cBhvr>
                                      <p:tavLst>
                                        <p:tav tm="0">
                                          <p:val>
                                            <p:strVal val="#ppt_x"/>
                                          </p:val>
                                        </p:tav>
                                        <p:tav tm="100000">
                                          <p:val>
                                            <p:strVal val="#ppt_x"/>
                                          </p:val>
                                        </p:tav>
                                      </p:tavLst>
                                    </p:anim>
                                    <p:anim calcmode="lin" valueType="num">
                                      <p:cBhvr additive="repl">
                                        <p:cTn id="8" dur="500" fill="hold"/>
                                        <p:tgtEl>
                                          <p:spTgt spid="2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6"/>
                                        </p:tgtEl>
                                        <p:attrNameLst>
                                          <p:attrName>style.visibility</p:attrName>
                                        </p:attrNameLst>
                                      </p:cBhvr>
                                      <p:to>
                                        <p:strVal val="visible"/>
                                      </p:to>
                                    </p:set>
                                    <p:anim calcmode="lin" valueType="num">
                                      <p:cBhvr additive="repl">
                                        <p:cTn id="11" dur="500" fill="hold"/>
                                        <p:tgtEl>
                                          <p:spTgt spid="246"/>
                                        </p:tgtEl>
                                        <p:attrNameLst>
                                          <p:attrName>ppt_x</p:attrName>
                                        </p:attrNameLst>
                                      </p:cBhvr>
                                      <p:tavLst>
                                        <p:tav tm="0">
                                          <p:val>
                                            <p:strVal val="#ppt_x"/>
                                          </p:val>
                                        </p:tav>
                                        <p:tav tm="100000">
                                          <p:val>
                                            <p:strVal val="#ppt_x"/>
                                          </p:val>
                                        </p:tav>
                                      </p:tavLst>
                                    </p:anim>
                                    <p:anim calcmode="lin" valueType="num">
                                      <p:cBhvr additive="repl">
                                        <p:cTn id="12"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CustomShape 1"/>
          <p:cNvSpPr/>
          <p:nvPr/>
        </p:nvSpPr>
        <p:spPr>
          <a:xfrm>
            <a:off x="476280" y="352080"/>
            <a:ext cx="8359920" cy="5605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Pinpoint the minima of -log pseudo-likelihood and -log likelihood surfaces:</a:t>
            </a:r>
            <a:endParaRPr lang="en-US" sz="2000" b="0" strike="noStrike" spc="-1">
              <a:latin typeface="Arial"/>
            </a:endParaRPr>
          </a:p>
        </p:txBody>
      </p:sp>
      <p:sp>
        <p:nvSpPr>
          <p:cNvPr id="1056" name="CustomShape 2"/>
          <p:cNvSpPr/>
          <p:nvPr/>
        </p:nvSpPr>
        <p:spPr>
          <a:xfrm>
            <a:off x="277920" y="931320"/>
            <a:ext cx="8637840" cy="5076859"/>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dirty="0">
                <a:solidFill>
                  <a:srgbClr val="FFFF00"/>
                </a:solidFill>
                <a:latin typeface="Courier New"/>
              </a:rPr>
              <a:t># Locate the rough minima of the surfaces: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min.idx.plk</a:t>
            </a:r>
            <a:r>
              <a:rPr lang="en-US" sz="1200" b="0" strike="noStrike" spc="-1" dirty="0">
                <a:solidFill>
                  <a:srgbClr val="FFFFFF"/>
                </a:solidFill>
                <a:latin typeface="Courier New"/>
              </a:rPr>
              <a:t> &lt;- which(</a:t>
            </a:r>
            <a:r>
              <a:rPr lang="en-US" sz="1200" b="0" strike="noStrike" spc="-1" dirty="0" err="1">
                <a:solidFill>
                  <a:srgbClr val="FFFFFF"/>
                </a:solidFill>
                <a:latin typeface="Courier New"/>
              </a:rPr>
              <a:t>neg.log.psls</a:t>
            </a:r>
            <a:r>
              <a:rPr lang="en-US" sz="1200" b="0" strike="noStrike" spc="-1" dirty="0">
                <a:solidFill>
                  <a:srgbClr val="FFFFFF"/>
                </a:solidFill>
                <a:latin typeface="Courier New"/>
              </a:rPr>
              <a:t> == min(</a:t>
            </a:r>
            <a:r>
              <a:rPr lang="en-US" sz="1200" b="0" strike="noStrike" spc="-1" dirty="0" err="1">
                <a:solidFill>
                  <a:srgbClr val="FFFFFF"/>
                </a:solidFill>
                <a:latin typeface="Courier New"/>
              </a:rPr>
              <a:t>neg.log.psls</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min.idx.lik</a:t>
            </a:r>
            <a:r>
              <a:rPr lang="en-US" sz="1200" b="0" strike="noStrike" spc="-1" dirty="0">
                <a:solidFill>
                  <a:srgbClr val="FFFFFF"/>
                </a:solidFill>
                <a:latin typeface="Courier New"/>
              </a:rPr>
              <a:t> &lt;- which(</a:t>
            </a:r>
            <a:r>
              <a:rPr lang="en-US" sz="1200" b="0" strike="noStrike" spc="-1" dirty="0" err="1">
                <a:solidFill>
                  <a:srgbClr val="FFFFFF"/>
                </a:solidFill>
                <a:latin typeface="Courier New"/>
              </a:rPr>
              <a:t>neg.log.lik</a:t>
            </a:r>
            <a:r>
              <a:rPr lang="en-US" sz="1200" b="0" strike="noStrike" spc="-1" dirty="0">
                <a:solidFill>
                  <a:srgbClr val="FFFFFF"/>
                </a:solidFill>
                <a:latin typeface="Courier New"/>
              </a:rPr>
              <a:t> == min(</a:t>
            </a:r>
            <a:r>
              <a:rPr lang="en-US" sz="1200" b="0" strike="noStrike" spc="-1" dirty="0" err="1">
                <a:solidFill>
                  <a:srgbClr val="FFFFFF"/>
                </a:solidFill>
                <a:latin typeface="Courier New"/>
              </a:rPr>
              <a:t>neg.log.lik</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Plot the sample pseudo-likelihood over the theta grid and the rough minimum:</a:t>
            </a:r>
            <a:endParaRPr lang="en-US" sz="1200" b="0" strike="noStrike" spc="-1" dirty="0">
              <a:latin typeface="Arial"/>
            </a:endParaRPr>
          </a:p>
          <a:p>
            <a:pPr>
              <a:lnSpc>
                <a:spcPct val="100000"/>
              </a:lnSpc>
            </a:pPr>
            <a:r>
              <a:rPr lang="en-US" sz="1200" b="0" strike="noStrike" spc="-1" dirty="0">
                <a:solidFill>
                  <a:srgbClr val="FFFFFF"/>
                </a:solidFill>
                <a:latin typeface="Courier New"/>
              </a:rPr>
              <a:t>open3d()</a:t>
            </a:r>
            <a:endParaRPr lang="en-US" sz="1200" b="0" strike="noStrike" spc="-1" dirty="0">
              <a:latin typeface="Arial"/>
            </a:endParaRPr>
          </a:p>
          <a:p>
            <a:pPr>
              <a:lnSpc>
                <a:spcPct val="100000"/>
              </a:lnSpc>
            </a:pPr>
            <a:r>
              <a:rPr lang="en-US" sz="1200" b="0" strike="noStrike" spc="-1" dirty="0">
                <a:solidFill>
                  <a:srgbClr val="FFFFFF"/>
                </a:solidFill>
                <a:latin typeface="Courier New"/>
              </a:rPr>
              <a:t>plot3d(</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[,1], </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[,2], </a:t>
            </a:r>
            <a:r>
              <a:rPr lang="en-US" sz="1200" b="0" strike="noStrike" spc="-1" dirty="0" err="1">
                <a:solidFill>
                  <a:srgbClr val="FFFFFF"/>
                </a:solidFill>
                <a:latin typeface="Courier New"/>
              </a:rPr>
              <a:t>neg.log.psls</a:t>
            </a:r>
            <a:r>
              <a:rPr lang="en-US" sz="1200" b="0" strike="noStrike" spc="-1" dirty="0">
                <a:solidFill>
                  <a:srgbClr val="FFFFFF"/>
                </a:solidFill>
                <a:latin typeface="Courier New"/>
              </a:rPr>
              <a:t>, </a:t>
            </a:r>
            <a:r>
              <a:rPr lang="en-US" sz="1200" b="0" strike="noStrike" spc="-1" dirty="0" err="1">
                <a:solidFill>
                  <a:srgbClr val="FFFFFF"/>
                </a:solidFill>
                <a:latin typeface="Courier New"/>
              </a:rPr>
              <a:t>xlab</a:t>
            </a:r>
            <a:r>
              <a:rPr lang="en-US" sz="1200" b="0" strike="noStrike" spc="-1" dirty="0">
                <a:solidFill>
                  <a:srgbClr val="FFFFFF"/>
                </a:solidFill>
                <a:latin typeface="Courier New"/>
              </a:rPr>
              <a:t>=</a:t>
            </a:r>
            <a:r>
              <a:rPr lang="en-US" sz="1200" b="0" strike="noStrike" spc="-1" dirty="0">
                <a:solidFill>
                  <a:srgbClr val="00B050"/>
                </a:solidFill>
                <a:latin typeface="Courier New"/>
              </a:rPr>
              <a:t>"theta1"</a:t>
            </a:r>
            <a:r>
              <a:rPr lang="en-US" sz="1200" b="0" strike="noStrike" spc="-1" dirty="0">
                <a:solidFill>
                  <a:srgbClr val="FFFFFF"/>
                </a:solidFill>
                <a:latin typeface="Courier New"/>
              </a:rPr>
              <a:t>, </a:t>
            </a:r>
            <a:r>
              <a:rPr lang="en-US" sz="1200" b="0" strike="noStrike" spc="-1" dirty="0" err="1">
                <a:solidFill>
                  <a:srgbClr val="FFFFFF"/>
                </a:solidFill>
                <a:latin typeface="Courier New"/>
              </a:rPr>
              <a:t>ylab</a:t>
            </a:r>
            <a:r>
              <a:rPr lang="en-US" sz="1200" b="0" strike="noStrike" spc="-1" dirty="0">
                <a:solidFill>
                  <a:srgbClr val="FFFFFF"/>
                </a:solidFill>
                <a:latin typeface="Courier New"/>
              </a:rPr>
              <a:t>=</a:t>
            </a:r>
            <a:r>
              <a:rPr lang="en-US" sz="1200" b="0" strike="noStrike" spc="-1" dirty="0">
                <a:solidFill>
                  <a:srgbClr val="00B050"/>
                </a:solidFill>
                <a:latin typeface="Courier New"/>
              </a:rPr>
              <a:t>"theta2"</a:t>
            </a:r>
            <a:r>
              <a:rPr lang="en-US" sz="1200" b="0" strike="noStrike" spc="-1" dirty="0">
                <a:solidFill>
                  <a:srgbClr val="FFFFFF"/>
                </a:solidFill>
                <a:latin typeface="Courier New"/>
              </a:rPr>
              <a:t>, </a:t>
            </a:r>
            <a:r>
              <a:rPr lang="en-US" sz="1200" b="0" strike="noStrike" spc="-1" dirty="0" err="1">
                <a:solidFill>
                  <a:srgbClr val="FFFFFF"/>
                </a:solidFill>
                <a:latin typeface="Courier New"/>
              </a:rPr>
              <a:t>zlab</a:t>
            </a:r>
            <a:r>
              <a:rPr lang="en-US" sz="1200" b="0" strike="noStrike" spc="-1" dirty="0">
                <a:solidFill>
                  <a:srgbClr val="FFFFFF"/>
                </a:solidFill>
                <a:latin typeface="Courier New"/>
              </a:rPr>
              <a:t>=</a:t>
            </a:r>
            <a:r>
              <a:rPr lang="en-US" sz="1200" b="0" strike="noStrike" spc="-1" dirty="0">
                <a:solidFill>
                  <a:srgbClr val="00B050"/>
                </a:solidFill>
                <a:latin typeface="Courier New"/>
              </a:rPr>
              <a:t>""</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main=</a:t>
            </a:r>
            <a:r>
              <a:rPr lang="en-US" sz="1200" spc="-1" dirty="0">
                <a:solidFill>
                  <a:srgbClr val="00B050"/>
                </a:solidFill>
                <a:latin typeface="Courier New"/>
              </a:rPr>
              <a:t>"</a:t>
            </a:r>
            <a:r>
              <a:rPr lang="en-US" sz="1200" b="0" strike="noStrike" spc="-1" dirty="0">
                <a:solidFill>
                  <a:srgbClr val="00B050"/>
                </a:solidFill>
                <a:latin typeface="Courier New"/>
              </a:rPr>
              <a:t>log pseudo-</a:t>
            </a:r>
            <a:r>
              <a:rPr lang="en-US" sz="1200" b="0" strike="noStrike" spc="-1" dirty="0" err="1">
                <a:solidFill>
                  <a:srgbClr val="00B050"/>
                </a:solidFill>
                <a:latin typeface="Courier New"/>
              </a:rPr>
              <a:t>lik</a:t>
            </a:r>
            <a:r>
              <a:rPr lang="en-US" sz="1200" spc="-1" dirty="0">
                <a:solidFill>
                  <a:srgbClr val="00B050"/>
                </a:solidFill>
                <a:latin typeface="Courier New"/>
              </a:rPr>
              <a:t>"</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text3d(</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[min.idx.plk,1], </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[min.idx.plk,2], </a:t>
            </a:r>
            <a:r>
              <a:rPr lang="en-US" sz="1200" b="0" strike="noStrike" spc="-1" dirty="0" err="1">
                <a:solidFill>
                  <a:srgbClr val="FFFFFF"/>
                </a:solidFill>
                <a:latin typeface="Courier New"/>
              </a:rPr>
              <a:t>neg.log.psls</a:t>
            </a:r>
            <a:r>
              <a:rPr lang="en-US" sz="1200" b="0" strike="noStrike" spc="-1" dirty="0">
                <a:solidFill>
                  <a:srgbClr val="FFFFFF"/>
                </a:solidFill>
                <a:latin typeface="Courier New"/>
              </a:rPr>
              <a:t>[</a:t>
            </a:r>
            <a:r>
              <a:rPr lang="en-US" sz="1200" b="0" strike="noStrike" spc="-1" dirty="0" err="1">
                <a:solidFill>
                  <a:srgbClr val="FFFFFF"/>
                </a:solidFill>
                <a:latin typeface="Courier New"/>
              </a:rPr>
              <a:t>min.idx.plk</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texts = "min")</a:t>
            </a:r>
            <a:endParaRPr lang="en-US" sz="1200" b="0" strike="noStrike" spc="-1" dirty="0">
              <a:latin typeface="Arial"/>
            </a:endParaRPr>
          </a:p>
          <a:p>
            <a:pPr>
              <a:lnSpc>
                <a:spcPct val="100000"/>
              </a:lnSpc>
            </a:pPr>
            <a:r>
              <a:rPr lang="en-US" sz="1200" b="0" strike="noStrike" spc="-1" dirty="0">
                <a:solidFill>
                  <a:srgbClr val="FFFFFF"/>
                </a:solidFill>
                <a:latin typeface="Courier New"/>
              </a:rPr>
              <a:t>lines3d(c(</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[min.idx.plk,1],</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[min.idx.plk,1]), </a:t>
            </a:r>
            <a:endParaRPr lang="en-US" sz="1200" b="0" strike="noStrike" spc="-1" dirty="0">
              <a:latin typeface="Arial"/>
            </a:endParaRPr>
          </a:p>
          <a:p>
            <a:pPr>
              <a:lnSpc>
                <a:spcPct val="100000"/>
              </a:lnSpc>
            </a:pPr>
            <a:r>
              <a:rPr lang="en-US" sz="1200" b="0" strike="noStrike" spc="-1" dirty="0">
                <a:solidFill>
                  <a:srgbClr val="FFFFFF"/>
                </a:solidFill>
                <a:latin typeface="Courier New"/>
              </a:rPr>
              <a:t>        c(</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[min.idx.plk,2],</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[min.idx.plk,2]), </a:t>
            </a:r>
            <a:endParaRPr lang="en-US" sz="1200" b="0" strike="noStrike" spc="-1" dirty="0">
              <a:latin typeface="Arial"/>
            </a:endParaRPr>
          </a:p>
          <a:p>
            <a:pPr>
              <a:lnSpc>
                <a:spcPct val="100000"/>
              </a:lnSpc>
            </a:pPr>
            <a:r>
              <a:rPr lang="en-US" sz="1200" b="0" strike="noStrike" spc="-1" dirty="0">
                <a:solidFill>
                  <a:srgbClr val="FFFFFF"/>
                </a:solidFill>
                <a:latin typeface="Courier New"/>
              </a:rPr>
              <a:t>        c(</a:t>
            </a:r>
            <a:r>
              <a:rPr lang="en-US" sz="1200" b="0" strike="noStrike" spc="-1" dirty="0" err="1">
                <a:solidFill>
                  <a:srgbClr val="FFFFFF"/>
                </a:solidFill>
                <a:latin typeface="Courier New"/>
              </a:rPr>
              <a:t>neg.log.psls</a:t>
            </a:r>
            <a:r>
              <a:rPr lang="en-US" sz="1200" b="0" strike="noStrike" spc="-1" dirty="0">
                <a:solidFill>
                  <a:srgbClr val="FFFFFF"/>
                </a:solidFill>
                <a:latin typeface="Courier New"/>
              </a:rPr>
              <a:t>[</a:t>
            </a:r>
            <a:r>
              <a:rPr lang="en-US" sz="1200" b="0" strike="noStrike" spc="-1" dirty="0" err="1">
                <a:solidFill>
                  <a:srgbClr val="FFFFFF"/>
                </a:solidFill>
                <a:latin typeface="Courier New"/>
              </a:rPr>
              <a:t>min.idx.plk</a:t>
            </a:r>
            <a:r>
              <a:rPr lang="en-US" sz="1200" b="0" strike="noStrike" spc="-1" dirty="0">
                <a:solidFill>
                  <a:srgbClr val="FFFFFF"/>
                </a:solidFill>
                <a:latin typeface="Courier New"/>
              </a:rPr>
              <a:t>], max(</a:t>
            </a:r>
            <a:r>
              <a:rPr lang="en-US" sz="1200" b="0" strike="noStrike" spc="-1" dirty="0" err="1">
                <a:solidFill>
                  <a:srgbClr val="FFFFFF"/>
                </a:solidFill>
                <a:latin typeface="Courier New"/>
              </a:rPr>
              <a:t>neg.log.psls</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text3d(</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[min.idx.plk,1], </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[min.idx.plk,2], max(</a:t>
            </a:r>
            <a:r>
              <a:rPr lang="en-US" sz="1200" b="0" strike="noStrike" spc="-1" dirty="0" err="1">
                <a:solidFill>
                  <a:srgbClr val="FFFFFF"/>
                </a:solidFill>
                <a:latin typeface="Courier New"/>
              </a:rPr>
              <a:t>neg.log.psls</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texts = </a:t>
            </a:r>
            <a:r>
              <a:rPr lang="en-US" sz="1200" b="0" strike="noStrike" spc="-1" dirty="0">
                <a:solidFill>
                  <a:srgbClr val="00B050"/>
                </a:solidFill>
                <a:latin typeface="Courier New"/>
              </a:rPr>
              <a:t>"min"</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Plot the sample likelihood over the theta grid and the rough minimum:</a:t>
            </a:r>
            <a:endParaRPr lang="en-US" sz="1200" b="0" strike="noStrike" spc="-1" dirty="0">
              <a:latin typeface="Arial"/>
            </a:endParaRPr>
          </a:p>
          <a:p>
            <a:pPr>
              <a:lnSpc>
                <a:spcPct val="100000"/>
              </a:lnSpc>
            </a:pPr>
            <a:r>
              <a:rPr lang="en-US" sz="1200" b="0" strike="noStrike" spc="-1" dirty="0">
                <a:solidFill>
                  <a:srgbClr val="FFFFFF"/>
                </a:solidFill>
                <a:latin typeface="Courier New"/>
              </a:rPr>
              <a:t>open3d()</a:t>
            </a:r>
            <a:endParaRPr lang="en-US" sz="1200" b="0" strike="noStrike" spc="-1" dirty="0">
              <a:latin typeface="Arial"/>
            </a:endParaRPr>
          </a:p>
          <a:p>
            <a:pPr>
              <a:lnSpc>
                <a:spcPct val="100000"/>
              </a:lnSpc>
            </a:pPr>
            <a:r>
              <a:rPr lang="en-US" sz="1200" b="0" strike="noStrike" spc="-1" dirty="0">
                <a:solidFill>
                  <a:srgbClr val="FFFFFF"/>
                </a:solidFill>
                <a:latin typeface="Courier New"/>
              </a:rPr>
              <a:t>plot3d(</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[,1], </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[,2], </a:t>
            </a:r>
            <a:r>
              <a:rPr lang="en-US" sz="1200" b="0" strike="noStrike" spc="-1" dirty="0" err="1">
                <a:solidFill>
                  <a:srgbClr val="FFFFFF"/>
                </a:solidFill>
                <a:latin typeface="Courier New"/>
              </a:rPr>
              <a:t>neg.log.lik</a:t>
            </a:r>
            <a:r>
              <a:rPr lang="en-US" sz="1200" b="0" strike="noStrike" spc="-1" dirty="0">
                <a:solidFill>
                  <a:srgbClr val="FFFFFF"/>
                </a:solidFill>
                <a:latin typeface="Courier New"/>
              </a:rPr>
              <a:t>, </a:t>
            </a:r>
            <a:r>
              <a:rPr lang="en-US" sz="1200" b="0" strike="noStrike" spc="-1" dirty="0" err="1">
                <a:solidFill>
                  <a:srgbClr val="FFFFFF"/>
                </a:solidFill>
                <a:latin typeface="Courier New"/>
              </a:rPr>
              <a:t>xlab</a:t>
            </a:r>
            <a:r>
              <a:rPr lang="en-US" sz="1200" b="0" strike="noStrike" spc="-1" dirty="0">
                <a:solidFill>
                  <a:srgbClr val="FFFFFF"/>
                </a:solidFill>
                <a:latin typeface="Courier New"/>
              </a:rPr>
              <a:t>=</a:t>
            </a:r>
            <a:r>
              <a:rPr lang="en-US" sz="1200" b="0" strike="noStrike" spc="-1" dirty="0">
                <a:solidFill>
                  <a:srgbClr val="00B050"/>
                </a:solidFill>
                <a:latin typeface="Courier New"/>
              </a:rPr>
              <a:t>"theta1"</a:t>
            </a:r>
            <a:r>
              <a:rPr lang="en-US" sz="1200" b="0" strike="noStrike" spc="-1" dirty="0">
                <a:solidFill>
                  <a:srgbClr val="FFFFFF"/>
                </a:solidFill>
                <a:latin typeface="Courier New"/>
              </a:rPr>
              <a:t>, </a:t>
            </a:r>
            <a:r>
              <a:rPr lang="en-US" sz="1200" b="0" strike="noStrike" spc="-1" dirty="0" err="1">
                <a:solidFill>
                  <a:srgbClr val="FFFFFF"/>
                </a:solidFill>
                <a:latin typeface="Courier New"/>
              </a:rPr>
              <a:t>ylab</a:t>
            </a:r>
            <a:r>
              <a:rPr lang="en-US" sz="1200" b="0" strike="noStrike" spc="-1" dirty="0">
                <a:solidFill>
                  <a:srgbClr val="FFFFFF"/>
                </a:solidFill>
                <a:latin typeface="Courier New"/>
              </a:rPr>
              <a:t>=</a:t>
            </a:r>
            <a:r>
              <a:rPr lang="en-US" sz="1200" b="0" strike="noStrike" spc="-1" dirty="0">
                <a:solidFill>
                  <a:srgbClr val="00B050"/>
                </a:solidFill>
                <a:latin typeface="Courier New"/>
              </a:rPr>
              <a:t>"theta2"</a:t>
            </a:r>
            <a:r>
              <a:rPr lang="en-US" sz="1200" b="0" strike="noStrike" spc="-1" dirty="0">
                <a:solidFill>
                  <a:srgbClr val="FFFFFF"/>
                </a:solidFill>
                <a:latin typeface="Courier New"/>
              </a:rPr>
              <a:t>, </a:t>
            </a:r>
            <a:r>
              <a:rPr lang="en-US" sz="1200" b="0" strike="noStrike" spc="-1" dirty="0" err="1">
                <a:solidFill>
                  <a:srgbClr val="FFFFFF"/>
                </a:solidFill>
                <a:latin typeface="Courier New"/>
              </a:rPr>
              <a:t>zlab</a:t>
            </a:r>
            <a:r>
              <a:rPr lang="en-US" sz="1200" b="0" strike="noStrike" spc="-1" dirty="0">
                <a:solidFill>
                  <a:srgbClr val="FFFFFF"/>
                </a:solidFill>
                <a:latin typeface="Courier New"/>
              </a:rPr>
              <a:t>=</a:t>
            </a:r>
            <a:r>
              <a:rPr lang="en-US" sz="1200" b="0" strike="noStrike" spc="-1" dirty="0">
                <a:solidFill>
                  <a:srgbClr val="00B050"/>
                </a:solidFill>
                <a:latin typeface="Courier New"/>
              </a:rPr>
              <a:t>""</a:t>
            </a:r>
            <a:r>
              <a:rPr lang="en-US" sz="1200" b="0" strike="noStrike" spc="-1" dirty="0">
                <a:solidFill>
                  <a:srgbClr val="FFFFFF"/>
                </a:solidFill>
                <a:latin typeface="Courier New"/>
              </a:rPr>
              <a:t>, main=</a:t>
            </a:r>
            <a:r>
              <a:rPr lang="en-US" sz="1200" b="0" strike="noStrike" spc="-1" dirty="0">
                <a:solidFill>
                  <a:srgbClr val="00B050"/>
                </a:solidFill>
                <a:latin typeface="Courier New"/>
              </a:rPr>
              <a:t>"</a:t>
            </a:r>
            <a:r>
              <a:rPr lang="en-US" sz="1200" b="0" strike="noStrike" spc="-1" dirty="0" err="1">
                <a:solidFill>
                  <a:srgbClr val="00B050"/>
                </a:solidFill>
                <a:latin typeface="Courier New"/>
              </a:rPr>
              <a:t>negloglik</a:t>
            </a:r>
            <a:r>
              <a:rPr lang="en-US" sz="1200" b="0" strike="noStrike" spc="-1" dirty="0">
                <a:solidFill>
                  <a:srgbClr val="00B050"/>
                </a:solidFill>
                <a:latin typeface="Courier New"/>
              </a:rPr>
              <a:t>"</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text3d(</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[min.idx.lik,1], </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[min.idx.lik,2], </a:t>
            </a:r>
            <a:r>
              <a:rPr lang="en-US" sz="1200" b="0" strike="noStrike" spc="-1" dirty="0" err="1">
                <a:solidFill>
                  <a:srgbClr val="FFFFFF"/>
                </a:solidFill>
                <a:latin typeface="Courier New"/>
              </a:rPr>
              <a:t>neg.log.lik</a:t>
            </a:r>
            <a:r>
              <a:rPr lang="en-US" sz="1200" b="0" strike="noStrike" spc="-1" dirty="0">
                <a:solidFill>
                  <a:srgbClr val="FFFFFF"/>
                </a:solidFill>
                <a:latin typeface="Courier New"/>
              </a:rPr>
              <a:t>[</a:t>
            </a:r>
            <a:r>
              <a:rPr lang="en-US" sz="1200" b="0" strike="noStrike" spc="-1" dirty="0" err="1">
                <a:solidFill>
                  <a:srgbClr val="FFFFFF"/>
                </a:solidFill>
                <a:latin typeface="Courier New"/>
              </a:rPr>
              <a:t>min.idx.lik</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texts = "min")</a:t>
            </a:r>
            <a:endParaRPr lang="en-US" sz="1200" b="0" strike="noStrike" spc="-1" dirty="0">
              <a:latin typeface="Arial"/>
            </a:endParaRPr>
          </a:p>
          <a:p>
            <a:pPr>
              <a:lnSpc>
                <a:spcPct val="100000"/>
              </a:lnSpc>
            </a:pPr>
            <a:r>
              <a:rPr lang="en-US" sz="1200" b="0" strike="noStrike" spc="-1" dirty="0">
                <a:solidFill>
                  <a:srgbClr val="FFFFFF"/>
                </a:solidFill>
                <a:latin typeface="Courier New"/>
              </a:rPr>
              <a:t>lines3d(c(</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[min.idx.lik,1],</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[min.idx.lik,1]), </a:t>
            </a:r>
            <a:endParaRPr lang="en-US" sz="1200" b="0" strike="noStrike" spc="-1" dirty="0">
              <a:latin typeface="Arial"/>
            </a:endParaRPr>
          </a:p>
          <a:p>
            <a:pPr>
              <a:lnSpc>
                <a:spcPct val="100000"/>
              </a:lnSpc>
            </a:pPr>
            <a:r>
              <a:rPr lang="en-US" sz="1200" b="0" strike="noStrike" spc="-1" dirty="0">
                <a:solidFill>
                  <a:srgbClr val="FFFFFF"/>
                </a:solidFill>
                <a:latin typeface="Courier New"/>
              </a:rPr>
              <a:t>        c(</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[min.idx.lik,2],</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[min.idx.lik,2]), </a:t>
            </a:r>
            <a:endParaRPr lang="en-US" sz="1200" b="0" strike="noStrike" spc="-1" dirty="0">
              <a:latin typeface="Arial"/>
            </a:endParaRPr>
          </a:p>
          <a:p>
            <a:pPr>
              <a:lnSpc>
                <a:spcPct val="100000"/>
              </a:lnSpc>
            </a:pPr>
            <a:r>
              <a:rPr lang="en-US" sz="1200" b="0" strike="noStrike" spc="-1" dirty="0">
                <a:solidFill>
                  <a:srgbClr val="FFFFFF"/>
                </a:solidFill>
                <a:latin typeface="Courier New"/>
              </a:rPr>
              <a:t>        c(</a:t>
            </a:r>
            <a:r>
              <a:rPr lang="en-US" sz="1200" b="0" strike="noStrike" spc="-1" dirty="0" err="1">
                <a:solidFill>
                  <a:srgbClr val="FFFFFF"/>
                </a:solidFill>
                <a:latin typeface="Courier New"/>
              </a:rPr>
              <a:t>neg.log.lik</a:t>
            </a:r>
            <a:r>
              <a:rPr lang="en-US" sz="1200" b="0" strike="noStrike" spc="-1" dirty="0">
                <a:solidFill>
                  <a:srgbClr val="FFFFFF"/>
                </a:solidFill>
                <a:latin typeface="Courier New"/>
              </a:rPr>
              <a:t>[</a:t>
            </a:r>
            <a:r>
              <a:rPr lang="en-US" sz="1200" b="0" strike="noStrike" spc="-1" dirty="0" err="1">
                <a:solidFill>
                  <a:srgbClr val="FFFFFF"/>
                </a:solidFill>
                <a:latin typeface="Courier New"/>
              </a:rPr>
              <a:t>min.idx.lik</a:t>
            </a:r>
            <a:r>
              <a:rPr lang="en-US" sz="1200" b="0" strike="noStrike" spc="-1" dirty="0">
                <a:solidFill>
                  <a:srgbClr val="FFFFFF"/>
                </a:solidFill>
                <a:latin typeface="Courier New"/>
              </a:rPr>
              <a:t>], max(</a:t>
            </a:r>
            <a:r>
              <a:rPr lang="en-US" sz="1200" b="0" strike="noStrike" spc="-1" dirty="0" err="1">
                <a:solidFill>
                  <a:srgbClr val="FFFFFF"/>
                </a:solidFill>
                <a:latin typeface="Courier New"/>
              </a:rPr>
              <a:t>neg.log.lik</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text3d(</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[min.idx.lik,1], </a:t>
            </a:r>
            <a:r>
              <a:rPr lang="en-US" sz="1200" b="0" strike="noStrike" spc="-1" dirty="0" err="1">
                <a:solidFill>
                  <a:srgbClr val="FFFFFF"/>
                </a:solidFill>
                <a:latin typeface="Courier New"/>
              </a:rPr>
              <a:t>theta.grid</a:t>
            </a:r>
            <a:r>
              <a:rPr lang="en-US" sz="1200" b="0" strike="noStrike" spc="-1" dirty="0">
                <a:solidFill>
                  <a:srgbClr val="FFFFFF"/>
                </a:solidFill>
                <a:latin typeface="Courier New"/>
              </a:rPr>
              <a:t>[min.idx.lik,2], max(</a:t>
            </a:r>
            <a:r>
              <a:rPr lang="en-US" sz="1200" b="0" strike="noStrike" spc="-1" dirty="0" err="1">
                <a:solidFill>
                  <a:srgbClr val="FFFFFF"/>
                </a:solidFill>
                <a:latin typeface="Courier New"/>
              </a:rPr>
              <a:t>neg.log.lik</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texts = </a:t>
            </a:r>
            <a:r>
              <a:rPr lang="en-US" sz="1200" spc="-1" dirty="0">
                <a:solidFill>
                  <a:srgbClr val="00B050"/>
                </a:solidFill>
                <a:latin typeface="Courier New"/>
              </a:rPr>
              <a:t>"</a:t>
            </a:r>
            <a:r>
              <a:rPr lang="en-US" sz="1200" b="0" strike="noStrike" spc="-1" dirty="0">
                <a:solidFill>
                  <a:srgbClr val="00B050"/>
                </a:solidFill>
                <a:latin typeface="Courier New"/>
              </a:rPr>
              <a:t>min</a:t>
            </a:r>
            <a:r>
              <a:rPr lang="en-US" sz="1200" spc="-1" dirty="0">
                <a:solidFill>
                  <a:srgbClr val="00B050"/>
                </a:solidFill>
                <a:latin typeface="Courier New"/>
              </a:rPr>
              <a:t>"</a:t>
            </a:r>
            <a:r>
              <a:rPr lang="en-US" sz="1200" b="0" strike="noStrike" spc="-1" dirty="0">
                <a:solidFill>
                  <a:srgbClr val="FFFFFF"/>
                </a:solidFill>
                <a:latin typeface="Courier New"/>
              </a:rPr>
              <a:t>)</a:t>
            </a:r>
            <a:endParaRPr lang="en-US" sz="12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 name="Picture 1"/>
          <p:cNvPicPr/>
          <p:nvPr/>
        </p:nvPicPr>
        <p:blipFill>
          <a:blip r:embed="rId2"/>
          <a:stretch/>
        </p:blipFill>
        <p:spPr>
          <a:xfrm>
            <a:off x="0" y="1206360"/>
            <a:ext cx="9143640" cy="4435920"/>
          </a:xfrm>
          <a:prstGeom prst="rect">
            <a:avLst/>
          </a:prstGeom>
          <a:ln>
            <a:noFill/>
          </a:ln>
        </p:spPr>
      </p:pic>
      <p:sp>
        <p:nvSpPr>
          <p:cNvPr id="1058" name="CustomShape 1"/>
          <p:cNvSpPr/>
          <p:nvPr/>
        </p:nvSpPr>
        <p:spPr>
          <a:xfrm flipH="1" flipV="1">
            <a:off x="1970280" y="4471560"/>
            <a:ext cx="2195640" cy="14220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59" name="CustomShape 2"/>
          <p:cNvSpPr/>
          <p:nvPr/>
        </p:nvSpPr>
        <p:spPr>
          <a:xfrm flipV="1">
            <a:off x="4775400" y="4305960"/>
            <a:ext cx="2255400" cy="158724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60" name="CustomShape 3"/>
          <p:cNvSpPr/>
          <p:nvPr/>
        </p:nvSpPr>
        <p:spPr>
          <a:xfrm>
            <a:off x="682920" y="515520"/>
            <a:ext cx="31680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1" strike="noStrike" spc="-1">
                <a:solidFill>
                  <a:srgbClr val="000000"/>
                </a:solidFill>
                <a:latin typeface="Times New Roman"/>
              </a:rPr>
              <a:t>Negative log pseudo-likelihood</a:t>
            </a:r>
            <a:endParaRPr lang="en-US" sz="1800" b="0" strike="noStrike" spc="-1">
              <a:latin typeface="Arial"/>
            </a:endParaRPr>
          </a:p>
        </p:txBody>
      </p:sp>
      <p:sp>
        <p:nvSpPr>
          <p:cNvPr id="1061" name="CustomShape 4"/>
          <p:cNvSpPr/>
          <p:nvPr/>
        </p:nvSpPr>
        <p:spPr>
          <a:xfrm>
            <a:off x="5757480" y="509760"/>
            <a:ext cx="24076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1" strike="noStrike" spc="-1">
                <a:solidFill>
                  <a:srgbClr val="000000"/>
                </a:solidFill>
                <a:latin typeface="Times New Roman"/>
              </a:rPr>
              <a:t>Negative log likelihood</a:t>
            </a:r>
            <a:endParaRPr lang="en-US" sz="1800" b="0" strike="noStrike" spc="-1">
              <a:latin typeface="Arial"/>
            </a:endParaRPr>
          </a:p>
        </p:txBody>
      </p:sp>
      <p:sp>
        <p:nvSpPr>
          <p:cNvPr id="1062" name="CustomShape 5"/>
          <p:cNvSpPr/>
          <p:nvPr/>
        </p:nvSpPr>
        <p:spPr>
          <a:xfrm>
            <a:off x="17640" y="5847480"/>
            <a:ext cx="51433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Times New Roman"/>
              </a:rPr>
              <a:t>Rough minimum turned out to occur in the same spot:</a:t>
            </a:r>
            <a:endParaRPr lang="en-US" sz="1800" b="0" strike="noStrike" spc="-1" dirty="0">
              <a:latin typeface="Arial"/>
            </a:endParaRPr>
          </a:p>
        </p:txBody>
      </p:sp>
      <p:pic>
        <p:nvPicPr>
          <p:cNvPr id="1063" name="Picture 12"/>
          <p:cNvPicPr/>
          <p:nvPr/>
        </p:nvPicPr>
        <p:blipFill>
          <a:blip r:embed="rId3"/>
          <a:stretch/>
        </p:blipFill>
        <p:spPr>
          <a:xfrm>
            <a:off x="5152680" y="5883120"/>
            <a:ext cx="1979280" cy="311760"/>
          </a:xfrm>
          <a:prstGeom prst="rect">
            <a:avLst/>
          </a:prstGeom>
          <a:ln>
            <a:noFill/>
          </a:ln>
        </p:spPr>
      </p:pic>
      <p:pic>
        <p:nvPicPr>
          <p:cNvPr id="1064" name="Picture 13"/>
          <p:cNvPicPr/>
          <p:nvPr/>
        </p:nvPicPr>
        <p:blipFill>
          <a:blip r:embed="rId4"/>
          <a:stretch/>
        </p:blipFill>
        <p:spPr>
          <a:xfrm>
            <a:off x="5162760" y="6334560"/>
            <a:ext cx="3042720" cy="290160"/>
          </a:xfrm>
          <a:prstGeom prst="rect">
            <a:avLst/>
          </a:prstGeom>
          <a:ln>
            <a:noFill/>
          </a:ln>
        </p:spPr>
      </p:pic>
      <p:sp>
        <p:nvSpPr>
          <p:cNvPr id="1065" name="CustomShape 6"/>
          <p:cNvSpPr/>
          <p:nvPr/>
        </p:nvSpPr>
        <p:spPr>
          <a:xfrm>
            <a:off x="1818360" y="6266160"/>
            <a:ext cx="33174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Note, the true parameter vector is:</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 calcmode="lin" valueType="num">
                                      <p:cBhvr additive="base">
                                        <p:cTn id="7" dur="500" fill="hold"/>
                                        <p:tgtEl>
                                          <p:spTgt spid="1058"/>
                                        </p:tgtEl>
                                        <p:attrNameLst>
                                          <p:attrName>ppt_x</p:attrName>
                                        </p:attrNameLst>
                                      </p:cBhvr>
                                      <p:tavLst>
                                        <p:tav tm="0">
                                          <p:val>
                                            <p:strVal val="#ppt_x"/>
                                          </p:val>
                                        </p:tav>
                                        <p:tav tm="100000">
                                          <p:val>
                                            <p:strVal val="#ppt_x"/>
                                          </p:val>
                                        </p:tav>
                                      </p:tavLst>
                                    </p:anim>
                                    <p:anim calcmode="lin" valueType="num">
                                      <p:cBhvr additive="base">
                                        <p:cTn id="8" dur="500" fill="hold"/>
                                        <p:tgtEl>
                                          <p:spTgt spid="105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59"/>
                                        </p:tgtEl>
                                        <p:attrNameLst>
                                          <p:attrName>style.visibility</p:attrName>
                                        </p:attrNameLst>
                                      </p:cBhvr>
                                      <p:to>
                                        <p:strVal val="visible"/>
                                      </p:to>
                                    </p:set>
                                    <p:anim calcmode="lin" valueType="num">
                                      <p:cBhvr additive="base">
                                        <p:cTn id="11" dur="500" fill="hold"/>
                                        <p:tgtEl>
                                          <p:spTgt spid="1059"/>
                                        </p:tgtEl>
                                        <p:attrNameLst>
                                          <p:attrName>ppt_x</p:attrName>
                                        </p:attrNameLst>
                                      </p:cBhvr>
                                      <p:tavLst>
                                        <p:tav tm="0">
                                          <p:val>
                                            <p:strVal val="#ppt_x"/>
                                          </p:val>
                                        </p:tav>
                                        <p:tav tm="100000">
                                          <p:val>
                                            <p:strVal val="#ppt_x"/>
                                          </p:val>
                                        </p:tav>
                                      </p:tavLst>
                                    </p:anim>
                                    <p:anim calcmode="lin" valueType="num">
                                      <p:cBhvr additive="base">
                                        <p:cTn id="12" dur="500" fill="hold"/>
                                        <p:tgtEl>
                                          <p:spTgt spid="10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62"/>
                                        </p:tgtEl>
                                        <p:attrNameLst>
                                          <p:attrName>style.visibility</p:attrName>
                                        </p:attrNameLst>
                                      </p:cBhvr>
                                      <p:to>
                                        <p:strVal val="visible"/>
                                      </p:to>
                                    </p:set>
                                    <p:anim calcmode="lin" valueType="num">
                                      <p:cBhvr additive="base">
                                        <p:cTn id="15" dur="500" fill="hold"/>
                                        <p:tgtEl>
                                          <p:spTgt spid="1062"/>
                                        </p:tgtEl>
                                        <p:attrNameLst>
                                          <p:attrName>ppt_x</p:attrName>
                                        </p:attrNameLst>
                                      </p:cBhvr>
                                      <p:tavLst>
                                        <p:tav tm="0">
                                          <p:val>
                                            <p:strVal val="#ppt_x"/>
                                          </p:val>
                                        </p:tav>
                                        <p:tav tm="100000">
                                          <p:val>
                                            <p:strVal val="#ppt_x"/>
                                          </p:val>
                                        </p:tav>
                                      </p:tavLst>
                                    </p:anim>
                                    <p:anim calcmode="lin" valueType="num">
                                      <p:cBhvr additive="base">
                                        <p:cTn id="16" dur="500" fill="hold"/>
                                        <p:tgtEl>
                                          <p:spTgt spid="106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63"/>
                                        </p:tgtEl>
                                        <p:attrNameLst>
                                          <p:attrName>style.visibility</p:attrName>
                                        </p:attrNameLst>
                                      </p:cBhvr>
                                      <p:to>
                                        <p:strVal val="visible"/>
                                      </p:to>
                                    </p:set>
                                    <p:anim calcmode="lin" valueType="num">
                                      <p:cBhvr additive="base">
                                        <p:cTn id="19" dur="500" fill="hold"/>
                                        <p:tgtEl>
                                          <p:spTgt spid="1063"/>
                                        </p:tgtEl>
                                        <p:attrNameLst>
                                          <p:attrName>ppt_x</p:attrName>
                                        </p:attrNameLst>
                                      </p:cBhvr>
                                      <p:tavLst>
                                        <p:tav tm="0">
                                          <p:val>
                                            <p:strVal val="#ppt_x"/>
                                          </p:val>
                                        </p:tav>
                                        <p:tav tm="100000">
                                          <p:val>
                                            <p:strVal val="#ppt_x"/>
                                          </p:val>
                                        </p:tav>
                                      </p:tavLst>
                                    </p:anim>
                                    <p:anim calcmode="lin" valueType="num">
                                      <p:cBhvr additive="base">
                                        <p:cTn id="20" dur="500" fill="hold"/>
                                        <p:tgtEl>
                                          <p:spTgt spid="10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65"/>
                                        </p:tgtEl>
                                        <p:attrNameLst>
                                          <p:attrName>style.visibility</p:attrName>
                                        </p:attrNameLst>
                                      </p:cBhvr>
                                      <p:to>
                                        <p:strVal val="visible"/>
                                      </p:to>
                                    </p:set>
                                    <p:anim calcmode="lin" valueType="num">
                                      <p:cBhvr additive="base">
                                        <p:cTn id="25" dur="500" fill="hold"/>
                                        <p:tgtEl>
                                          <p:spTgt spid="1065"/>
                                        </p:tgtEl>
                                        <p:attrNameLst>
                                          <p:attrName>ppt_x</p:attrName>
                                        </p:attrNameLst>
                                      </p:cBhvr>
                                      <p:tavLst>
                                        <p:tav tm="0">
                                          <p:val>
                                            <p:strVal val="#ppt_x"/>
                                          </p:val>
                                        </p:tav>
                                        <p:tav tm="100000">
                                          <p:val>
                                            <p:strVal val="#ppt_x"/>
                                          </p:val>
                                        </p:tav>
                                      </p:tavLst>
                                    </p:anim>
                                    <p:anim calcmode="lin" valueType="num">
                                      <p:cBhvr additive="base">
                                        <p:cTn id="26" dur="500" fill="hold"/>
                                        <p:tgtEl>
                                          <p:spTgt spid="106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64"/>
                                        </p:tgtEl>
                                        <p:attrNameLst>
                                          <p:attrName>style.visibility</p:attrName>
                                        </p:attrNameLst>
                                      </p:cBhvr>
                                      <p:to>
                                        <p:strVal val="visible"/>
                                      </p:to>
                                    </p:set>
                                    <p:anim calcmode="lin" valueType="num">
                                      <p:cBhvr additive="base">
                                        <p:cTn id="29" dur="500" fill="hold"/>
                                        <p:tgtEl>
                                          <p:spTgt spid="1064"/>
                                        </p:tgtEl>
                                        <p:attrNameLst>
                                          <p:attrName>ppt_x</p:attrName>
                                        </p:attrNameLst>
                                      </p:cBhvr>
                                      <p:tavLst>
                                        <p:tav tm="0">
                                          <p:val>
                                            <p:strVal val="#ppt_x"/>
                                          </p:val>
                                        </p:tav>
                                        <p:tav tm="100000">
                                          <p:val>
                                            <p:strVal val="#ppt_x"/>
                                          </p:val>
                                        </p:tav>
                                      </p:tavLst>
                                    </p:anim>
                                    <p:anim calcmode="lin" valueType="num">
                                      <p:cBhvr additive="base">
                                        <p:cTn id="30" dur="500" fill="hold"/>
                                        <p:tgtEl>
                                          <p:spTgt spid="10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 grpId="0"/>
      <p:bldP spid="106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CustomShape 1"/>
          <p:cNvSpPr/>
          <p:nvPr/>
        </p:nvSpPr>
        <p:spPr>
          <a:xfrm>
            <a:off x="442800" y="1147320"/>
            <a:ext cx="7799760" cy="10504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Now let’s work on the gradient of the log pseudo-likelihood. </a:t>
            </a:r>
            <a:endParaRPr lang="en-US" sz="2200" b="0" strike="noStrike" spc="-1" dirty="0">
              <a:latin typeface="Arial"/>
            </a:endParaRPr>
          </a:p>
        </p:txBody>
      </p:sp>
      <p:sp>
        <p:nvSpPr>
          <p:cNvPr id="1067" name="CustomShape 2"/>
          <p:cNvSpPr/>
          <p:nvPr/>
        </p:nvSpPr>
        <p:spPr>
          <a:xfrm>
            <a:off x="860040" y="1965960"/>
            <a:ext cx="7799760" cy="8982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It’s really advantageous to have this when we optimize the parameters with it</a:t>
            </a:r>
            <a:endParaRPr lang="en-US" sz="2200" b="0" strike="noStrike" spc="-1" dirty="0">
              <a:latin typeface="Arial"/>
            </a:endParaRPr>
          </a:p>
        </p:txBody>
      </p:sp>
      <p:pic>
        <p:nvPicPr>
          <p:cNvPr id="1068" name="Picture 5"/>
          <p:cNvPicPr/>
          <p:nvPr/>
        </p:nvPicPr>
        <p:blipFill>
          <a:blip r:embed="rId2"/>
          <a:stretch/>
        </p:blipFill>
        <p:spPr>
          <a:xfrm>
            <a:off x="1488960" y="3798360"/>
            <a:ext cx="6609600" cy="820800"/>
          </a:xfrm>
          <a:prstGeom prst="rect">
            <a:avLst/>
          </a:prstGeom>
          <a:ln>
            <a:noFill/>
          </a:ln>
        </p:spPr>
      </p:pic>
      <p:sp>
        <p:nvSpPr>
          <p:cNvPr id="1069" name="CustomShape 3"/>
          <p:cNvSpPr/>
          <p:nvPr/>
        </p:nvSpPr>
        <p:spPr>
          <a:xfrm>
            <a:off x="860040" y="2899800"/>
            <a:ext cx="7799760" cy="8982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I.E. Given a sample and considering the (pseudo-likelihood) approximation:</a:t>
            </a:r>
            <a:endParaRPr lang="en-US" sz="2200" b="0" strike="noStrike" spc="-1">
              <a:latin typeface="Arial"/>
            </a:endParaRPr>
          </a:p>
        </p:txBody>
      </p:sp>
      <p:pic>
        <p:nvPicPr>
          <p:cNvPr id="1070" name="Picture 8"/>
          <p:cNvPicPr/>
          <p:nvPr/>
        </p:nvPicPr>
        <p:blipFill>
          <a:blip r:embed="rId3"/>
          <a:stretch/>
        </p:blipFill>
        <p:spPr>
          <a:xfrm>
            <a:off x="4051080" y="5308560"/>
            <a:ext cx="2311200" cy="495000"/>
          </a:xfrm>
          <a:prstGeom prst="rect">
            <a:avLst/>
          </a:prstGeom>
          <a:ln>
            <a:noFill/>
          </a:ln>
        </p:spPr>
      </p:pic>
      <p:sp>
        <p:nvSpPr>
          <p:cNvPr id="1071" name="CustomShape 4"/>
          <p:cNvSpPr/>
          <p:nvPr/>
        </p:nvSpPr>
        <p:spPr>
          <a:xfrm>
            <a:off x="2157480" y="5187960"/>
            <a:ext cx="177840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strike="noStrike" spc="-1">
                <a:solidFill>
                  <a:srgbClr val="000000"/>
                </a:solidFill>
                <a:latin typeface="Times New Roman"/>
              </a:rPr>
              <a:t>Determine:</a:t>
            </a:r>
            <a:endParaRPr lang="en-US" sz="2800" b="0" strike="noStrike" spc="-1">
              <a:latin typeface="Arial"/>
            </a:endParaRPr>
          </a:p>
        </p:txBody>
      </p:sp>
      <p:sp>
        <p:nvSpPr>
          <p:cNvPr id="1072" name="CustomShape 5"/>
          <p:cNvSpPr/>
          <p:nvPr/>
        </p:nvSpPr>
        <p:spPr>
          <a:xfrm>
            <a:off x="1017360" y="277920"/>
            <a:ext cx="738972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a:solidFill>
                  <a:srgbClr val="000000"/>
                </a:solidFill>
                <a:latin typeface="Times New Roman"/>
              </a:rPr>
              <a:t>Gradient of the Log Pseudo-Likelihood</a:t>
            </a:r>
            <a:endParaRPr lang="en-US" sz="36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9"/>
                                        </p:tgtEl>
                                        <p:attrNameLst>
                                          <p:attrName>style.visibility</p:attrName>
                                        </p:attrNameLst>
                                      </p:cBhvr>
                                      <p:to>
                                        <p:strVal val="visible"/>
                                      </p:to>
                                    </p:set>
                                    <p:anim calcmode="lin" valueType="num">
                                      <p:cBhvr additive="repl">
                                        <p:cTn id="7" dur="500" fill="hold"/>
                                        <p:tgtEl>
                                          <p:spTgt spid="1069"/>
                                        </p:tgtEl>
                                        <p:attrNameLst>
                                          <p:attrName>ppt_x</p:attrName>
                                        </p:attrNameLst>
                                      </p:cBhvr>
                                      <p:tavLst>
                                        <p:tav tm="0">
                                          <p:val>
                                            <p:strVal val="#ppt_x"/>
                                          </p:val>
                                        </p:tav>
                                        <p:tav tm="100000">
                                          <p:val>
                                            <p:strVal val="#ppt_x"/>
                                          </p:val>
                                        </p:tav>
                                      </p:tavLst>
                                    </p:anim>
                                    <p:anim calcmode="lin" valueType="num">
                                      <p:cBhvr additive="repl">
                                        <p:cTn id="8" dur="500" fill="hold"/>
                                        <p:tgtEl>
                                          <p:spTgt spid="106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68"/>
                                        </p:tgtEl>
                                        <p:attrNameLst>
                                          <p:attrName>style.visibility</p:attrName>
                                        </p:attrNameLst>
                                      </p:cBhvr>
                                      <p:to>
                                        <p:strVal val="visible"/>
                                      </p:to>
                                    </p:set>
                                    <p:anim calcmode="lin" valueType="num">
                                      <p:cBhvr additive="repl">
                                        <p:cTn id="12" dur="500" fill="hold"/>
                                        <p:tgtEl>
                                          <p:spTgt spid="1068"/>
                                        </p:tgtEl>
                                        <p:attrNameLst>
                                          <p:attrName>ppt_x</p:attrName>
                                        </p:attrNameLst>
                                      </p:cBhvr>
                                      <p:tavLst>
                                        <p:tav tm="0">
                                          <p:val>
                                            <p:strVal val="#ppt_x"/>
                                          </p:val>
                                        </p:tav>
                                        <p:tav tm="100000">
                                          <p:val>
                                            <p:strVal val="#ppt_x"/>
                                          </p:val>
                                        </p:tav>
                                      </p:tavLst>
                                    </p:anim>
                                    <p:anim calcmode="lin" valueType="num">
                                      <p:cBhvr additive="repl">
                                        <p:cTn id="13" dur="500" fill="hold"/>
                                        <p:tgtEl>
                                          <p:spTgt spid="106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71"/>
                                        </p:tgtEl>
                                        <p:attrNameLst>
                                          <p:attrName>style.visibility</p:attrName>
                                        </p:attrNameLst>
                                      </p:cBhvr>
                                      <p:to>
                                        <p:strVal val="visible"/>
                                      </p:to>
                                    </p:set>
                                    <p:anim calcmode="lin" valueType="num">
                                      <p:cBhvr additive="repl">
                                        <p:cTn id="17" dur="500" fill="hold"/>
                                        <p:tgtEl>
                                          <p:spTgt spid="1071"/>
                                        </p:tgtEl>
                                        <p:attrNameLst>
                                          <p:attrName>ppt_x</p:attrName>
                                        </p:attrNameLst>
                                      </p:cBhvr>
                                      <p:tavLst>
                                        <p:tav tm="0">
                                          <p:val>
                                            <p:strVal val="#ppt_x"/>
                                          </p:val>
                                        </p:tav>
                                        <p:tav tm="100000">
                                          <p:val>
                                            <p:strVal val="#ppt_x"/>
                                          </p:val>
                                        </p:tav>
                                      </p:tavLst>
                                    </p:anim>
                                    <p:anim calcmode="lin" valueType="num">
                                      <p:cBhvr additive="repl">
                                        <p:cTn id="18" dur="500" fill="hold"/>
                                        <p:tgtEl>
                                          <p:spTgt spid="107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70"/>
                                        </p:tgtEl>
                                        <p:attrNameLst>
                                          <p:attrName>style.visibility</p:attrName>
                                        </p:attrNameLst>
                                      </p:cBhvr>
                                      <p:to>
                                        <p:strVal val="visible"/>
                                      </p:to>
                                    </p:set>
                                    <p:anim calcmode="lin" valueType="num">
                                      <p:cBhvr additive="repl">
                                        <p:cTn id="21" dur="500" fill="hold"/>
                                        <p:tgtEl>
                                          <p:spTgt spid="1070"/>
                                        </p:tgtEl>
                                        <p:attrNameLst>
                                          <p:attrName>ppt_x</p:attrName>
                                        </p:attrNameLst>
                                      </p:cBhvr>
                                      <p:tavLst>
                                        <p:tav tm="0">
                                          <p:val>
                                            <p:strVal val="#ppt_x"/>
                                          </p:val>
                                        </p:tav>
                                        <p:tav tm="100000">
                                          <p:val>
                                            <p:strVal val="#ppt_x"/>
                                          </p:val>
                                        </p:tav>
                                      </p:tavLst>
                                    </p:anim>
                                    <p:anim calcmode="lin" valueType="num">
                                      <p:cBhvr additive="repl">
                                        <p:cTn id="22" dur="500" fill="hold"/>
                                        <p:tgtEl>
                                          <p:spTgt spid="10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 name="Picture 5"/>
          <p:cNvPicPr/>
          <p:nvPr/>
        </p:nvPicPr>
        <p:blipFill>
          <a:blip r:embed="rId2"/>
          <a:stretch/>
        </p:blipFill>
        <p:spPr>
          <a:xfrm>
            <a:off x="721800" y="518040"/>
            <a:ext cx="6609600" cy="820800"/>
          </a:xfrm>
          <a:prstGeom prst="rect">
            <a:avLst/>
          </a:prstGeom>
          <a:ln>
            <a:noFill/>
          </a:ln>
        </p:spPr>
      </p:pic>
      <p:pic>
        <p:nvPicPr>
          <p:cNvPr id="1074" name="Picture 6"/>
          <p:cNvPicPr/>
          <p:nvPr/>
        </p:nvPicPr>
        <p:blipFill>
          <a:blip r:embed="rId3"/>
          <a:stretch/>
        </p:blipFill>
        <p:spPr>
          <a:xfrm>
            <a:off x="842040" y="1838880"/>
            <a:ext cx="1002960" cy="671400"/>
          </a:xfrm>
          <a:prstGeom prst="rect">
            <a:avLst/>
          </a:prstGeom>
          <a:ln>
            <a:noFill/>
          </a:ln>
        </p:spPr>
      </p:pic>
      <p:pic>
        <p:nvPicPr>
          <p:cNvPr id="1075" name="Picture 7"/>
          <p:cNvPicPr/>
          <p:nvPr/>
        </p:nvPicPr>
        <p:blipFill>
          <a:blip r:embed="rId4"/>
          <a:stretch/>
        </p:blipFill>
        <p:spPr>
          <a:xfrm>
            <a:off x="2120400" y="1738440"/>
            <a:ext cx="5873760" cy="842400"/>
          </a:xfrm>
          <a:prstGeom prst="rect">
            <a:avLst/>
          </a:prstGeom>
          <a:ln>
            <a:noFill/>
          </a:ln>
        </p:spPr>
      </p:pic>
      <p:pic>
        <p:nvPicPr>
          <p:cNvPr id="1076" name="Picture 12"/>
          <p:cNvPicPr/>
          <p:nvPr/>
        </p:nvPicPr>
        <p:blipFill>
          <a:blip r:embed="rId5"/>
          <a:stretch/>
        </p:blipFill>
        <p:spPr>
          <a:xfrm>
            <a:off x="909000" y="3268080"/>
            <a:ext cx="1917360" cy="606240"/>
          </a:xfrm>
          <a:prstGeom prst="rect">
            <a:avLst/>
          </a:prstGeom>
          <a:ln>
            <a:noFill/>
          </a:ln>
        </p:spPr>
      </p:pic>
      <p:pic>
        <p:nvPicPr>
          <p:cNvPr id="1077" name="Picture 14"/>
          <p:cNvPicPr/>
          <p:nvPr/>
        </p:nvPicPr>
        <p:blipFill>
          <a:blip r:embed="rId6"/>
          <a:stretch/>
        </p:blipFill>
        <p:spPr>
          <a:xfrm>
            <a:off x="869040" y="6080400"/>
            <a:ext cx="2118960" cy="573840"/>
          </a:xfrm>
          <a:prstGeom prst="rect">
            <a:avLst/>
          </a:prstGeom>
          <a:ln>
            <a:noFill/>
          </a:ln>
        </p:spPr>
      </p:pic>
      <p:pic>
        <p:nvPicPr>
          <p:cNvPr id="1078" name="Picture 15"/>
          <p:cNvPicPr/>
          <p:nvPr/>
        </p:nvPicPr>
        <p:blipFill>
          <a:blip r:embed="rId7"/>
          <a:stretch/>
        </p:blipFill>
        <p:spPr>
          <a:xfrm>
            <a:off x="3195000" y="6120720"/>
            <a:ext cx="2633400" cy="592200"/>
          </a:xfrm>
          <a:prstGeom prst="rect">
            <a:avLst/>
          </a:prstGeom>
          <a:ln>
            <a:noFill/>
          </a:ln>
        </p:spPr>
      </p:pic>
      <p:sp>
        <p:nvSpPr>
          <p:cNvPr id="1079" name="Line 1"/>
          <p:cNvSpPr/>
          <p:nvPr/>
        </p:nvSpPr>
        <p:spPr>
          <a:xfrm>
            <a:off x="3047760" y="2581200"/>
            <a:ext cx="187164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080" name="CustomShape 2"/>
          <p:cNvSpPr/>
          <p:nvPr/>
        </p:nvSpPr>
        <p:spPr>
          <a:xfrm flipH="1">
            <a:off x="2365560" y="2581200"/>
            <a:ext cx="1577160" cy="6861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81" name="Line 3"/>
          <p:cNvSpPr/>
          <p:nvPr/>
        </p:nvSpPr>
        <p:spPr>
          <a:xfrm>
            <a:off x="5587920" y="2581200"/>
            <a:ext cx="225900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082" name="Line 4"/>
          <p:cNvSpPr/>
          <p:nvPr/>
        </p:nvSpPr>
        <p:spPr>
          <a:xfrm>
            <a:off x="6764400" y="2581200"/>
            <a:ext cx="360" cy="2260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083" name="Line 5"/>
          <p:cNvSpPr/>
          <p:nvPr/>
        </p:nvSpPr>
        <p:spPr>
          <a:xfrm>
            <a:off x="6764400" y="2807280"/>
            <a:ext cx="193824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084" name="Line 6"/>
          <p:cNvSpPr/>
          <p:nvPr/>
        </p:nvSpPr>
        <p:spPr>
          <a:xfrm>
            <a:off x="8702640" y="2807280"/>
            <a:ext cx="360" cy="28245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085" name="CustomShape 7"/>
          <p:cNvSpPr/>
          <p:nvPr/>
        </p:nvSpPr>
        <p:spPr>
          <a:xfrm flipH="1">
            <a:off x="3195000" y="5632200"/>
            <a:ext cx="5507280" cy="4482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86" name="CustomShape 8"/>
          <p:cNvSpPr/>
          <p:nvPr/>
        </p:nvSpPr>
        <p:spPr>
          <a:xfrm>
            <a:off x="7293960" y="6170040"/>
            <a:ext cx="113292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a:solidFill>
                  <a:srgbClr val="000000"/>
                </a:solidFill>
                <a:latin typeface="Times New Roman"/>
              </a:rPr>
              <a:t>Next slide</a:t>
            </a:r>
            <a:endParaRPr lang="en-US" sz="1600" b="0" strike="noStrike" spc="-1">
              <a:latin typeface="Arial"/>
            </a:endParaRPr>
          </a:p>
        </p:txBody>
      </p:sp>
      <p:sp>
        <p:nvSpPr>
          <p:cNvPr id="1087" name="CustomShape 9"/>
          <p:cNvSpPr/>
          <p:nvPr/>
        </p:nvSpPr>
        <p:spPr>
          <a:xfrm>
            <a:off x="6111360" y="6342120"/>
            <a:ext cx="962640" cy="3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1088" name="Picture 2"/>
          <p:cNvPicPr/>
          <p:nvPr/>
        </p:nvPicPr>
        <p:blipFill>
          <a:blip r:embed="rId8"/>
          <a:stretch/>
        </p:blipFill>
        <p:spPr>
          <a:xfrm>
            <a:off x="2988360" y="3268080"/>
            <a:ext cx="5063040" cy="684720"/>
          </a:xfrm>
          <a:prstGeom prst="rect">
            <a:avLst/>
          </a:prstGeom>
          <a:ln>
            <a:noFill/>
          </a:ln>
        </p:spPr>
      </p:pic>
      <p:pic>
        <p:nvPicPr>
          <p:cNvPr id="1089" name="Picture 4"/>
          <p:cNvPicPr/>
          <p:nvPr/>
        </p:nvPicPr>
        <p:blipFill>
          <a:blip r:embed="rId9"/>
          <a:stretch/>
        </p:blipFill>
        <p:spPr>
          <a:xfrm>
            <a:off x="3003480" y="4113720"/>
            <a:ext cx="1300680" cy="308520"/>
          </a:xfrm>
          <a:prstGeom prst="rect">
            <a:avLst/>
          </a:prstGeom>
          <a:ln>
            <a:noFill/>
          </a:ln>
        </p:spPr>
      </p:pic>
      <p:sp>
        <p:nvSpPr>
          <p:cNvPr id="1090" name="CustomShape 10"/>
          <p:cNvSpPr/>
          <p:nvPr/>
        </p:nvSpPr>
        <p:spPr>
          <a:xfrm>
            <a:off x="4470393" y="3843853"/>
            <a:ext cx="34354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a:solidFill>
                  <a:srgbClr val="000000"/>
                </a:solidFill>
                <a:latin typeface="Times New Roman"/>
              </a:rPr>
              <a:t>A little extra notation to indicate the survivors are all associated with node </a:t>
            </a:r>
            <a:r>
              <a:rPr lang="en-US" sz="1600" b="0" i="1" strike="noStrike" spc="-1">
                <a:solidFill>
                  <a:srgbClr val="000000"/>
                </a:solidFill>
                <a:latin typeface="Times New Roman"/>
              </a:rPr>
              <a:t>i</a:t>
            </a:r>
            <a:r>
              <a:rPr lang="en-US" sz="1600" b="0" strike="noStrike" spc="-1">
                <a:solidFill>
                  <a:srgbClr val="000000"/>
                </a:solidFill>
                <a:latin typeface="Times New Roman"/>
              </a:rPr>
              <a:t>.</a:t>
            </a:r>
            <a:endParaRPr lang="en-US" sz="1600" b="0" strike="noStrike" spc="-1">
              <a:latin typeface="Arial"/>
            </a:endParaRPr>
          </a:p>
        </p:txBody>
      </p:sp>
      <p:sp>
        <p:nvSpPr>
          <p:cNvPr id="1091" name="CustomShape 11"/>
          <p:cNvSpPr/>
          <p:nvPr/>
        </p:nvSpPr>
        <p:spPr>
          <a:xfrm>
            <a:off x="3677313" y="3989293"/>
            <a:ext cx="360" cy="22284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92" name="CustomShape 12"/>
          <p:cNvSpPr/>
          <p:nvPr/>
        </p:nvSpPr>
        <p:spPr>
          <a:xfrm>
            <a:off x="205200" y="4458960"/>
            <a:ext cx="5905800" cy="85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dirty="0">
                <a:solidFill>
                  <a:srgbClr val="000000"/>
                </a:solidFill>
                <a:latin typeface="Times New Roman"/>
              </a:rPr>
              <a:t>The number of times </a:t>
            </a:r>
            <a:r>
              <a:rPr lang="en-US" sz="1600" b="0" i="1" strike="noStrike" spc="-1" dirty="0" err="1">
                <a:solidFill>
                  <a:srgbClr val="000000"/>
                </a:solidFill>
                <a:latin typeface="Symbol"/>
              </a:rPr>
              <a:t>q</a:t>
            </a:r>
            <a:r>
              <a:rPr lang="en-US" sz="1600" b="0" i="1" strike="noStrike" spc="-1" baseline="-25000" dirty="0" err="1">
                <a:solidFill>
                  <a:srgbClr val="000000"/>
                </a:solidFill>
                <a:latin typeface="Times New Roman"/>
              </a:rPr>
              <a:t>k</a:t>
            </a:r>
            <a:r>
              <a:rPr lang="en-US" sz="1600" b="0" strike="noStrike" spc="-1" dirty="0">
                <a:solidFill>
                  <a:srgbClr val="000000"/>
                </a:solidFill>
                <a:latin typeface="Times New Roman"/>
              </a:rPr>
              <a:t> appears in the expression for </a:t>
            </a:r>
            <a:r>
              <a:rPr lang="en-US" sz="1600" b="0" i="1" strike="noStrike" spc="-1" dirty="0">
                <a:solidFill>
                  <a:srgbClr val="000000"/>
                </a:solidFill>
                <a:latin typeface="Times New Roman"/>
              </a:rPr>
              <a:t>E</a:t>
            </a:r>
            <a:r>
              <a:rPr lang="en-US" sz="1600" b="0" strike="noStrike" spc="-1" dirty="0">
                <a:solidFill>
                  <a:srgbClr val="000000"/>
                </a:solidFill>
                <a:latin typeface="Times New Roman"/>
              </a:rPr>
              <a:t>(</a:t>
            </a:r>
            <a:r>
              <a:rPr lang="en-US" sz="1600" b="0" i="1" strike="noStrike" spc="-1" dirty="0" err="1">
                <a:solidFill>
                  <a:srgbClr val="000000"/>
                </a:solidFill>
                <a:latin typeface="Times New Roman"/>
              </a:rPr>
              <a:t>X</a:t>
            </a:r>
            <a:r>
              <a:rPr lang="en-US" sz="1600" b="0" i="1" strike="noStrike" spc="-1" baseline="-25000" dirty="0" err="1">
                <a:solidFill>
                  <a:srgbClr val="000000"/>
                </a:solidFill>
                <a:latin typeface="Times New Roman"/>
              </a:rPr>
              <a:t>i</a:t>
            </a:r>
            <a:r>
              <a:rPr lang="en-US" sz="1600" b="0" strike="noStrike" spc="-1" dirty="0" err="1">
                <a:solidFill>
                  <a:srgbClr val="000000"/>
                </a:solidFill>
                <a:latin typeface="Times New Roman"/>
              </a:rPr>
              <a:t>|</a:t>
            </a:r>
            <a:r>
              <a:rPr lang="en-US" sz="1600" b="1" strike="noStrike" spc="-1" dirty="0" err="1">
                <a:solidFill>
                  <a:srgbClr val="000000"/>
                </a:solidFill>
                <a:latin typeface="Times New Roman"/>
              </a:rPr>
              <a:t>X</a:t>
            </a:r>
            <a:r>
              <a:rPr lang="en-US" sz="1600" b="0" strike="noStrike" spc="-1" dirty="0">
                <a:solidFill>
                  <a:srgbClr val="000000"/>
                </a:solidFill>
                <a:latin typeface="Times New Roman"/>
              </a:rPr>
              <a:t>/</a:t>
            </a:r>
            <a:r>
              <a:rPr lang="en-US" sz="1600" b="0" i="1" strike="noStrike" spc="-1" dirty="0">
                <a:solidFill>
                  <a:srgbClr val="000000"/>
                </a:solidFill>
                <a:latin typeface="Times New Roman"/>
              </a:rPr>
              <a:t>X</a:t>
            </a:r>
            <a:r>
              <a:rPr lang="en-US" sz="1600" b="0" i="1" strike="noStrike" spc="-1" baseline="-25000" dirty="0">
                <a:solidFill>
                  <a:srgbClr val="000000"/>
                </a:solidFill>
                <a:latin typeface="Times New Roman"/>
              </a:rPr>
              <a:t>i</a:t>
            </a:r>
            <a:r>
              <a:rPr lang="en-US" sz="1600" b="0" strike="noStrike" spc="-1" dirty="0">
                <a:solidFill>
                  <a:srgbClr val="000000"/>
                </a:solidFill>
                <a:latin typeface="Times New Roman"/>
              </a:rPr>
              <a:t>). </a:t>
            </a:r>
            <a:r>
              <a:rPr lang="en-US" sz="1600" b="0" i="1" u="sng" strike="noStrike" spc="-1" dirty="0">
                <a:solidFill>
                  <a:srgbClr val="000000"/>
                </a:solidFill>
                <a:uFillTx/>
                <a:latin typeface="Times New Roman"/>
              </a:rPr>
              <a:t>If</a:t>
            </a:r>
            <a:r>
              <a:rPr lang="en-US" sz="1600" b="0" strike="noStrike" spc="-1" dirty="0">
                <a:solidFill>
                  <a:srgbClr val="000000"/>
                </a:solidFill>
                <a:latin typeface="Times New Roman"/>
              </a:rPr>
              <a:t> there are no parameters shared between nodes and edges and edges and edges then these will be 1 or 0, i.e.</a:t>
            </a:r>
            <a:endParaRPr lang="en-US" sz="1600" b="0" strike="noStrike" spc="-1" dirty="0">
              <a:latin typeface="Arial"/>
            </a:endParaRPr>
          </a:p>
        </p:txBody>
      </p:sp>
      <p:pic>
        <p:nvPicPr>
          <p:cNvPr id="1093" name="Picture 36"/>
          <p:cNvPicPr/>
          <p:nvPr/>
        </p:nvPicPr>
        <p:blipFill>
          <a:blip r:embed="rId10"/>
          <a:stretch/>
        </p:blipFill>
        <p:spPr>
          <a:xfrm>
            <a:off x="3518280" y="5039280"/>
            <a:ext cx="1910160" cy="241920"/>
          </a:xfrm>
          <a:prstGeom prst="rect">
            <a:avLst/>
          </a:prstGeom>
          <a:ln>
            <a:noFill/>
          </a:ln>
        </p:spPr>
      </p:pic>
      <p:sp>
        <p:nvSpPr>
          <p:cNvPr id="1094" name="CustomShape 13"/>
          <p:cNvSpPr/>
          <p:nvPr/>
        </p:nvSpPr>
        <p:spPr>
          <a:xfrm rot="10800000">
            <a:off x="2461380" y="4087305"/>
            <a:ext cx="460080" cy="30852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95" name="Line 14"/>
          <p:cNvSpPr/>
          <p:nvPr/>
        </p:nvSpPr>
        <p:spPr>
          <a:xfrm>
            <a:off x="3676953" y="3989293"/>
            <a:ext cx="87156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096" name="Line 15"/>
          <p:cNvSpPr/>
          <p:nvPr/>
        </p:nvSpPr>
        <p:spPr>
          <a:xfrm>
            <a:off x="2448675" y="3928359"/>
            <a:ext cx="360" cy="30420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5"/>
                                        </p:tgtEl>
                                        <p:attrNameLst>
                                          <p:attrName>style.visibility</p:attrName>
                                        </p:attrNameLst>
                                      </p:cBhvr>
                                      <p:to>
                                        <p:strVal val="visible"/>
                                      </p:to>
                                    </p:set>
                                    <p:anim calcmode="lin" valueType="num">
                                      <p:cBhvr additive="base">
                                        <p:cTn id="7" dur="500" fill="hold"/>
                                        <p:tgtEl>
                                          <p:spTgt spid="1075"/>
                                        </p:tgtEl>
                                        <p:attrNameLst>
                                          <p:attrName>ppt_x</p:attrName>
                                        </p:attrNameLst>
                                      </p:cBhvr>
                                      <p:tavLst>
                                        <p:tav tm="0">
                                          <p:val>
                                            <p:strVal val="#ppt_x"/>
                                          </p:val>
                                        </p:tav>
                                        <p:tav tm="100000">
                                          <p:val>
                                            <p:strVal val="#ppt_x"/>
                                          </p:val>
                                        </p:tav>
                                      </p:tavLst>
                                    </p:anim>
                                    <p:anim calcmode="lin" valueType="num">
                                      <p:cBhvr additive="base">
                                        <p:cTn id="8" dur="500" fill="hold"/>
                                        <p:tgtEl>
                                          <p:spTgt spid="10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74"/>
                                        </p:tgtEl>
                                        <p:attrNameLst>
                                          <p:attrName>style.visibility</p:attrName>
                                        </p:attrNameLst>
                                      </p:cBhvr>
                                      <p:to>
                                        <p:strVal val="visible"/>
                                      </p:to>
                                    </p:set>
                                    <p:anim calcmode="lin" valueType="num">
                                      <p:cBhvr additive="base">
                                        <p:cTn id="11" dur="500" fill="hold"/>
                                        <p:tgtEl>
                                          <p:spTgt spid="1074"/>
                                        </p:tgtEl>
                                        <p:attrNameLst>
                                          <p:attrName>ppt_x</p:attrName>
                                        </p:attrNameLst>
                                      </p:cBhvr>
                                      <p:tavLst>
                                        <p:tav tm="0">
                                          <p:val>
                                            <p:strVal val="#ppt_x"/>
                                          </p:val>
                                        </p:tav>
                                        <p:tav tm="100000">
                                          <p:val>
                                            <p:strVal val="#ppt_x"/>
                                          </p:val>
                                        </p:tav>
                                      </p:tavLst>
                                    </p:anim>
                                    <p:anim calcmode="lin" valueType="num">
                                      <p:cBhvr additive="base">
                                        <p:cTn id="12" dur="500" fill="hold"/>
                                        <p:tgtEl>
                                          <p:spTgt spid="1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80"/>
                                        </p:tgtEl>
                                        <p:attrNameLst>
                                          <p:attrName>style.visibility</p:attrName>
                                        </p:attrNameLst>
                                      </p:cBhvr>
                                      <p:to>
                                        <p:strVal val="visible"/>
                                      </p:to>
                                    </p:set>
                                    <p:anim calcmode="lin" valueType="num">
                                      <p:cBhvr additive="base">
                                        <p:cTn id="17" dur="500" fill="hold"/>
                                        <p:tgtEl>
                                          <p:spTgt spid="1080"/>
                                        </p:tgtEl>
                                        <p:attrNameLst>
                                          <p:attrName>ppt_x</p:attrName>
                                        </p:attrNameLst>
                                      </p:cBhvr>
                                      <p:tavLst>
                                        <p:tav tm="0">
                                          <p:val>
                                            <p:strVal val="#ppt_x"/>
                                          </p:val>
                                        </p:tav>
                                        <p:tav tm="100000">
                                          <p:val>
                                            <p:strVal val="#ppt_x"/>
                                          </p:val>
                                        </p:tav>
                                      </p:tavLst>
                                    </p:anim>
                                    <p:anim calcmode="lin" valueType="num">
                                      <p:cBhvr additive="base">
                                        <p:cTn id="18" dur="500" fill="hold"/>
                                        <p:tgtEl>
                                          <p:spTgt spid="108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79"/>
                                        </p:tgtEl>
                                        <p:attrNameLst>
                                          <p:attrName>style.visibility</p:attrName>
                                        </p:attrNameLst>
                                      </p:cBhvr>
                                      <p:to>
                                        <p:strVal val="visible"/>
                                      </p:to>
                                    </p:set>
                                    <p:anim calcmode="lin" valueType="num">
                                      <p:cBhvr additive="base">
                                        <p:cTn id="21" dur="500" fill="hold"/>
                                        <p:tgtEl>
                                          <p:spTgt spid="1079"/>
                                        </p:tgtEl>
                                        <p:attrNameLst>
                                          <p:attrName>ppt_x</p:attrName>
                                        </p:attrNameLst>
                                      </p:cBhvr>
                                      <p:tavLst>
                                        <p:tav tm="0">
                                          <p:val>
                                            <p:strVal val="#ppt_x"/>
                                          </p:val>
                                        </p:tav>
                                        <p:tav tm="100000">
                                          <p:val>
                                            <p:strVal val="#ppt_x"/>
                                          </p:val>
                                        </p:tav>
                                      </p:tavLst>
                                    </p:anim>
                                    <p:anim calcmode="lin" valueType="num">
                                      <p:cBhvr additive="base">
                                        <p:cTn id="22" dur="500" fill="hold"/>
                                        <p:tgtEl>
                                          <p:spTgt spid="107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076"/>
                                        </p:tgtEl>
                                        <p:attrNameLst>
                                          <p:attrName>style.visibility</p:attrName>
                                        </p:attrNameLst>
                                      </p:cBhvr>
                                      <p:to>
                                        <p:strVal val="visible"/>
                                      </p:to>
                                    </p:set>
                                    <p:anim calcmode="lin" valueType="num">
                                      <p:cBhvr additive="base">
                                        <p:cTn id="26" dur="500" fill="hold"/>
                                        <p:tgtEl>
                                          <p:spTgt spid="1076"/>
                                        </p:tgtEl>
                                        <p:attrNameLst>
                                          <p:attrName>ppt_x</p:attrName>
                                        </p:attrNameLst>
                                      </p:cBhvr>
                                      <p:tavLst>
                                        <p:tav tm="0">
                                          <p:val>
                                            <p:strVal val="#ppt_x"/>
                                          </p:val>
                                        </p:tav>
                                        <p:tav tm="100000">
                                          <p:val>
                                            <p:strVal val="#ppt_x"/>
                                          </p:val>
                                        </p:tav>
                                      </p:tavLst>
                                    </p:anim>
                                    <p:anim calcmode="lin" valueType="num">
                                      <p:cBhvr additive="base">
                                        <p:cTn id="27" dur="500" fill="hold"/>
                                        <p:tgtEl>
                                          <p:spTgt spid="107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88"/>
                                        </p:tgtEl>
                                        <p:attrNameLst>
                                          <p:attrName>style.visibility</p:attrName>
                                        </p:attrNameLst>
                                      </p:cBhvr>
                                      <p:to>
                                        <p:strVal val="visible"/>
                                      </p:to>
                                    </p:set>
                                    <p:anim calcmode="lin" valueType="num">
                                      <p:cBhvr additive="base">
                                        <p:cTn id="30" dur="500" fill="hold"/>
                                        <p:tgtEl>
                                          <p:spTgt spid="1088"/>
                                        </p:tgtEl>
                                        <p:attrNameLst>
                                          <p:attrName>ppt_x</p:attrName>
                                        </p:attrNameLst>
                                      </p:cBhvr>
                                      <p:tavLst>
                                        <p:tav tm="0">
                                          <p:val>
                                            <p:strVal val="#ppt_x"/>
                                          </p:val>
                                        </p:tav>
                                        <p:tav tm="100000">
                                          <p:val>
                                            <p:strVal val="#ppt_x"/>
                                          </p:val>
                                        </p:tav>
                                      </p:tavLst>
                                    </p:anim>
                                    <p:anim calcmode="lin" valueType="num">
                                      <p:cBhvr additive="base">
                                        <p:cTn id="31" dur="500" fill="hold"/>
                                        <p:tgtEl>
                                          <p:spTgt spid="108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89"/>
                                        </p:tgtEl>
                                        <p:attrNameLst>
                                          <p:attrName>style.visibility</p:attrName>
                                        </p:attrNameLst>
                                      </p:cBhvr>
                                      <p:to>
                                        <p:strVal val="visible"/>
                                      </p:to>
                                    </p:set>
                                    <p:anim calcmode="lin" valueType="num">
                                      <p:cBhvr additive="base">
                                        <p:cTn id="36" dur="500" fill="hold"/>
                                        <p:tgtEl>
                                          <p:spTgt spid="1089"/>
                                        </p:tgtEl>
                                        <p:attrNameLst>
                                          <p:attrName>ppt_x</p:attrName>
                                        </p:attrNameLst>
                                      </p:cBhvr>
                                      <p:tavLst>
                                        <p:tav tm="0">
                                          <p:val>
                                            <p:strVal val="#ppt_x"/>
                                          </p:val>
                                        </p:tav>
                                        <p:tav tm="100000">
                                          <p:val>
                                            <p:strVal val="#ppt_x"/>
                                          </p:val>
                                        </p:tav>
                                      </p:tavLst>
                                    </p:anim>
                                    <p:anim calcmode="lin" valueType="num">
                                      <p:cBhvr additive="base">
                                        <p:cTn id="37" dur="500" fill="hold"/>
                                        <p:tgtEl>
                                          <p:spTgt spid="1089"/>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1096"/>
                                        </p:tgtEl>
                                        <p:attrNameLst>
                                          <p:attrName>style.visibility</p:attrName>
                                        </p:attrNameLst>
                                      </p:cBhvr>
                                      <p:to>
                                        <p:strVal val="visible"/>
                                      </p:to>
                                    </p:set>
                                    <p:anim calcmode="lin" valueType="num">
                                      <p:cBhvr additive="base">
                                        <p:cTn id="41" dur="500" fill="hold"/>
                                        <p:tgtEl>
                                          <p:spTgt spid="1096"/>
                                        </p:tgtEl>
                                        <p:attrNameLst>
                                          <p:attrName>ppt_x</p:attrName>
                                        </p:attrNameLst>
                                      </p:cBhvr>
                                      <p:tavLst>
                                        <p:tav tm="0">
                                          <p:val>
                                            <p:strVal val="#ppt_x"/>
                                          </p:val>
                                        </p:tav>
                                        <p:tav tm="100000">
                                          <p:val>
                                            <p:strVal val="#ppt_x"/>
                                          </p:val>
                                        </p:tav>
                                      </p:tavLst>
                                    </p:anim>
                                    <p:anim calcmode="lin" valueType="num">
                                      <p:cBhvr additive="base">
                                        <p:cTn id="42" dur="500" fill="hold"/>
                                        <p:tgtEl>
                                          <p:spTgt spid="109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94"/>
                                        </p:tgtEl>
                                        <p:attrNameLst>
                                          <p:attrName>style.visibility</p:attrName>
                                        </p:attrNameLst>
                                      </p:cBhvr>
                                      <p:to>
                                        <p:strVal val="visible"/>
                                      </p:to>
                                    </p:set>
                                    <p:anim calcmode="lin" valueType="num">
                                      <p:cBhvr additive="base">
                                        <p:cTn id="45" dur="500" fill="hold"/>
                                        <p:tgtEl>
                                          <p:spTgt spid="1094"/>
                                        </p:tgtEl>
                                        <p:attrNameLst>
                                          <p:attrName>ppt_x</p:attrName>
                                        </p:attrNameLst>
                                      </p:cBhvr>
                                      <p:tavLst>
                                        <p:tav tm="0">
                                          <p:val>
                                            <p:strVal val="#ppt_x"/>
                                          </p:val>
                                        </p:tav>
                                        <p:tav tm="100000">
                                          <p:val>
                                            <p:strVal val="#ppt_x"/>
                                          </p:val>
                                        </p:tav>
                                      </p:tavLst>
                                    </p:anim>
                                    <p:anim calcmode="lin" valueType="num">
                                      <p:cBhvr additive="base">
                                        <p:cTn id="46" dur="500" fill="hold"/>
                                        <p:tgtEl>
                                          <p:spTgt spid="109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91"/>
                                        </p:tgtEl>
                                        <p:attrNameLst>
                                          <p:attrName>style.visibility</p:attrName>
                                        </p:attrNameLst>
                                      </p:cBhvr>
                                      <p:to>
                                        <p:strVal val="visible"/>
                                      </p:to>
                                    </p:set>
                                    <p:anim calcmode="lin" valueType="num">
                                      <p:cBhvr additive="base">
                                        <p:cTn id="51" dur="500" fill="hold"/>
                                        <p:tgtEl>
                                          <p:spTgt spid="1091"/>
                                        </p:tgtEl>
                                        <p:attrNameLst>
                                          <p:attrName>ppt_x</p:attrName>
                                        </p:attrNameLst>
                                      </p:cBhvr>
                                      <p:tavLst>
                                        <p:tav tm="0">
                                          <p:val>
                                            <p:strVal val="#ppt_x"/>
                                          </p:val>
                                        </p:tav>
                                        <p:tav tm="100000">
                                          <p:val>
                                            <p:strVal val="#ppt_x"/>
                                          </p:val>
                                        </p:tav>
                                      </p:tavLst>
                                    </p:anim>
                                    <p:anim calcmode="lin" valueType="num">
                                      <p:cBhvr additive="base">
                                        <p:cTn id="52" dur="500" fill="hold"/>
                                        <p:tgtEl>
                                          <p:spTgt spid="109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95"/>
                                        </p:tgtEl>
                                        <p:attrNameLst>
                                          <p:attrName>style.visibility</p:attrName>
                                        </p:attrNameLst>
                                      </p:cBhvr>
                                      <p:to>
                                        <p:strVal val="visible"/>
                                      </p:to>
                                    </p:set>
                                    <p:anim calcmode="lin" valueType="num">
                                      <p:cBhvr additive="base">
                                        <p:cTn id="55" dur="500" fill="hold"/>
                                        <p:tgtEl>
                                          <p:spTgt spid="1095"/>
                                        </p:tgtEl>
                                        <p:attrNameLst>
                                          <p:attrName>ppt_x</p:attrName>
                                        </p:attrNameLst>
                                      </p:cBhvr>
                                      <p:tavLst>
                                        <p:tav tm="0">
                                          <p:val>
                                            <p:strVal val="#ppt_x"/>
                                          </p:val>
                                        </p:tav>
                                        <p:tav tm="100000">
                                          <p:val>
                                            <p:strVal val="#ppt_x"/>
                                          </p:val>
                                        </p:tav>
                                      </p:tavLst>
                                    </p:anim>
                                    <p:anim calcmode="lin" valueType="num">
                                      <p:cBhvr additive="base">
                                        <p:cTn id="56" dur="500" fill="hold"/>
                                        <p:tgtEl>
                                          <p:spTgt spid="109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90"/>
                                        </p:tgtEl>
                                        <p:attrNameLst>
                                          <p:attrName>style.visibility</p:attrName>
                                        </p:attrNameLst>
                                      </p:cBhvr>
                                      <p:to>
                                        <p:strVal val="visible"/>
                                      </p:to>
                                    </p:set>
                                    <p:anim calcmode="lin" valueType="num">
                                      <p:cBhvr additive="base">
                                        <p:cTn id="59" dur="500" fill="hold"/>
                                        <p:tgtEl>
                                          <p:spTgt spid="1090"/>
                                        </p:tgtEl>
                                        <p:attrNameLst>
                                          <p:attrName>ppt_x</p:attrName>
                                        </p:attrNameLst>
                                      </p:cBhvr>
                                      <p:tavLst>
                                        <p:tav tm="0">
                                          <p:val>
                                            <p:strVal val="#ppt_x"/>
                                          </p:val>
                                        </p:tav>
                                        <p:tav tm="100000">
                                          <p:val>
                                            <p:strVal val="#ppt_x"/>
                                          </p:val>
                                        </p:tav>
                                      </p:tavLst>
                                    </p:anim>
                                    <p:anim calcmode="lin" valueType="num">
                                      <p:cBhvr additive="base">
                                        <p:cTn id="60" dur="500" fill="hold"/>
                                        <p:tgtEl>
                                          <p:spTgt spid="1090"/>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1092"/>
                                        </p:tgtEl>
                                        <p:attrNameLst>
                                          <p:attrName>style.visibility</p:attrName>
                                        </p:attrNameLst>
                                      </p:cBhvr>
                                      <p:to>
                                        <p:strVal val="visible"/>
                                      </p:to>
                                    </p:set>
                                    <p:anim calcmode="lin" valueType="num">
                                      <p:cBhvr additive="base">
                                        <p:cTn id="64" dur="500" fill="hold"/>
                                        <p:tgtEl>
                                          <p:spTgt spid="1092"/>
                                        </p:tgtEl>
                                        <p:attrNameLst>
                                          <p:attrName>ppt_x</p:attrName>
                                        </p:attrNameLst>
                                      </p:cBhvr>
                                      <p:tavLst>
                                        <p:tav tm="0">
                                          <p:val>
                                            <p:strVal val="#ppt_x"/>
                                          </p:val>
                                        </p:tav>
                                        <p:tav tm="100000">
                                          <p:val>
                                            <p:strVal val="#ppt_x"/>
                                          </p:val>
                                        </p:tav>
                                      </p:tavLst>
                                    </p:anim>
                                    <p:anim calcmode="lin" valueType="num">
                                      <p:cBhvr additive="base">
                                        <p:cTn id="65" dur="500" fill="hold"/>
                                        <p:tgtEl>
                                          <p:spTgt spid="1092"/>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1093"/>
                                        </p:tgtEl>
                                        <p:attrNameLst>
                                          <p:attrName>style.visibility</p:attrName>
                                        </p:attrNameLst>
                                      </p:cBhvr>
                                      <p:to>
                                        <p:strVal val="visible"/>
                                      </p:to>
                                    </p:set>
                                    <p:anim calcmode="lin" valueType="num">
                                      <p:cBhvr additive="base">
                                        <p:cTn id="68" dur="500" fill="hold"/>
                                        <p:tgtEl>
                                          <p:spTgt spid="1093"/>
                                        </p:tgtEl>
                                        <p:attrNameLst>
                                          <p:attrName>ppt_x</p:attrName>
                                        </p:attrNameLst>
                                      </p:cBhvr>
                                      <p:tavLst>
                                        <p:tav tm="0">
                                          <p:val>
                                            <p:strVal val="#ppt_x"/>
                                          </p:val>
                                        </p:tav>
                                        <p:tav tm="100000">
                                          <p:val>
                                            <p:strVal val="#ppt_x"/>
                                          </p:val>
                                        </p:tav>
                                      </p:tavLst>
                                    </p:anim>
                                    <p:anim calcmode="lin" valueType="num">
                                      <p:cBhvr additive="base">
                                        <p:cTn id="69" dur="500" fill="hold"/>
                                        <p:tgtEl>
                                          <p:spTgt spid="109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081"/>
                                        </p:tgtEl>
                                        <p:attrNameLst>
                                          <p:attrName>style.visibility</p:attrName>
                                        </p:attrNameLst>
                                      </p:cBhvr>
                                      <p:to>
                                        <p:strVal val="visible"/>
                                      </p:to>
                                    </p:set>
                                    <p:anim calcmode="lin" valueType="num">
                                      <p:cBhvr additive="base">
                                        <p:cTn id="74" dur="500" fill="hold"/>
                                        <p:tgtEl>
                                          <p:spTgt spid="1081"/>
                                        </p:tgtEl>
                                        <p:attrNameLst>
                                          <p:attrName>ppt_x</p:attrName>
                                        </p:attrNameLst>
                                      </p:cBhvr>
                                      <p:tavLst>
                                        <p:tav tm="0">
                                          <p:val>
                                            <p:strVal val="#ppt_x"/>
                                          </p:val>
                                        </p:tav>
                                        <p:tav tm="100000">
                                          <p:val>
                                            <p:strVal val="#ppt_x"/>
                                          </p:val>
                                        </p:tav>
                                      </p:tavLst>
                                    </p:anim>
                                    <p:anim calcmode="lin" valueType="num">
                                      <p:cBhvr additive="base">
                                        <p:cTn id="75" dur="500" fill="hold"/>
                                        <p:tgtEl>
                                          <p:spTgt spid="1081"/>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1082"/>
                                        </p:tgtEl>
                                        <p:attrNameLst>
                                          <p:attrName>style.visibility</p:attrName>
                                        </p:attrNameLst>
                                      </p:cBhvr>
                                      <p:to>
                                        <p:strVal val="visible"/>
                                      </p:to>
                                    </p:set>
                                    <p:anim calcmode="lin" valueType="num">
                                      <p:cBhvr additive="base">
                                        <p:cTn id="78" dur="500" fill="hold"/>
                                        <p:tgtEl>
                                          <p:spTgt spid="1082"/>
                                        </p:tgtEl>
                                        <p:attrNameLst>
                                          <p:attrName>ppt_x</p:attrName>
                                        </p:attrNameLst>
                                      </p:cBhvr>
                                      <p:tavLst>
                                        <p:tav tm="0">
                                          <p:val>
                                            <p:strVal val="#ppt_x"/>
                                          </p:val>
                                        </p:tav>
                                        <p:tav tm="100000">
                                          <p:val>
                                            <p:strVal val="#ppt_x"/>
                                          </p:val>
                                        </p:tav>
                                      </p:tavLst>
                                    </p:anim>
                                    <p:anim calcmode="lin" valueType="num">
                                      <p:cBhvr additive="base">
                                        <p:cTn id="79" dur="500" fill="hold"/>
                                        <p:tgtEl>
                                          <p:spTgt spid="1082"/>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1083"/>
                                        </p:tgtEl>
                                        <p:attrNameLst>
                                          <p:attrName>style.visibility</p:attrName>
                                        </p:attrNameLst>
                                      </p:cBhvr>
                                      <p:to>
                                        <p:strVal val="visible"/>
                                      </p:to>
                                    </p:set>
                                    <p:anim calcmode="lin" valueType="num">
                                      <p:cBhvr additive="base">
                                        <p:cTn id="82" dur="500" fill="hold"/>
                                        <p:tgtEl>
                                          <p:spTgt spid="1083"/>
                                        </p:tgtEl>
                                        <p:attrNameLst>
                                          <p:attrName>ppt_x</p:attrName>
                                        </p:attrNameLst>
                                      </p:cBhvr>
                                      <p:tavLst>
                                        <p:tav tm="0">
                                          <p:val>
                                            <p:strVal val="#ppt_x"/>
                                          </p:val>
                                        </p:tav>
                                        <p:tav tm="100000">
                                          <p:val>
                                            <p:strVal val="#ppt_x"/>
                                          </p:val>
                                        </p:tav>
                                      </p:tavLst>
                                    </p:anim>
                                    <p:anim calcmode="lin" valueType="num">
                                      <p:cBhvr additive="base">
                                        <p:cTn id="83" dur="500" fill="hold"/>
                                        <p:tgtEl>
                                          <p:spTgt spid="1083"/>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1084"/>
                                        </p:tgtEl>
                                        <p:attrNameLst>
                                          <p:attrName>style.visibility</p:attrName>
                                        </p:attrNameLst>
                                      </p:cBhvr>
                                      <p:to>
                                        <p:strVal val="visible"/>
                                      </p:to>
                                    </p:set>
                                    <p:anim calcmode="lin" valueType="num">
                                      <p:cBhvr additive="base">
                                        <p:cTn id="86" dur="500" fill="hold"/>
                                        <p:tgtEl>
                                          <p:spTgt spid="1084"/>
                                        </p:tgtEl>
                                        <p:attrNameLst>
                                          <p:attrName>ppt_x</p:attrName>
                                        </p:attrNameLst>
                                      </p:cBhvr>
                                      <p:tavLst>
                                        <p:tav tm="0">
                                          <p:val>
                                            <p:strVal val="#ppt_x"/>
                                          </p:val>
                                        </p:tav>
                                        <p:tav tm="100000">
                                          <p:val>
                                            <p:strVal val="#ppt_x"/>
                                          </p:val>
                                        </p:tav>
                                      </p:tavLst>
                                    </p:anim>
                                    <p:anim calcmode="lin" valueType="num">
                                      <p:cBhvr additive="base">
                                        <p:cTn id="87" dur="500" fill="hold"/>
                                        <p:tgtEl>
                                          <p:spTgt spid="1084"/>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1085"/>
                                        </p:tgtEl>
                                        <p:attrNameLst>
                                          <p:attrName>style.visibility</p:attrName>
                                        </p:attrNameLst>
                                      </p:cBhvr>
                                      <p:to>
                                        <p:strVal val="visible"/>
                                      </p:to>
                                    </p:set>
                                    <p:anim calcmode="lin" valueType="num">
                                      <p:cBhvr additive="base">
                                        <p:cTn id="90" dur="500" fill="hold"/>
                                        <p:tgtEl>
                                          <p:spTgt spid="1085"/>
                                        </p:tgtEl>
                                        <p:attrNameLst>
                                          <p:attrName>ppt_x</p:attrName>
                                        </p:attrNameLst>
                                      </p:cBhvr>
                                      <p:tavLst>
                                        <p:tav tm="0">
                                          <p:val>
                                            <p:strVal val="#ppt_x"/>
                                          </p:val>
                                        </p:tav>
                                        <p:tav tm="100000">
                                          <p:val>
                                            <p:strVal val="#ppt_x"/>
                                          </p:val>
                                        </p:tav>
                                      </p:tavLst>
                                    </p:anim>
                                    <p:anim calcmode="lin" valueType="num">
                                      <p:cBhvr additive="base">
                                        <p:cTn id="91" dur="500" fill="hold"/>
                                        <p:tgtEl>
                                          <p:spTgt spid="1085"/>
                                        </p:tgtEl>
                                        <p:attrNameLst>
                                          <p:attrName>ppt_y</p:attrName>
                                        </p:attrNameLst>
                                      </p:cBhvr>
                                      <p:tavLst>
                                        <p:tav tm="0">
                                          <p:val>
                                            <p:strVal val="1+#ppt_h/2"/>
                                          </p:val>
                                        </p:tav>
                                        <p:tav tm="100000">
                                          <p:val>
                                            <p:strVal val="#ppt_y"/>
                                          </p:val>
                                        </p:tav>
                                      </p:tavLst>
                                    </p:anim>
                                  </p:childTnLst>
                                </p:cTn>
                              </p:par>
                            </p:childTnLst>
                          </p:cTn>
                        </p:par>
                        <p:par>
                          <p:cTn id="92" fill="hold">
                            <p:stCondLst>
                              <p:cond delay="500"/>
                            </p:stCondLst>
                            <p:childTnLst>
                              <p:par>
                                <p:cTn id="93" presetID="2" presetClass="entr" presetSubtype="4" fill="hold" nodeType="afterEffect">
                                  <p:stCondLst>
                                    <p:cond delay="0"/>
                                  </p:stCondLst>
                                  <p:childTnLst>
                                    <p:set>
                                      <p:cBhvr>
                                        <p:cTn id="94" dur="1" fill="hold">
                                          <p:stCondLst>
                                            <p:cond delay="0"/>
                                          </p:stCondLst>
                                        </p:cTn>
                                        <p:tgtEl>
                                          <p:spTgt spid="1077"/>
                                        </p:tgtEl>
                                        <p:attrNameLst>
                                          <p:attrName>style.visibility</p:attrName>
                                        </p:attrNameLst>
                                      </p:cBhvr>
                                      <p:to>
                                        <p:strVal val="visible"/>
                                      </p:to>
                                    </p:set>
                                    <p:anim calcmode="lin" valueType="num">
                                      <p:cBhvr additive="base">
                                        <p:cTn id="95" dur="500" fill="hold"/>
                                        <p:tgtEl>
                                          <p:spTgt spid="1077"/>
                                        </p:tgtEl>
                                        <p:attrNameLst>
                                          <p:attrName>ppt_x</p:attrName>
                                        </p:attrNameLst>
                                      </p:cBhvr>
                                      <p:tavLst>
                                        <p:tav tm="0">
                                          <p:val>
                                            <p:strVal val="#ppt_x"/>
                                          </p:val>
                                        </p:tav>
                                        <p:tav tm="100000">
                                          <p:val>
                                            <p:strVal val="#ppt_x"/>
                                          </p:val>
                                        </p:tav>
                                      </p:tavLst>
                                    </p:anim>
                                    <p:anim calcmode="lin" valueType="num">
                                      <p:cBhvr additive="base">
                                        <p:cTn id="96" dur="500" fill="hold"/>
                                        <p:tgtEl>
                                          <p:spTgt spid="1077"/>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078"/>
                                        </p:tgtEl>
                                        <p:attrNameLst>
                                          <p:attrName>style.visibility</p:attrName>
                                        </p:attrNameLst>
                                      </p:cBhvr>
                                      <p:to>
                                        <p:strVal val="visible"/>
                                      </p:to>
                                    </p:set>
                                    <p:anim calcmode="lin" valueType="num">
                                      <p:cBhvr additive="base">
                                        <p:cTn id="99" dur="500" fill="hold"/>
                                        <p:tgtEl>
                                          <p:spTgt spid="1078"/>
                                        </p:tgtEl>
                                        <p:attrNameLst>
                                          <p:attrName>ppt_x</p:attrName>
                                        </p:attrNameLst>
                                      </p:cBhvr>
                                      <p:tavLst>
                                        <p:tav tm="0">
                                          <p:val>
                                            <p:strVal val="#ppt_x"/>
                                          </p:val>
                                        </p:tav>
                                        <p:tav tm="100000">
                                          <p:val>
                                            <p:strVal val="#ppt_x"/>
                                          </p:val>
                                        </p:tav>
                                      </p:tavLst>
                                    </p:anim>
                                    <p:anim calcmode="lin" valueType="num">
                                      <p:cBhvr additive="base">
                                        <p:cTn id="100" dur="500" fill="hold"/>
                                        <p:tgtEl>
                                          <p:spTgt spid="107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087"/>
                                        </p:tgtEl>
                                        <p:attrNameLst>
                                          <p:attrName>style.visibility</p:attrName>
                                        </p:attrNameLst>
                                      </p:cBhvr>
                                      <p:to>
                                        <p:strVal val="visible"/>
                                      </p:to>
                                    </p:set>
                                    <p:anim calcmode="lin" valueType="num">
                                      <p:cBhvr additive="base">
                                        <p:cTn id="105" dur="500" fill="hold"/>
                                        <p:tgtEl>
                                          <p:spTgt spid="1087"/>
                                        </p:tgtEl>
                                        <p:attrNameLst>
                                          <p:attrName>ppt_x</p:attrName>
                                        </p:attrNameLst>
                                      </p:cBhvr>
                                      <p:tavLst>
                                        <p:tav tm="0">
                                          <p:val>
                                            <p:strVal val="#ppt_x"/>
                                          </p:val>
                                        </p:tav>
                                        <p:tav tm="100000">
                                          <p:val>
                                            <p:strVal val="#ppt_x"/>
                                          </p:val>
                                        </p:tav>
                                      </p:tavLst>
                                    </p:anim>
                                    <p:anim calcmode="lin" valueType="num">
                                      <p:cBhvr additive="base">
                                        <p:cTn id="106" dur="500" fill="hold"/>
                                        <p:tgtEl>
                                          <p:spTgt spid="108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086"/>
                                        </p:tgtEl>
                                        <p:attrNameLst>
                                          <p:attrName>style.visibility</p:attrName>
                                        </p:attrNameLst>
                                      </p:cBhvr>
                                      <p:to>
                                        <p:strVal val="visible"/>
                                      </p:to>
                                    </p:set>
                                    <p:anim calcmode="lin" valueType="num">
                                      <p:cBhvr additive="base">
                                        <p:cTn id="109" dur="500" fill="hold"/>
                                        <p:tgtEl>
                                          <p:spTgt spid="1086"/>
                                        </p:tgtEl>
                                        <p:attrNameLst>
                                          <p:attrName>ppt_x</p:attrName>
                                        </p:attrNameLst>
                                      </p:cBhvr>
                                      <p:tavLst>
                                        <p:tav tm="0">
                                          <p:val>
                                            <p:strVal val="#ppt_x"/>
                                          </p:val>
                                        </p:tav>
                                        <p:tav tm="100000">
                                          <p:val>
                                            <p:strVal val="#ppt_x"/>
                                          </p:val>
                                        </p:tav>
                                      </p:tavLst>
                                    </p:anim>
                                    <p:anim calcmode="lin" valueType="num">
                                      <p:cBhvr additive="base">
                                        <p:cTn id="110" dur="500" fill="hold"/>
                                        <p:tgtEl>
                                          <p:spTgt spid="10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 grpId="0"/>
      <p:bldP spid="1090" grpId="0"/>
      <p:bldP spid="109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7" name="Picture 3"/>
          <p:cNvPicPr/>
          <p:nvPr/>
        </p:nvPicPr>
        <p:blipFill>
          <a:blip r:embed="rId2"/>
          <a:stretch/>
        </p:blipFill>
        <p:spPr>
          <a:xfrm>
            <a:off x="794520" y="603360"/>
            <a:ext cx="2118960" cy="573840"/>
          </a:xfrm>
          <a:prstGeom prst="rect">
            <a:avLst/>
          </a:prstGeom>
          <a:ln>
            <a:noFill/>
          </a:ln>
        </p:spPr>
      </p:pic>
      <p:pic>
        <p:nvPicPr>
          <p:cNvPr id="1098" name="Picture 4"/>
          <p:cNvPicPr/>
          <p:nvPr/>
        </p:nvPicPr>
        <p:blipFill>
          <a:blip r:embed="rId3"/>
          <a:stretch/>
        </p:blipFill>
        <p:spPr>
          <a:xfrm>
            <a:off x="3120480" y="643680"/>
            <a:ext cx="2633400" cy="592200"/>
          </a:xfrm>
          <a:prstGeom prst="rect">
            <a:avLst/>
          </a:prstGeom>
          <a:ln>
            <a:noFill/>
          </a:ln>
        </p:spPr>
      </p:pic>
      <p:pic>
        <p:nvPicPr>
          <p:cNvPr id="1099" name="Picture 6"/>
          <p:cNvPicPr/>
          <p:nvPr/>
        </p:nvPicPr>
        <p:blipFill>
          <a:blip r:embed="rId4"/>
          <a:stretch/>
        </p:blipFill>
        <p:spPr>
          <a:xfrm>
            <a:off x="1200960" y="1762560"/>
            <a:ext cx="1338480" cy="544680"/>
          </a:xfrm>
          <a:prstGeom prst="rect">
            <a:avLst/>
          </a:prstGeom>
          <a:ln>
            <a:noFill/>
          </a:ln>
        </p:spPr>
      </p:pic>
      <p:sp>
        <p:nvSpPr>
          <p:cNvPr id="1100" name="Line 1"/>
          <p:cNvSpPr/>
          <p:nvPr/>
        </p:nvSpPr>
        <p:spPr>
          <a:xfrm>
            <a:off x="4402080" y="1289520"/>
            <a:ext cx="133884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101" name="CustomShape 2"/>
          <p:cNvSpPr/>
          <p:nvPr/>
        </p:nvSpPr>
        <p:spPr>
          <a:xfrm flipH="1">
            <a:off x="1989720" y="1289880"/>
            <a:ext cx="3168360" cy="49788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02" name="CustomShape 3"/>
          <p:cNvSpPr/>
          <p:nvPr/>
        </p:nvSpPr>
        <p:spPr>
          <a:xfrm>
            <a:off x="146160" y="878400"/>
            <a:ext cx="514440" cy="3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1103" name="Picture 11"/>
          <p:cNvPicPr/>
          <p:nvPr/>
        </p:nvPicPr>
        <p:blipFill>
          <a:blip r:embed="rId5"/>
          <a:stretch/>
        </p:blipFill>
        <p:spPr>
          <a:xfrm>
            <a:off x="2671920" y="1683720"/>
            <a:ext cx="2658960" cy="753120"/>
          </a:xfrm>
          <a:prstGeom prst="rect">
            <a:avLst/>
          </a:prstGeom>
          <a:ln>
            <a:noFill/>
          </a:ln>
        </p:spPr>
      </p:pic>
      <p:sp>
        <p:nvSpPr>
          <p:cNvPr id="1104" name="CustomShape 4"/>
          <p:cNvSpPr/>
          <p:nvPr/>
        </p:nvSpPr>
        <p:spPr>
          <a:xfrm>
            <a:off x="6624360" y="5415120"/>
            <a:ext cx="396360" cy="76500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05" name="CustomShape 5"/>
          <p:cNvSpPr/>
          <p:nvPr/>
        </p:nvSpPr>
        <p:spPr>
          <a:xfrm>
            <a:off x="6981480" y="5610240"/>
            <a:ext cx="19404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a:solidFill>
                  <a:srgbClr val="000000"/>
                </a:solidFill>
                <a:latin typeface="Times New Roman"/>
              </a:rPr>
              <a:t>for Ising-like models</a:t>
            </a:r>
            <a:endParaRPr lang="en-US" sz="1600" b="0" strike="noStrike" spc="-1">
              <a:latin typeface="Arial"/>
            </a:endParaRPr>
          </a:p>
        </p:txBody>
      </p:sp>
      <p:pic>
        <p:nvPicPr>
          <p:cNvPr id="1106" name="Picture 14"/>
          <p:cNvPicPr/>
          <p:nvPr/>
        </p:nvPicPr>
        <p:blipFill>
          <a:blip r:embed="rId6"/>
          <a:stretch/>
        </p:blipFill>
        <p:spPr>
          <a:xfrm>
            <a:off x="2539800" y="2664360"/>
            <a:ext cx="3925800" cy="719640"/>
          </a:xfrm>
          <a:prstGeom prst="rect">
            <a:avLst/>
          </a:prstGeom>
          <a:ln>
            <a:noFill/>
          </a:ln>
        </p:spPr>
      </p:pic>
      <p:sp>
        <p:nvSpPr>
          <p:cNvPr id="1107" name="CustomShape 6"/>
          <p:cNvSpPr/>
          <p:nvPr/>
        </p:nvSpPr>
        <p:spPr>
          <a:xfrm rot="5400000">
            <a:off x="5527080" y="3815640"/>
            <a:ext cx="257400" cy="69372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08" name="CustomShape 7"/>
          <p:cNvSpPr/>
          <p:nvPr/>
        </p:nvSpPr>
        <p:spPr>
          <a:xfrm>
            <a:off x="4362120" y="4300560"/>
            <a:ext cx="3280320" cy="85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dirty="0">
                <a:solidFill>
                  <a:srgbClr val="000000"/>
                </a:solidFill>
                <a:latin typeface="Times New Roman"/>
              </a:rPr>
              <a:t>A little extra notation to indicate that the configuration </a:t>
            </a:r>
            <a:r>
              <a:rPr lang="en-US" sz="1600" b="1" strike="noStrike" spc="-1" dirty="0">
                <a:solidFill>
                  <a:srgbClr val="000000"/>
                </a:solidFill>
                <a:latin typeface="Times New Roman"/>
              </a:rPr>
              <a:t>X</a:t>
            </a:r>
            <a:r>
              <a:rPr lang="en-US" sz="1600" b="0" strike="noStrike" spc="-1" dirty="0">
                <a:solidFill>
                  <a:srgbClr val="000000"/>
                </a:solidFill>
                <a:latin typeface="Times New Roman"/>
              </a:rPr>
              <a:t> </a:t>
            </a:r>
            <a:r>
              <a:rPr lang="en-US" sz="1600" b="0" i="1" u="sng" strike="noStrike" spc="-1" dirty="0">
                <a:solidFill>
                  <a:srgbClr val="000000"/>
                </a:solidFill>
                <a:uFillTx/>
                <a:latin typeface="Times New Roman"/>
              </a:rPr>
              <a:t>within the sum </a:t>
            </a:r>
            <a:r>
              <a:rPr lang="en-US" sz="1600" b="0" strike="noStrike" spc="-1" dirty="0">
                <a:solidFill>
                  <a:srgbClr val="000000"/>
                </a:solidFill>
                <a:latin typeface="Times New Roman"/>
              </a:rPr>
              <a:t>depends on the state of </a:t>
            </a:r>
            <a:r>
              <a:rPr lang="en-US" sz="1600" b="0" i="1" strike="noStrike" spc="-1" dirty="0">
                <a:solidFill>
                  <a:srgbClr val="000000"/>
                </a:solidFill>
                <a:latin typeface="Times New Roman"/>
              </a:rPr>
              <a:t>X</a:t>
            </a:r>
            <a:r>
              <a:rPr lang="en-US" sz="1600" b="0" i="1" strike="noStrike" spc="-1" baseline="-25000" dirty="0">
                <a:solidFill>
                  <a:srgbClr val="000000"/>
                </a:solidFill>
                <a:latin typeface="Times New Roman"/>
              </a:rPr>
              <a:t>i</a:t>
            </a:r>
            <a:r>
              <a:rPr lang="en-US" sz="1600" b="0" strike="noStrike" spc="-1" dirty="0">
                <a:solidFill>
                  <a:srgbClr val="000000"/>
                </a:solidFill>
                <a:latin typeface="Times New Roman"/>
              </a:rPr>
              <a:t>.</a:t>
            </a:r>
            <a:endParaRPr lang="en-US" sz="1600" b="0" strike="noStrike" spc="-1" dirty="0">
              <a:latin typeface="Arial"/>
            </a:endParaRPr>
          </a:p>
        </p:txBody>
      </p:sp>
      <p:pic>
        <p:nvPicPr>
          <p:cNvPr id="1109" name="Picture 1"/>
          <p:cNvPicPr/>
          <p:nvPr/>
        </p:nvPicPr>
        <p:blipFill>
          <a:blip r:embed="rId7"/>
          <a:stretch/>
        </p:blipFill>
        <p:spPr>
          <a:xfrm>
            <a:off x="2539800" y="3528720"/>
            <a:ext cx="3528360" cy="704160"/>
          </a:xfrm>
          <a:prstGeom prst="rect">
            <a:avLst/>
          </a:prstGeom>
          <a:ln>
            <a:noFill/>
          </a:ln>
        </p:spPr>
      </p:pic>
      <p:pic>
        <p:nvPicPr>
          <p:cNvPr id="1110" name="Picture 2"/>
          <p:cNvPicPr/>
          <p:nvPr/>
        </p:nvPicPr>
        <p:blipFill>
          <a:blip r:embed="rId8"/>
          <a:stretch/>
        </p:blipFill>
        <p:spPr>
          <a:xfrm>
            <a:off x="2539800" y="5415120"/>
            <a:ext cx="3692880" cy="7369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02"/>
                                        </p:tgtEl>
                                        <p:attrNameLst>
                                          <p:attrName>style.visibility</p:attrName>
                                        </p:attrNameLst>
                                      </p:cBhvr>
                                      <p:to>
                                        <p:strVal val="visible"/>
                                      </p:to>
                                    </p:set>
                                    <p:anim calcmode="lin" valueType="num">
                                      <p:cBhvr additive="repl">
                                        <p:cTn id="7" dur="500" fill="hold"/>
                                        <p:tgtEl>
                                          <p:spTgt spid="1102"/>
                                        </p:tgtEl>
                                        <p:attrNameLst>
                                          <p:attrName>ppt_x</p:attrName>
                                        </p:attrNameLst>
                                      </p:cBhvr>
                                      <p:tavLst>
                                        <p:tav tm="0">
                                          <p:val>
                                            <p:strVal val="#ppt_x"/>
                                          </p:val>
                                        </p:tav>
                                        <p:tav tm="100000">
                                          <p:val>
                                            <p:strVal val="#ppt_x"/>
                                          </p:val>
                                        </p:tav>
                                      </p:tavLst>
                                    </p:anim>
                                    <p:anim calcmode="lin" valueType="num">
                                      <p:cBhvr additive="repl">
                                        <p:cTn id="8" dur="500" fill="hold"/>
                                        <p:tgtEl>
                                          <p:spTgt spid="11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97"/>
                                        </p:tgtEl>
                                        <p:attrNameLst>
                                          <p:attrName>style.visibility</p:attrName>
                                        </p:attrNameLst>
                                      </p:cBhvr>
                                      <p:to>
                                        <p:strVal val="visible"/>
                                      </p:to>
                                    </p:set>
                                    <p:anim calcmode="lin" valueType="num">
                                      <p:cBhvr additive="repl">
                                        <p:cTn id="11" dur="500" fill="hold"/>
                                        <p:tgtEl>
                                          <p:spTgt spid="1097"/>
                                        </p:tgtEl>
                                        <p:attrNameLst>
                                          <p:attrName>ppt_x</p:attrName>
                                        </p:attrNameLst>
                                      </p:cBhvr>
                                      <p:tavLst>
                                        <p:tav tm="0">
                                          <p:val>
                                            <p:strVal val="#ppt_x"/>
                                          </p:val>
                                        </p:tav>
                                        <p:tav tm="100000">
                                          <p:val>
                                            <p:strVal val="#ppt_x"/>
                                          </p:val>
                                        </p:tav>
                                      </p:tavLst>
                                    </p:anim>
                                    <p:anim calcmode="lin" valueType="num">
                                      <p:cBhvr additive="repl">
                                        <p:cTn id="12" dur="500" fill="hold"/>
                                        <p:tgtEl>
                                          <p:spTgt spid="10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98"/>
                                        </p:tgtEl>
                                        <p:attrNameLst>
                                          <p:attrName>style.visibility</p:attrName>
                                        </p:attrNameLst>
                                      </p:cBhvr>
                                      <p:to>
                                        <p:strVal val="visible"/>
                                      </p:to>
                                    </p:set>
                                    <p:anim calcmode="lin" valueType="num">
                                      <p:cBhvr additive="repl">
                                        <p:cTn id="17" dur="500" fill="hold"/>
                                        <p:tgtEl>
                                          <p:spTgt spid="1098"/>
                                        </p:tgtEl>
                                        <p:attrNameLst>
                                          <p:attrName>ppt_x</p:attrName>
                                        </p:attrNameLst>
                                      </p:cBhvr>
                                      <p:tavLst>
                                        <p:tav tm="0">
                                          <p:val>
                                            <p:strVal val="#ppt_x"/>
                                          </p:val>
                                        </p:tav>
                                        <p:tav tm="100000">
                                          <p:val>
                                            <p:strVal val="#ppt_x"/>
                                          </p:val>
                                        </p:tav>
                                      </p:tavLst>
                                    </p:anim>
                                    <p:anim calcmode="lin" valueType="num">
                                      <p:cBhvr additive="repl">
                                        <p:cTn id="18" dur="500" fill="hold"/>
                                        <p:tgtEl>
                                          <p:spTgt spid="109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01"/>
                                        </p:tgtEl>
                                        <p:attrNameLst>
                                          <p:attrName>style.visibility</p:attrName>
                                        </p:attrNameLst>
                                      </p:cBhvr>
                                      <p:to>
                                        <p:strVal val="visible"/>
                                      </p:to>
                                    </p:set>
                                    <p:anim calcmode="lin" valueType="num">
                                      <p:cBhvr additive="repl">
                                        <p:cTn id="23" dur="500" fill="hold"/>
                                        <p:tgtEl>
                                          <p:spTgt spid="1101"/>
                                        </p:tgtEl>
                                        <p:attrNameLst>
                                          <p:attrName>ppt_x</p:attrName>
                                        </p:attrNameLst>
                                      </p:cBhvr>
                                      <p:tavLst>
                                        <p:tav tm="0">
                                          <p:val>
                                            <p:strVal val="#ppt_x"/>
                                          </p:val>
                                        </p:tav>
                                        <p:tav tm="100000">
                                          <p:val>
                                            <p:strVal val="#ppt_x"/>
                                          </p:val>
                                        </p:tav>
                                      </p:tavLst>
                                    </p:anim>
                                    <p:anim calcmode="lin" valueType="num">
                                      <p:cBhvr additive="repl">
                                        <p:cTn id="24" dur="500" fill="hold"/>
                                        <p:tgtEl>
                                          <p:spTgt spid="110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00"/>
                                        </p:tgtEl>
                                        <p:attrNameLst>
                                          <p:attrName>style.visibility</p:attrName>
                                        </p:attrNameLst>
                                      </p:cBhvr>
                                      <p:to>
                                        <p:strVal val="visible"/>
                                      </p:to>
                                    </p:set>
                                    <p:anim calcmode="lin" valueType="num">
                                      <p:cBhvr additive="repl">
                                        <p:cTn id="27" dur="500" fill="hold"/>
                                        <p:tgtEl>
                                          <p:spTgt spid="1100"/>
                                        </p:tgtEl>
                                        <p:attrNameLst>
                                          <p:attrName>ppt_x</p:attrName>
                                        </p:attrNameLst>
                                      </p:cBhvr>
                                      <p:tavLst>
                                        <p:tav tm="0">
                                          <p:val>
                                            <p:strVal val="#ppt_x"/>
                                          </p:val>
                                        </p:tav>
                                        <p:tav tm="100000">
                                          <p:val>
                                            <p:strVal val="#ppt_x"/>
                                          </p:val>
                                        </p:tav>
                                      </p:tavLst>
                                    </p:anim>
                                    <p:anim calcmode="lin" valueType="num">
                                      <p:cBhvr additive="repl">
                                        <p:cTn id="28" dur="500" fill="hold"/>
                                        <p:tgtEl>
                                          <p:spTgt spid="110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1099"/>
                                        </p:tgtEl>
                                        <p:attrNameLst>
                                          <p:attrName>style.visibility</p:attrName>
                                        </p:attrNameLst>
                                      </p:cBhvr>
                                      <p:to>
                                        <p:strVal val="visible"/>
                                      </p:to>
                                    </p:set>
                                    <p:anim calcmode="lin" valueType="num">
                                      <p:cBhvr additive="repl">
                                        <p:cTn id="32" dur="500" fill="hold"/>
                                        <p:tgtEl>
                                          <p:spTgt spid="1099"/>
                                        </p:tgtEl>
                                        <p:attrNameLst>
                                          <p:attrName>ppt_x</p:attrName>
                                        </p:attrNameLst>
                                      </p:cBhvr>
                                      <p:tavLst>
                                        <p:tav tm="0">
                                          <p:val>
                                            <p:strVal val="#ppt_x"/>
                                          </p:val>
                                        </p:tav>
                                        <p:tav tm="100000">
                                          <p:val>
                                            <p:strVal val="#ppt_x"/>
                                          </p:val>
                                        </p:tav>
                                      </p:tavLst>
                                    </p:anim>
                                    <p:anim calcmode="lin" valueType="num">
                                      <p:cBhvr additive="repl">
                                        <p:cTn id="33" dur="500" fill="hold"/>
                                        <p:tgtEl>
                                          <p:spTgt spid="109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103"/>
                                        </p:tgtEl>
                                        <p:attrNameLst>
                                          <p:attrName>style.visibility</p:attrName>
                                        </p:attrNameLst>
                                      </p:cBhvr>
                                      <p:to>
                                        <p:strVal val="visible"/>
                                      </p:to>
                                    </p:set>
                                    <p:anim calcmode="lin" valueType="num">
                                      <p:cBhvr additive="repl">
                                        <p:cTn id="38" dur="500" fill="hold"/>
                                        <p:tgtEl>
                                          <p:spTgt spid="1103"/>
                                        </p:tgtEl>
                                        <p:attrNameLst>
                                          <p:attrName>ppt_x</p:attrName>
                                        </p:attrNameLst>
                                      </p:cBhvr>
                                      <p:tavLst>
                                        <p:tav tm="0">
                                          <p:val>
                                            <p:strVal val="#ppt_x"/>
                                          </p:val>
                                        </p:tav>
                                        <p:tav tm="100000">
                                          <p:val>
                                            <p:strVal val="#ppt_x"/>
                                          </p:val>
                                        </p:tav>
                                      </p:tavLst>
                                    </p:anim>
                                    <p:anim calcmode="lin" valueType="num">
                                      <p:cBhvr additive="repl">
                                        <p:cTn id="39" dur="500" fill="hold"/>
                                        <p:tgtEl>
                                          <p:spTgt spid="110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06"/>
                                        </p:tgtEl>
                                        <p:attrNameLst>
                                          <p:attrName>style.visibility</p:attrName>
                                        </p:attrNameLst>
                                      </p:cBhvr>
                                      <p:to>
                                        <p:strVal val="visible"/>
                                      </p:to>
                                    </p:set>
                                    <p:anim calcmode="lin" valueType="num">
                                      <p:cBhvr additive="repl">
                                        <p:cTn id="44" dur="500" fill="hold"/>
                                        <p:tgtEl>
                                          <p:spTgt spid="1106"/>
                                        </p:tgtEl>
                                        <p:attrNameLst>
                                          <p:attrName>ppt_x</p:attrName>
                                        </p:attrNameLst>
                                      </p:cBhvr>
                                      <p:tavLst>
                                        <p:tav tm="0">
                                          <p:val>
                                            <p:strVal val="#ppt_x"/>
                                          </p:val>
                                        </p:tav>
                                        <p:tav tm="100000">
                                          <p:val>
                                            <p:strVal val="#ppt_x"/>
                                          </p:val>
                                        </p:tav>
                                      </p:tavLst>
                                    </p:anim>
                                    <p:anim calcmode="lin" valueType="num">
                                      <p:cBhvr additive="repl">
                                        <p:cTn id="45" dur="500" fill="hold"/>
                                        <p:tgtEl>
                                          <p:spTgt spid="110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109"/>
                                        </p:tgtEl>
                                        <p:attrNameLst>
                                          <p:attrName>style.visibility</p:attrName>
                                        </p:attrNameLst>
                                      </p:cBhvr>
                                      <p:to>
                                        <p:strVal val="visible"/>
                                      </p:to>
                                    </p:set>
                                    <p:anim calcmode="lin" valueType="num">
                                      <p:cBhvr additive="base">
                                        <p:cTn id="50" dur="500" fill="hold"/>
                                        <p:tgtEl>
                                          <p:spTgt spid="1109"/>
                                        </p:tgtEl>
                                        <p:attrNameLst>
                                          <p:attrName>ppt_x</p:attrName>
                                        </p:attrNameLst>
                                      </p:cBhvr>
                                      <p:tavLst>
                                        <p:tav tm="0">
                                          <p:val>
                                            <p:strVal val="#ppt_x"/>
                                          </p:val>
                                        </p:tav>
                                        <p:tav tm="100000">
                                          <p:val>
                                            <p:strVal val="#ppt_x"/>
                                          </p:val>
                                        </p:tav>
                                      </p:tavLst>
                                    </p:anim>
                                    <p:anim calcmode="lin" valueType="num">
                                      <p:cBhvr additive="base">
                                        <p:cTn id="51" dur="500" fill="hold"/>
                                        <p:tgtEl>
                                          <p:spTgt spid="110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107"/>
                                        </p:tgtEl>
                                        <p:attrNameLst>
                                          <p:attrName>style.visibility</p:attrName>
                                        </p:attrNameLst>
                                      </p:cBhvr>
                                      <p:to>
                                        <p:strVal val="visible"/>
                                      </p:to>
                                    </p:set>
                                    <p:anim calcmode="lin" valueType="num">
                                      <p:cBhvr additive="base">
                                        <p:cTn id="56" dur="500" fill="hold"/>
                                        <p:tgtEl>
                                          <p:spTgt spid="1107"/>
                                        </p:tgtEl>
                                        <p:attrNameLst>
                                          <p:attrName>ppt_x</p:attrName>
                                        </p:attrNameLst>
                                      </p:cBhvr>
                                      <p:tavLst>
                                        <p:tav tm="0">
                                          <p:val>
                                            <p:strVal val="#ppt_x"/>
                                          </p:val>
                                        </p:tav>
                                        <p:tav tm="100000">
                                          <p:val>
                                            <p:strVal val="#ppt_x"/>
                                          </p:val>
                                        </p:tav>
                                      </p:tavLst>
                                    </p:anim>
                                    <p:anim calcmode="lin" valueType="num">
                                      <p:cBhvr additive="base">
                                        <p:cTn id="57" dur="500" fill="hold"/>
                                        <p:tgtEl>
                                          <p:spTgt spid="1107"/>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108"/>
                                        </p:tgtEl>
                                        <p:attrNameLst>
                                          <p:attrName>style.visibility</p:attrName>
                                        </p:attrNameLst>
                                      </p:cBhvr>
                                      <p:to>
                                        <p:strVal val="visible"/>
                                      </p:to>
                                    </p:set>
                                    <p:anim calcmode="lin" valueType="num">
                                      <p:cBhvr additive="base">
                                        <p:cTn id="60" dur="500" fill="hold"/>
                                        <p:tgtEl>
                                          <p:spTgt spid="1108"/>
                                        </p:tgtEl>
                                        <p:attrNameLst>
                                          <p:attrName>ppt_x</p:attrName>
                                        </p:attrNameLst>
                                      </p:cBhvr>
                                      <p:tavLst>
                                        <p:tav tm="0">
                                          <p:val>
                                            <p:strVal val="#ppt_x"/>
                                          </p:val>
                                        </p:tav>
                                        <p:tav tm="100000">
                                          <p:val>
                                            <p:strVal val="#ppt_x"/>
                                          </p:val>
                                        </p:tav>
                                      </p:tavLst>
                                    </p:anim>
                                    <p:anim calcmode="lin" valueType="num">
                                      <p:cBhvr additive="base">
                                        <p:cTn id="61" dur="500" fill="hold"/>
                                        <p:tgtEl>
                                          <p:spTgt spid="1108"/>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110"/>
                                        </p:tgtEl>
                                        <p:attrNameLst>
                                          <p:attrName>style.visibility</p:attrName>
                                        </p:attrNameLst>
                                      </p:cBhvr>
                                      <p:to>
                                        <p:strVal val="visible"/>
                                      </p:to>
                                    </p:set>
                                    <p:anim calcmode="lin" valueType="num">
                                      <p:cBhvr additive="base">
                                        <p:cTn id="66" dur="500" fill="hold"/>
                                        <p:tgtEl>
                                          <p:spTgt spid="1110"/>
                                        </p:tgtEl>
                                        <p:attrNameLst>
                                          <p:attrName>ppt_x</p:attrName>
                                        </p:attrNameLst>
                                      </p:cBhvr>
                                      <p:tavLst>
                                        <p:tav tm="0">
                                          <p:val>
                                            <p:strVal val="#ppt_x"/>
                                          </p:val>
                                        </p:tav>
                                        <p:tav tm="100000">
                                          <p:val>
                                            <p:strVal val="#ppt_x"/>
                                          </p:val>
                                        </p:tav>
                                      </p:tavLst>
                                    </p:anim>
                                    <p:anim calcmode="lin" valueType="num">
                                      <p:cBhvr additive="base">
                                        <p:cTn id="67" dur="500" fill="hold"/>
                                        <p:tgtEl>
                                          <p:spTgt spid="1110"/>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104"/>
                                        </p:tgtEl>
                                        <p:attrNameLst>
                                          <p:attrName>style.visibility</p:attrName>
                                        </p:attrNameLst>
                                      </p:cBhvr>
                                      <p:to>
                                        <p:strVal val="visible"/>
                                      </p:to>
                                    </p:set>
                                    <p:anim calcmode="lin" valueType="num">
                                      <p:cBhvr additive="base">
                                        <p:cTn id="70" dur="500" fill="hold"/>
                                        <p:tgtEl>
                                          <p:spTgt spid="1104"/>
                                        </p:tgtEl>
                                        <p:attrNameLst>
                                          <p:attrName>ppt_x</p:attrName>
                                        </p:attrNameLst>
                                      </p:cBhvr>
                                      <p:tavLst>
                                        <p:tav tm="0">
                                          <p:val>
                                            <p:strVal val="#ppt_x"/>
                                          </p:val>
                                        </p:tav>
                                        <p:tav tm="100000">
                                          <p:val>
                                            <p:strVal val="#ppt_x"/>
                                          </p:val>
                                        </p:tav>
                                      </p:tavLst>
                                    </p:anim>
                                    <p:anim calcmode="lin" valueType="num">
                                      <p:cBhvr additive="base">
                                        <p:cTn id="71" dur="500" fill="hold"/>
                                        <p:tgtEl>
                                          <p:spTgt spid="1104"/>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105"/>
                                        </p:tgtEl>
                                        <p:attrNameLst>
                                          <p:attrName>style.visibility</p:attrName>
                                        </p:attrNameLst>
                                      </p:cBhvr>
                                      <p:to>
                                        <p:strVal val="visible"/>
                                      </p:to>
                                    </p:set>
                                    <p:anim calcmode="lin" valueType="num">
                                      <p:cBhvr additive="base">
                                        <p:cTn id="74" dur="500" fill="hold"/>
                                        <p:tgtEl>
                                          <p:spTgt spid="1105"/>
                                        </p:tgtEl>
                                        <p:attrNameLst>
                                          <p:attrName>ppt_x</p:attrName>
                                        </p:attrNameLst>
                                      </p:cBhvr>
                                      <p:tavLst>
                                        <p:tav tm="0">
                                          <p:val>
                                            <p:strVal val="#ppt_x"/>
                                          </p:val>
                                        </p:tav>
                                        <p:tav tm="100000">
                                          <p:val>
                                            <p:strVal val="#ppt_x"/>
                                          </p:val>
                                        </p:tav>
                                      </p:tavLst>
                                    </p:anim>
                                    <p:anim calcmode="lin" valueType="num">
                                      <p:cBhvr additive="base">
                                        <p:cTn id="75" dur="500" fill="hold"/>
                                        <p:tgtEl>
                                          <p:spTgt spid="1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 grpId="0"/>
      <p:bldP spid="1108"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 name="Picture 7"/>
          <p:cNvPicPr/>
          <p:nvPr/>
        </p:nvPicPr>
        <p:blipFill>
          <a:blip r:embed="rId2"/>
          <a:stretch/>
        </p:blipFill>
        <p:spPr>
          <a:xfrm>
            <a:off x="600120" y="964080"/>
            <a:ext cx="2017800" cy="546480"/>
          </a:xfrm>
          <a:prstGeom prst="rect">
            <a:avLst/>
          </a:prstGeom>
          <a:ln>
            <a:noFill/>
          </a:ln>
        </p:spPr>
      </p:pic>
      <p:pic>
        <p:nvPicPr>
          <p:cNvPr id="1112" name="Picture 8"/>
          <p:cNvPicPr/>
          <p:nvPr/>
        </p:nvPicPr>
        <p:blipFill>
          <a:blip r:embed="rId3"/>
          <a:stretch/>
        </p:blipFill>
        <p:spPr>
          <a:xfrm>
            <a:off x="2792520" y="1004040"/>
            <a:ext cx="2511360" cy="564840"/>
          </a:xfrm>
          <a:prstGeom prst="rect">
            <a:avLst/>
          </a:prstGeom>
          <a:ln>
            <a:noFill/>
          </a:ln>
        </p:spPr>
      </p:pic>
      <p:sp>
        <p:nvSpPr>
          <p:cNvPr id="1113" name="CustomShape 1"/>
          <p:cNvSpPr/>
          <p:nvPr/>
        </p:nvSpPr>
        <p:spPr>
          <a:xfrm>
            <a:off x="6950160" y="4912560"/>
            <a:ext cx="396360" cy="69192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14" name="CustomShape 2"/>
          <p:cNvSpPr/>
          <p:nvPr/>
        </p:nvSpPr>
        <p:spPr>
          <a:xfrm>
            <a:off x="7307280" y="5067720"/>
            <a:ext cx="19404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a:solidFill>
                  <a:srgbClr val="000000"/>
                </a:solidFill>
                <a:latin typeface="Times New Roman"/>
              </a:rPr>
              <a:t>for Ising-like models</a:t>
            </a:r>
            <a:endParaRPr lang="en-US" sz="1600" b="0" strike="noStrike" spc="-1">
              <a:latin typeface="Arial"/>
            </a:endParaRPr>
          </a:p>
        </p:txBody>
      </p:sp>
      <p:sp>
        <p:nvSpPr>
          <p:cNvPr id="1115" name="CustomShape 3"/>
          <p:cNvSpPr/>
          <p:nvPr/>
        </p:nvSpPr>
        <p:spPr>
          <a:xfrm>
            <a:off x="505800" y="343800"/>
            <a:ext cx="58788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So:</a:t>
            </a:r>
            <a:endParaRPr lang="en-US" sz="2400" b="0" strike="noStrike" spc="-1">
              <a:latin typeface="Arial"/>
            </a:endParaRPr>
          </a:p>
        </p:txBody>
      </p:sp>
      <p:sp>
        <p:nvSpPr>
          <p:cNvPr id="1116" name="CustomShape 4"/>
          <p:cNvSpPr/>
          <p:nvPr/>
        </p:nvSpPr>
        <p:spPr>
          <a:xfrm flipH="1">
            <a:off x="1097280" y="1569240"/>
            <a:ext cx="360" cy="28623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17" name="CustomShape 5"/>
          <p:cNvSpPr/>
          <p:nvPr/>
        </p:nvSpPr>
        <p:spPr>
          <a:xfrm>
            <a:off x="2129760" y="3787200"/>
            <a:ext cx="502200" cy="1980360"/>
          </a:xfrm>
          <a:prstGeom prst="lef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18" name="CustomShape 6"/>
          <p:cNvSpPr/>
          <p:nvPr/>
        </p:nvSpPr>
        <p:spPr>
          <a:xfrm>
            <a:off x="247680" y="5268240"/>
            <a:ext cx="2017800" cy="67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Indicates </a:t>
            </a:r>
            <a:r>
              <a:rPr lang="en-US" sz="1800" b="1" i="1" u="sng" strike="noStrike" spc="-1">
                <a:solidFill>
                  <a:srgbClr val="000000"/>
                </a:solidFill>
                <a:uFillTx/>
                <a:latin typeface="Times New Roman"/>
              </a:rPr>
              <a:t>average</a:t>
            </a:r>
            <a:r>
              <a:rPr lang="en-US" sz="1800" b="0" strike="noStrike" spc="-1">
                <a:solidFill>
                  <a:srgbClr val="000000"/>
                </a:solidFill>
                <a:latin typeface="Times New Roman"/>
              </a:rPr>
              <a:t> </a:t>
            </a:r>
            <a:r>
              <a:rPr lang="en-US" sz="1800" b="1" i="1" u="sng" strike="noStrike" spc="-1">
                <a:solidFill>
                  <a:srgbClr val="000000"/>
                </a:solidFill>
                <a:uFillTx/>
                <a:latin typeface="Times New Roman"/>
              </a:rPr>
              <a:t>over states </a:t>
            </a:r>
            <a:r>
              <a:rPr lang="en-US" sz="1800" b="0" strike="noStrike" spc="-1">
                <a:solidFill>
                  <a:srgbClr val="000000"/>
                </a:solidFill>
                <a:latin typeface="Times New Roman"/>
              </a:rPr>
              <a:t>of </a:t>
            </a:r>
            <a:r>
              <a:rPr lang="en-US" sz="1800" b="0" i="1" strike="noStrike" spc="-1">
                <a:solidFill>
                  <a:srgbClr val="000000"/>
                </a:solidFill>
                <a:latin typeface="Times New Roman"/>
              </a:rPr>
              <a:t>X</a:t>
            </a:r>
            <a:r>
              <a:rPr lang="en-US" sz="1800" b="0" i="1" strike="noStrike" spc="-1" baseline="-25000">
                <a:solidFill>
                  <a:srgbClr val="000000"/>
                </a:solidFill>
                <a:latin typeface="Times New Roman"/>
              </a:rPr>
              <a:t>i</a:t>
            </a:r>
            <a:endParaRPr lang="en-US" sz="1800" b="0" strike="noStrike" spc="-1">
              <a:latin typeface="Arial"/>
            </a:endParaRPr>
          </a:p>
        </p:txBody>
      </p:sp>
      <p:sp>
        <p:nvSpPr>
          <p:cNvPr id="1119" name="CustomShape 7"/>
          <p:cNvSpPr/>
          <p:nvPr/>
        </p:nvSpPr>
        <p:spPr>
          <a:xfrm flipV="1">
            <a:off x="820080" y="4978080"/>
            <a:ext cx="360" cy="35532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20" name="CustomShape 8"/>
          <p:cNvSpPr/>
          <p:nvPr/>
        </p:nvSpPr>
        <p:spPr>
          <a:xfrm>
            <a:off x="399960" y="6067080"/>
            <a:ext cx="4559400" cy="71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The average number of times parameter </a:t>
            </a:r>
            <a:r>
              <a:rPr lang="en-US" sz="1800" b="0" i="1" strike="noStrike" spc="-1">
                <a:solidFill>
                  <a:srgbClr val="000000"/>
                </a:solidFill>
                <a:latin typeface="Symbol"/>
              </a:rPr>
              <a:t>q</a:t>
            </a:r>
            <a:r>
              <a:rPr lang="en-US" sz="1800" b="0" i="1" strike="noStrike" spc="-1" baseline="-25000">
                <a:solidFill>
                  <a:srgbClr val="000000"/>
                </a:solidFill>
                <a:latin typeface="Times New Roman"/>
              </a:rPr>
              <a:t>k</a:t>
            </a:r>
            <a:r>
              <a:rPr lang="en-US" sz="1800" b="0" i="1" strike="noStrike" spc="-1">
                <a:solidFill>
                  <a:srgbClr val="000000"/>
                </a:solidFill>
                <a:latin typeface="Times New Roman"/>
              </a:rPr>
              <a:t> </a:t>
            </a:r>
            <a:r>
              <a:rPr lang="en-US" sz="1800" b="0" strike="noStrike" spc="-1">
                <a:solidFill>
                  <a:srgbClr val="000000"/>
                </a:solidFill>
                <a:latin typeface="Times New Roman"/>
              </a:rPr>
              <a:t>appears in conditional energies </a:t>
            </a:r>
            <a:r>
              <a:rPr lang="en-US" sz="1800" b="0" i="1" strike="noStrike" spc="-1">
                <a:solidFill>
                  <a:srgbClr val="000000"/>
                </a:solidFill>
                <a:latin typeface="Times New Roman"/>
              </a:rPr>
              <a:t>E</a:t>
            </a:r>
            <a:r>
              <a:rPr lang="en-US" sz="1800" b="0" strike="noStrike" spc="-1">
                <a:solidFill>
                  <a:srgbClr val="000000"/>
                </a:solidFill>
                <a:latin typeface="Times New Roman"/>
              </a:rPr>
              <a:t>(</a:t>
            </a:r>
            <a:r>
              <a:rPr lang="en-US" sz="1800" b="0" i="1" strike="noStrike" spc="-1">
                <a:solidFill>
                  <a:srgbClr val="000000"/>
                </a:solidFill>
                <a:latin typeface="Times New Roman"/>
              </a:rPr>
              <a:t>X</a:t>
            </a:r>
            <a:r>
              <a:rPr lang="en-US" sz="1800" b="0" i="1" strike="noStrike" spc="-1" baseline="-25000">
                <a:solidFill>
                  <a:srgbClr val="000000"/>
                </a:solidFill>
                <a:latin typeface="Times New Roman"/>
              </a:rPr>
              <a:t>i</a:t>
            </a:r>
            <a:r>
              <a:rPr lang="en-US" sz="1800" b="0" strike="noStrike" spc="-1">
                <a:solidFill>
                  <a:srgbClr val="000000"/>
                </a:solidFill>
                <a:latin typeface="Times New Roman"/>
              </a:rPr>
              <a:t>|</a:t>
            </a:r>
            <a:r>
              <a:rPr lang="en-US" sz="1800" b="1" strike="noStrike" spc="-1">
                <a:solidFill>
                  <a:srgbClr val="000000"/>
                </a:solidFill>
                <a:latin typeface="Times New Roman"/>
              </a:rPr>
              <a:t>X</a:t>
            </a:r>
            <a:r>
              <a:rPr lang="en-US" sz="1800" b="0" strike="noStrike" spc="-1">
                <a:solidFill>
                  <a:srgbClr val="000000"/>
                </a:solidFill>
                <a:latin typeface="Times New Roman"/>
              </a:rPr>
              <a:t>/</a:t>
            </a:r>
            <a:r>
              <a:rPr lang="en-US" sz="1800" b="0" i="1" strike="noStrike" spc="-1">
                <a:solidFill>
                  <a:srgbClr val="000000"/>
                </a:solidFill>
                <a:latin typeface="Times New Roman"/>
              </a:rPr>
              <a:t>X</a:t>
            </a:r>
            <a:r>
              <a:rPr lang="en-US" sz="1800" b="0" i="1" strike="noStrike" spc="-1" baseline="-25000">
                <a:solidFill>
                  <a:srgbClr val="000000"/>
                </a:solidFill>
                <a:latin typeface="Times New Roman"/>
              </a:rPr>
              <a:t>i</a:t>
            </a:r>
            <a:r>
              <a:rPr lang="en-US" sz="1800" b="0" strike="noStrike" spc="-1">
                <a:solidFill>
                  <a:srgbClr val="000000"/>
                </a:solidFill>
                <a:latin typeface="Times New Roman"/>
              </a:rPr>
              <a:t>)</a:t>
            </a:r>
            <a:endParaRPr lang="en-US" sz="1800" b="0" strike="noStrike" spc="-1">
              <a:latin typeface="Arial"/>
            </a:endParaRPr>
          </a:p>
        </p:txBody>
      </p:sp>
      <p:pic>
        <p:nvPicPr>
          <p:cNvPr id="1121" name="Picture 1"/>
          <p:cNvPicPr/>
          <p:nvPr/>
        </p:nvPicPr>
        <p:blipFill>
          <a:blip r:embed="rId4"/>
          <a:stretch/>
        </p:blipFill>
        <p:spPr>
          <a:xfrm>
            <a:off x="2763360" y="1970280"/>
            <a:ext cx="4656240" cy="712800"/>
          </a:xfrm>
          <a:prstGeom prst="rect">
            <a:avLst/>
          </a:prstGeom>
          <a:ln>
            <a:noFill/>
          </a:ln>
        </p:spPr>
      </p:pic>
      <p:pic>
        <p:nvPicPr>
          <p:cNvPr id="1122" name="Picture 2"/>
          <p:cNvPicPr/>
          <p:nvPr/>
        </p:nvPicPr>
        <p:blipFill>
          <a:blip r:embed="rId5"/>
          <a:stretch/>
        </p:blipFill>
        <p:spPr>
          <a:xfrm>
            <a:off x="2804400" y="2835360"/>
            <a:ext cx="4622040" cy="712800"/>
          </a:xfrm>
          <a:prstGeom prst="rect">
            <a:avLst/>
          </a:prstGeom>
          <a:ln>
            <a:noFill/>
          </a:ln>
        </p:spPr>
      </p:pic>
      <p:pic>
        <p:nvPicPr>
          <p:cNvPr id="1123" name="Picture 9"/>
          <p:cNvPicPr/>
          <p:nvPr/>
        </p:nvPicPr>
        <p:blipFill>
          <a:blip r:embed="rId6"/>
          <a:stretch/>
        </p:blipFill>
        <p:spPr>
          <a:xfrm>
            <a:off x="2804040" y="3948480"/>
            <a:ext cx="3819600" cy="712800"/>
          </a:xfrm>
          <a:prstGeom prst="rect">
            <a:avLst/>
          </a:prstGeom>
          <a:ln>
            <a:noFill/>
          </a:ln>
        </p:spPr>
      </p:pic>
      <p:pic>
        <p:nvPicPr>
          <p:cNvPr id="1124" name="Picture 10"/>
          <p:cNvPicPr/>
          <p:nvPr/>
        </p:nvPicPr>
        <p:blipFill>
          <a:blip r:embed="rId7"/>
          <a:stretch/>
        </p:blipFill>
        <p:spPr>
          <a:xfrm>
            <a:off x="2792520" y="4944960"/>
            <a:ext cx="3819600" cy="712800"/>
          </a:xfrm>
          <a:prstGeom prst="rect">
            <a:avLst/>
          </a:prstGeom>
          <a:ln>
            <a:noFill/>
          </a:ln>
        </p:spPr>
      </p:pic>
      <p:pic>
        <p:nvPicPr>
          <p:cNvPr id="1125" name="Picture 11"/>
          <p:cNvPicPr/>
          <p:nvPr/>
        </p:nvPicPr>
        <p:blipFill>
          <a:blip r:embed="rId8"/>
          <a:stretch/>
        </p:blipFill>
        <p:spPr>
          <a:xfrm>
            <a:off x="461520" y="4558320"/>
            <a:ext cx="1577160" cy="4111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2"/>
                                        </p:tgtEl>
                                        <p:attrNameLst>
                                          <p:attrName>style.visibility</p:attrName>
                                        </p:attrNameLst>
                                      </p:cBhvr>
                                      <p:to>
                                        <p:strVal val="visible"/>
                                      </p:to>
                                    </p:set>
                                    <p:anim calcmode="lin" valueType="num">
                                      <p:cBhvr additive="repl">
                                        <p:cTn id="7" dur="500" fill="hold"/>
                                        <p:tgtEl>
                                          <p:spTgt spid="1112"/>
                                        </p:tgtEl>
                                        <p:attrNameLst>
                                          <p:attrName>ppt_x</p:attrName>
                                        </p:attrNameLst>
                                      </p:cBhvr>
                                      <p:tavLst>
                                        <p:tav tm="0">
                                          <p:val>
                                            <p:strVal val="#ppt_x"/>
                                          </p:val>
                                        </p:tav>
                                        <p:tav tm="100000">
                                          <p:val>
                                            <p:strVal val="#ppt_x"/>
                                          </p:val>
                                        </p:tav>
                                      </p:tavLst>
                                    </p:anim>
                                    <p:anim calcmode="lin" valueType="num">
                                      <p:cBhvr additive="repl">
                                        <p:cTn id="8" dur="500" fill="hold"/>
                                        <p:tgtEl>
                                          <p:spTgt spid="11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1"/>
                                        </p:tgtEl>
                                        <p:attrNameLst>
                                          <p:attrName>style.visibility</p:attrName>
                                        </p:attrNameLst>
                                      </p:cBhvr>
                                      <p:to>
                                        <p:strVal val="visible"/>
                                      </p:to>
                                    </p:set>
                                    <p:anim calcmode="lin" valueType="num">
                                      <p:cBhvr additive="base">
                                        <p:cTn id="13" dur="500" fill="hold"/>
                                        <p:tgtEl>
                                          <p:spTgt spid="1121"/>
                                        </p:tgtEl>
                                        <p:attrNameLst>
                                          <p:attrName>ppt_x</p:attrName>
                                        </p:attrNameLst>
                                      </p:cBhvr>
                                      <p:tavLst>
                                        <p:tav tm="0">
                                          <p:val>
                                            <p:strVal val="#ppt_x"/>
                                          </p:val>
                                        </p:tav>
                                        <p:tav tm="100000">
                                          <p:val>
                                            <p:strVal val="#ppt_x"/>
                                          </p:val>
                                        </p:tav>
                                      </p:tavLst>
                                    </p:anim>
                                    <p:anim calcmode="lin" valueType="num">
                                      <p:cBhvr additive="base">
                                        <p:cTn id="14" dur="500" fill="hold"/>
                                        <p:tgtEl>
                                          <p:spTgt spid="11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2"/>
                                        </p:tgtEl>
                                        <p:attrNameLst>
                                          <p:attrName>style.visibility</p:attrName>
                                        </p:attrNameLst>
                                      </p:cBhvr>
                                      <p:to>
                                        <p:strVal val="visible"/>
                                      </p:to>
                                    </p:set>
                                    <p:anim calcmode="lin" valueType="num">
                                      <p:cBhvr additive="base">
                                        <p:cTn id="19" dur="500" fill="hold"/>
                                        <p:tgtEl>
                                          <p:spTgt spid="1122"/>
                                        </p:tgtEl>
                                        <p:attrNameLst>
                                          <p:attrName>ppt_x</p:attrName>
                                        </p:attrNameLst>
                                      </p:cBhvr>
                                      <p:tavLst>
                                        <p:tav tm="0">
                                          <p:val>
                                            <p:strVal val="#ppt_x"/>
                                          </p:val>
                                        </p:tav>
                                        <p:tav tm="100000">
                                          <p:val>
                                            <p:strVal val="#ppt_x"/>
                                          </p:val>
                                        </p:tav>
                                      </p:tavLst>
                                    </p:anim>
                                    <p:anim calcmode="lin" valueType="num">
                                      <p:cBhvr additive="base">
                                        <p:cTn id="20" dur="500" fill="hold"/>
                                        <p:tgtEl>
                                          <p:spTgt spid="11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3"/>
                                        </p:tgtEl>
                                        <p:attrNameLst>
                                          <p:attrName>style.visibility</p:attrName>
                                        </p:attrNameLst>
                                      </p:cBhvr>
                                      <p:to>
                                        <p:strVal val="visible"/>
                                      </p:to>
                                    </p:set>
                                    <p:anim calcmode="lin" valueType="num">
                                      <p:cBhvr additive="base">
                                        <p:cTn id="25" dur="500" fill="hold"/>
                                        <p:tgtEl>
                                          <p:spTgt spid="1123"/>
                                        </p:tgtEl>
                                        <p:attrNameLst>
                                          <p:attrName>ppt_x</p:attrName>
                                        </p:attrNameLst>
                                      </p:cBhvr>
                                      <p:tavLst>
                                        <p:tav tm="0">
                                          <p:val>
                                            <p:strVal val="#ppt_x"/>
                                          </p:val>
                                        </p:tav>
                                        <p:tav tm="100000">
                                          <p:val>
                                            <p:strVal val="#ppt_x"/>
                                          </p:val>
                                        </p:tav>
                                      </p:tavLst>
                                    </p:anim>
                                    <p:anim calcmode="lin" valueType="num">
                                      <p:cBhvr additive="base">
                                        <p:cTn id="26" dur="500" fill="hold"/>
                                        <p:tgtEl>
                                          <p:spTgt spid="11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24"/>
                                        </p:tgtEl>
                                        <p:attrNameLst>
                                          <p:attrName>style.visibility</p:attrName>
                                        </p:attrNameLst>
                                      </p:cBhvr>
                                      <p:to>
                                        <p:strVal val="visible"/>
                                      </p:to>
                                    </p:set>
                                    <p:anim calcmode="lin" valueType="num">
                                      <p:cBhvr additive="base">
                                        <p:cTn id="31" dur="500" fill="hold"/>
                                        <p:tgtEl>
                                          <p:spTgt spid="1124"/>
                                        </p:tgtEl>
                                        <p:attrNameLst>
                                          <p:attrName>ppt_x</p:attrName>
                                        </p:attrNameLst>
                                      </p:cBhvr>
                                      <p:tavLst>
                                        <p:tav tm="0">
                                          <p:val>
                                            <p:strVal val="#ppt_x"/>
                                          </p:val>
                                        </p:tav>
                                        <p:tav tm="100000">
                                          <p:val>
                                            <p:strVal val="#ppt_x"/>
                                          </p:val>
                                        </p:tav>
                                      </p:tavLst>
                                    </p:anim>
                                    <p:anim calcmode="lin" valueType="num">
                                      <p:cBhvr additive="base">
                                        <p:cTn id="32" dur="500" fill="hold"/>
                                        <p:tgtEl>
                                          <p:spTgt spid="11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13"/>
                                        </p:tgtEl>
                                        <p:attrNameLst>
                                          <p:attrName>style.visibility</p:attrName>
                                        </p:attrNameLst>
                                      </p:cBhvr>
                                      <p:to>
                                        <p:strVal val="visible"/>
                                      </p:to>
                                    </p:set>
                                    <p:anim calcmode="lin" valueType="num">
                                      <p:cBhvr additive="base">
                                        <p:cTn id="35" dur="500" fill="hold"/>
                                        <p:tgtEl>
                                          <p:spTgt spid="1113"/>
                                        </p:tgtEl>
                                        <p:attrNameLst>
                                          <p:attrName>ppt_x</p:attrName>
                                        </p:attrNameLst>
                                      </p:cBhvr>
                                      <p:tavLst>
                                        <p:tav tm="0">
                                          <p:val>
                                            <p:strVal val="#ppt_x"/>
                                          </p:val>
                                        </p:tav>
                                        <p:tav tm="100000">
                                          <p:val>
                                            <p:strVal val="#ppt_x"/>
                                          </p:val>
                                        </p:tav>
                                      </p:tavLst>
                                    </p:anim>
                                    <p:anim calcmode="lin" valueType="num">
                                      <p:cBhvr additive="base">
                                        <p:cTn id="36" dur="500" fill="hold"/>
                                        <p:tgtEl>
                                          <p:spTgt spid="11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14"/>
                                        </p:tgtEl>
                                        <p:attrNameLst>
                                          <p:attrName>style.visibility</p:attrName>
                                        </p:attrNameLst>
                                      </p:cBhvr>
                                      <p:to>
                                        <p:strVal val="visible"/>
                                      </p:to>
                                    </p:set>
                                    <p:anim calcmode="lin" valueType="num">
                                      <p:cBhvr additive="base">
                                        <p:cTn id="39" dur="500" fill="hold"/>
                                        <p:tgtEl>
                                          <p:spTgt spid="1114"/>
                                        </p:tgtEl>
                                        <p:attrNameLst>
                                          <p:attrName>ppt_x</p:attrName>
                                        </p:attrNameLst>
                                      </p:cBhvr>
                                      <p:tavLst>
                                        <p:tav tm="0">
                                          <p:val>
                                            <p:strVal val="#ppt_x"/>
                                          </p:val>
                                        </p:tav>
                                        <p:tav tm="100000">
                                          <p:val>
                                            <p:strVal val="#ppt_x"/>
                                          </p:val>
                                        </p:tav>
                                      </p:tavLst>
                                    </p:anim>
                                    <p:anim calcmode="lin" valueType="num">
                                      <p:cBhvr additive="base">
                                        <p:cTn id="40" dur="500" fill="hold"/>
                                        <p:tgtEl>
                                          <p:spTgt spid="11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16"/>
                                        </p:tgtEl>
                                        <p:attrNameLst>
                                          <p:attrName>style.visibility</p:attrName>
                                        </p:attrNameLst>
                                      </p:cBhvr>
                                      <p:to>
                                        <p:strVal val="visible"/>
                                      </p:to>
                                    </p:set>
                                    <p:anim calcmode="lin" valueType="num">
                                      <p:cBhvr additive="base">
                                        <p:cTn id="45" dur="500" fill="hold"/>
                                        <p:tgtEl>
                                          <p:spTgt spid="1116"/>
                                        </p:tgtEl>
                                        <p:attrNameLst>
                                          <p:attrName>ppt_x</p:attrName>
                                        </p:attrNameLst>
                                      </p:cBhvr>
                                      <p:tavLst>
                                        <p:tav tm="0">
                                          <p:val>
                                            <p:strVal val="#ppt_x"/>
                                          </p:val>
                                        </p:tav>
                                        <p:tav tm="100000">
                                          <p:val>
                                            <p:strVal val="#ppt_x"/>
                                          </p:val>
                                        </p:tav>
                                      </p:tavLst>
                                    </p:anim>
                                    <p:anim calcmode="lin" valueType="num">
                                      <p:cBhvr additive="base">
                                        <p:cTn id="46" dur="500" fill="hold"/>
                                        <p:tgtEl>
                                          <p:spTgt spid="11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25"/>
                                        </p:tgtEl>
                                        <p:attrNameLst>
                                          <p:attrName>style.visibility</p:attrName>
                                        </p:attrNameLst>
                                      </p:cBhvr>
                                      <p:to>
                                        <p:strVal val="visible"/>
                                      </p:to>
                                    </p:set>
                                    <p:anim calcmode="lin" valueType="num">
                                      <p:cBhvr additive="base">
                                        <p:cTn id="49" dur="500" fill="hold"/>
                                        <p:tgtEl>
                                          <p:spTgt spid="1125"/>
                                        </p:tgtEl>
                                        <p:attrNameLst>
                                          <p:attrName>ppt_x</p:attrName>
                                        </p:attrNameLst>
                                      </p:cBhvr>
                                      <p:tavLst>
                                        <p:tav tm="0">
                                          <p:val>
                                            <p:strVal val="#ppt_x"/>
                                          </p:val>
                                        </p:tav>
                                        <p:tav tm="100000">
                                          <p:val>
                                            <p:strVal val="#ppt_x"/>
                                          </p:val>
                                        </p:tav>
                                      </p:tavLst>
                                    </p:anim>
                                    <p:anim calcmode="lin" valueType="num">
                                      <p:cBhvr additive="base">
                                        <p:cTn id="50" dur="500" fill="hold"/>
                                        <p:tgtEl>
                                          <p:spTgt spid="112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117"/>
                                        </p:tgtEl>
                                        <p:attrNameLst>
                                          <p:attrName>style.visibility</p:attrName>
                                        </p:attrNameLst>
                                      </p:cBhvr>
                                      <p:to>
                                        <p:strVal val="visible"/>
                                      </p:to>
                                    </p:set>
                                    <p:anim calcmode="lin" valueType="num">
                                      <p:cBhvr additive="base">
                                        <p:cTn id="53" dur="500" fill="hold"/>
                                        <p:tgtEl>
                                          <p:spTgt spid="1117"/>
                                        </p:tgtEl>
                                        <p:attrNameLst>
                                          <p:attrName>ppt_x</p:attrName>
                                        </p:attrNameLst>
                                      </p:cBhvr>
                                      <p:tavLst>
                                        <p:tav tm="0">
                                          <p:val>
                                            <p:strVal val="#ppt_x"/>
                                          </p:val>
                                        </p:tav>
                                        <p:tav tm="100000">
                                          <p:val>
                                            <p:strVal val="#ppt_x"/>
                                          </p:val>
                                        </p:tav>
                                      </p:tavLst>
                                    </p:anim>
                                    <p:anim calcmode="lin" valueType="num">
                                      <p:cBhvr additive="base">
                                        <p:cTn id="54" dur="500" fill="hold"/>
                                        <p:tgtEl>
                                          <p:spTgt spid="11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119"/>
                                        </p:tgtEl>
                                        <p:attrNameLst>
                                          <p:attrName>style.visibility</p:attrName>
                                        </p:attrNameLst>
                                      </p:cBhvr>
                                      <p:to>
                                        <p:strVal val="visible"/>
                                      </p:to>
                                    </p:set>
                                    <p:anim calcmode="lin" valueType="num">
                                      <p:cBhvr additive="base">
                                        <p:cTn id="59" dur="500" fill="hold"/>
                                        <p:tgtEl>
                                          <p:spTgt spid="1119"/>
                                        </p:tgtEl>
                                        <p:attrNameLst>
                                          <p:attrName>ppt_x</p:attrName>
                                        </p:attrNameLst>
                                      </p:cBhvr>
                                      <p:tavLst>
                                        <p:tav tm="0">
                                          <p:val>
                                            <p:strVal val="#ppt_x"/>
                                          </p:val>
                                        </p:tav>
                                        <p:tav tm="100000">
                                          <p:val>
                                            <p:strVal val="#ppt_x"/>
                                          </p:val>
                                        </p:tav>
                                      </p:tavLst>
                                    </p:anim>
                                    <p:anim calcmode="lin" valueType="num">
                                      <p:cBhvr additive="base">
                                        <p:cTn id="60" dur="500" fill="hold"/>
                                        <p:tgtEl>
                                          <p:spTgt spid="11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118"/>
                                        </p:tgtEl>
                                        <p:attrNameLst>
                                          <p:attrName>style.visibility</p:attrName>
                                        </p:attrNameLst>
                                      </p:cBhvr>
                                      <p:to>
                                        <p:strVal val="visible"/>
                                      </p:to>
                                    </p:set>
                                    <p:anim calcmode="lin" valueType="num">
                                      <p:cBhvr additive="base">
                                        <p:cTn id="63" dur="500" fill="hold"/>
                                        <p:tgtEl>
                                          <p:spTgt spid="1118"/>
                                        </p:tgtEl>
                                        <p:attrNameLst>
                                          <p:attrName>ppt_x</p:attrName>
                                        </p:attrNameLst>
                                      </p:cBhvr>
                                      <p:tavLst>
                                        <p:tav tm="0">
                                          <p:val>
                                            <p:strVal val="#ppt_x"/>
                                          </p:val>
                                        </p:tav>
                                        <p:tav tm="100000">
                                          <p:val>
                                            <p:strVal val="#ppt_x"/>
                                          </p:val>
                                        </p:tav>
                                      </p:tavLst>
                                    </p:anim>
                                    <p:anim calcmode="lin" valueType="num">
                                      <p:cBhvr additive="base">
                                        <p:cTn id="64" dur="500" fill="hold"/>
                                        <p:tgtEl>
                                          <p:spTgt spid="111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120"/>
                                        </p:tgtEl>
                                        <p:attrNameLst>
                                          <p:attrName>style.visibility</p:attrName>
                                        </p:attrNameLst>
                                      </p:cBhvr>
                                      <p:to>
                                        <p:strVal val="visible"/>
                                      </p:to>
                                    </p:set>
                                    <p:anim calcmode="lin" valueType="num">
                                      <p:cBhvr additive="base">
                                        <p:cTn id="67" dur="500" fill="hold"/>
                                        <p:tgtEl>
                                          <p:spTgt spid="1120"/>
                                        </p:tgtEl>
                                        <p:attrNameLst>
                                          <p:attrName>ppt_x</p:attrName>
                                        </p:attrNameLst>
                                      </p:cBhvr>
                                      <p:tavLst>
                                        <p:tav tm="0">
                                          <p:val>
                                            <p:strVal val="#ppt_x"/>
                                          </p:val>
                                        </p:tav>
                                        <p:tav tm="100000">
                                          <p:val>
                                            <p:strVal val="#ppt_x"/>
                                          </p:val>
                                        </p:tav>
                                      </p:tavLst>
                                    </p:anim>
                                    <p:anim calcmode="lin" valueType="num">
                                      <p:cBhvr additive="base">
                                        <p:cTn id="68" dur="500" fill="hold"/>
                                        <p:tgtEl>
                                          <p:spTgt spid="1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 grpId="0"/>
      <p:bldP spid="1118" grpId="0"/>
      <p:bldP spid="112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 name="Picture 3"/>
          <p:cNvPicPr/>
          <p:nvPr/>
        </p:nvPicPr>
        <p:blipFill>
          <a:blip r:embed="rId2"/>
          <a:stretch/>
        </p:blipFill>
        <p:spPr>
          <a:xfrm>
            <a:off x="502560" y="1022760"/>
            <a:ext cx="757080" cy="506880"/>
          </a:xfrm>
          <a:prstGeom prst="rect">
            <a:avLst/>
          </a:prstGeom>
          <a:ln>
            <a:noFill/>
          </a:ln>
        </p:spPr>
      </p:pic>
      <p:sp>
        <p:nvSpPr>
          <p:cNvPr id="1127" name="CustomShape 1"/>
          <p:cNvSpPr/>
          <p:nvPr/>
        </p:nvSpPr>
        <p:spPr>
          <a:xfrm>
            <a:off x="336960" y="343800"/>
            <a:ext cx="792936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343080" indent="-342720">
              <a:lnSpc>
                <a:spcPct val="100000"/>
              </a:lnSpc>
              <a:buClr>
                <a:srgbClr val="000000"/>
              </a:buClr>
              <a:buFont typeface="Arial"/>
              <a:buChar char="•"/>
            </a:pPr>
            <a:r>
              <a:rPr lang="en-US" sz="2000" b="0" strike="noStrike" spc="-1">
                <a:solidFill>
                  <a:srgbClr val="000000"/>
                </a:solidFill>
                <a:latin typeface="Times New Roman"/>
              </a:rPr>
              <a:t>Putting all the terms for the derivative of the pseudo-likelihood together:</a:t>
            </a:r>
            <a:endParaRPr lang="en-US" sz="2000" b="0" strike="noStrike" spc="-1">
              <a:latin typeface="Arial"/>
            </a:endParaRPr>
          </a:p>
        </p:txBody>
      </p:sp>
      <p:pic>
        <p:nvPicPr>
          <p:cNvPr id="1128" name="Picture 6"/>
          <p:cNvPicPr/>
          <p:nvPr/>
        </p:nvPicPr>
        <p:blipFill>
          <a:blip r:embed="rId3"/>
          <a:stretch/>
        </p:blipFill>
        <p:spPr>
          <a:xfrm>
            <a:off x="1379520" y="935640"/>
            <a:ext cx="4716000" cy="676440"/>
          </a:xfrm>
          <a:prstGeom prst="rect">
            <a:avLst/>
          </a:prstGeom>
          <a:ln>
            <a:noFill/>
          </a:ln>
        </p:spPr>
      </p:pic>
      <p:sp>
        <p:nvSpPr>
          <p:cNvPr id="1129" name="CustomShape 2"/>
          <p:cNvSpPr/>
          <p:nvPr/>
        </p:nvSpPr>
        <p:spPr>
          <a:xfrm>
            <a:off x="770760" y="2911680"/>
            <a:ext cx="49219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285840" indent="-285480">
              <a:lnSpc>
                <a:spcPct val="100000"/>
              </a:lnSpc>
              <a:buClr>
                <a:srgbClr val="000000"/>
              </a:buClr>
              <a:buFont typeface="Arial"/>
              <a:buChar char="•"/>
            </a:pPr>
            <a:r>
              <a:rPr lang="en-US" sz="1800" b="0" strike="noStrike" spc="-1">
                <a:solidFill>
                  <a:srgbClr val="000000"/>
                </a:solidFill>
                <a:latin typeface="Times New Roman"/>
              </a:rPr>
              <a:t>If parameter </a:t>
            </a:r>
            <a:r>
              <a:rPr lang="en-US" sz="1800" b="0" i="1" strike="noStrike" spc="-1">
                <a:solidFill>
                  <a:srgbClr val="000000"/>
                </a:solidFill>
                <a:latin typeface="Times New Roman"/>
              </a:rPr>
              <a:t>k</a:t>
            </a:r>
            <a:r>
              <a:rPr lang="en-US" sz="1800" b="0" strike="noStrike" spc="-1">
                <a:solidFill>
                  <a:srgbClr val="000000"/>
                </a:solidFill>
                <a:latin typeface="Times New Roman"/>
              </a:rPr>
              <a:t> </a:t>
            </a:r>
            <a:r>
              <a:rPr lang="en-US" sz="1800" b="0" i="1" u="sng" strike="noStrike" spc="-1">
                <a:solidFill>
                  <a:srgbClr val="000000"/>
                </a:solidFill>
                <a:uFillTx/>
                <a:latin typeface="Times New Roman"/>
              </a:rPr>
              <a:t>is not </a:t>
            </a:r>
            <a:r>
              <a:rPr lang="en-US" sz="1800" b="0" strike="noStrike" spc="-1">
                <a:solidFill>
                  <a:srgbClr val="000000"/>
                </a:solidFill>
                <a:latin typeface="Times New Roman"/>
              </a:rPr>
              <a:t>associated with node </a:t>
            </a:r>
            <a:r>
              <a:rPr lang="en-US" sz="1800" b="0" i="1" strike="noStrike" spc="-1">
                <a:solidFill>
                  <a:srgbClr val="000000"/>
                </a:solidFill>
                <a:latin typeface="Times New Roman"/>
              </a:rPr>
              <a:t>i</a:t>
            </a:r>
            <a:r>
              <a:rPr lang="en-US" sz="1800" b="0" strike="noStrike" spc="-1">
                <a:solidFill>
                  <a:srgbClr val="000000"/>
                </a:solidFill>
                <a:latin typeface="Times New Roman"/>
              </a:rPr>
              <a:t> then:</a:t>
            </a:r>
            <a:endParaRPr lang="en-US" sz="1800" b="0" strike="noStrike" spc="-1">
              <a:latin typeface="Arial"/>
            </a:endParaRPr>
          </a:p>
        </p:txBody>
      </p:sp>
      <p:pic>
        <p:nvPicPr>
          <p:cNvPr id="1130" name="Picture 1"/>
          <p:cNvPicPr/>
          <p:nvPr/>
        </p:nvPicPr>
        <p:blipFill>
          <a:blip r:embed="rId4"/>
          <a:stretch/>
        </p:blipFill>
        <p:spPr>
          <a:xfrm>
            <a:off x="1379520" y="1885680"/>
            <a:ext cx="3142080" cy="712800"/>
          </a:xfrm>
          <a:prstGeom prst="rect">
            <a:avLst/>
          </a:prstGeom>
          <a:ln>
            <a:noFill/>
          </a:ln>
        </p:spPr>
      </p:pic>
      <p:pic>
        <p:nvPicPr>
          <p:cNvPr id="1131" name="Picture 2"/>
          <p:cNvPicPr/>
          <p:nvPr/>
        </p:nvPicPr>
        <p:blipFill>
          <a:blip r:embed="rId5"/>
          <a:stretch/>
        </p:blipFill>
        <p:spPr>
          <a:xfrm>
            <a:off x="2136240" y="3502080"/>
            <a:ext cx="3163680" cy="314640"/>
          </a:xfrm>
          <a:prstGeom prst="rect">
            <a:avLst/>
          </a:prstGeom>
          <a:ln>
            <a:noFill/>
          </a:ln>
        </p:spPr>
      </p:pic>
      <p:pic>
        <p:nvPicPr>
          <p:cNvPr id="1132" name="Picture 7"/>
          <p:cNvPicPr/>
          <p:nvPr/>
        </p:nvPicPr>
        <p:blipFill>
          <a:blip r:embed="rId6"/>
          <a:stretch/>
        </p:blipFill>
        <p:spPr>
          <a:xfrm>
            <a:off x="1066680" y="4638240"/>
            <a:ext cx="7009920" cy="12823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9"/>
                                        </p:tgtEl>
                                        <p:attrNameLst>
                                          <p:attrName>style.visibility</p:attrName>
                                        </p:attrNameLst>
                                      </p:cBhvr>
                                      <p:to>
                                        <p:strVal val="visible"/>
                                      </p:to>
                                    </p:set>
                                    <p:anim calcmode="lin" valueType="num">
                                      <p:cBhvr additive="base">
                                        <p:cTn id="7" dur="500" fill="hold"/>
                                        <p:tgtEl>
                                          <p:spTgt spid="1129"/>
                                        </p:tgtEl>
                                        <p:attrNameLst>
                                          <p:attrName>ppt_x</p:attrName>
                                        </p:attrNameLst>
                                      </p:cBhvr>
                                      <p:tavLst>
                                        <p:tav tm="0">
                                          <p:val>
                                            <p:strVal val="#ppt_x"/>
                                          </p:val>
                                        </p:tav>
                                        <p:tav tm="100000">
                                          <p:val>
                                            <p:strVal val="#ppt_x"/>
                                          </p:val>
                                        </p:tav>
                                      </p:tavLst>
                                    </p:anim>
                                    <p:anim calcmode="lin" valueType="num">
                                      <p:cBhvr additive="base">
                                        <p:cTn id="8" dur="500" fill="hold"/>
                                        <p:tgtEl>
                                          <p:spTgt spid="11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31"/>
                                        </p:tgtEl>
                                        <p:attrNameLst>
                                          <p:attrName>style.visibility</p:attrName>
                                        </p:attrNameLst>
                                      </p:cBhvr>
                                      <p:to>
                                        <p:strVal val="visible"/>
                                      </p:to>
                                    </p:set>
                                    <p:anim calcmode="lin" valueType="num">
                                      <p:cBhvr additive="base">
                                        <p:cTn id="11" dur="500" fill="hold"/>
                                        <p:tgtEl>
                                          <p:spTgt spid="1131"/>
                                        </p:tgtEl>
                                        <p:attrNameLst>
                                          <p:attrName>ppt_x</p:attrName>
                                        </p:attrNameLst>
                                      </p:cBhvr>
                                      <p:tavLst>
                                        <p:tav tm="0">
                                          <p:val>
                                            <p:strVal val="#ppt_x"/>
                                          </p:val>
                                        </p:tav>
                                        <p:tav tm="100000">
                                          <p:val>
                                            <p:strVal val="#ppt_x"/>
                                          </p:val>
                                        </p:tav>
                                      </p:tavLst>
                                    </p:anim>
                                    <p:anim calcmode="lin" valueType="num">
                                      <p:cBhvr additive="base">
                                        <p:cTn id="12" dur="500" fill="hold"/>
                                        <p:tgtEl>
                                          <p:spTgt spid="11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32"/>
                                        </p:tgtEl>
                                        <p:attrNameLst>
                                          <p:attrName>style.visibility</p:attrName>
                                        </p:attrNameLst>
                                      </p:cBhvr>
                                      <p:to>
                                        <p:strVal val="visible"/>
                                      </p:to>
                                    </p:set>
                                    <p:anim calcmode="lin" valueType="num">
                                      <p:cBhvr additive="base">
                                        <p:cTn id="17" dur="500" fill="hold"/>
                                        <p:tgtEl>
                                          <p:spTgt spid="1132"/>
                                        </p:tgtEl>
                                        <p:attrNameLst>
                                          <p:attrName>ppt_x</p:attrName>
                                        </p:attrNameLst>
                                      </p:cBhvr>
                                      <p:tavLst>
                                        <p:tav tm="0">
                                          <p:val>
                                            <p:strVal val="#ppt_x"/>
                                          </p:val>
                                        </p:tav>
                                        <p:tav tm="100000">
                                          <p:val>
                                            <p:strVal val="#ppt_x"/>
                                          </p:val>
                                        </p:tav>
                                      </p:tavLst>
                                    </p:anim>
                                    <p:anim calcmode="lin" valueType="num">
                                      <p:cBhvr additive="base">
                                        <p:cTn id="18" dur="500" fill="hold"/>
                                        <p:tgtEl>
                                          <p:spTgt spid="1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CustomShape 1"/>
          <p:cNvSpPr/>
          <p:nvPr/>
        </p:nvSpPr>
        <p:spPr>
          <a:xfrm>
            <a:off x="264600" y="185040"/>
            <a:ext cx="824076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000" b="0" strike="noStrike" spc="-1">
                <a:solidFill>
                  <a:srgbClr val="000000"/>
                </a:solidFill>
                <a:latin typeface="Times New Roman"/>
              </a:rPr>
              <a:t>What do each of these pieces for the gradient of the pseudo-likelihood of an Ising-like model look like??</a:t>
            </a:r>
            <a:endParaRPr lang="en-US" sz="2000" b="0" strike="noStrike" spc="-1">
              <a:latin typeface="Arial"/>
            </a:endParaRPr>
          </a:p>
        </p:txBody>
      </p:sp>
      <p:pic>
        <p:nvPicPr>
          <p:cNvPr id="1134" name="Picture 4"/>
          <p:cNvPicPr/>
          <p:nvPr/>
        </p:nvPicPr>
        <p:blipFill>
          <a:blip r:embed="rId2"/>
          <a:stretch/>
        </p:blipFill>
        <p:spPr>
          <a:xfrm>
            <a:off x="419760" y="1250640"/>
            <a:ext cx="1685880" cy="533160"/>
          </a:xfrm>
          <a:prstGeom prst="rect">
            <a:avLst/>
          </a:prstGeom>
          <a:ln>
            <a:noFill/>
          </a:ln>
        </p:spPr>
      </p:pic>
      <p:sp>
        <p:nvSpPr>
          <p:cNvPr id="1135" name="CustomShape 2"/>
          <p:cNvSpPr/>
          <p:nvPr/>
        </p:nvSpPr>
        <p:spPr>
          <a:xfrm>
            <a:off x="342720" y="2000520"/>
            <a:ext cx="328032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dirty="0">
                <a:solidFill>
                  <a:srgbClr val="000000"/>
                </a:solidFill>
                <a:latin typeface="Times New Roman"/>
              </a:rPr>
              <a:t>Remember: A little extra notation to indicate the terms that “survive” are associated with node </a:t>
            </a:r>
            <a:r>
              <a:rPr lang="en-US" sz="1600" b="0" i="1" strike="noStrike" spc="-1" dirty="0" err="1">
                <a:solidFill>
                  <a:srgbClr val="000000"/>
                </a:solidFill>
                <a:latin typeface="Times New Roman"/>
              </a:rPr>
              <a:t>i</a:t>
            </a:r>
            <a:r>
              <a:rPr lang="en-US" sz="1600" b="0" strike="noStrike" spc="-1" dirty="0">
                <a:solidFill>
                  <a:srgbClr val="000000"/>
                </a:solidFill>
                <a:latin typeface="Times New Roman"/>
              </a:rPr>
              <a:t>.</a:t>
            </a:r>
            <a:endParaRPr lang="en-US" sz="1600" b="0" strike="noStrike" spc="-1" dirty="0">
              <a:latin typeface="Arial"/>
            </a:endParaRPr>
          </a:p>
        </p:txBody>
      </p:sp>
      <p:sp>
        <p:nvSpPr>
          <p:cNvPr id="1136" name="CustomShape 3"/>
          <p:cNvSpPr/>
          <p:nvPr/>
        </p:nvSpPr>
        <p:spPr>
          <a:xfrm rot="5400000">
            <a:off x="2779984" y="1713600"/>
            <a:ext cx="245880" cy="39636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1137" name="Picture 9"/>
          <p:cNvPicPr/>
          <p:nvPr/>
        </p:nvPicPr>
        <p:blipFill>
          <a:blip r:embed="rId3"/>
          <a:stretch/>
        </p:blipFill>
        <p:spPr>
          <a:xfrm>
            <a:off x="304200" y="4667040"/>
            <a:ext cx="1950120" cy="528120"/>
          </a:xfrm>
          <a:prstGeom prst="rect">
            <a:avLst/>
          </a:prstGeom>
          <a:ln>
            <a:noFill/>
          </a:ln>
        </p:spPr>
      </p:pic>
      <p:sp>
        <p:nvSpPr>
          <p:cNvPr id="1138" name="CustomShape 4"/>
          <p:cNvSpPr/>
          <p:nvPr/>
        </p:nvSpPr>
        <p:spPr>
          <a:xfrm>
            <a:off x="680040" y="6062400"/>
            <a:ext cx="12510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Times New Roman"/>
              </a:rPr>
              <a:t>Remember:</a:t>
            </a:r>
            <a:endParaRPr lang="en-US" sz="1800" b="0" strike="noStrike" spc="-1" dirty="0">
              <a:latin typeface="Arial"/>
            </a:endParaRPr>
          </a:p>
        </p:txBody>
      </p:sp>
      <p:pic>
        <p:nvPicPr>
          <p:cNvPr id="1139" name="Picture 17"/>
          <p:cNvPicPr/>
          <p:nvPr/>
        </p:nvPicPr>
        <p:blipFill>
          <a:blip r:embed="rId4"/>
          <a:stretch/>
        </p:blipFill>
        <p:spPr>
          <a:xfrm>
            <a:off x="1941480" y="6009480"/>
            <a:ext cx="4449960" cy="552960"/>
          </a:xfrm>
          <a:prstGeom prst="rect">
            <a:avLst/>
          </a:prstGeom>
          <a:ln>
            <a:noFill/>
          </a:ln>
        </p:spPr>
      </p:pic>
      <p:sp>
        <p:nvSpPr>
          <p:cNvPr id="1140" name="CustomShape 5"/>
          <p:cNvSpPr/>
          <p:nvPr/>
        </p:nvSpPr>
        <p:spPr>
          <a:xfrm>
            <a:off x="4900680" y="736200"/>
            <a:ext cx="373680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dirty="0">
                <a:solidFill>
                  <a:srgbClr val="000000"/>
                </a:solidFill>
                <a:latin typeface="Times New Roman"/>
              </a:rPr>
              <a:t>It’s also handy in that the conditional energy gradients have a nice (pedagogical) matrix representation in this notation: </a:t>
            </a:r>
            <a:endParaRPr lang="en-US" sz="1600" b="0" strike="noStrike" spc="-1" dirty="0">
              <a:latin typeface="Arial"/>
            </a:endParaRPr>
          </a:p>
        </p:txBody>
      </p:sp>
      <p:pic>
        <p:nvPicPr>
          <p:cNvPr id="1141" name="Picture 19"/>
          <p:cNvPicPr/>
          <p:nvPr/>
        </p:nvPicPr>
        <p:blipFill>
          <a:blip r:embed="rId5"/>
          <a:stretch/>
        </p:blipFill>
        <p:spPr>
          <a:xfrm>
            <a:off x="4478760" y="1678680"/>
            <a:ext cx="1143000" cy="173880"/>
          </a:xfrm>
          <a:prstGeom prst="rect">
            <a:avLst/>
          </a:prstGeom>
          <a:ln>
            <a:noFill/>
          </a:ln>
        </p:spPr>
      </p:pic>
      <p:sp>
        <p:nvSpPr>
          <p:cNvPr id="1142" name="CustomShape 6"/>
          <p:cNvSpPr/>
          <p:nvPr/>
        </p:nvSpPr>
        <p:spPr>
          <a:xfrm>
            <a:off x="5572440" y="1586520"/>
            <a:ext cx="35712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Times New Roman"/>
              </a:rPr>
              <a:t>is a vector of length </a:t>
            </a:r>
            <a:r>
              <a:rPr lang="en-US" sz="1400" b="0" i="1" strike="noStrike" spc="-1">
                <a:solidFill>
                  <a:srgbClr val="000000"/>
                </a:solidFill>
                <a:latin typeface="Times New Roman"/>
              </a:rPr>
              <a:t>w</a:t>
            </a:r>
            <a:r>
              <a:rPr lang="en-US" sz="1400" b="0" strike="noStrike" spc="-1">
                <a:solidFill>
                  <a:srgbClr val="000000"/>
                </a:solidFill>
                <a:latin typeface="Times New Roman"/>
              </a:rPr>
              <a:t> (the number of params). </a:t>
            </a:r>
            <a:endParaRPr lang="en-US" sz="1400" b="0" strike="noStrike" spc="-1">
              <a:latin typeface="Arial"/>
            </a:endParaRPr>
          </a:p>
        </p:txBody>
      </p:sp>
      <p:sp>
        <p:nvSpPr>
          <p:cNvPr id="1143" name="CustomShape 7"/>
          <p:cNvSpPr/>
          <p:nvPr/>
        </p:nvSpPr>
        <p:spPr>
          <a:xfrm>
            <a:off x="4390560" y="1868040"/>
            <a:ext cx="424692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dirty="0">
                <a:solidFill>
                  <a:srgbClr val="000000"/>
                </a:solidFill>
                <a:latin typeface="Times New Roman"/>
              </a:rPr>
              <a:t>There are </a:t>
            </a:r>
            <a:r>
              <a:rPr lang="en-US" sz="1400" b="0" i="1" strike="noStrike" spc="-1" dirty="0">
                <a:solidFill>
                  <a:srgbClr val="000000"/>
                </a:solidFill>
                <a:latin typeface="Times New Roman"/>
              </a:rPr>
              <a:t>N</a:t>
            </a:r>
            <a:r>
              <a:rPr lang="en-US" sz="1400" b="0" strike="noStrike" spc="-1" dirty="0">
                <a:solidFill>
                  <a:srgbClr val="000000"/>
                </a:solidFill>
                <a:latin typeface="Times New Roman"/>
              </a:rPr>
              <a:t> (the number of nodes) of these vectors.</a:t>
            </a:r>
            <a:endParaRPr lang="en-US" sz="1400" b="0" strike="noStrike" spc="-1" dirty="0">
              <a:latin typeface="Arial"/>
            </a:endParaRPr>
          </a:p>
        </p:txBody>
      </p:sp>
      <p:sp>
        <p:nvSpPr>
          <p:cNvPr id="1144" name="CustomShape 8"/>
          <p:cNvSpPr/>
          <p:nvPr/>
        </p:nvSpPr>
        <p:spPr>
          <a:xfrm>
            <a:off x="4384080" y="2139480"/>
            <a:ext cx="4246920" cy="72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dirty="0">
                <a:solidFill>
                  <a:srgbClr val="000000"/>
                </a:solidFill>
                <a:latin typeface="Times New Roman"/>
              </a:rPr>
              <a:t>Stacking the </a:t>
            </a:r>
            <a:r>
              <a:rPr lang="en-US" sz="1400" b="0" i="1" strike="noStrike" spc="-1" dirty="0">
                <a:solidFill>
                  <a:srgbClr val="000000"/>
                </a:solidFill>
                <a:latin typeface="Times New Roman"/>
              </a:rPr>
              <a:t>N</a:t>
            </a:r>
            <a:r>
              <a:rPr lang="en-US" sz="1400" b="0" strike="noStrike" spc="-1" dirty="0">
                <a:solidFill>
                  <a:srgbClr val="000000"/>
                </a:solidFill>
                <a:latin typeface="Times New Roman"/>
              </a:rPr>
              <a:t> gradients column (or row)-wise gives the conditional energy “gradient matrix” representation with elements:</a:t>
            </a:r>
            <a:endParaRPr lang="en-US" sz="1400" b="0" strike="noStrike" spc="-1" dirty="0">
              <a:latin typeface="Arial"/>
            </a:endParaRPr>
          </a:p>
        </p:txBody>
      </p:sp>
      <p:sp>
        <p:nvSpPr>
          <p:cNvPr id="1145" name="CustomShape 9"/>
          <p:cNvSpPr/>
          <p:nvPr/>
        </p:nvSpPr>
        <p:spPr>
          <a:xfrm>
            <a:off x="4259520" y="765360"/>
            <a:ext cx="249840" cy="2110320"/>
          </a:xfrm>
          <a:prstGeom prst="lef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46" name="CustomShape 10"/>
          <p:cNvSpPr/>
          <p:nvPr/>
        </p:nvSpPr>
        <p:spPr>
          <a:xfrm flipH="1">
            <a:off x="3334680" y="2083320"/>
            <a:ext cx="249840" cy="708120"/>
          </a:xfrm>
          <a:prstGeom prst="lef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47" name="CustomShape 11"/>
          <p:cNvSpPr/>
          <p:nvPr/>
        </p:nvSpPr>
        <p:spPr>
          <a:xfrm flipV="1">
            <a:off x="3623400" y="1852560"/>
            <a:ext cx="635760" cy="56304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1148" name="Picture 1"/>
          <p:cNvPicPr/>
          <p:nvPr/>
        </p:nvPicPr>
        <p:blipFill>
          <a:blip r:embed="rId6"/>
          <a:stretch/>
        </p:blipFill>
        <p:spPr>
          <a:xfrm>
            <a:off x="2195640" y="1389240"/>
            <a:ext cx="1271160" cy="301320"/>
          </a:xfrm>
          <a:prstGeom prst="rect">
            <a:avLst/>
          </a:prstGeom>
          <a:ln>
            <a:noFill/>
          </a:ln>
        </p:spPr>
      </p:pic>
      <p:pic>
        <p:nvPicPr>
          <p:cNvPr id="1149" name="Picture 2"/>
          <p:cNvPicPr/>
          <p:nvPr/>
        </p:nvPicPr>
        <p:blipFill>
          <a:blip r:embed="rId7"/>
          <a:stretch/>
        </p:blipFill>
        <p:spPr>
          <a:xfrm>
            <a:off x="5211720" y="2643120"/>
            <a:ext cx="1748160" cy="231120"/>
          </a:xfrm>
          <a:prstGeom prst="rect">
            <a:avLst/>
          </a:prstGeom>
          <a:ln>
            <a:noFill/>
          </a:ln>
        </p:spPr>
      </p:pic>
      <p:pic>
        <p:nvPicPr>
          <p:cNvPr id="1150" name="Picture 10"/>
          <p:cNvPicPr/>
          <p:nvPr/>
        </p:nvPicPr>
        <p:blipFill>
          <a:blip r:embed="rId8"/>
          <a:stretch/>
        </p:blipFill>
        <p:spPr>
          <a:xfrm>
            <a:off x="410760" y="3473640"/>
            <a:ext cx="5887080" cy="959760"/>
          </a:xfrm>
          <a:prstGeom prst="rect">
            <a:avLst/>
          </a:prstGeom>
          <a:ln>
            <a:noFill/>
          </a:ln>
        </p:spPr>
      </p:pic>
      <p:pic>
        <p:nvPicPr>
          <p:cNvPr id="1151" name="Picture 12"/>
          <p:cNvPicPr/>
          <p:nvPr/>
        </p:nvPicPr>
        <p:blipFill>
          <a:blip r:embed="rId9"/>
          <a:stretch/>
        </p:blipFill>
        <p:spPr>
          <a:xfrm>
            <a:off x="2374560" y="4843800"/>
            <a:ext cx="1386000" cy="292320"/>
          </a:xfrm>
          <a:prstGeom prst="rect">
            <a:avLst/>
          </a:prstGeom>
          <a:ln>
            <a:noFill/>
          </a:ln>
        </p:spPr>
      </p:pic>
      <p:pic>
        <p:nvPicPr>
          <p:cNvPr id="1152" name="Picture 15"/>
          <p:cNvPicPr/>
          <p:nvPr/>
        </p:nvPicPr>
        <p:blipFill>
          <a:blip r:embed="rId10"/>
          <a:stretch/>
        </p:blipFill>
        <p:spPr>
          <a:xfrm>
            <a:off x="3859920" y="4830480"/>
            <a:ext cx="5170320" cy="74016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35"/>
                                        </p:tgtEl>
                                        <p:attrNameLst>
                                          <p:attrName>style.visibility</p:attrName>
                                        </p:attrNameLst>
                                      </p:cBhvr>
                                      <p:to>
                                        <p:strVal val="visible"/>
                                      </p:to>
                                    </p:set>
                                    <p:anim calcmode="lin" valueType="num">
                                      <p:cBhvr additive="base">
                                        <p:cTn id="7" dur="500" fill="hold"/>
                                        <p:tgtEl>
                                          <p:spTgt spid="1135"/>
                                        </p:tgtEl>
                                        <p:attrNameLst>
                                          <p:attrName>ppt_x</p:attrName>
                                        </p:attrNameLst>
                                      </p:cBhvr>
                                      <p:tavLst>
                                        <p:tav tm="0">
                                          <p:val>
                                            <p:strVal val="#ppt_x"/>
                                          </p:val>
                                        </p:tav>
                                        <p:tav tm="100000">
                                          <p:val>
                                            <p:strVal val="#ppt_x"/>
                                          </p:val>
                                        </p:tav>
                                      </p:tavLst>
                                    </p:anim>
                                    <p:anim calcmode="lin" valueType="num">
                                      <p:cBhvr additive="base">
                                        <p:cTn id="8" dur="500" fill="hold"/>
                                        <p:tgtEl>
                                          <p:spTgt spid="11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36"/>
                                        </p:tgtEl>
                                        <p:attrNameLst>
                                          <p:attrName>style.visibility</p:attrName>
                                        </p:attrNameLst>
                                      </p:cBhvr>
                                      <p:to>
                                        <p:strVal val="visible"/>
                                      </p:to>
                                    </p:set>
                                    <p:anim calcmode="lin" valueType="num">
                                      <p:cBhvr additive="base">
                                        <p:cTn id="11" dur="500" fill="hold"/>
                                        <p:tgtEl>
                                          <p:spTgt spid="1136"/>
                                        </p:tgtEl>
                                        <p:attrNameLst>
                                          <p:attrName>ppt_x</p:attrName>
                                        </p:attrNameLst>
                                      </p:cBhvr>
                                      <p:tavLst>
                                        <p:tav tm="0">
                                          <p:val>
                                            <p:strVal val="#ppt_x"/>
                                          </p:val>
                                        </p:tav>
                                        <p:tav tm="100000">
                                          <p:val>
                                            <p:strVal val="#ppt_x"/>
                                          </p:val>
                                        </p:tav>
                                      </p:tavLst>
                                    </p:anim>
                                    <p:anim calcmode="lin" valueType="num">
                                      <p:cBhvr additive="base">
                                        <p:cTn id="12" dur="500" fill="hold"/>
                                        <p:tgtEl>
                                          <p:spTgt spid="11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6"/>
                                        </p:tgtEl>
                                        <p:attrNameLst>
                                          <p:attrName>style.visibility</p:attrName>
                                        </p:attrNameLst>
                                      </p:cBhvr>
                                      <p:to>
                                        <p:strVal val="visible"/>
                                      </p:to>
                                    </p:set>
                                    <p:anim calcmode="lin" valueType="num">
                                      <p:cBhvr additive="base">
                                        <p:cTn id="17" dur="500" fill="hold"/>
                                        <p:tgtEl>
                                          <p:spTgt spid="1146"/>
                                        </p:tgtEl>
                                        <p:attrNameLst>
                                          <p:attrName>ppt_x</p:attrName>
                                        </p:attrNameLst>
                                      </p:cBhvr>
                                      <p:tavLst>
                                        <p:tav tm="0">
                                          <p:val>
                                            <p:strVal val="#ppt_x"/>
                                          </p:val>
                                        </p:tav>
                                        <p:tav tm="100000">
                                          <p:val>
                                            <p:strVal val="#ppt_x"/>
                                          </p:val>
                                        </p:tav>
                                      </p:tavLst>
                                    </p:anim>
                                    <p:anim calcmode="lin" valueType="num">
                                      <p:cBhvr additive="base">
                                        <p:cTn id="18" dur="500" fill="hold"/>
                                        <p:tgtEl>
                                          <p:spTgt spid="114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47"/>
                                        </p:tgtEl>
                                        <p:attrNameLst>
                                          <p:attrName>style.visibility</p:attrName>
                                        </p:attrNameLst>
                                      </p:cBhvr>
                                      <p:to>
                                        <p:strVal val="visible"/>
                                      </p:to>
                                    </p:set>
                                    <p:anim calcmode="lin" valueType="num">
                                      <p:cBhvr additive="base">
                                        <p:cTn id="21" dur="500" fill="hold"/>
                                        <p:tgtEl>
                                          <p:spTgt spid="1147"/>
                                        </p:tgtEl>
                                        <p:attrNameLst>
                                          <p:attrName>ppt_x</p:attrName>
                                        </p:attrNameLst>
                                      </p:cBhvr>
                                      <p:tavLst>
                                        <p:tav tm="0">
                                          <p:val>
                                            <p:strVal val="#ppt_x"/>
                                          </p:val>
                                        </p:tav>
                                        <p:tav tm="100000">
                                          <p:val>
                                            <p:strVal val="#ppt_x"/>
                                          </p:val>
                                        </p:tav>
                                      </p:tavLst>
                                    </p:anim>
                                    <p:anim calcmode="lin" valueType="num">
                                      <p:cBhvr additive="base">
                                        <p:cTn id="22" dur="500" fill="hold"/>
                                        <p:tgtEl>
                                          <p:spTgt spid="114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45"/>
                                        </p:tgtEl>
                                        <p:attrNameLst>
                                          <p:attrName>style.visibility</p:attrName>
                                        </p:attrNameLst>
                                      </p:cBhvr>
                                      <p:to>
                                        <p:strVal val="visible"/>
                                      </p:to>
                                    </p:set>
                                    <p:anim calcmode="lin" valueType="num">
                                      <p:cBhvr additive="base">
                                        <p:cTn id="25" dur="500" fill="hold"/>
                                        <p:tgtEl>
                                          <p:spTgt spid="1145"/>
                                        </p:tgtEl>
                                        <p:attrNameLst>
                                          <p:attrName>ppt_x</p:attrName>
                                        </p:attrNameLst>
                                      </p:cBhvr>
                                      <p:tavLst>
                                        <p:tav tm="0">
                                          <p:val>
                                            <p:strVal val="#ppt_x"/>
                                          </p:val>
                                        </p:tav>
                                        <p:tav tm="100000">
                                          <p:val>
                                            <p:strVal val="#ppt_x"/>
                                          </p:val>
                                        </p:tav>
                                      </p:tavLst>
                                    </p:anim>
                                    <p:anim calcmode="lin" valueType="num">
                                      <p:cBhvr additive="base">
                                        <p:cTn id="26" dur="500" fill="hold"/>
                                        <p:tgtEl>
                                          <p:spTgt spid="114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40"/>
                                        </p:tgtEl>
                                        <p:attrNameLst>
                                          <p:attrName>style.visibility</p:attrName>
                                        </p:attrNameLst>
                                      </p:cBhvr>
                                      <p:to>
                                        <p:strVal val="visible"/>
                                      </p:to>
                                    </p:set>
                                    <p:anim calcmode="lin" valueType="num">
                                      <p:cBhvr additive="base">
                                        <p:cTn id="29" dur="500" fill="hold"/>
                                        <p:tgtEl>
                                          <p:spTgt spid="1140"/>
                                        </p:tgtEl>
                                        <p:attrNameLst>
                                          <p:attrName>ppt_x</p:attrName>
                                        </p:attrNameLst>
                                      </p:cBhvr>
                                      <p:tavLst>
                                        <p:tav tm="0">
                                          <p:val>
                                            <p:strVal val="#ppt_x"/>
                                          </p:val>
                                        </p:tav>
                                        <p:tav tm="100000">
                                          <p:val>
                                            <p:strVal val="#ppt_x"/>
                                          </p:val>
                                        </p:tav>
                                      </p:tavLst>
                                    </p:anim>
                                    <p:anim calcmode="lin" valueType="num">
                                      <p:cBhvr additive="base">
                                        <p:cTn id="30" dur="500" fill="hold"/>
                                        <p:tgtEl>
                                          <p:spTgt spid="114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41"/>
                                        </p:tgtEl>
                                        <p:attrNameLst>
                                          <p:attrName>style.visibility</p:attrName>
                                        </p:attrNameLst>
                                      </p:cBhvr>
                                      <p:to>
                                        <p:strVal val="visible"/>
                                      </p:to>
                                    </p:set>
                                    <p:anim calcmode="lin" valueType="num">
                                      <p:cBhvr additive="base">
                                        <p:cTn id="35" dur="500" fill="hold"/>
                                        <p:tgtEl>
                                          <p:spTgt spid="1141"/>
                                        </p:tgtEl>
                                        <p:attrNameLst>
                                          <p:attrName>ppt_x</p:attrName>
                                        </p:attrNameLst>
                                      </p:cBhvr>
                                      <p:tavLst>
                                        <p:tav tm="0">
                                          <p:val>
                                            <p:strVal val="#ppt_x"/>
                                          </p:val>
                                        </p:tav>
                                        <p:tav tm="100000">
                                          <p:val>
                                            <p:strVal val="#ppt_x"/>
                                          </p:val>
                                        </p:tav>
                                      </p:tavLst>
                                    </p:anim>
                                    <p:anim calcmode="lin" valueType="num">
                                      <p:cBhvr additive="base">
                                        <p:cTn id="36" dur="500" fill="hold"/>
                                        <p:tgtEl>
                                          <p:spTgt spid="114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42"/>
                                        </p:tgtEl>
                                        <p:attrNameLst>
                                          <p:attrName>style.visibility</p:attrName>
                                        </p:attrNameLst>
                                      </p:cBhvr>
                                      <p:to>
                                        <p:strVal val="visible"/>
                                      </p:to>
                                    </p:set>
                                    <p:anim calcmode="lin" valueType="num">
                                      <p:cBhvr additive="base">
                                        <p:cTn id="39" dur="500" fill="hold"/>
                                        <p:tgtEl>
                                          <p:spTgt spid="1142"/>
                                        </p:tgtEl>
                                        <p:attrNameLst>
                                          <p:attrName>ppt_x</p:attrName>
                                        </p:attrNameLst>
                                      </p:cBhvr>
                                      <p:tavLst>
                                        <p:tav tm="0">
                                          <p:val>
                                            <p:strVal val="#ppt_x"/>
                                          </p:val>
                                        </p:tav>
                                        <p:tav tm="100000">
                                          <p:val>
                                            <p:strVal val="#ppt_x"/>
                                          </p:val>
                                        </p:tav>
                                      </p:tavLst>
                                    </p:anim>
                                    <p:anim calcmode="lin" valueType="num">
                                      <p:cBhvr additive="base">
                                        <p:cTn id="40" dur="500" fill="hold"/>
                                        <p:tgtEl>
                                          <p:spTgt spid="114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43"/>
                                        </p:tgtEl>
                                        <p:attrNameLst>
                                          <p:attrName>style.visibility</p:attrName>
                                        </p:attrNameLst>
                                      </p:cBhvr>
                                      <p:to>
                                        <p:strVal val="visible"/>
                                      </p:to>
                                    </p:set>
                                    <p:anim calcmode="lin" valueType="num">
                                      <p:cBhvr additive="base">
                                        <p:cTn id="45" dur="500" fill="hold"/>
                                        <p:tgtEl>
                                          <p:spTgt spid="1143"/>
                                        </p:tgtEl>
                                        <p:attrNameLst>
                                          <p:attrName>ppt_x</p:attrName>
                                        </p:attrNameLst>
                                      </p:cBhvr>
                                      <p:tavLst>
                                        <p:tav tm="0">
                                          <p:val>
                                            <p:strVal val="#ppt_x"/>
                                          </p:val>
                                        </p:tav>
                                        <p:tav tm="100000">
                                          <p:val>
                                            <p:strVal val="#ppt_x"/>
                                          </p:val>
                                        </p:tav>
                                      </p:tavLst>
                                    </p:anim>
                                    <p:anim calcmode="lin" valueType="num">
                                      <p:cBhvr additive="base">
                                        <p:cTn id="46" dur="500" fill="hold"/>
                                        <p:tgtEl>
                                          <p:spTgt spid="114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44"/>
                                        </p:tgtEl>
                                        <p:attrNameLst>
                                          <p:attrName>style.visibility</p:attrName>
                                        </p:attrNameLst>
                                      </p:cBhvr>
                                      <p:to>
                                        <p:strVal val="visible"/>
                                      </p:to>
                                    </p:set>
                                    <p:anim calcmode="lin" valueType="num">
                                      <p:cBhvr additive="base">
                                        <p:cTn id="51" dur="500" fill="hold"/>
                                        <p:tgtEl>
                                          <p:spTgt spid="1144"/>
                                        </p:tgtEl>
                                        <p:attrNameLst>
                                          <p:attrName>ppt_x</p:attrName>
                                        </p:attrNameLst>
                                      </p:cBhvr>
                                      <p:tavLst>
                                        <p:tav tm="0">
                                          <p:val>
                                            <p:strVal val="#ppt_x"/>
                                          </p:val>
                                        </p:tav>
                                        <p:tav tm="100000">
                                          <p:val>
                                            <p:strVal val="#ppt_x"/>
                                          </p:val>
                                        </p:tav>
                                      </p:tavLst>
                                    </p:anim>
                                    <p:anim calcmode="lin" valueType="num">
                                      <p:cBhvr additive="base">
                                        <p:cTn id="52" dur="500" fill="hold"/>
                                        <p:tgtEl>
                                          <p:spTgt spid="114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49"/>
                                        </p:tgtEl>
                                        <p:attrNameLst>
                                          <p:attrName>style.visibility</p:attrName>
                                        </p:attrNameLst>
                                      </p:cBhvr>
                                      <p:to>
                                        <p:strVal val="visible"/>
                                      </p:to>
                                    </p:set>
                                    <p:anim calcmode="lin" valueType="num">
                                      <p:cBhvr additive="base">
                                        <p:cTn id="55" dur="500" fill="hold"/>
                                        <p:tgtEl>
                                          <p:spTgt spid="1149"/>
                                        </p:tgtEl>
                                        <p:attrNameLst>
                                          <p:attrName>ppt_x</p:attrName>
                                        </p:attrNameLst>
                                      </p:cBhvr>
                                      <p:tavLst>
                                        <p:tav tm="0">
                                          <p:val>
                                            <p:strVal val="#ppt_x"/>
                                          </p:val>
                                        </p:tav>
                                        <p:tav tm="100000">
                                          <p:val>
                                            <p:strVal val="#ppt_x"/>
                                          </p:val>
                                        </p:tav>
                                      </p:tavLst>
                                    </p:anim>
                                    <p:anim calcmode="lin" valueType="num">
                                      <p:cBhvr additive="base">
                                        <p:cTn id="56" dur="500" fill="hold"/>
                                        <p:tgtEl>
                                          <p:spTgt spid="114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50"/>
                                        </p:tgtEl>
                                        <p:attrNameLst>
                                          <p:attrName>style.visibility</p:attrName>
                                        </p:attrNameLst>
                                      </p:cBhvr>
                                      <p:to>
                                        <p:strVal val="visible"/>
                                      </p:to>
                                    </p:set>
                                    <p:anim calcmode="lin" valueType="num">
                                      <p:cBhvr additive="base">
                                        <p:cTn id="61" dur="500" fill="hold"/>
                                        <p:tgtEl>
                                          <p:spTgt spid="1150"/>
                                        </p:tgtEl>
                                        <p:attrNameLst>
                                          <p:attrName>ppt_x</p:attrName>
                                        </p:attrNameLst>
                                      </p:cBhvr>
                                      <p:tavLst>
                                        <p:tav tm="0">
                                          <p:val>
                                            <p:strVal val="#ppt_x"/>
                                          </p:val>
                                        </p:tav>
                                        <p:tav tm="100000">
                                          <p:val>
                                            <p:strVal val="#ppt_x"/>
                                          </p:val>
                                        </p:tav>
                                      </p:tavLst>
                                    </p:anim>
                                    <p:anim calcmode="lin" valueType="num">
                                      <p:cBhvr additive="base">
                                        <p:cTn id="62" dur="500" fill="hold"/>
                                        <p:tgtEl>
                                          <p:spTgt spid="115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137"/>
                                        </p:tgtEl>
                                        <p:attrNameLst>
                                          <p:attrName>style.visibility</p:attrName>
                                        </p:attrNameLst>
                                      </p:cBhvr>
                                      <p:to>
                                        <p:strVal val="visible"/>
                                      </p:to>
                                    </p:set>
                                    <p:anim calcmode="lin" valueType="num">
                                      <p:cBhvr additive="base">
                                        <p:cTn id="67" dur="500" fill="hold"/>
                                        <p:tgtEl>
                                          <p:spTgt spid="1137"/>
                                        </p:tgtEl>
                                        <p:attrNameLst>
                                          <p:attrName>ppt_x</p:attrName>
                                        </p:attrNameLst>
                                      </p:cBhvr>
                                      <p:tavLst>
                                        <p:tav tm="0">
                                          <p:val>
                                            <p:strVal val="#ppt_x"/>
                                          </p:val>
                                        </p:tav>
                                        <p:tav tm="100000">
                                          <p:val>
                                            <p:strVal val="#ppt_x"/>
                                          </p:val>
                                        </p:tav>
                                      </p:tavLst>
                                    </p:anim>
                                    <p:anim calcmode="lin" valueType="num">
                                      <p:cBhvr additive="base">
                                        <p:cTn id="68" dur="500" fill="hold"/>
                                        <p:tgtEl>
                                          <p:spTgt spid="1137"/>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151"/>
                                        </p:tgtEl>
                                        <p:attrNameLst>
                                          <p:attrName>style.visibility</p:attrName>
                                        </p:attrNameLst>
                                      </p:cBhvr>
                                      <p:to>
                                        <p:strVal val="visible"/>
                                      </p:to>
                                    </p:set>
                                    <p:anim calcmode="lin" valueType="num">
                                      <p:cBhvr additive="base">
                                        <p:cTn id="71" dur="500" fill="hold"/>
                                        <p:tgtEl>
                                          <p:spTgt spid="1151"/>
                                        </p:tgtEl>
                                        <p:attrNameLst>
                                          <p:attrName>ppt_x</p:attrName>
                                        </p:attrNameLst>
                                      </p:cBhvr>
                                      <p:tavLst>
                                        <p:tav tm="0">
                                          <p:val>
                                            <p:strVal val="#ppt_x"/>
                                          </p:val>
                                        </p:tav>
                                        <p:tav tm="100000">
                                          <p:val>
                                            <p:strVal val="#ppt_x"/>
                                          </p:val>
                                        </p:tav>
                                      </p:tavLst>
                                    </p:anim>
                                    <p:anim calcmode="lin" valueType="num">
                                      <p:cBhvr additive="base">
                                        <p:cTn id="72" dur="500" fill="hold"/>
                                        <p:tgtEl>
                                          <p:spTgt spid="115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152"/>
                                        </p:tgtEl>
                                        <p:attrNameLst>
                                          <p:attrName>style.visibility</p:attrName>
                                        </p:attrNameLst>
                                      </p:cBhvr>
                                      <p:to>
                                        <p:strVal val="visible"/>
                                      </p:to>
                                    </p:set>
                                    <p:anim calcmode="lin" valueType="num">
                                      <p:cBhvr additive="base">
                                        <p:cTn id="75" dur="500" fill="hold"/>
                                        <p:tgtEl>
                                          <p:spTgt spid="1152"/>
                                        </p:tgtEl>
                                        <p:attrNameLst>
                                          <p:attrName>ppt_x</p:attrName>
                                        </p:attrNameLst>
                                      </p:cBhvr>
                                      <p:tavLst>
                                        <p:tav tm="0">
                                          <p:val>
                                            <p:strVal val="#ppt_x"/>
                                          </p:val>
                                        </p:tav>
                                        <p:tav tm="100000">
                                          <p:val>
                                            <p:strVal val="#ppt_x"/>
                                          </p:val>
                                        </p:tav>
                                      </p:tavLst>
                                    </p:anim>
                                    <p:anim calcmode="lin" valueType="num">
                                      <p:cBhvr additive="base">
                                        <p:cTn id="76" dur="500" fill="hold"/>
                                        <p:tgtEl>
                                          <p:spTgt spid="115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138"/>
                                        </p:tgtEl>
                                        <p:attrNameLst>
                                          <p:attrName>style.visibility</p:attrName>
                                        </p:attrNameLst>
                                      </p:cBhvr>
                                      <p:to>
                                        <p:strVal val="visible"/>
                                      </p:to>
                                    </p:set>
                                    <p:anim calcmode="lin" valueType="num">
                                      <p:cBhvr additive="base">
                                        <p:cTn id="81" dur="500" fill="hold"/>
                                        <p:tgtEl>
                                          <p:spTgt spid="1138"/>
                                        </p:tgtEl>
                                        <p:attrNameLst>
                                          <p:attrName>ppt_x</p:attrName>
                                        </p:attrNameLst>
                                      </p:cBhvr>
                                      <p:tavLst>
                                        <p:tav tm="0">
                                          <p:val>
                                            <p:strVal val="#ppt_x"/>
                                          </p:val>
                                        </p:tav>
                                        <p:tav tm="100000">
                                          <p:val>
                                            <p:strVal val="#ppt_x"/>
                                          </p:val>
                                        </p:tav>
                                      </p:tavLst>
                                    </p:anim>
                                    <p:anim calcmode="lin" valueType="num">
                                      <p:cBhvr additive="base">
                                        <p:cTn id="82" dur="500" fill="hold"/>
                                        <p:tgtEl>
                                          <p:spTgt spid="1138"/>
                                        </p:tgtEl>
                                        <p:attrNameLst>
                                          <p:attrName>ppt_y</p:attrName>
                                        </p:attrNameLst>
                                      </p:cBhvr>
                                      <p:tavLst>
                                        <p:tav tm="0">
                                          <p:val>
                                            <p:strVal val="1+#ppt_h/2"/>
                                          </p:val>
                                        </p:tav>
                                        <p:tav tm="100000">
                                          <p:val>
                                            <p:strVal val="#ppt_y"/>
                                          </p:val>
                                        </p:tav>
                                      </p:tavLst>
                                    </p:anim>
                                  </p:childTnLst>
                                </p:cTn>
                              </p:par>
                            </p:childTnLst>
                          </p:cTn>
                        </p:par>
                        <p:par>
                          <p:cTn id="83" fill="hold">
                            <p:stCondLst>
                              <p:cond delay="500"/>
                            </p:stCondLst>
                            <p:childTnLst>
                              <p:par>
                                <p:cTn id="84" presetID="2" presetClass="entr" presetSubtype="4" fill="hold" nodeType="afterEffect">
                                  <p:stCondLst>
                                    <p:cond delay="0"/>
                                  </p:stCondLst>
                                  <p:childTnLst>
                                    <p:set>
                                      <p:cBhvr>
                                        <p:cTn id="85" dur="1" fill="hold">
                                          <p:stCondLst>
                                            <p:cond delay="0"/>
                                          </p:stCondLst>
                                        </p:cTn>
                                        <p:tgtEl>
                                          <p:spTgt spid="1139"/>
                                        </p:tgtEl>
                                        <p:attrNameLst>
                                          <p:attrName>style.visibility</p:attrName>
                                        </p:attrNameLst>
                                      </p:cBhvr>
                                      <p:to>
                                        <p:strVal val="visible"/>
                                      </p:to>
                                    </p:set>
                                    <p:anim calcmode="lin" valueType="num">
                                      <p:cBhvr additive="base">
                                        <p:cTn id="86" dur="500" fill="hold"/>
                                        <p:tgtEl>
                                          <p:spTgt spid="1139"/>
                                        </p:tgtEl>
                                        <p:attrNameLst>
                                          <p:attrName>ppt_x</p:attrName>
                                        </p:attrNameLst>
                                      </p:cBhvr>
                                      <p:tavLst>
                                        <p:tav tm="0">
                                          <p:val>
                                            <p:strVal val="#ppt_x"/>
                                          </p:val>
                                        </p:tav>
                                        <p:tav tm="100000">
                                          <p:val>
                                            <p:strVal val="#ppt_x"/>
                                          </p:val>
                                        </p:tav>
                                      </p:tavLst>
                                    </p:anim>
                                    <p:anim calcmode="lin" valueType="num">
                                      <p:cBhvr additive="base">
                                        <p:cTn id="87" dur="500" fill="hold"/>
                                        <p:tgtEl>
                                          <p:spTgt spid="1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 grpId="0"/>
      <p:bldP spid="1138" grpId="0"/>
      <p:bldP spid="1140" grpId="0"/>
      <p:bldP spid="1142" grpId="0"/>
      <p:bldP spid="1143" grpId="0"/>
      <p:bldP spid="114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CustomShape 1"/>
          <p:cNvSpPr/>
          <p:nvPr/>
        </p:nvSpPr>
        <p:spPr>
          <a:xfrm>
            <a:off x="3288600" y="142560"/>
            <a:ext cx="1987200" cy="699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000" b="0" strike="noStrike" spc="-1">
                <a:solidFill>
                  <a:srgbClr val="000000"/>
                </a:solidFill>
                <a:latin typeface="Times New Roman"/>
              </a:rPr>
              <a:t>Example</a:t>
            </a:r>
            <a:endParaRPr lang="en-US" sz="4000" b="0" strike="noStrike" spc="-1">
              <a:latin typeface="Arial"/>
            </a:endParaRPr>
          </a:p>
        </p:txBody>
      </p:sp>
      <p:sp>
        <p:nvSpPr>
          <p:cNvPr id="1154" name="CustomShape 2"/>
          <p:cNvSpPr/>
          <p:nvPr/>
        </p:nvSpPr>
        <p:spPr>
          <a:xfrm>
            <a:off x="205920" y="819360"/>
            <a:ext cx="64051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Consider the graph with (admittedly really weird) parameterization:</a:t>
            </a:r>
            <a:endParaRPr lang="en-US" sz="1800" b="0" strike="noStrike" spc="-1">
              <a:latin typeface="Arial"/>
            </a:endParaRPr>
          </a:p>
        </p:txBody>
      </p:sp>
      <p:grpSp>
        <p:nvGrpSpPr>
          <p:cNvPr id="1155" name="Group 3"/>
          <p:cNvGrpSpPr/>
          <p:nvPr/>
        </p:nvGrpSpPr>
        <p:grpSpPr>
          <a:xfrm>
            <a:off x="4281480" y="2001600"/>
            <a:ext cx="914040" cy="985680"/>
            <a:chOff x="4281480" y="2001600"/>
            <a:chExt cx="914040" cy="985680"/>
          </a:xfrm>
        </p:grpSpPr>
        <p:sp>
          <p:nvSpPr>
            <p:cNvPr id="1156" name="CustomShape 4"/>
            <p:cNvSpPr/>
            <p:nvPr/>
          </p:nvSpPr>
          <p:spPr>
            <a:xfrm>
              <a:off x="4281480" y="207324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157" name="CustomShape 5"/>
            <p:cNvSpPr/>
            <p:nvPr/>
          </p:nvSpPr>
          <p:spPr>
            <a:xfrm>
              <a:off x="4439880" y="200160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2</a:t>
              </a:r>
              <a:endParaRPr lang="en-US" sz="4800" b="0" strike="noStrike" spc="-1">
                <a:latin typeface="Arial"/>
              </a:endParaRPr>
            </a:p>
          </p:txBody>
        </p:sp>
      </p:grpSp>
      <p:grpSp>
        <p:nvGrpSpPr>
          <p:cNvPr id="1158" name="Group 6"/>
          <p:cNvGrpSpPr/>
          <p:nvPr/>
        </p:nvGrpSpPr>
        <p:grpSpPr>
          <a:xfrm>
            <a:off x="5534280" y="4770360"/>
            <a:ext cx="914040" cy="933840"/>
            <a:chOff x="5534280" y="4770360"/>
            <a:chExt cx="914040" cy="933840"/>
          </a:xfrm>
        </p:grpSpPr>
        <p:sp>
          <p:nvSpPr>
            <p:cNvPr id="1159" name="CustomShape 7"/>
            <p:cNvSpPr/>
            <p:nvPr/>
          </p:nvSpPr>
          <p:spPr>
            <a:xfrm>
              <a:off x="5534280" y="479016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160" name="CustomShape 8"/>
            <p:cNvSpPr/>
            <p:nvPr/>
          </p:nvSpPr>
          <p:spPr>
            <a:xfrm>
              <a:off x="5695920" y="477036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3</a:t>
              </a:r>
              <a:endParaRPr lang="en-US" sz="4800" b="0" strike="noStrike" spc="-1">
                <a:latin typeface="Arial"/>
              </a:endParaRPr>
            </a:p>
          </p:txBody>
        </p:sp>
      </p:grpSp>
      <p:grpSp>
        <p:nvGrpSpPr>
          <p:cNvPr id="1161" name="Group 9"/>
          <p:cNvGrpSpPr/>
          <p:nvPr/>
        </p:nvGrpSpPr>
        <p:grpSpPr>
          <a:xfrm>
            <a:off x="3022200" y="4774320"/>
            <a:ext cx="914040" cy="932040"/>
            <a:chOff x="3022200" y="4774320"/>
            <a:chExt cx="914040" cy="932040"/>
          </a:xfrm>
        </p:grpSpPr>
        <p:sp>
          <p:nvSpPr>
            <p:cNvPr id="1162" name="CustomShape 10"/>
            <p:cNvSpPr/>
            <p:nvPr/>
          </p:nvSpPr>
          <p:spPr>
            <a:xfrm>
              <a:off x="3022200" y="479232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163" name="CustomShape 11"/>
            <p:cNvSpPr/>
            <p:nvPr/>
          </p:nvSpPr>
          <p:spPr>
            <a:xfrm>
              <a:off x="3180600" y="477432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4</a:t>
              </a:r>
              <a:endParaRPr lang="en-US" sz="4800" b="0" strike="noStrike" spc="-1">
                <a:latin typeface="Arial"/>
              </a:endParaRPr>
            </a:p>
          </p:txBody>
        </p:sp>
      </p:grpSp>
      <p:pic>
        <p:nvPicPr>
          <p:cNvPr id="1164" name="Picture 16"/>
          <p:cNvPicPr/>
          <p:nvPr/>
        </p:nvPicPr>
        <p:blipFill>
          <a:blip r:embed="rId2"/>
          <a:stretch/>
        </p:blipFill>
        <p:spPr>
          <a:xfrm>
            <a:off x="5751000" y="1346400"/>
            <a:ext cx="3076920" cy="338040"/>
          </a:xfrm>
          <a:prstGeom prst="rect">
            <a:avLst/>
          </a:prstGeom>
          <a:ln>
            <a:noFill/>
          </a:ln>
        </p:spPr>
      </p:pic>
      <p:grpSp>
        <p:nvGrpSpPr>
          <p:cNvPr id="1165" name="Group 12"/>
          <p:cNvGrpSpPr/>
          <p:nvPr/>
        </p:nvGrpSpPr>
        <p:grpSpPr>
          <a:xfrm>
            <a:off x="4277880" y="3544920"/>
            <a:ext cx="914040" cy="932400"/>
            <a:chOff x="4277880" y="3544920"/>
            <a:chExt cx="914040" cy="932400"/>
          </a:xfrm>
        </p:grpSpPr>
        <p:sp>
          <p:nvSpPr>
            <p:cNvPr id="1166" name="CustomShape 13"/>
            <p:cNvSpPr/>
            <p:nvPr/>
          </p:nvSpPr>
          <p:spPr>
            <a:xfrm>
              <a:off x="4277880" y="356328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167" name="CustomShape 14"/>
            <p:cNvSpPr/>
            <p:nvPr/>
          </p:nvSpPr>
          <p:spPr>
            <a:xfrm>
              <a:off x="4436280" y="354492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1</a:t>
              </a:r>
              <a:endParaRPr lang="en-US" sz="4800" b="0" strike="noStrike" spc="-1">
                <a:latin typeface="Arial"/>
              </a:endParaRPr>
            </a:p>
          </p:txBody>
        </p:sp>
      </p:grpSp>
      <p:sp>
        <p:nvSpPr>
          <p:cNvPr id="1168" name="Line 15"/>
          <p:cNvSpPr/>
          <p:nvPr/>
        </p:nvSpPr>
        <p:spPr>
          <a:xfrm>
            <a:off x="4738680" y="2987640"/>
            <a:ext cx="360" cy="5572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169" name="Line 16"/>
          <p:cNvSpPr/>
          <p:nvPr/>
        </p:nvSpPr>
        <p:spPr>
          <a:xfrm flipH="1">
            <a:off x="3853440" y="4356360"/>
            <a:ext cx="572760" cy="63684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170" name="Line 17"/>
          <p:cNvSpPr/>
          <p:nvPr/>
        </p:nvSpPr>
        <p:spPr>
          <a:xfrm>
            <a:off x="5044680" y="4356360"/>
            <a:ext cx="572760" cy="63684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pic>
        <p:nvPicPr>
          <p:cNvPr id="1171" name="Picture 34"/>
          <p:cNvPicPr/>
          <p:nvPr/>
        </p:nvPicPr>
        <p:blipFill>
          <a:blip r:embed="rId3"/>
          <a:stretch/>
        </p:blipFill>
        <p:spPr>
          <a:xfrm>
            <a:off x="2498760" y="5858280"/>
            <a:ext cx="1099800" cy="556200"/>
          </a:xfrm>
          <a:prstGeom prst="rect">
            <a:avLst/>
          </a:prstGeom>
          <a:ln>
            <a:noFill/>
          </a:ln>
        </p:spPr>
      </p:pic>
      <p:pic>
        <p:nvPicPr>
          <p:cNvPr id="1172" name="Picture 13"/>
          <p:cNvPicPr/>
          <p:nvPr/>
        </p:nvPicPr>
        <p:blipFill>
          <a:blip r:embed="rId4"/>
          <a:stretch/>
        </p:blipFill>
        <p:spPr>
          <a:xfrm>
            <a:off x="3250800" y="3144240"/>
            <a:ext cx="1091880" cy="552240"/>
          </a:xfrm>
          <a:prstGeom prst="rect">
            <a:avLst/>
          </a:prstGeom>
          <a:ln>
            <a:noFill/>
          </a:ln>
        </p:spPr>
      </p:pic>
      <p:pic>
        <p:nvPicPr>
          <p:cNvPr id="1173" name="Picture 14"/>
          <p:cNvPicPr/>
          <p:nvPr/>
        </p:nvPicPr>
        <p:blipFill>
          <a:blip r:embed="rId5"/>
          <a:stretch/>
        </p:blipFill>
        <p:spPr>
          <a:xfrm>
            <a:off x="4224600" y="1495440"/>
            <a:ext cx="1091880" cy="552240"/>
          </a:xfrm>
          <a:prstGeom prst="rect">
            <a:avLst/>
          </a:prstGeom>
          <a:ln>
            <a:noFill/>
          </a:ln>
        </p:spPr>
      </p:pic>
      <p:pic>
        <p:nvPicPr>
          <p:cNvPr id="1174" name="Picture 15"/>
          <p:cNvPicPr/>
          <p:nvPr/>
        </p:nvPicPr>
        <p:blipFill>
          <a:blip r:embed="rId6"/>
          <a:stretch/>
        </p:blipFill>
        <p:spPr>
          <a:xfrm>
            <a:off x="5112000" y="5858280"/>
            <a:ext cx="1091880" cy="552240"/>
          </a:xfrm>
          <a:prstGeom prst="rect">
            <a:avLst/>
          </a:prstGeom>
          <a:ln>
            <a:noFill/>
          </a:ln>
        </p:spPr>
      </p:pic>
      <p:pic>
        <p:nvPicPr>
          <p:cNvPr id="1175" name="Picture 17"/>
          <p:cNvPicPr/>
          <p:nvPr/>
        </p:nvPicPr>
        <p:blipFill>
          <a:blip r:embed="rId7"/>
          <a:stretch/>
        </p:blipFill>
        <p:spPr>
          <a:xfrm>
            <a:off x="4813200" y="2987640"/>
            <a:ext cx="1740960" cy="536760"/>
          </a:xfrm>
          <a:prstGeom prst="rect">
            <a:avLst/>
          </a:prstGeom>
          <a:ln>
            <a:noFill/>
          </a:ln>
        </p:spPr>
      </p:pic>
      <p:pic>
        <p:nvPicPr>
          <p:cNvPr id="1176" name="Picture 18"/>
          <p:cNvPicPr/>
          <p:nvPr/>
        </p:nvPicPr>
        <p:blipFill>
          <a:blip r:embed="rId8"/>
          <a:stretch/>
        </p:blipFill>
        <p:spPr>
          <a:xfrm>
            <a:off x="5336280" y="4255200"/>
            <a:ext cx="1740960" cy="536760"/>
          </a:xfrm>
          <a:prstGeom prst="rect">
            <a:avLst/>
          </a:prstGeom>
          <a:ln>
            <a:noFill/>
          </a:ln>
        </p:spPr>
      </p:pic>
      <p:pic>
        <p:nvPicPr>
          <p:cNvPr id="1177" name="Picture 19"/>
          <p:cNvPicPr/>
          <p:nvPr/>
        </p:nvPicPr>
        <p:blipFill>
          <a:blip r:embed="rId9"/>
          <a:stretch/>
        </p:blipFill>
        <p:spPr>
          <a:xfrm>
            <a:off x="2340000" y="4088160"/>
            <a:ext cx="1740960" cy="536760"/>
          </a:xfrm>
          <a:prstGeom prst="rect">
            <a:avLst/>
          </a:prstGeom>
          <a:ln>
            <a:noFill/>
          </a:ln>
        </p:spPr>
      </p:pic>
      <p:sp>
        <p:nvSpPr>
          <p:cNvPr id="1178" name="CustomShape 18"/>
          <p:cNvSpPr/>
          <p:nvPr/>
        </p:nvSpPr>
        <p:spPr>
          <a:xfrm>
            <a:off x="185400" y="1783440"/>
            <a:ext cx="304992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1" strike="noStrike" spc="-1">
                <a:solidFill>
                  <a:srgbClr val="000000"/>
                </a:solidFill>
                <a:latin typeface="Times New Roman"/>
              </a:rPr>
              <a:t>NOTE</a:t>
            </a:r>
            <a:r>
              <a:rPr lang="en-US" sz="1800" b="0" strike="noStrike" spc="-1">
                <a:solidFill>
                  <a:srgbClr val="000000"/>
                </a:solidFill>
                <a:latin typeface="Times New Roman"/>
              </a:rPr>
              <a:t>: There are shared parameters in this model, so</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000000"/>
                </a:solidFill>
                <a:latin typeface="Times New Roman"/>
              </a:rPr>
              <a:t>in general.</a:t>
            </a:r>
            <a:endParaRPr lang="en-US" sz="1800" b="0" strike="noStrike" spc="-1">
              <a:latin typeface="Arial"/>
            </a:endParaRPr>
          </a:p>
        </p:txBody>
      </p:sp>
      <p:pic>
        <p:nvPicPr>
          <p:cNvPr id="1179" name="Picture 22"/>
          <p:cNvPicPr/>
          <p:nvPr/>
        </p:nvPicPr>
        <p:blipFill>
          <a:blip r:embed="rId10"/>
          <a:stretch/>
        </p:blipFill>
        <p:spPr>
          <a:xfrm>
            <a:off x="504720" y="2406240"/>
            <a:ext cx="2161440" cy="2739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CustomShape 1"/>
          <p:cNvSpPr/>
          <p:nvPr/>
        </p:nvSpPr>
        <p:spPr>
          <a:xfrm>
            <a:off x="3288600" y="142560"/>
            <a:ext cx="1987200" cy="699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000" b="0" strike="noStrike" spc="-1" dirty="0">
                <a:solidFill>
                  <a:srgbClr val="000000"/>
                </a:solidFill>
                <a:latin typeface="Times New Roman"/>
              </a:rPr>
              <a:t>Example</a:t>
            </a:r>
            <a:endParaRPr lang="en-US" sz="4000" b="0" strike="noStrike" spc="-1" dirty="0">
              <a:latin typeface="Arial"/>
            </a:endParaRPr>
          </a:p>
        </p:txBody>
      </p:sp>
      <p:sp>
        <p:nvSpPr>
          <p:cNvPr id="1181" name="CustomShape 2"/>
          <p:cNvSpPr/>
          <p:nvPr/>
        </p:nvSpPr>
        <p:spPr>
          <a:xfrm>
            <a:off x="228960" y="819360"/>
            <a:ext cx="687744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Compute the conditional energy gradient matrix           for </a:t>
            </a:r>
            <a:r>
              <a:rPr lang="en-US" sz="1800" b="1" strike="noStrike" spc="-1">
                <a:solidFill>
                  <a:srgbClr val="000000"/>
                </a:solidFill>
                <a:latin typeface="Times New Roman"/>
              </a:rPr>
              <a:t>X</a:t>
            </a:r>
            <a:r>
              <a:rPr lang="en-US" sz="1800" b="0" strike="noStrike" spc="-1" baseline="-25000">
                <a:solidFill>
                  <a:srgbClr val="000000"/>
                </a:solidFill>
                <a:latin typeface="Times New Roman"/>
              </a:rPr>
              <a:t>1</a:t>
            </a:r>
            <a:r>
              <a:rPr lang="en-US" sz="1800" b="0" strike="noStrike" spc="-1">
                <a:solidFill>
                  <a:srgbClr val="000000"/>
                </a:solidFill>
                <a:latin typeface="Times New Roman"/>
              </a:rPr>
              <a:t> = (1,1,1,1):</a:t>
            </a:r>
            <a:endParaRPr lang="en-US" sz="1800" b="0" strike="noStrike" spc="-1">
              <a:latin typeface="Arial"/>
            </a:endParaRPr>
          </a:p>
        </p:txBody>
      </p:sp>
      <p:sp>
        <p:nvSpPr>
          <p:cNvPr id="1182" name="CustomShape 3"/>
          <p:cNvSpPr/>
          <p:nvPr/>
        </p:nvSpPr>
        <p:spPr>
          <a:xfrm>
            <a:off x="803160" y="3006360"/>
            <a:ext cx="195048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a. For </a:t>
            </a:r>
            <a:r>
              <a:rPr lang="en-US" sz="2000" b="0" i="1" strike="noStrike" spc="-1">
                <a:solidFill>
                  <a:srgbClr val="000000"/>
                </a:solidFill>
                <a:latin typeface="Times New Roman"/>
              </a:rPr>
              <a:t>k</a:t>
            </a:r>
            <a:r>
              <a:rPr lang="en-US" sz="2000" b="0" strike="noStrike" spc="-1">
                <a:solidFill>
                  <a:srgbClr val="000000"/>
                </a:solidFill>
                <a:latin typeface="Times New Roman"/>
              </a:rPr>
              <a:t> = 1, </a:t>
            </a:r>
            <a:r>
              <a:rPr lang="en-US" sz="2000" b="0" i="1" strike="noStrike" spc="-1">
                <a:solidFill>
                  <a:srgbClr val="000000"/>
                </a:solidFill>
                <a:latin typeface="Times New Roman"/>
              </a:rPr>
              <a:t>i</a:t>
            </a:r>
            <a:r>
              <a:rPr lang="en-US" sz="2000" b="0" strike="noStrike" spc="-1">
                <a:solidFill>
                  <a:srgbClr val="000000"/>
                </a:solidFill>
                <a:latin typeface="Times New Roman"/>
              </a:rPr>
              <a:t> = 1</a:t>
            </a:r>
            <a:endParaRPr lang="en-US" sz="2000" b="0" strike="noStrike" spc="-1">
              <a:latin typeface="Arial"/>
            </a:endParaRPr>
          </a:p>
        </p:txBody>
      </p:sp>
      <p:pic>
        <p:nvPicPr>
          <p:cNvPr id="1183" name="Picture 13"/>
          <p:cNvPicPr/>
          <p:nvPr/>
        </p:nvPicPr>
        <p:blipFill>
          <a:blip r:embed="rId2"/>
          <a:stretch/>
        </p:blipFill>
        <p:spPr>
          <a:xfrm>
            <a:off x="1215360" y="3589560"/>
            <a:ext cx="1883880" cy="546840"/>
          </a:xfrm>
          <a:prstGeom prst="rect">
            <a:avLst/>
          </a:prstGeom>
          <a:ln>
            <a:noFill/>
          </a:ln>
        </p:spPr>
      </p:pic>
      <p:pic>
        <p:nvPicPr>
          <p:cNvPr id="1184" name="Picture 17"/>
          <p:cNvPicPr/>
          <p:nvPr/>
        </p:nvPicPr>
        <p:blipFill>
          <a:blip r:embed="rId3"/>
          <a:stretch/>
        </p:blipFill>
        <p:spPr>
          <a:xfrm>
            <a:off x="3233520" y="4331520"/>
            <a:ext cx="2452680" cy="573840"/>
          </a:xfrm>
          <a:prstGeom prst="rect">
            <a:avLst/>
          </a:prstGeom>
          <a:ln>
            <a:noFill/>
          </a:ln>
        </p:spPr>
      </p:pic>
      <p:pic>
        <p:nvPicPr>
          <p:cNvPr id="1185" name="Picture 18"/>
          <p:cNvPicPr/>
          <p:nvPr/>
        </p:nvPicPr>
        <p:blipFill>
          <a:blip r:embed="rId4"/>
          <a:stretch/>
        </p:blipFill>
        <p:spPr>
          <a:xfrm>
            <a:off x="3206520" y="3589560"/>
            <a:ext cx="4180320" cy="590760"/>
          </a:xfrm>
          <a:prstGeom prst="rect">
            <a:avLst/>
          </a:prstGeom>
          <a:ln>
            <a:noFill/>
          </a:ln>
        </p:spPr>
      </p:pic>
      <p:pic>
        <p:nvPicPr>
          <p:cNvPr id="1186" name="Picture 19"/>
          <p:cNvPicPr/>
          <p:nvPr/>
        </p:nvPicPr>
        <p:blipFill>
          <a:blip r:embed="rId5"/>
          <a:stretch/>
        </p:blipFill>
        <p:spPr>
          <a:xfrm>
            <a:off x="3229920" y="5094000"/>
            <a:ext cx="362520" cy="177480"/>
          </a:xfrm>
          <a:prstGeom prst="rect">
            <a:avLst/>
          </a:prstGeom>
          <a:ln>
            <a:noFill/>
          </a:ln>
        </p:spPr>
      </p:pic>
      <p:pic>
        <p:nvPicPr>
          <p:cNvPr id="1187" name="Picture 21"/>
          <p:cNvPicPr/>
          <p:nvPr/>
        </p:nvPicPr>
        <p:blipFill>
          <a:blip r:embed="rId6"/>
          <a:stretch/>
        </p:blipFill>
        <p:spPr>
          <a:xfrm>
            <a:off x="4763520" y="959400"/>
            <a:ext cx="449280" cy="182880"/>
          </a:xfrm>
          <a:prstGeom prst="rect">
            <a:avLst/>
          </a:prstGeom>
          <a:ln>
            <a:noFill/>
          </a:ln>
        </p:spPr>
      </p:pic>
      <p:sp>
        <p:nvSpPr>
          <p:cNvPr id="1188" name="CustomShape 4"/>
          <p:cNvSpPr/>
          <p:nvPr/>
        </p:nvSpPr>
        <p:spPr>
          <a:xfrm>
            <a:off x="1497960" y="1413000"/>
            <a:ext cx="1116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First note:</a:t>
            </a:r>
            <a:endParaRPr lang="en-US" sz="1800" b="0" strike="noStrike" spc="-1">
              <a:latin typeface="Arial"/>
            </a:endParaRPr>
          </a:p>
        </p:txBody>
      </p:sp>
      <p:pic>
        <p:nvPicPr>
          <p:cNvPr id="1189" name="Picture 38"/>
          <p:cNvPicPr/>
          <p:nvPr/>
        </p:nvPicPr>
        <p:blipFill>
          <a:blip r:embed="rId7"/>
          <a:stretch/>
        </p:blipFill>
        <p:spPr>
          <a:xfrm>
            <a:off x="2700360" y="1519920"/>
            <a:ext cx="3411360" cy="1271880"/>
          </a:xfrm>
          <a:prstGeom prst="rect">
            <a:avLst/>
          </a:prstGeom>
          <a:ln>
            <a:noFill/>
          </a:ln>
        </p:spPr>
      </p:pic>
      <p:sp>
        <p:nvSpPr>
          <p:cNvPr id="1190" name="CustomShape 5"/>
          <p:cNvSpPr/>
          <p:nvPr/>
        </p:nvSpPr>
        <p:spPr>
          <a:xfrm>
            <a:off x="907920" y="5677200"/>
            <a:ext cx="196560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b. For </a:t>
            </a:r>
            <a:r>
              <a:rPr lang="en-US" sz="2000" b="0" i="1" strike="noStrike" spc="-1">
                <a:solidFill>
                  <a:srgbClr val="000000"/>
                </a:solidFill>
                <a:latin typeface="Times New Roman"/>
              </a:rPr>
              <a:t>k</a:t>
            </a:r>
            <a:r>
              <a:rPr lang="en-US" sz="2000" b="0" strike="noStrike" spc="-1">
                <a:solidFill>
                  <a:srgbClr val="000000"/>
                </a:solidFill>
                <a:latin typeface="Times New Roman"/>
              </a:rPr>
              <a:t> = 2, </a:t>
            </a:r>
            <a:r>
              <a:rPr lang="en-US" sz="2000" b="0" i="1" strike="noStrike" spc="-1">
                <a:solidFill>
                  <a:srgbClr val="000000"/>
                </a:solidFill>
                <a:latin typeface="Times New Roman"/>
              </a:rPr>
              <a:t>i</a:t>
            </a:r>
            <a:r>
              <a:rPr lang="en-US" sz="2000" b="0" strike="noStrike" spc="-1">
                <a:solidFill>
                  <a:srgbClr val="000000"/>
                </a:solidFill>
                <a:latin typeface="Times New Roman"/>
              </a:rPr>
              <a:t> = 1</a:t>
            </a:r>
            <a:endParaRPr lang="en-US" sz="2000" b="0" strike="noStrike" spc="-1">
              <a:latin typeface="Arial"/>
            </a:endParaRPr>
          </a:p>
        </p:txBody>
      </p:sp>
      <p:pic>
        <p:nvPicPr>
          <p:cNvPr id="1191" name="Picture 41"/>
          <p:cNvPicPr/>
          <p:nvPr/>
        </p:nvPicPr>
        <p:blipFill>
          <a:blip r:embed="rId8"/>
          <a:stretch/>
        </p:blipFill>
        <p:spPr>
          <a:xfrm>
            <a:off x="1282320" y="6157440"/>
            <a:ext cx="2246400" cy="524160"/>
          </a:xfrm>
          <a:prstGeom prst="rect">
            <a:avLst/>
          </a:prstGeom>
          <a:ln>
            <a:noFill/>
          </a:ln>
        </p:spPr>
      </p:pic>
      <p:sp>
        <p:nvSpPr>
          <p:cNvPr id="1192" name="CustomShape 6"/>
          <p:cNvSpPr/>
          <p:nvPr/>
        </p:nvSpPr>
        <p:spPr>
          <a:xfrm>
            <a:off x="5852160" y="5493240"/>
            <a:ext cx="1941480" cy="821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strike="noStrike" spc="-1">
                <a:solidFill>
                  <a:srgbClr val="000000"/>
                </a:solidFill>
                <a:latin typeface="Times New Roman"/>
              </a:rPr>
              <a:t>ETC…</a:t>
            </a:r>
            <a:endParaRPr lang="en-US" sz="4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ustomShape 1"/>
          <p:cNvSpPr/>
          <p:nvPr/>
        </p:nvSpPr>
        <p:spPr>
          <a:xfrm>
            <a:off x="731160" y="47448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Feature function for a Potts-like model is the same idea:</a:t>
            </a:r>
            <a:endParaRPr lang="en-US" sz="2200" b="0" strike="noStrike" spc="-1">
              <a:latin typeface="Arial"/>
            </a:endParaRPr>
          </a:p>
        </p:txBody>
      </p:sp>
      <p:sp>
        <p:nvSpPr>
          <p:cNvPr id="249" name="CustomShape 2"/>
          <p:cNvSpPr/>
          <p:nvPr/>
        </p:nvSpPr>
        <p:spPr>
          <a:xfrm>
            <a:off x="312120" y="1032480"/>
            <a:ext cx="8227800" cy="37407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600" b="0" strike="noStrike" spc="-1">
                <a:solidFill>
                  <a:srgbClr val="FFFF00"/>
                </a:solidFill>
                <a:latin typeface="Courier New"/>
              </a:rPr>
              <a:t># Define 4 state labels for a Potts-like model:</a:t>
            </a:r>
            <a:endParaRPr lang="en-US" sz="1600" b="0" strike="noStrike" spc="-1">
              <a:latin typeface="Arial"/>
            </a:endParaRPr>
          </a:p>
          <a:p>
            <a:pPr>
              <a:lnSpc>
                <a:spcPct val="100000"/>
              </a:lnSpc>
            </a:pPr>
            <a:r>
              <a:rPr lang="en-US" sz="1600" b="0" strike="noStrike" spc="-1">
                <a:solidFill>
                  <a:srgbClr val="FFFFFF"/>
                </a:solidFill>
                <a:latin typeface="Courier New"/>
              </a:rPr>
              <a:t>s1 &lt;- 1</a:t>
            </a:r>
            <a:endParaRPr lang="en-US" sz="1600" b="0" strike="noStrike" spc="-1">
              <a:latin typeface="Arial"/>
            </a:endParaRPr>
          </a:p>
          <a:p>
            <a:pPr>
              <a:lnSpc>
                <a:spcPct val="100000"/>
              </a:lnSpc>
            </a:pPr>
            <a:r>
              <a:rPr lang="en-US" sz="1600" b="0" strike="noStrike" spc="-1">
                <a:solidFill>
                  <a:srgbClr val="FFFFFF"/>
                </a:solidFill>
                <a:latin typeface="Courier New"/>
              </a:rPr>
              <a:t>s2 &lt;- 2</a:t>
            </a:r>
            <a:endParaRPr lang="en-US" sz="1600" b="0" strike="noStrike" spc="-1">
              <a:latin typeface="Arial"/>
            </a:endParaRPr>
          </a:p>
          <a:p>
            <a:pPr>
              <a:lnSpc>
                <a:spcPct val="100000"/>
              </a:lnSpc>
            </a:pPr>
            <a:r>
              <a:rPr lang="en-US" sz="1600" b="0" strike="noStrike" spc="-1">
                <a:solidFill>
                  <a:srgbClr val="FFFFFF"/>
                </a:solidFill>
                <a:latin typeface="Courier New"/>
              </a:rPr>
              <a:t>s3 &lt;- 3</a:t>
            </a:r>
            <a:endParaRPr lang="en-US" sz="1600" b="0" strike="noStrike" spc="-1">
              <a:latin typeface="Arial"/>
            </a:endParaRPr>
          </a:p>
          <a:p>
            <a:pPr>
              <a:lnSpc>
                <a:spcPct val="100000"/>
              </a:lnSpc>
            </a:pPr>
            <a:r>
              <a:rPr lang="en-US" sz="1600" b="0" strike="noStrike" spc="-1">
                <a:solidFill>
                  <a:srgbClr val="FFFFFF"/>
                </a:solidFill>
                <a:latin typeface="Courier New"/>
              </a:rPr>
              <a:t>s4 &lt;- 4</a:t>
            </a:r>
            <a:endParaRPr lang="en-US" sz="1600" b="0" strike="noStrike" spc="-1">
              <a:latin typeface="Arial"/>
            </a:endParaRPr>
          </a:p>
          <a:p>
            <a:pPr>
              <a:lnSpc>
                <a:spcPct val="100000"/>
              </a:lnSpc>
            </a:pPr>
            <a:endParaRPr lang="en-US" sz="1600" b="0" strike="noStrike" spc="-1">
              <a:latin typeface="Arial"/>
            </a:endParaRPr>
          </a:p>
          <a:p>
            <a:pPr>
              <a:lnSpc>
                <a:spcPct val="100000"/>
              </a:lnSpc>
            </a:pPr>
            <a:endParaRPr lang="en-US" sz="1600" b="0" strike="noStrike" spc="-1">
              <a:latin typeface="Arial"/>
            </a:endParaRPr>
          </a:p>
          <a:p>
            <a:pPr>
              <a:lnSpc>
                <a:spcPct val="100000"/>
              </a:lnSpc>
            </a:pPr>
            <a:r>
              <a:rPr lang="en-US" sz="1600" b="0" strike="noStrike" spc="-1">
                <a:solidFill>
                  <a:srgbClr val="FFFF00"/>
                </a:solidFill>
                <a:latin typeface="Courier New"/>
              </a:rPr>
              <a:t># Define feature function. State weights are implicitly 1:</a:t>
            </a:r>
            <a:endParaRPr lang="en-US" sz="1600" b="0" strike="noStrike" spc="-1">
              <a:latin typeface="Arial"/>
            </a:endParaRPr>
          </a:p>
          <a:p>
            <a:pPr>
              <a:lnSpc>
                <a:spcPct val="100000"/>
              </a:lnSpc>
            </a:pPr>
            <a:r>
              <a:rPr lang="en-US" sz="1600" b="0" strike="noStrike" spc="-1">
                <a:solidFill>
                  <a:srgbClr val="FFFFFF"/>
                </a:solidFill>
                <a:latin typeface="Courier New"/>
              </a:rPr>
              <a:t>f &lt;- function(y){ as.numeric(c((y==s1),(y==s2),(y==s3),(y==s4))) }</a:t>
            </a:r>
            <a:endParaRPr lang="en-US" sz="1600" b="0" strike="noStrike" spc="-1">
              <a:latin typeface="Arial"/>
            </a:endParaRPr>
          </a:p>
          <a:p>
            <a:pPr>
              <a:lnSpc>
                <a:spcPct val="100000"/>
              </a:lnSpc>
            </a:pPr>
            <a:endParaRPr lang="en-US" sz="1600" b="0" strike="noStrike" spc="-1">
              <a:latin typeface="Arial"/>
            </a:endParaRPr>
          </a:p>
          <a:p>
            <a:pPr>
              <a:lnSpc>
                <a:spcPct val="100000"/>
              </a:lnSpc>
            </a:pPr>
            <a:r>
              <a:rPr lang="en-US" sz="1600" b="0" strike="noStrike" spc="-1">
                <a:solidFill>
                  <a:srgbClr val="FFFF00"/>
                </a:solidFill>
                <a:latin typeface="Courier New"/>
              </a:rPr>
              <a:t># Try it out:</a:t>
            </a:r>
            <a:endParaRPr lang="en-US" sz="1600" b="0" strike="noStrike" spc="-1">
              <a:latin typeface="Arial"/>
            </a:endParaRPr>
          </a:p>
          <a:p>
            <a:pPr>
              <a:lnSpc>
                <a:spcPct val="100000"/>
              </a:lnSpc>
            </a:pPr>
            <a:r>
              <a:rPr lang="en-US" sz="1600" b="0" strike="noStrike" spc="-1">
                <a:solidFill>
                  <a:srgbClr val="FFFFFF"/>
                </a:solidFill>
                <a:latin typeface="Courier New"/>
              </a:rPr>
              <a:t>f(1)</a:t>
            </a:r>
            <a:endParaRPr lang="en-US" sz="1600" b="0" strike="noStrike" spc="-1">
              <a:latin typeface="Arial"/>
            </a:endParaRPr>
          </a:p>
          <a:p>
            <a:pPr>
              <a:lnSpc>
                <a:spcPct val="100000"/>
              </a:lnSpc>
            </a:pPr>
            <a:r>
              <a:rPr lang="en-US" sz="1600" b="0" strike="noStrike" spc="-1">
                <a:solidFill>
                  <a:srgbClr val="FFFFFF"/>
                </a:solidFill>
                <a:latin typeface="Courier New"/>
              </a:rPr>
              <a:t>f(2)</a:t>
            </a:r>
            <a:endParaRPr lang="en-US" sz="1600" b="0" strike="noStrike" spc="-1">
              <a:latin typeface="Arial"/>
            </a:endParaRPr>
          </a:p>
          <a:p>
            <a:pPr>
              <a:lnSpc>
                <a:spcPct val="100000"/>
              </a:lnSpc>
            </a:pPr>
            <a:r>
              <a:rPr lang="en-US" sz="1600" b="0" strike="noStrike" spc="-1">
                <a:solidFill>
                  <a:srgbClr val="FFFFFF"/>
                </a:solidFill>
                <a:latin typeface="Courier New"/>
              </a:rPr>
              <a:t>f(3)</a:t>
            </a:r>
            <a:endParaRPr lang="en-US" sz="1600" b="0" strike="noStrike" spc="-1">
              <a:latin typeface="Arial"/>
            </a:endParaRPr>
          </a:p>
          <a:p>
            <a:pPr>
              <a:lnSpc>
                <a:spcPct val="100000"/>
              </a:lnSpc>
            </a:pPr>
            <a:r>
              <a:rPr lang="en-US" sz="1600" b="0" strike="noStrike" spc="-1">
                <a:solidFill>
                  <a:srgbClr val="FFFFFF"/>
                </a:solidFill>
                <a:latin typeface="Courier New"/>
              </a:rPr>
              <a:t>f(4)</a:t>
            </a:r>
            <a:endParaRPr lang="en-US" sz="1600" b="0" strike="noStrike" spc="-1">
              <a:latin typeface="Arial"/>
            </a:endParaRPr>
          </a:p>
        </p:txBody>
      </p:sp>
      <p:pic>
        <p:nvPicPr>
          <p:cNvPr id="250" name="Picture 5"/>
          <p:cNvPicPr/>
          <p:nvPr/>
        </p:nvPicPr>
        <p:blipFill>
          <a:blip r:embed="rId2"/>
          <a:stretch/>
        </p:blipFill>
        <p:spPr>
          <a:xfrm>
            <a:off x="4064040" y="4102200"/>
            <a:ext cx="1396800" cy="20696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cBhvr additive="repl">
                                        <p:cTn id="7" dur="500" fill="hold"/>
                                        <p:tgtEl>
                                          <p:spTgt spid="250"/>
                                        </p:tgtEl>
                                        <p:attrNameLst>
                                          <p:attrName>ppt_x</p:attrName>
                                        </p:attrNameLst>
                                      </p:cBhvr>
                                      <p:tavLst>
                                        <p:tav tm="0">
                                          <p:val>
                                            <p:strVal val="#ppt_x"/>
                                          </p:val>
                                        </p:tav>
                                        <p:tav tm="100000">
                                          <p:val>
                                            <p:strVal val="#ppt_x"/>
                                          </p:val>
                                        </p:tav>
                                      </p:tavLst>
                                    </p:anim>
                                    <p:anim calcmode="lin" valueType="num">
                                      <p:cBhvr additive="repl">
                                        <p:cTn id="8" dur="500" fill="hold"/>
                                        <p:tgtEl>
                                          <p:spTgt spid="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CustomShape 1"/>
          <p:cNvSpPr/>
          <p:nvPr/>
        </p:nvSpPr>
        <p:spPr>
          <a:xfrm>
            <a:off x="3280680" y="142560"/>
            <a:ext cx="1987200" cy="699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000" b="0" strike="noStrike" spc="-1">
                <a:solidFill>
                  <a:srgbClr val="000000"/>
                </a:solidFill>
                <a:latin typeface="Times New Roman"/>
              </a:rPr>
              <a:t>Example</a:t>
            </a:r>
            <a:endParaRPr lang="en-US" sz="4000" b="0" strike="noStrike" spc="-1">
              <a:latin typeface="Arial"/>
            </a:endParaRPr>
          </a:p>
        </p:txBody>
      </p:sp>
      <p:sp>
        <p:nvSpPr>
          <p:cNvPr id="1194" name="CustomShape 2"/>
          <p:cNvSpPr/>
          <p:nvPr/>
        </p:nvSpPr>
        <p:spPr>
          <a:xfrm>
            <a:off x="1438920" y="1844280"/>
            <a:ext cx="58788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So:</a:t>
            </a:r>
            <a:endParaRPr lang="en-US" sz="2400" b="0" strike="noStrike" spc="-1">
              <a:latin typeface="Arial"/>
            </a:endParaRPr>
          </a:p>
        </p:txBody>
      </p:sp>
      <p:pic>
        <p:nvPicPr>
          <p:cNvPr id="1195" name="Picture 5"/>
          <p:cNvPicPr/>
          <p:nvPr/>
        </p:nvPicPr>
        <p:blipFill>
          <a:blip r:embed="rId2"/>
          <a:stretch/>
        </p:blipFill>
        <p:spPr>
          <a:xfrm>
            <a:off x="3065760" y="3908880"/>
            <a:ext cx="2521800" cy="2053800"/>
          </a:xfrm>
          <a:prstGeom prst="rect">
            <a:avLst/>
          </a:prstGeom>
          <a:ln>
            <a:noFill/>
          </a:ln>
        </p:spPr>
      </p:pic>
      <p:pic>
        <p:nvPicPr>
          <p:cNvPr id="1196" name="Picture 6"/>
          <p:cNvPicPr/>
          <p:nvPr/>
        </p:nvPicPr>
        <p:blipFill>
          <a:blip r:embed="rId3"/>
          <a:stretch/>
        </p:blipFill>
        <p:spPr>
          <a:xfrm>
            <a:off x="2637720" y="1407600"/>
            <a:ext cx="3979440" cy="1483560"/>
          </a:xfrm>
          <a:prstGeom prst="rect">
            <a:avLst/>
          </a:prstGeom>
          <a:ln>
            <a:noFill/>
          </a:ln>
        </p:spPr>
      </p:pic>
      <p:sp>
        <p:nvSpPr>
          <p:cNvPr id="1197" name="CustomShape 3"/>
          <p:cNvSpPr/>
          <p:nvPr/>
        </p:nvSpPr>
        <p:spPr>
          <a:xfrm>
            <a:off x="1600920" y="4683600"/>
            <a:ext cx="87588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Thus:</a:t>
            </a:r>
            <a:endParaRPr lang="en-US" sz="24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 name="CustomShape 1"/>
          <p:cNvSpPr/>
          <p:nvPr/>
        </p:nvSpPr>
        <p:spPr>
          <a:xfrm>
            <a:off x="3280680" y="142560"/>
            <a:ext cx="1987200" cy="699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000" b="0" strike="noStrike" spc="-1">
                <a:solidFill>
                  <a:srgbClr val="000000"/>
                </a:solidFill>
                <a:latin typeface="Times New Roman"/>
              </a:rPr>
              <a:t>Example</a:t>
            </a:r>
            <a:endParaRPr lang="en-US" sz="4000" b="0" strike="noStrike" spc="-1">
              <a:latin typeface="Arial"/>
            </a:endParaRPr>
          </a:p>
        </p:txBody>
      </p:sp>
      <p:sp>
        <p:nvSpPr>
          <p:cNvPr id="1199" name="CustomShape 2"/>
          <p:cNvSpPr/>
          <p:nvPr/>
        </p:nvSpPr>
        <p:spPr>
          <a:xfrm>
            <a:off x="130680" y="619560"/>
            <a:ext cx="104508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Check:</a:t>
            </a:r>
            <a:endParaRPr lang="en-US" sz="2400" b="0" strike="noStrike" spc="-1">
              <a:latin typeface="Arial"/>
            </a:endParaRPr>
          </a:p>
        </p:txBody>
      </p:sp>
      <p:sp>
        <p:nvSpPr>
          <p:cNvPr id="1200" name="CustomShape 3"/>
          <p:cNvSpPr/>
          <p:nvPr/>
        </p:nvSpPr>
        <p:spPr>
          <a:xfrm>
            <a:off x="1181880" y="1108080"/>
            <a:ext cx="7226640" cy="538344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a:solidFill>
                  <a:srgbClr val="FFFFFF"/>
                </a:solidFill>
                <a:latin typeface="Courier New"/>
              </a:rPr>
              <a:t>library(CRFutil)</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Graph formula for example model:</a:t>
            </a:r>
            <a:endParaRPr lang="en-US" sz="1200" b="0" strike="noStrike" spc="-1">
              <a:latin typeface="Arial"/>
            </a:endParaRPr>
          </a:p>
          <a:p>
            <a:pPr>
              <a:lnSpc>
                <a:spcPct val="100000"/>
              </a:lnSpc>
            </a:pPr>
            <a:r>
              <a:rPr lang="en-US" sz="1200" b="0" strike="noStrike" spc="-1">
                <a:solidFill>
                  <a:srgbClr val="FFFFFF"/>
                </a:solidFill>
                <a:latin typeface="Courier New"/>
              </a:rPr>
              <a:t>grphf &lt;- ~1:2+1:3+1:4</a:t>
            </a:r>
            <a:endParaRPr lang="en-US" sz="1200" b="0" strike="noStrike" spc="-1">
              <a:latin typeface="Arial"/>
            </a:endParaRPr>
          </a:p>
          <a:p>
            <a:pPr>
              <a:lnSpc>
                <a:spcPct val="100000"/>
              </a:lnSpc>
            </a:pPr>
            <a:r>
              <a:rPr lang="en-US" sz="1200" b="0" strike="noStrike" spc="-1">
                <a:solidFill>
                  <a:srgbClr val="FFFFFF"/>
                </a:solidFill>
                <a:latin typeface="Courier New"/>
              </a:rPr>
              <a:t>gp &lt;- ug(grphf, result = "graph")</a:t>
            </a:r>
            <a:endParaRPr lang="en-US" sz="1200" b="0" strike="noStrike" spc="-1">
              <a:latin typeface="Arial"/>
            </a:endParaRPr>
          </a:p>
          <a:p>
            <a:pPr>
              <a:lnSpc>
                <a:spcPct val="100000"/>
              </a:lnSpc>
            </a:pPr>
            <a:r>
              <a:rPr lang="en-US" sz="1200" b="0" strike="noStrike" spc="-1">
                <a:solidFill>
                  <a:srgbClr val="FFFFFF"/>
                </a:solidFill>
                <a:latin typeface="Courier New"/>
              </a:rPr>
              <a:t>adj &lt;- ug(grphf, result="matrix")</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Define states and feature function:</a:t>
            </a:r>
            <a:endParaRPr lang="en-US" sz="1200" b="0" strike="noStrike" spc="-1">
              <a:latin typeface="Arial"/>
            </a:endParaRPr>
          </a:p>
          <a:p>
            <a:pPr>
              <a:lnSpc>
                <a:spcPct val="100000"/>
              </a:lnSpc>
            </a:pPr>
            <a:r>
              <a:rPr lang="en-US" sz="1200" b="0" strike="noStrike" spc="-1">
                <a:solidFill>
                  <a:srgbClr val="FFFFFF"/>
                </a:solidFill>
                <a:latin typeface="Courier New"/>
              </a:rPr>
              <a:t>s1 &lt;- 1</a:t>
            </a:r>
            <a:endParaRPr lang="en-US" sz="1200" b="0" strike="noStrike" spc="-1">
              <a:latin typeface="Arial"/>
            </a:endParaRPr>
          </a:p>
          <a:p>
            <a:pPr>
              <a:lnSpc>
                <a:spcPct val="100000"/>
              </a:lnSpc>
            </a:pPr>
            <a:r>
              <a:rPr lang="en-US" sz="1200" b="0" strike="noStrike" spc="-1">
                <a:solidFill>
                  <a:srgbClr val="FFFFFF"/>
                </a:solidFill>
                <a:latin typeface="Courier New"/>
              </a:rPr>
              <a:t>s2 &lt;- 2</a:t>
            </a:r>
            <a:endParaRPr lang="en-US" sz="1200" b="0" strike="noStrike" spc="-1">
              <a:latin typeface="Arial"/>
            </a:endParaRPr>
          </a:p>
          <a:p>
            <a:pPr>
              <a:lnSpc>
                <a:spcPct val="100000"/>
              </a:lnSpc>
            </a:pPr>
            <a:r>
              <a:rPr lang="en-US" sz="1200" b="0" strike="noStrike" spc="-1">
                <a:solidFill>
                  <a:srgbClr val="FFFFFF"/>
                </a:solidFill>
                <a:latin typeface="Courier New"/>
              </a:rPr>
              <a:t>f0 &lt;- function(y){ as.numeric(c((y==s1),(y==s2))) }</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n.states &lt;- 2</a:t>
            </a:r>
            <a:endParaRPr lang="en-US" sz="1200" b="0" strike="noStrike" spc="-1">
              <a:latin typeface="Arial"/>
            </a:endParaRPr>
          </a:p>
          <a:p>
            <a:pPr>
              <a:lnSpc>
                <a:spcPct val="100000"/>
              </a:lnSpc>
            </a:pPr>
            <a:r>
              <a:rPr lang="en-US" sz="1200" b="0" strike="noStrike" spc="-1">
                <a:solidFill>
                  <a:srgbClr val="FFFFFF"/>
                </a:solidFill>
                <a:latin typeface="Courier New"/>
              </a:rPr>
              <a:t>fitc &lt;- make.crf(adj, n.states)</a:t>
            </a:r>
            <a:endParaRPr lang="en-US" sz="1200" b="0" strike="noStrike" spc="-1">
              <a:latin typeface="Arial"/>
            </a:endParaRPr>
          </a:p>
          <a:p>
            <a:pPr>
              <a:lnSpc>
                <a:spcPct val="100000"/>
              </a:lnSpc>
            </a:pPr>
            <a:r>
              <a:rPr lang="en-US" sz="1200" b="0" strike="noStrike" spc="-1">
                <a:solidFill>
                  <a:srgbClr val="FFFFFF"/>
                </a:solidFill>
                <a:latin typeface="Courier New"/>
              </a:rPr>
              <a:t>fitc &lt;- make.features(fitc)</a:t>
            </a:r>
            <a:endParaRPr lang="en-US" sz="1200" b="0" strike="noStrike" spc="-1">
              <a:latin typeface="Arial"/>
            </a:endParaRPr>
          </a:p>
          <a:p>
            <a:pPr>
              <a:lnSpc>
                <a:spcPct val="100000"/>
              </a:lnSpc>
            </a:pPr>
            <a:r>
              <a:rPr lang="en-US" sz="1200" b="0" strike="noStrike" spc="-1">
                <a:solidFill>
                  <a:srgbClr val="FFFFFF"/>
                </a:solidFill>
                <a:latin typeface="Courier New"/>
              </a:rPr>
              <a:t>fitc &lt;- make.par(fitc, 6)</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Parameterization:</a:t>
            </a:r>
            <a:endParaRPr lang="en-US" sz="1200" b="0" strike="noStrike" spc="-1">
              <a:latin typeface="Arial"/>
            </a:endParaRPr>
          </a:p>
          <a:p>
            <a:pPr>
              <a:lnSpc>
                <a:spcPct val="100000"/>
              </a:lnSpc>
            </a:pPr>
            <a:r>
              <a:rPr lang="en-US" sz="1200" b="0" strike="noStrike" spc="-1">
                <a:solidFill>
                  <a:srgbClr val="FFFFFF"/>
                </a:solidFill>
                <a:latin typeface="Courier New"/>
              </a:rPr>
              <a:t>fitc$node.par[1,1,] &lt;- 1</a:t>
            </a:r>
            <a:endParaRPr lang="en-US" sz="1200" b="0" strike="noStrike" spc="-1">
              <a:latin typeface="Arial"/>
            </a:endParaRPr>
          </a:p>
          <a:p>
            <a:pPr>
              <a:lnSpc>
                <a:spcPct val="100000"/>
              </a:lnSpc>
            </a:pPr>
            <a:r>
              <a:rPr lang="en-US" sz="1200" b="0" strike="noStrike" spc="-1">
                <a:solidFill>
                  <a:srgbClr val="FFFFFF"/>
                </a:solidFill>
                <a:latin typeface="Courier New"/>
              </a:rPr>
              <a:t>fitc$node.par[2,1,] &lt;- 2</a:t>
            </a:r>
            <a:endParaRPr lang="en-US" sz="1200" b="0" strike="noStrike" spc="-1">
              <a:latin typeface="Arial"/>
            </a:endParaRPr>
          </a:p>
          <a:p>
            <a:pPr>
              <a:lnSpc>
                <a:spcPct val="100000"/>
              </a:lnSpc>
            </a:pPr>
            <a:r>
              <a:rPr lang="en-US" sz="1200" b="0" strike="noStrike" spc="-1">
                <a:solidFill>
                  <a:srgbClr val="FFFFFF"/>
                </a:solidFill>
                <a:latin typeface="Courier New"/>
              </a:rPr>
              <a:t>fitc$node.par[3,1,] &lt;- 1</a:t>
            </a:r>
            <a:endParaRPr lang="en-US" sz="1200" b="0" strike="noStrike" spc="-1">
              <a:latin typeface="Arial"/>
            </a:endParaRPr>
          </a:p>
          <a:p>
            <a:pPr>
              <a:lnSpc>
                <a:spcPct val="100000"/>
              </a:lnSpc>
            </a:pPr>
            <a:r>
              <a:rPr lang="en-US" sz="1200" b="0" strike="noStrike" spc="-1">
                <a:solidFill>
                  <a:srgbClr val="FFFFFF"/>
                </a:solidFill>
                <a:latin typeface="Courier New"/>
              </a:rPr>
              <a:t>fitc$node.par[4,1,] &lt;- 3</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fitc$edge.par[[1]][1,1,1] &lt;- 1</a:t>
            </a:r>
            <a:endParaRPr lang="en-US" sz="1200" b="0" strike="noStrike" spc="-1">
              <a:latin typeface="Arial"/>
            </a:endParaRPr>
          </a:p>
          <a:p>
            <a:pPr>
              <a:lnSpc>
                <a:spcPct val="100000"/>
              </a:lnSpc>
            </a:pPr>
            <a:r>
              <a:rPr lang="en-US" sz="1200" b="0" strike="noStrike" spc="-1">
                <a:solidFill>
                  <a:srgbClr val="FFFFFF"/>
                </a:solidFill>
                <a:latin typeface="Courier New"/>
              </a:rPr>
              <a:t>fitc$edge.par[[1]][2,2,1] &lt;- 4</a:t>
            </a:r>
            <a:endParaRPr lang="en-US" sz="1200" b="0" strike="noStrike" spc="-1">
              <a:latin typeface="Arial"/>
            </a:endParaRPr>
          </a:p>
          <a:p>
            <a:pPr>
              <a:lnSpc>
                <a:spcPct val="100000"/>
              </a:lnSpc>
            </a:pPr>
            <a:r>
              <a:rPr lang="en-US" sz="1200" b="0" strike="noStrike" spc="-1">
                <a:solidFill>
                  <a:srgbClr val="FFFFFF"/>
                </a:solidFill>
                <a:latin typeface="Courier New"/>
              </a:rPr>
              <a:t>fitc$edge.par[[2]][1,1,1] &lt;- 1</a:t>
            </a:r>
            <a:endParaRPr lang="en-US" sz="1200" b="0" strike="noStrike" spc="-1">
              <a:latin typeface="Arial"/>
            </a:endParaRPr>
          </a:p>
          <a:p>
            <a:pPr>
              <a:lnSpc>
                <a:spcPct val="100000"/>
              </a:lnSpc>
            </a:pPr>
            <a:r>
              <a:rPr lang="en-US" sz="1200" b="0" strike="noStrike" spc="-1">
                <a:solidFill>
                  <a:srgbClr val="FFFFFF"/>
                </a:solidFill>
                <a:latin typeface="Courier New"/>
              </a:rPr>
              <a:t>fitc$edge.par[[2]][2,2,1] &lt;- 5</a:t>
            </a:r>
            <a:endParaRPr lang="en-US" sz="1200" b="0" strike="noStrike" spc="-1">
              <a:latin typeface="Arial"/>
            </a:endParaRPr>
          </a:p>
          <a:p>
            <a:pPr>
              <a:lnSpc>
                <a:spcPct val="100000"/>
              </a:lnSpc>
            </a:pPr>
            <a:r>
              <a:rPr lang="en-US" sz="1200" b="0" strike="noStrike" spc="-1">
                <a:solidFill>
                  <a:srgbClr val="FFFFFF"/>
                </a:solidFill>
                <a:latin typeface="Courier New"/>
              </a:rPr>
              <a:t>fitc$edge.par[[3]][1,1,1] &lt;- 6</a:t>
            </a:r>
            <a:endParaRPr lang="en-US" sz="1200" b="0" strike="noStrike" spc="-1">
              <a:latin typeface="Arial"/>
            </a:endParaRPr>
          </a:p>
          <a:p>
            <a:pPr>
              <a:lnSpc>
                <a:spcPct val="100000"/>
              </a:lnSpc>
            </a:pPr>
            <a:r>
              <a:rPr lang="en-US" sz="1200" b="0" strike="noStrike" spc="-1">
                <a:solidFill>
                  <a:srgbClr val="FFFFFF"/>
                </a:solidFill>
                <a:latin typeface="Courier New"/>
              </a:rPr>
              <a:t>fitc$edge.par[[3]][2,2,1] &lt;- 1</a:t>
            </a:r>
            <a:endParaRPr lang="en-US" sz="12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CustomShape 1"/>
          <p:cNvSpPr/>
          <p:nvPr/>
        </p:nvSpPr>
        <p:spPr>
          <a:xfrm>
            <a:off x="3280680" y="142560"/>
            <a:ext cx="1987200" cy="699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000" b="0" strike="noStrike" spc="-1">
                <a:solidFill>
                  <a:srgbClr val="000000"/>
                </a:solidFill>
                <a:latin typeface="Times New Roman"/>
              </a:rPr>
              <a:t>Example</a:t>
            </a:r>
            <a:endParaRPr lang="en-US" sz="4000" b="0" strike="noStrike" spc="-1">
              <a:latin typeface="Arial"/>
            </a:endParaRPr>
          </a:p>
        </p:txBody>
      </p:sp>
      <p:sp>
        <p:nvSpPr>
          <p:cNvPr id="1202" name="CustomShape 2"/>
          <p:cNvSpPr/>
          <p:nvPr/>
        </p:nvSpPr>
        <p:spPr>
          <a:xfrm>
            <a:off x="130680" y="619560"/>
            <a:ext cx="104508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Check:</a:t>
            </a:r>
            <a:endParaRPr lang="en-US" sz="2400" b="0" strike="noStrike" spc="-1">
              <a:latin typeface="Arial"/>
            </a:endParaRPr>
          </a:p>
        </p:txBody>
      </p:sp>
      <p:sp>
        <p:nvSpPr>
          <p:cNvPr id="1203" name="CustomShape 3"/>
          <p:cNvSpPr/>
          <p:nvPr/>
        </p:nvSpPr>
        <p:spPr>
          <a:xfrm>
            <a:off x="125280" y="1108080"/>
            <a:ext cx="8844480" cy="8895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50" b="0" strike="noStrike" spc="-1">
                <a:solidFill>
                  <a:srgbClr val="FFFFFF"/>
                </a:solidFill>
                <a:latin typeface="Courier New"/>
              </a:rPr>
              <a:t>X &lt;- c(1,1,1,1)</a:t>
            </a:r>
            <a:endParaRPr lang="en-US" sz="1050" b="0" strike="noStrike" spc="-1">
              <a:latin typeface="Arial"/>
            </a:endParaRPr>
          </a:p>
          <a:p>
            <a:pPr>
              <a:lnSpc>
                <a:spcPct val="100000"/>
              </a:lnSpc>
            </a:pPr>
            <a:r>
              <a:rPr lang="en-US" sz="1050" b="0" strike="noStrike" spc="-1">
                <a:solidFill>
                  <a:srgbClr val="FFFFFF"/>
                </a:solidFill>
                <a:latin typeface="Courier New"/>
              </a:rPr>
              <a:t>conditional.energy.gradient(config = X, condition.element.number = 1, crf = fitc, ff = f0)$conditional.grad</a:t>
            </a:r>
            <a:endParaRPr lang="en-US" sz="1050" b="0" strike="noStrike" spc="-1">
              <a:latin typeface="Arial"/>
            </a:endParaRPr>
          </a:p>
          <a:p>
            <a:pPr>
              <a:lnSpc>
                <a:spcPct val="100000"/>
              </a:lnSpc>
            </a:pPr>
            <a:r>
              <a:rPr lang="en-US" sz="1050" b="0" strike="noStrike" spc="-1">
                <a:solidFill>
                  <a:srgbClr val="FFFFFF"/>
                </a:solidFill>
                <a:latin typeface="Courier New"/>
              </a:rPr>
              <a:t>conditional.energy.gradient(config = X, condition.element.number = 2, crf = fitc, ff = f0)$conditional.grad</a:t>
            </a:r>
            <a:endParaRPr lang="en-US" sz="1050" b="0" strike="noStrike" spc="-1">
              <a:latin typeface="Arial"/>
            </a:endParaRPr>
          </a:p>
          <a:p>
            <a:pPr>
              <a:lnSpc>
                <a:spcPct val="100000"/>
              </a:lnSpc>
            </a:pPr>
            <a:r>
              <a:rPr lang="en-US" sz="1050" b="0" strike="noStrike" spc="-1">
                <a:solidFill>
                  <a:srgbClr val="FFFFFF"/>
                </a:solidFill>
                <a:latin typeface="Courier New"/>
              </a:rPr>
              <a:t>conditional.energy.gradient(config = X, condition.element.number = 3, crf = fitc, ff = f0)$conditional.grad</a:t>
            </a:r>
            <a:endParaRPr lang="en-US" sz="1050" b="0" strike="noStrike" spc="-1">
              <a:latin typeface="Arial"/>
            </a:endParaRPr>
          </a:p>
          <a:p>
            <a:pPr>
              <a:lnSpc>
                <a:spcPct val="100000"/>
              </a:lnSpc>
            </a:pPr>
            <a:r>
              <a:rPr lang="en-US" sz="1050" b="0" strike="noStrike" spc="-1">
                <a:solidFill>
                  <a:srgbClr val="FFFFFF"/>
                </a:solidFill>
                <a:latin typeface="Courier New"/>
              </a:rPr>
              <a:t>conditional.energy.gradient(config = X, condition.element.number = 4, crf = fitc, ff = f0)$conditional.grad</a:t>
            </a:r>
            <a:endParaRPr lang="en-US" sz="1050" b="0" strike="noStrike" spc="-1">
              <a:latin typeface="Arial"/>
            </a:endParaRPr>
          </a:p>
        </p:txBody>
      </p:sp>
      <p:pic>
        <p:nvPicPr>
          <p:cNvPr id="1204" name="Picture 1"/>
          <p:cNvPicPr/>
          <p:nvPr/>
        </p:nvPicPr>
        <p:blipFill>
          <a:blip r:embed="rId2"/>
          <a:stretch/>
        </p:blipFill>
        <p:spPr>
          <a:xfrm>
            <a:off x="31680" y="2348280"/>
            <a:ext cx="9090720" cy="1575360"/>
          </a:xfrm>
          <a:prstGeom prst="rect">
            <a:avLst/>
          </a:prstGeom>
          <a:ln>
            <a:noFill/>
          </a:ln>
        </p:spPr>
      </p:pic>
      <p:pic>
        <p:nvPicPr>
          <p:cNvPr id="1205" name="Picture 7"/>
          <p:cNvPicPr/>
          <p:nvPr/>
        </p:nvPicPr>
        <p:blipFill>
          <a:blip r:embed="rId3"/>
          <a:stretch/>
        </p:blipFill>
        <p:spPr>
          <a:xfrm>
            <a:off x="2349000" y="4407120"/>
            <a:ext cx="3979440" cy="14835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 name="CustomShape 1"/>
          <p:cNvSpPr/>
          <p:nvPr/>
        </p:nvSpPr>
        <p:spPr>
          <a:xfrm>
            <a:off x="198360" y="793440"/>
            <a:ext cx="8880840" cy="6448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Times New Roman"/>
              </a:rPr>
              <a:t>Try </a:t>
            </a: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1</a:t>
            </a:r>
            <a:r>
              <a:rPr lang="en-US" sz="1800" b="0" strike="noStrike" spc="-1" dirty="0">
                <a:solidFill>
                  <a:srgbClr val="000000"/>
                </a:solidFill>
                <a:latin typeface="Times New Roman"/>
              </a:rPr>
              <a:t>, </a:t>
            </a:r>
            <a:r>
              <a:rPr lang="en-US" sz="1800" b="0" i="1" strike="noStrike" spc="-1" dirty="0">
                <a:solidFill>
                  <a:srgbClr val="000000"/>
                </a:solidFill>
                <a:latin typeface="Times New Roman"/>
              </a:rPr>
              <a:t>X</a:t>
            </a:r>
            <a:r>
              <a:rPr lang="en-US" sz="1800" b="0" strike="noStrike" spc="-1" baseline="-25000" dirty="0">
                <a:solidFill>
                  <a:srgbClr val="000000"/>
                </a:solidFill>
                <a:latin typeface="Times New Roman"/>
              </a:rPr>
              <a:t>3</a:t>
            </a:r>
            <a:r>
              <a:rPr lang="en-US" sz="1800" b="0" strike="noStrike" spc="-1" dirty="0">
                <a:solidFill>
                  <a:srgbClr val="000000"/>
                </a:solidFill>
                <a:latin typeface="Times New Roman"/>
              </a:rPr>
              <a:t>, </a:t>
            </a:r>
            <a:r>
              <a:rPr lang="en-US" sz="1800" b="0" i="1" strike="noStrike" spc="-1" dirty="0">
                <a:solidFill>
                  <a:srgbClr val="000000"/>
                </a:solidFill>
                <a:latin typeface="Times New Roman"/>
              </a:rPr>
              <a:t>k </a:t>
            </a:r>
            <a:r>
              <a:rPr lang="en-US" sz="1800" b="0" strike="noStrike" spc="-1" dirty="0">
                <a:solidFill>
                  <a:srgbClr val="000000"/>
                </a:solidFill>
                <a:latin typeface="Times New Roman"/>
              </a:rPr>
              <a:t>= 7 (i.e. </a:t>
            </a:r>
            <a:r>
              <a:rPr lang="en-US" sz="1800" b="0" i="1" strike="noStrike" spc="-1" dirty="0">
                <a:solidFill>
                  <a:srgbClr val="000000"/>
                </a:solidFill>
                <a:latin typeface="Symbol"/>
              </a:rPr>
              <a:t>q</a:t>
            </a:r>
            <a:r>
              <a:rPr lang="en-US" sz="1800" b="0" strike="noStrike" spc="-1" baseline="-25000" dirty="0">
                <a:solidFill>
                  <a:srgbClr val="000000"/>
                </a:solidFill>
                <a:latin typeface="Times New Roman"/>
              </a:rPr>
              <a:t>7</a:t>
            </a:r>
            <a:r>
              <a:rPr lang="en-US" sz="1800" b="0" strike="noStrike" spc="-1" dirty="0">
                <a:solidFill>
                  <a:srgbClr val="000000"/>
                </a:solidFill>
                <a:latin typeface="Times New Roman"/>
              </a:rPr>
              <a:t>) with the Star field model </a:t>
            </a:r>
            <a:r>
              <a:rPr lang="en-US" sz="1800" b="0" i="1" u="sng" strike="noStrike" spc="-1" dirty="0">
                <a:solidFill>
                  <a:srgbClr val="000000"/>
                </a:solidFill>
                <a:uFillTx/>
                <a:latin typeface="Times New Roman"/>
              </a:rPr>
              <a:t>with all parameters different between nodes and edges</a:t>
            </a:r>
            <a:r>
              <a:rPr lang="en-US" sz="1800" b="0" strike="noStrike" spc="-1" dirty="0">
                <a:solidFill>
                  <a:srgbClr val="000000"/>
                </a:solidFill>
                <a:latin typeface="Times New Roman"/>
              </a:rPr>
              <a:t>:</a:t>
            </a:r>
            <a:endParaRPr lang="en-US" sz="1800" b="0" strike="noStrike" spc="-1" dirty="0">
              <a:latin typeface="Arial"/>
            </a:endParaRPr>
          </a:p>
        </p:txBody>
      </p:sp>
      <p:pic>
        <p:nvPicPr>
          <p:cNvPr id="1207" name="Picture 1"/>
          <p:cNvPicPr/>
          <p:nvPr/>
        </p:nvPicPr>
        <p:blipFill>
          <a:blip r:embed="rId2"/>
          <a:stretch/>
        </p:blipFill>
        <p:spPr>
          <a:xfrm>
            <a:off x="357120" y="3322080"/>
            <a:ext cx="7603560" cy="1087920"/>
          </a:xfrm>
          <a:prstGeom prst="rect">
            <a:avLst/>
          </a:prstGeom>
          <a:ln>
            <a:noFill/>
          </a:ln>
        </p:spPr>
      </p:pic>
      <p:pic>
        <p:nvPicPr>
          <p:cNvPr id="1208" name="Picture 2"/>
          <p:cNvPicPr/>
          <p:nvPr/>
        </p:nvPicPr>
        <p:blipFill>
          <a:blip r:embed="rId3"/>
          <a:stretch/>
        </p:blipFill>
        <p:spPr>
          <a:xfrm>
            <a:off x="383760" y="1904400"/>
            <a:ext cx="4352040" cy="610560"/>
          </a:xfrm>
          <a:prstGeom prst="rect">
            <a:avLst/>
          </a:prstGeom>
          <a:ln>
            <a:noFill/>
          </a:ln>
        </p:spPr>
      </p:pic>
      <p:pic>
        <p:nvPicPr>
          <p:cNvPr id="1209" name="Picture 8"/>
          <p:cNvPicPr/>
          <p:nvPr/>
        </p:nvPicPr>
        <p:blipFill>
          <a:blip r:embed="rId4"/>
          <a:stretch/>
        </p:blipFill>
        <p:spPr>
          <a:xfrm>
            <a:off x="343800" y="4956120"/>
            <a:ext cx="8735400" cy="1473840"/>
          </a:xfrm>
          <a:prstGeom prst="rect">
            <a:avLst/>
          </a:prstGeom>
          <a:ln>
            <a:noFill/>
          </a:ln>
        </p:spPr>
      </p:pic>
      <p:sp>
        <p:nvSpPr>
          <p:cNvPr id="1210" name="CustomShape 2"/>
          <p:cNvSpPr/>
          <p:nvPr/>
        </p:nvSpPr>
        <p:spPr>
          <a:xfrm>
            <a:off x="205200" y="1430640"/>
            <a:ext cx="124776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a. Show:</a:t>
            </a:r>
            <a:endParaRPr lang="en-US" sz="2400" b="0" strike="noStrike" spc="-1">
              <a:latin typeface="Arial"/>
            </a:endParaRPr>
          </a:p>
        </p:txBody>
      </p:sp>
      <p:sp>
        <p:nvSpPr>
          <p:cNvPr id="1211" name="CustomShape 3"/>
          <p:cNvSpPr/>
          <p:nvPr/>
        </p:nvSpPr>
        <p:spPr>
          <a:xfrm>
            <a:off x="199440" y="2892240"/>
            <a:ext cx="163944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b. Evaluate:</a:t>
            </a:r>
            <a:endParaRPr lang="en-US" sz="2400" b="0" strike="noStrike" spc="-1">
              <a:latin typeface="Arial"/>
            </a:endParaRPr>
          </a:p>
        </p:txBody>
      </p:sp>
      <p:sp>
        <p:nvSpPr>
          <p:cNvPr id="1212" name="CustomShape 4"/>
          <p:cNvSpPr/>
          <p:nvPr/>
        </p:nvSpPr>
        <p:spPr>
          <a:xfrm>
            <a:off x="192600" y="4511880"/>
            <a:ext cx="162288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c. Evaluate:</a:t>
            </a:r>
            <a:endParaRPr lang="en-US" sz="2400" b="0" strike="noStrike" spc="-1">
              <a:latin typeface="Arial"/>
            </a:endParaRPr>
          </a:p>
        </p:txBody>
      </p:sp>
      <p:sp>
        <p:nvSpPr>
          <p:cNvPr id="1213" name="CustomShape 5"/>
          <p:cNvSpPr/>
          <p:nvPr/>
        </p:nvSpPr>
        <p:spPr>
          <a:xfrm>
            <a:off x="2806200" y="80280"/>
            <a:ext cx="3779280" cy="699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000" b="0" strike="noStrike" spc="-1">
                <a:solidFill>
                  <a:srgbClr val="000000"/>
                </a:solidFill>
                <a:latin typeface="Times New Roman"/>
              </a:rPr>
              <a:t>Another Example</a:t>
            </a:r>
            <a:endParaRPr lang="en-US" sz="40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CustomShape 1"/>
          <p:cNvSpPr/>
          <p:nvPr/>
        </p:nvSpPr>
        <p:spPr>
          <a:xfrm>
            <a:off x="198360" y="793440"/>
            <a:ext cx="88808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Times New Roman"/>
              </a:rPr>
              <a:t>Reminder on the Star field and the parameterization we will use for this example:</a:t>
            </a:r>
            <a:endParaRPr lang="en-US" sz="1800" b="0" strike="noStrike" spc="-1" dirty="0">
              <a:latin typeface="Arial"/>
            </a:endParaRPr>
          </a:p>
        </p:txBody>
      </p:sp>
      <p:sp>
        <p:nvSpPr>
          <p:cNvPr id="1215" name="CustomShape 2"/>
          <p:cNvSpPr/>
          <p:nvPr/>
        </p:nvSpPr>
        <p:spPr>
          <a:xfrm>
            <a:off x="2806200" y="80280"/>
            <a:ext cx="3779280" cy="699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000" b="0" strike="noStrike" spc="-1">
                <a:solidFill>
                  <a:srgbClr val="000000"/>
                </a:solidFill>
                <a:latin typeface="Times New Roman"/>
              </a:rPr>
              <a:t>Another Example</a:t>
            </a:r>
            <a:endParaRPr lang="en-US" sz="4000" b="0" strike="noStrike" spc="-1">
              <a:latin typeface="Arial"/>
            </a:endParaRPr>
          </a:p>
        </p:txBody>
      </p:sp>
      <p:grpSp>
        <p:nvGrpSpPr>
          <p:cNvPr id="1216" name="Group 3"/>
          <p:cNvGrpSpPr/>
          <p:nvPr/>
        </p:nvGrpSpPr>
        <p:grpSpPr>
          <a:xfrm rot="2067404">
            <a:off x="2270580" y="2030726"/>
            <a:ext cx="4055760" cy="3956760"/>
            <a:chOff x="2277720" y="2032938"/>
            <a:chExt cx="4055760" cy="3956760"/>
          </a:xfrm>
        </p:grpSpPr>
        <p:grpSp>
          <p:nvGrpSpPr>
            <p:cNvPr id="1217" name="Group 4"/>
            <p:cNvGrpSpPr/>
            <p:nvPr/>
          </p:nvGrpSpPr>
          <p:grpSpPr>
            <a:xfrm>
              <a:off x="2864160" y="2043377"/>
              <a:ext cx="914040" cy="1013383"/>
              <a:chOff x="2864160" y="2043377"/>
              <a:chExt cx="914040" cy="1013383"/>
            </a:xfrm>
          </p:grpSpPr>
          <p:sp>
            <p:nvSpPr>
              <p:cNvPr id="1218" name="CustomShape 5"/>
              <p:cNvSpPr/>
              <p:nvPr/>
            </p:nvSpPr>
            <p:spPr>
              <a:xfrm>
                <a:off x="2864160" y="214272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219" name="CustomShape 6"/>
              <p:cNvSpPr/>
              <p:nvPr/>
            </p:nvSpPr>
            <p:spPr>
              <a:xfrm rot="19532596">
                <a:off x="3019291" y="2043377"/>
                <a:ext cx="56196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strike="noStrike" spc="-1">
                    <a:solidFill>
                      <a:srgbClr val="000000"/>
                    </a:solidFill>
                    <a:latin typeface="Times New Roman"/>
                  </a:rPr>
                  <a:t>2</a:t>
                </a:r>
                <a:endParaRPr lang="en-US" sz="6000" b="0" strike="noStrike" spc="-1">
                  <a:latin typeface="Arial"/>
                </a:endParaRPr>
              </a:p>
            </p:txBody>
          </p:sp>
        </p:grpSp>
        <p:grpSp>
          <p:nvGrpSpPr>
            <p:cNvPr id="1220" name="Group 7"/>
            <p:cNvGrpSpPr/>
            <p:nvPr/>
          </p:nvGrpSpPr>
          <p:grpSpPr>
            <a:xfrm>
              <a:off x="4787640" y="2032938"/>
              <a:ext cx="914040" cy="1013382"/>
              <a:chOff x="4787640" y="2032938"/>
              <a:chExt cx="914040" cy="1013382"/>
            </a:xfrm>
          </p:grpSpPr>
          <p:sp>
            <p:nvSpPr>
              <p:cNvPr id="1221" name="CustomShape 8"/>
              <p:cNvSpPr/>
              <p:nvPr/>
            </p:nvSpPr>
            <p:spPr>
              <a:xfrm>
                <a:off x="4787640" y="213228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222" name="CustomShape 9"/>
              <p:cNvSpPr/>
              <p:nvPr/>
            </p:nvSpPr>
            <p:spPr>
              <a:xfrm rot="19532596">
                <a:off x="4956091" y="2032938"/>
                <a:ext cx="56196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strike="noStrike" spc="-1" dirty="0">
                    <a:solidFill>
                      <a:srgbClr val="000000"/>
                    </a:solidFill>
                    <a:latin typeface="Times New Roman"/>
                  </a:rPr>
                  <a:t>1</a:t>
                </a:r>
                <a:endParaRPr lang="en-US" sz="6000" b="0" strike="noStrike" spc="-1" dirty="0">
                  <a:latin typeface="Arial"/>
                </a:endParaRPr>
              </a:p>
            </p:txBody>
          </p:sp>
        </p:grpSp>
        <p:sp>
          <p:nvSpPr>
            <p:cNvPr id="1223" name="CustomShape 10"/>
            <p:cNvSpPr/>
            <p:nvPr/>
          </p:nvSpPr>
          <p:spPr>
            <a:xfrm>
              <a:off x="3778560" y="2582640"/>
              <a:ext cx="1036440" cy="36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grpSp>
          <p:nvGrpSpPr>
            <p:cNvPr id="1224" name="Group 11"/>
            <p:cNvGrpSpPr/>
            <p:nvPr/>
          </p:nvGrpSpPr>
          <p:grpSpPr>
            <a:xfrm>
              <a:off x="2277720" y="3725658"/>
              <a:ext cx="914040" cy="1004760"/>
              <a:chOff x="2277720" y="3725658"/>
              <a:chExt cx="914040" cy="1004760"/>
            </a:xfrm>
          </p:grpSpPr>
          <p:sp>
            <p:nvSpPr>
              <p:cNvPr id="1225" name="CustomShape 12"/>
              <p:cNvSpPr/>
              <p:nvPr/>
            </p:nvSpPr>
            <p:spPr>
              <a:xfrm>
                <a:off x="2277720" y="379836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226" name="CustomShape 13"/>
              <p:cNvSpPr/>
              <p:nvPr/>
            </p:nvSpPr>
            <p:spPr>
              <a:xfrm rot="19532596">
                <a:off x="2406570" y="3725658"/>
                <a:ext cx="56196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strike="noStrike" spc="-1">
                    <a:solidFill>
                      <a:srgbClr val="000000"/>
                    </a:solidFill>
                    <a:latin typeface="Times New Roman"/>
                  </a:rPr>
                  <a:t>4</a:t>
                </a:r>
                <a:endParaRPr lang="en-US" sz="6000" b="0" strike="noStrike" spc="-1">
                  <a:latin typeface="Arial"/>
                </a:endParaRPr>
              </a:p>
            </p:txBody>
          </p:sp>
        </p:grpSp>
        <p:grpSp>
          <p:nvGrpSpPr>
            <p:cNvPr id="1227" name="Group 14"/>
            <p:cNvGrpSpPr/>
            <p:nvPr/>
          </p:nvGrpSpPr>
          <p:grpSpPr>
            <a:xfrm>
              <a:off x="5419440" y="3701897"/>
              <a:ext cx="914040" cy="1004760"/>
              <a:chOff x="5419440" y="3701897"/>
              <a:chExt cx="914040" cy="1004760"/>
            </a:xfrm>
          </p:grpSpPr>
          <p:sp>
            <p:nvSpPr>
              <p:cNvPr id="1228" name="CustomShape 15"/>
              <p:cNvSpPr/>
              <p:nvPr/>
            </p:nvSpPr>
            <p:spPr>
              <a:xfrm>
                <a:off x="5419440" y="378756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229" name="CustomShape 16"/>
              <p:cNvSpPr/>
              <p:nvPr/>
            </p:nvSpPr>
            <p:spPr>
              <a:xfrm rot="19532596">
                <a:off x="5601572" y="3701897"/>
                <a:ext cx="56196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strike="noStrike" spc="-1">
                    <a:solidFill>
                      <a:srgbClr val="000000"/>
                    </a:solidFill>
                    <a:latin typeface="Times New Roman"/>
                  </a:rPr>
                  <a:t>5</a:t>
                </a:r>
                <a:endParaRPr lang="en-US" sz="6000" b="0" strike="noStrike" spc="-1">
                  <a:latin typeface="Arial"/>
                </a:endParaRPr>
              </a:p>
            </p:txBody>
          </p:sp>
        </p:grpSp>
        <p:grpSp>
          <p:nvGrpSpPr>
            <p:cNvPr id="1230" name="Group 17"/>
            <p:cNvGrpSpPr/>
            <p:nvPr/>
          </p:nvGrpSpPr>
          <p:grpSpPr>
            <a:xfrm>
              <a:off x="3861000" y="4984938"/>
              <a:ext cx="914040" cy="1004760"/>
              <a:chOff x="3861000" y="4984938"/>
              <a:chExt cx="914040" cy="1004760"/>
            </a:xfrm>
          </p:grpSpPr>
          <p:sp>
            <p:nvSpPr>
              <p:cNvPr id="1231" name="CustomShape 18"/>
              <p:cNvSpPr/>
              <p:nvPr/>
            </p:nvSpPr>
            <p:spPr>
              <a:xfrm>
                <a:off x="3861000" y="504396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232" name="CustomShape 19"/>
              <p:cNvSpPr/>
              <p:nvPr/>
            </p:nvSpPr>
            <p:spPr>
              <a:xfrm rot="19532596">
                <a:off x="4043130" y="4984938"/>
                <a:ext cx="56196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strike="noStrike" spc="-1">
                    <a:solidFill>
                      <a:srgbClr val="000000"/>
                    </a:solidFill>
                    <a:latin typeface="Times New Roman"/>
                  </a:rPr>
                  <a:t>3</a:t>
                </a:r>
                <a:endParaRPr lang="en-US" sz="6000" b="0" strike="noStrike" spc="-1">
                  <a:latin typeface="Arial"/>
                </a:endParaRPr>
              </a:p>
            </p:txBody>
          </p:sp>
        </p:grpSp>
        <p:sp>
          <p:nvSpPr>
            <p:cNvPr id="1233" name="CustomShape 20"/>
            <p:cNvSpPr/>
            <p:nvPr/>
          </p:nvSpPr>
          <p:spPr>
            <a:xfrm flipV="1">
              <a:off x="2864160" y="3038771"/>
              <a:ext cx="327600" cy="75132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34" name="CustomShape 21"/>
            <p:cNvSpPr/>
            <p:nvPr/>
          </p:nvSpPr>
          <p:spPr>
            <a:xfrm flipH="1" flipV="1">
              <a:off x="5475600" y="2998800"/>
              <a:ext cx="327600" cy="75132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35" name="CustomShape 22"/>
            <p:cNvSpPr/>
            <p:nvPr/>
          </p:nvSpPr>
          <p:spPr>
            <a:xfrm>
              <a:off x="2812680" y="4702320"/>
              <a:ext cx="1044720" cy="79632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36" name="CustomShape 23"/>
            <p:cNvSpPr/>
            <p:nvPr/>
          </p:nvSpPr>
          <p:spPr>
            <a:xfrm flipH="1">
              <a:off x="4701352" y="4636804"/>
              <a:ext cx="974654" cy="654319"/>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37" name="Line 24"/>
            <p:cNvSpPr/>
            <p:nvPr/>
          </p:nvSpPr>
          <p:spPr>
            <a:xfrm>
              <a:off x="3569040" y="2999160"/>
              <a:ext cx="1850040" cy="124560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238" name="Line 25"/>
            <p:cNvSpPr/>
            <p:nvPr/>
          </p:nvSpPr>
          <p:spPr>
            <a:xfrm flipH="1">
              <a:off x="3192120" y="2999160"/>
              <a:ext cx="1918800" cy="127512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239" name="Line 26"/>
            <p:cNvSpPr/>
            <p:nvPr/>
          </p:nvSpPr>
          <p:spPr>
            <a:xfrm>
              <a:off x="3569040" y="2999160"/>
              <a:ext cx="751680" cy="204480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240" name="Line 27"/>
            <p:cNvSpPr/>
            <p:nvPr/>
          </p:nvSpPr>
          <p:spPr>
            <a:xfrm flipH="1">
              <a:off x="4320720" y="2999160"/>
              <a:ext cx="790200" cy="204480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grpSp>
      <p:pic>
        <p:nvPicPr>
          <p:cNvPr id="1241" name="Picture 30"/>
          <p:cNvPicPr/>
          <p:nvPr/>
        </p:nvPicPr>
        <p:blipFill>
          <a:blip r:embed="rId2"/>
          <a:stretch/>
        </p:blipFill>
        <p:spPr>
          <a:xfrm>
            <a:off x="3233910" y="1228968"/>
            <a:ext cx="1091880" cy="552240"/>
          </a:xfrm>
          <a:prstGeom prst="rect">
            <a:avLst/>
          </a:prstGeom>
          <a:ln>
            <a:noFill/>
          </a:ln>
        </p:spPr>
      </p:pic>
      <p:pic>
        <p:nvPicPr>
          <p:cNvPr id="1242" name="Picture 32"/>
          <p:cNvPicPr/>
          <p:nvPr/>
        </p:nvPicPr>
        <p:blipFill>
          <a:blip r:embed="rId3"/>
          <a:stretch/>
        </p:blipFill>
        <p:spPr>
          <a:xfrm>
            <a:off x="6398912" y="3016620"/>
            <a:ext cx="1084320" cy="548280"/>
          </a:xfrm>
          <a:prstGeom prst="rect">
            <a:avLst/>
          </a:prstGeom>
          <a:ln>
            <a:noFill/>
          </a:ln>
        </p:spPr>
      </p:pic>
      <p:pic>
        <p:nvPicPr>
          <p:cNvPr id="1243" name="Picture 33"/>
          <p:cNvPicPr/>
          <p:nvPr/>
        </p:nvPicPr>
        <p:blipFill>
          <a:blip r:embed="rId4"/>
          <a:stretch/>
        </p:blipFill>
        <p:spPr>
          <a:xfrm>
            <a:off x="5653707" y="5305661"/>
            <a:ext cx="1084320" cy="548280"/>
          </a:xfrm>
          <a:prstGeom prst="rect">
            <a:avLst/>
          </a:prstGeom>
          <a:ln>
            <a:noFill/>
          </a:ln>
        </p:spPr>
      </p:pic>
      <p:pic>
        <p:nvPicPr>
          <p:cNvPr id="1244" name="Picture 34"/>
          <p:cNvPicPr/>
          <p:nvPr/>
        </p:nvPicPr>
        <p:blipFill>
          <a:blip r:embed="rId5"/>
          <a:stretch/>
        </p:blipFill>
        <p:spPr>
          <a:xfrm>
            <a:off x="1261158" y="3094433"/>
            <a:ext cx="1084320" cy="548280"/>
          </a:xfrm>
          <a:prstGeom prst="rect">
            <a:avLst/>
          </a:prstGeom>
          <a:ln>
            <a:noFill/>
          </a:ln>
        </p:spPr>
      </p:pic>
      <p:pic>
        <p:nvPicPr>
          <p:cNvPr id="1245" name="Picture 35"/>
          <p:cNvPicPr/>
          <p:nvPr/>
        </p:nvPicPr>
        <p:blipFill>
          <a:blip r:embed="rId6"/>
          <a:stretch/>
        </p:blipFill>
        <p:spPr>
          <a:xfrm>
            <a:off x="2917721" y="5699680"/>
            <a:ext cx="1084320" cy="548280"/>
          </a:xfrm>
          <a:prstGeom prst="rect">
            <a:avLst/>
          </a:prstGeom>
          <a:ln>
            <a:noFill/>
          </a:ln>
        </p:spPr>
      </p:pic>
      <p:sp>
        <p:nvSpPr>
          <p:cNvPr id="1246" name="CustomShape 28"/>
          <p:cNvSpPr/>
          <p:nvPr/>
        </p:nvSpPr>
        <p:spPr>
          <a:xfrm flipH="1">
            <a:off x="5866271" y="3986640"/>
            <a:ext cx="1369948" cy="111827"/>
          </a:xfrm>
          <a:custGeom>
            <a:avLst/>
            <a:gdLst/>
            <a:ahLst/>
            <a:cxnLst/>
            <a:rect l="l" t="t" r="r" b="b"/>
            <a:pathLst>
              <a:path w="21600" h="21600">
                <a:moveTo>
                  <a:pt x="0" y="0"/>
                </a:moveTo>
                <a:lnTo>
                  <a:pt x="21600" y="21600"/>
                </a:lnTo>
              </a:path>
            </a:pathLst>
          </a:custGeom>
          <a:noFill/>
          <a:ln>
            <a:solidFill>
              <a:srgbClr val="008000"/>
            </a:solidFill>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47" name="CustomShape 29"/>
          <p:cNvSpPr/>
          <p:nvPr/>
        </p:nvSpPr>
        <p:spPr>
          <a:xfrm flipH="1">
            <a:off x="4571999" y="2482224"/>
            <a:ext cx="1302719" cy="890622"/>
          </a:xfrm>
          <a:custGeom>
            <a:avLst/>
            <a:gdLst/>
            <a:ahLst/>
            <a:cxnLst/>
            <a:rect l="l" t="t" r="r" b="b"/>
            <a:pathLst>
              <a:path w="21600" h="21600">
                <a:moveTo>
                  <a:pt x="0" y="0"/>
                </a:moveTo>
                <a:lnTo>
                  <a:pt x="21600" y="21600"/>
                </a:lnTo>
              </a:path>
            </a:pathLst>
          </a:custGeom>
          <a:noFill/>
          <a:ln>
            <a:solidFill>
              <a:srgbClr val="008000"/>
            </a:solidFill>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48" name="CustomShape 30"/>
          <p:cNvSpPr/>
          <p:nvPr/>
        </p:nvSpPr>
        <p:spPr>
          <a:xfrm>
            <a:off x="2747160" y="2444163"/>
            <a:ext cx="1109025" cy="1090444"/>
          </a:xfrm>
          <a:custGeom>
            <a:avLst/>
            <a:gdLst/>
            <a:ahLst/>
            <a:cxnLst/>
            <a:rect l="l" t="t" r="r" b="b"/>
            <a:pathLst>
              <a:path w="21600" h="21600">
                <a:moveTo>
                  <a:pt x="0" y="0"/>
                </a:moveTo>
                <a:lnTo>
                  <a:pt x="21600" y="21600"/>
                </a:lnTo>
              </a:path>
            </a:pathLst>
          </a:custGeom>
          <a:noFill/>
          <a:ln>
            <a:solidFill>
              <a:srgbClr val="008000"/>
            </a:solidFill>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49" name="CustomShape 31"/>
          <p:cNvSpPr/>
          <p:nvPr/>
        </p:nvSpPr>
        <p:spPr>
          <a:xfrm>
            <a:off x="2788363" y="1904928"/>
            <a:ext cx="853284" cy="766953"/>
          </a:xfrm>
          <a:custGeom>
            <a:avLst/>
            <a:gdLst/>
            <a:ahLst/>
            <a:cxnLst/>
            <a:rect l="l" t="t" r="r" b="b"/>
            <a:pathLst>
              <a:path w="21600" h="21600">
                <a:moveTo>
                  <a:pt x="0" y="0"/>
                </a:moveTo>
                <a:lnTo>
                  <a:pt x="21600" y="21600"/>
                </a:lnTo>
              </a:path>
            </a:pathLst>
          </a:custGeom>
          <a:noFill/>
          <a:ln>
            <a:solidFill>
              <a:srgbClr val="008000"/>
            </a:solidFill>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50" name="CustomShape 32"/>
          <p:cNvSpPr/>
          <p:nvPr/>
        </p:nvSpPr>
        <p:spPr>
          <a:xfrm flipH="1" flipV="1">
            <a:off x="4729450" y="5419373"/>
            <a:ext cx="672120" cy="950400"/>
          </a:xfrm>
          <a:custGeom>
            <a:avLst/>
            <a:gdLst/>
            <a:ahLst/>
            <a:cxnLst/>
            <a:rect l="l" t="t" r="r" b="b"/>
            <a:pathLst>
              <a:path w="21600" h="21600">
                <a:moveTo>
                  <a:pt x="0" y="0"/>
                </a:moveTo>
                <a:lnTo>
                  <a:pt x="21600" y="21600"/>
                </a:lnTo>
              </a:path>
            </a:pathLst>
          </a:custGeom>
          <a:noFill/>
          <a:ln>
            <a:solidFill>
              <a:srgbClr val="008000"/>
            </a:solidFill>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51" name="CustomShape 33"/>
          <p:cNvSpPr/>
          <p:nvPr/>
        </p:nvSpPr>
        <p:spPr>
          <a:xfrm flipH="1" flipV="1">
            <a:off x="5090400" y="4023720"/>
            <a:ext cx="1487274" cy="908236"/>
          </a:xfrm>
          <a:custGeom>
            <a:avLst/>
            <a:gdLst/>
            <a:ahLst/>
            <a:cxnLst/>
            <a:rect l="l" t="t" r="r" b="b"/>
            <a:pathLst>
              <a:path w="21600" h="21600">
                <a:moveTo>
                  <a:pt x="0" y="0"/>
                </a:moveTo>
                <a:lnTo>
                  <a:pt x="21600" y="21600"/>
                </a:lnTo>
              </a:path>
            </a:pathLst>
          </a:custGeom>
          <a:noFill/>
          <a:ln>
            <a:solidFill>
              <a:srgbClr val="008000"/>
            </a:solidFill>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52" name="CustomShape 34"/>
          <p:cNvSpPr/>
          <p:nvPr/>
        </p:nvSpPr>
        <p:spPr>
          <a:xfrm flipH="1">
            <a:off x="4920814" y="1730618"/>
            <a:ext cx="297553" cy="926799"/>
          </a:xfrm>
          <a:custGeom>
            <a:avLst/>
            <a:gdLst/>
            <a:ahLst/>
            <a:cxnLst/>
            <a:rect l="l" t="t" r="r" b="b"/>
            <a:pathLst>
              <a:path w="21600" h="21600">
                <a:moveTo>
                  <a:pt x="0" y="0"/>
                </a:moveTo>
                <a:lnTo>
                  <a:pt x="21600" y="21600"/>
                </a:lnTo>
              </a:path>
            </a:pathLst>
          </a:custGeom>
          <a:noFill/>
          <a:ln>
            <a:solidFill>
              <a:srgbClr val="008000"/>
            </a:solidFill>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53" name="CustomShape 35"/>
          <p:cNvSpPr/>
          <p:nvPr/>
        </p:nvSpPr>
        <p:spPr>
          <a:xfrm flipV="1">
            <a:off x="2375733" y="4094962"/>
            <a:ext cx="1486373" cy="494800"/>
          </a:xfrm>
          <a:custGeom>
            <a:avLst/>
            <a:gdLst/>
            <a:ahLst/>
            <a:cxnLst/>
            <a:rect l="l" t="t" r="r" b="b"/>
            <a:pathLst>
              <a:path w="21600" h="21600">
                <a:moveTo>
                  <a:pt x="0" y="0"/>
                </a:moveTo>
                <a:lnTo>
                  <a:pt x="21600" y="21600"/>
                </a:lnTo>
              </a:path>
            </a:pathLst>
          </a:custGeom>
          <a:noFill/>
          <a:ln>
            <a:solidFill>
              <a:srgbClr val="008000"/>
            </a:solidFill>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54" name="CustomShape 36"/>
          <p:cNvSpPr/>
          <p:nvPr/>
        </p:nvSpPr>
        <p:spPr>
          <a:xfrm flipV="1">
            <a:off x="1971870" y="4790125"/>
            <a:ext cx="1000097" cy="863436"/>
          </a:xfrm>
          <a:custGeom>
            <a:avLst/>
            <a:gdLst/>
            <a:ahLst/>
            <a:cxnLst/>
            <a:rect l="l" t="t" r="r" b="b"/>
            <a:pathLst>
              <a:path w="21600" h="21600">
                <a:moveTo>
                  <a:pt x="0" y="0"/>
                </a:moveTo>
                <a:lnTo>
                  <a:pt x="21600" y="21600"/>
                </a:lnTo>
              </a:path>
            </a:pathLst>
          </a:custGeom>
          <a:noFill/>
          <a:ln>
            <a:solidFill>
              <a:srgbClr val="008000"/>
            </a:solidFill>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1255" name="Picture 68"/>
          <p:cNvPicPr/>
          <p:nvPr/>
        </p:nvPicPr>
        <p:blipFill>
          <a:blip r:embed="rId7"/>
          <a:stretch/>
        </p:blipFill>
        <p:spPr>
          <a:xfrm>
            <a:off x="4817556" y="1280829"/>
            <a:ext cx="1778040" cy="548280"/>
          </a:xfrm>
          <a:prstGeom prst="rect">
            <a:avLst/>
          </a:prstGeom>
          <a:ln>
            <a:noFill/>
          </a:ln>
        </p:spPr>
      </p:pic>
      <p:pic>
        <p:nvPicPr>
          <p:cNvPr id="1256" name="Picture 69"/>
          <p:cNvPicPr/>
          <p:nvPr/>
        </p:nvPicPr>
        <p:blipFill>
          <a:blip r:embed="rId8"/>
          <a:stretch/>
        </p:blipFill>
        <p:spPr>
          <a:xfrm>
            <a:off x="6638431" y="4635186"/>
            <a:ext cx="1778040" cy="548280"/>
          </a:xfrm>
          <a:prstGeom prst="rect">
            <a:avLst/>
          </a:prstGeom>
          <a:ln>
            <a:noFill/>
          </a:ln>
        </p:spPr>
      </p:pic>
      <p:pic>
        <p:nvPicPr>
          <p:cNvPr id="1257" name="Picture 72"/>
          <p:cNvPicPr/>
          <p:nvPr/>
        </p:nvPicPr>
        <p:blipFill>
          <a:blip r:embed="rId9"/>
          <a:stretch/>
        </p:blipFill>
        <p:spPr>
          <a:xfrm>
            <a:off x="901421" y="2231873"/>
            <a:ext cx="1778040" cy="548280"/>
          </a:xfrm>
          <a:prstGeom prst="rect">
            <a:avLst/>
          </a:prstGeom>
          <a:ln>
            <a:noFill/>
          </a:ln>
        </p:spPr>
      </p:pic>
      <p:pic>
        <p:nvPicPr>
          <p:cNvPr id="1258" name="Picture 73"/>
          <p:cNvPicPr/>
          <p:nvPr/>
        </p:nvPicPr>
        <p:blipFill>
          <a:blip r:embed="rId10"/>
          <a:stretch/>
        </p:blipFill>
        <p:spPr>
          <a:xfrm>
            <a:off x="7301160" y="3702260"/>
            <a:ext cx="1778040" cy="548280"/>
          </a:xfrm>
          <a:prstGeom prst="rect">
            <a:avLst/>
          </a:prstGeom>
          <a:ln>
            <a:noFill/>
          </a:ln>
        </p:spPr>
      </p:pic>
      <p:pic>
        <p:nvPicPr>
          <p:cNvPr id="1259" name="Picture 75"/>
          <p:cNvPicPr/>
          <p:nvPr/>
        </p:nvPicPr>
        <p:blipFill>
          <a:blip r:embed="rId11"/>
          <a:stretch/>
        </p:blipFill>
        <p:spPr>
          <a:xfrm>
            <a:off x="372174" y="4320850"/>
            <a:ext cx="1960920" cy="548280"/>
          </a:xfrm>
          <a:prstGeom prst="rect">
            <a:avLst/>
          </a:prstGeom>
          <a:ln>
            <a:noFill/>
          </a:ln>
        </p:spPr>
      </p:pic>
      <p:pic>
        <p:nvPicPr>
          <p:cNvPr id="1260" name="Picture 80"/>
          <p:cNvPicPr/>
          <p:nvPr/>
        </p:nvPicPr>
        <p:blipFill>
          <a:blip r:embed="rId12"/>
          <a:stretch/>
        </p:blipFill>
        <p:spPr>
          <a:xfrm>
            <a:off x="786240" y="1519590"/>
            <a:ext cx="1960920" cy="548280"/>
          </a:xfrm>
          <a:prstGeom prst="rect">
            <a:avLst/>
          </a:prstGeom>
          <a:ln>
            <a:noFill/>
          </a:ln>
        </p:spPr>
      </p:pic>
      <p:pic>
        <p:nvPicPr>
          <p:cNvPr id="1261" name="Picture 84"/>
          <p:cNvPicPr/>
          <p:nvPr/>
        </p:nvPicPr>
        <p:blipFill>
          <a:blip r:embed="rId13"/>
          <a:stretch/>
        </p:blipFill>
        <p:spPr>
          <a:xfrm>
            <a:off x="5911729" y="2055009"/>
            <a:ext cx="1960920" cy="548280"/>
          </a:xfrm>
          <a:prstGeom prst="rect">
            <a:avLst/>
          </a:prstGeom>
          <a:ln>
            <a:noFill/>
          </a:ln>
        </p:spPr>
      </p:pic>
      <p:pic>
        <p:nvPicPr>
          <p:cNvPr id="1262" name="Picture 85"/>
          <p:cNvPicPr/>
          <p:nvPr/>
        </p:nvPicPr>
        <p:blipFill>
          <a:blip r:embed="rId14"/>
          <a:stretch/>
        </p:blipFill>
        <p:spPr>
          <a:xfrm>
            <a:off x="349872" y="5668743"/>
            <a:ext cx="1960920" cy="548280"/>
          </a:xfrm>
          <a:prstGeom prst="rect">
            <a:avLst/>
          </a:prstGeom>
          <a:ln>
            <a:noFill/>
          </a:ln>
        </p:spPr>
      </p:pic>
      <p:pic>
        <p:nvPicPr>
          <p:cNvPr id="1263" name="Picture 86"/>
          <p:cNvPicPr/>
          <p:nvPr/>
        </p:nvPicPr>
        <p:blipFill>
          <a:blip r:embed="rId15"/>
          <a:stretch/>
        </p:blipFill>
        <p:spPr>
          <a:xfrm>
            <a:off x="5298738" y="6285514"/>
            <a:ext cx="1960920" cy="548280"/>
          </a:xfrm>
          <a:prstGeom prst="rect">
            <a:avLst/>
          </a:prstGeom>
          <a:ln>
            <a:noFill/>
          </a:ln>
        </p:spPr>
      </p:pic>
    </p:spTree>
    <p:extLst>
      <p:ext uri="{BB962C8B-B14F-4D97-AF65-F5344CB8AC3E}">
        <p14:creationId xmlns:p14="http://schemas.microsoft.com/office/powerpoint/2010/main" val="376518374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CustomShape 1"/>
          <p:cNvSpPr/>
          <p:nvPr/>
        </p:nvSpPr>
        <p:spPr>
          <a:xfrm>
            <a:off x="264600" y="1569600"/>
            <a:ext cx="8637840" cy="3691865"/>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dirty="0">
                <a:solidFill>
                  <a:srgbClr val="FFFFFF"/>
                </a:solidFill>
                <a:latin typeface="Courier New"/>
              </a:rPr>
              <a:t>library(</a:t>
            </a:r>
            <a:r>
              <a:rPr lang="en-US" sz="1300" b="0" strike="noStrike" spc="-1" dirty="0" err="1">
                <a:solidFill>
                  <a:srgbClr val="FFFFFF"/>
                </a:solidFill>
                <a:latin typeface="Courier New"/>
              </a:rPr>
              <a:t>CRFutil</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Star field model:</a:t>
            </a:r>
            <a:endParaRPr lang="en-US" sz="1300" b="0" strike="noStrike" spc="-1" dirty="0">
              <a:latin typeface="Arial"/>
            </a:endParaRPr>
          </a:p>
          <a:p>
            <a:pPr>
              <a:lnSpc>
                <a:spcPct val="100000"/>
              </a:lnSpc>
            </a:pPr>
            <a:r>
              <a:rPr lang="en-US" sz="1300" b="0" strike="noStrike" spc="-1" dirty="0" err="1">
                <a:solidFill>
                  <a:srgbClr val="FFFFFF"/>
                </a:solidFill>
                <a:latin typeface="Courier New"/>
              </a:rPr>
              <a:t>grphf</a:t>
            </a:r>
            <a:r>
              <a:rPr lang="en-US" sz="1300" b="0" strike="noStrike" spc="-1" dirty="0">
                <a:solidFill>
                  <a:srgbClr val="FFFFFF"/>
                </a:solidFill>
                <a:latin typeface="Courier New"/>
              </a:rPr>
              <a:t> &lt;- ~1:2+1:3+1:4+1:5+2:3+2:4+2:5+3:4+3:5</a:t>
            </a:r>
            <a:endParaRPr lang="en-US" sz="1300" b="0" strike="noStrike" spc="-1" dirty="0">
              <a:latin typeface="Arial"/>
            </a:endParaRPr>
          </a:p>
          <a:p>
            <a:pPr>
              <a:lnSpc>
                <a:spcPct val="100000"/>
              </a:lnSpc>
            </a:pPr>
            <a:r>
              <a:rPr lang="en-US" sz="1300" b="0" strike="noStrike" spc="-1" dirty="0">
                <a:solidFill>
                  <a:srgbClr val="FFFFFF"/>
                </a:solidFill>
                <a:latin typeface="Courier New"/>
              </a:rPr>
              <a:t>adj &lt;- ug(</a:t>
            </a:r>
            <a:r>
              <a:rPr lang="en-US" sz="1300" b="0" strike="noStrike" spc="-1" dirty="0" err="1">
                <a:solidFill>
                  <a:srgbClr val="FFFFFF"/>
                </a:solidFill>
                <a:latin typeface="Courier New"/>
              </a:rPr>
              <a:t>grphf</a:t>
            </a:r>
            <a:r>
              <a:rPr lang="en-US" sz="1300" b="0" strike="noStrike" spc="-1" dirty="0">
                <a:solidFill>
                  <a:srgbClr val="FFFFFF"/>
                </a:solidFill>
                <a:latin typeface="Courier New"/>
              </a:rPr>
              <a:t>, result=</a:t>
            </a:r>
            <a:r>
              <a:rPr lang="en-US" sz="1300" b="0" strike="noStrike" spc="-1" dirty="0">
                <a:solidFill>
                  <a:srgbClr val="00B050"/>
                </a:solidFill>
                <a:latin typeface="Courier New"/>
              </a:rPr>
              <a:t>"matrix"</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Make up random potentials and return a CRF-object</a:t>
            </a:r>
            <a:endParaRPr lang="en-US" sz="1300" b="0" strike="noStrike" spc="-1" dirty="0">
              <a:latin typeface="Arial"/>
            </a:endParaRPr>
          </a:p>
          <a:p>
            <a:pPr>
              <a:lnSpc>
                <a:spcPct val="100000"/>
              </a:lnSpc>
            </a:pPr>
            <a:r>
              <a:rPr lang="en-US" sz="1300" b="0" strike="noStrike" spc="-1" dirty="0">
                <a:solidFill>
                  <a:srgbClr val="FFFFFF"/>
                </a:solidFill>
                <a:latin typeface="Courier New"/>
              </a:rPr>
              <a:t>star    &lt;- </a:t>
            </a:r>
            <a:r>
              <a:rPr lang="en-US" sz="1300" b="0" strike="noStrike" spc="-1" dirty="0" err="1">
                <a:solidFill>
                  <a:srgbClr val="FFFFFF"/>
                </a:solidFill>
                <a:latin typeface="Courier New"/>
              </a:rPr>
              <a:t>sim.field.random</a:t>
            </a:r>
            <a:r>
              <a:rPr lang="en-US" sz="1300" b="0" strike="noStrike" spc="-1" dirty="0">
                <a:solidFill>
                  <a:srgbClr val="FFFFFF"/>
                </a:solidFill>
                <a:latin typeface="Courier New"/>
              </a:rPr>
              <a:t>(</a:t>
            </a:r>
            <a:r>
              <a:rPr lang="en-US" sz="1300" b="0" strike="noStrike" spc="-1" dirty="0" err="1">
                <a:solidFill>
                  <a:srgbClr val="FFFFFF"/>
                </a:solidFill>
                <a:latin typeface="Courier New"/>
              </a:rPr>
              <a:t>adjacentcy.matrix</a:t>
            </a:r>
            <a:r>
              <a:rPr lang="en-US" sz="1300" b="0" strike="noStrike" spc="-1" dirty="0">
                <a:solidFill>
                  <a:srgbClr val="FFFFFF"/>
                </a:solidFill>
                <a:latin typeface="Courier New"/>
              </a:rPr>
              <a:t>=adj, </a:t>
            </a:r>
            <a:r>
              <a:rPr lang="en-US" sz="1300" b="0" strike="noStrike" spc="-1" dirty="0" err="1">
                <a:solidFill>
                  <a:srgbClr val="FFFFFF"/>
                </a:solidFill>
                <a:latin typeface="Courier New"/>
              </a:rPr>
              <a:t>num.states</a:t>
            </a:r>
            <a:r>
              <a:rPr lang="en-US" sz="1300" b="0" strike="noStrike" spc="-1" dirty="0">
                <a:solidFill>
                  <a:srgbClr val="FFFFFF"/>
                </a:solidFill>
                <a:latin typeface="Courier New"/>
              </a:rPr>
              <a:t>=2, </a:t>
            </a:r>
            <a:r>
              <a:rPr lang="en-US" sz="1300" b="0" strike="noStrike" spc="-1" dirty="0" err="1">
                <a:solidFill>
                  <a:srgbClr val="FFFFFF"/>
                </a:solidFill>
                <a:latin typeface="Courier New"/>
              </a:rPr>
              <a:t>num.sims</a:t>
            </a:r>
            <a:r>
              <a:rPr lang="en-US" sz="1300" b="0" strike="noStrike" spc="-1" dirty="0">
                <a:solidFill>
                  <a:srgbClr val="FFFFFF"/>
                </a:solidFill>
                <a:latin typeface="Courier New"/>
              </a:rPr>
              <a:t>=1, seed=1)</a:t>
            </a:r>
            <a:endParaRPr lang="en-US" sz="1300" b="0" strike="noStrike" spc="-1" dirty="0">
              <a:latin typeface="Arial"/>
            </a:endParaRPr>
          </a:p>
          <a:p>
            <a:pPr>
              <a:lnSpc>
                <a:spcPct val="100000"/>
              </a:lnSpc>
            </a:pPr>
            <a:r>
              <a:rPr lang="en-US" sz="1300" b="0" strike="noStrike" spc="-1" dirty="0" err="1">
                <a:solidFill>
                  <a:srgbClr val="FFFFFF"/>
                </a:solidFill>
                <a:latin typeface="Courier New"/>
              </a:rPr>
              <a:t>samps</a:t>
            </a:r>
            <a:r>
              <a:rPr lang="en-US" sz="1300" b="0" strike="noStrike" spc="-1" dirty="0">
                <a:solidFill>
                  <a:srgbClr val="FFFFFF"/>
                </a:solidFill>
                <a:latin typeface="Courier New"/>
              </a:rPr>
              <a:t>       &lt;- </a:t>
            </a:r>
            <a:r>
              <a:rPr lang="en-US" sz="1300" b="0" strike="noStrike" spc="-1" dirty="0" err="1">
                <a:solidFill>
                  <a:srgbClr val="FFFFFF"/>
                </a:solidFill>
                <a:latin typeface="Courier New"/>
              </a:rPr>
              <a:t>star$samples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known.model</a:t>
            </a:r>
            <a:r>
              <a:rPr lang="en-US" sz="1300" b="0" strike="noStrike" spc="-1" dirty="0">
                <a:solidFill>
                  <a:srgbClr val="FFFFFF"/>
                </a:solidFill>
                <a:latin typeface="Courier New"/>
              </a:rPr>
              <a:t> &lt;- </a:t>
            </a:r>
            <a:r>
              <a:rPr lang="en-US" sz="1300" b="0" strike="noStrike" spc="-1" dirty="0" err="1">
                <a:solidFill>
                  <a:srgbClr val="FFFFFF"/>
                </a:solidFill>
                <a:latin typeface="Courier New"/>
              </a:rPr>
              <a:t>star$model</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Feature function</a:t>
            </a:r>
            <a:endParaRPr lang="en-US" sz="1300" b="0" strike="noStrike" spc="-1" dirty="0">
              <a:latin typeface="Arial"/>
            </a:endParaRPr>
          </a:p>
          <a:p>
            <a:pPr>
              <a:lnSpc>
                <a:spcPct val="100000"/>
              </a:lnSpc>
            </a:pPr>
            <a:r>
              <a:rPr lang="en-US" sz="1300" b="0" strike="noStrike" spc="-1" dirty="0">
                <a:solidFill>
                  <a:srgbClr val="FFFFFF"/>
                </a:solidFill>
                <a:latin typeface="Courier New"/>
              </a:rPr>
              <a:t>f0 &lt;- function(y){ </a:t>
            </a:r>
            <a:r>
              <a:rPr lang="en-US" sz="1300" b="0" strike="noStrike" spc="-1" dirty="0" err="1">
                <a:solidFill>
                  <a:srgbClr val="FFFFFF"/>
                </a:solidFill>
                <a:latin typeface="Courier New"/>
              </a:rPr>
              <a:t>as.numeric</a:t>
            </a:r>
            <a:r>
              <a:rPr lang="en-US" sz="1300" b="0" strike="noStrike" spc="-1" dirty="0">
                <a:solidFill>
                  <a:srgbClr val="FFFFFF"/>
                </a:solidFill>
                <a:latin typeface="Courier New"/>
              </a:rPr>
              <a:t>(c((y==1),(y==2)))}</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Grab the first sampled configuration:</a:t>
            </a:r>
            <a:endParaRPr lang="en-US" sz="1300" b="0" strike="noStrike" spc="-1" dirty="0">
              <a:latin typeface="Arial"/>
            </a:endParaRPr>
          </a:p>
          <a:p>
            <a:pPr>
              <a:lnSpc>
                <a:spcPct val="100000"/>
              </a:lnSpc>
            </a:pPr>
            <a:r>
              <a:rPr lang="en-US" sz="1300" b="0" strike="noStrike" spc="-1" dirty="0">
                <a:solidFill>
                  <a:srgbClr val="FFFFFF"/>
                </a:solidFill>
                <a:latin typeface="Courier New"/>
              </a:rPr>
              <a:t>X &lt;- </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[1,]</a:t>
            </a:r>
            <a:endParaRPr lang="en-US" sz="1300" b="0" strike="noStrike" spc="-1" dirty="0">
              <a:latin typeface="Arial"/>
            </a:endParaRPr>
          </a:p>
          <a:p>
            <a:pPr>
              <a:lnSpc>
                <a:spcPct val="100000"/>
              </a:lnSpc>
            </a:pPr>
            <a:r>
              <a:rPr lang="en-US" sz="1300" b="0" strike="noStrike" spc="-1" dirty="0">
                <a:solidFill>
                  <a:srgbClr val="FFFFFF"/>
                </a:solidFill>
                <a:latin typeface="Courier New"/>
              </a:rPr>
              <a:t>X</a:t>
            </a:r>
            <a:endParaRPr lang="en-US" sz="1300" b="0" strike="noStrike" spc="-1" dirty="0">
              <a:latin typeface="Arial"/>
            </a:endParaRPr>
          </a:p>
        </p:txBody>
      </p:sp>
      <p:sp>
        <p:nvSpPr>
          <p:cNvPr id="1265" name="CustomShape 2"/>
          <p:cNvSpPr/>
          <p:nvPr/>
        </p:nvSpPr>
        <p:spPr>
          <a:xfrm>
            <a:off x="198360" y="793440"/>
            <a:ext cx="8945280" cy="6448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Times New Roman"/>
              </a:rPr>
              <a:t>The Star field model </a:t>
            </a:r>
            <a:r>
              <a:rPr lang="en-US" sz="1800" b="0" i="1" u="sng" strike="noStrike" spc="-1" dirty="0">
                <a:solidFill>
                  <a:srgbClr val="000000"/>
                </a:solidFill>
                <a:uFillTx/>
                <a:latin typeface="Times New Roman"/>
              </a:rPr>
              <a:t>with all parameters different between nodes and edges</a:t>
            </a:r>
            <a:r>
              <a:rPr lang="en-US" sz="1800" b="0" strike="noStrike" spc="-1" dirty="0">
                <a:solidFill>
                  <a:srgbClr val="000000"/>
                </a:solidFill>
                <a:latin typeface="Times New Roman"/>
              </a:rPr>
              <a:t>. Using a  random parameter vector, get a sample of configurations and grab the first to be </a:t>
            </a: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1</a:t>
            </a:r>
            <a:r>
              <a:rPr lang="en-US" sz="1800" b="0" strike="noStrike" spc="-1" dirty="0">
                <a:solidFill>
                  <a:srgbClr val="000000"/>
                </a:solidFill>
                <a:latin typeface="Times New Roman"/>
              </a:rPr>
              <a:t>:</a:t>
            </a:r>
            <a:endParaRPr lang="en-US" sz="1800" b="0" strike="noStrike" spc="-1" dirty="0">
              <a:latin typeface="Arial"/>
            </a:endParaRPr>
          </a:p>
        </p:txBody>
      </p:sp>
      <p:pic>
        <p:nvPicPr>
          <p:cNvPr id="1266" name="Picture 1"/>
          <p:cNvPicPr/>
          <p:nvPr/>
        </p:nvPicPr>
        <p:blipFill>
          <a:blip r:embed="rId2"/>
          <a:stretch/>
        </p:blipFill>
        <p:spPr>
          <a:xfrm>
            <a:off x="3592080" y="5402880"/>
            <a:ext cx="1358640" cy="837720"/>
          </a:xfrm>
          <a:prstGeom prst="rect">
            <a:avLst/>
          </a:prstGeom>
          <a:ln>
            <a:noFill/>
          </a:ln>
        </p:spPr>
      </p:pic>
      <p:sp>
        <p:nvSpPr>
          <p:cNvPr id="1267" name="CustomShape 3"/>
          <p:cNvSpPr/>
          <p:nvPr/>
        </p:nvSpPr>
        <p:spPr>
          <a:xfrm>
            <a:off x="3060720" y="5878080"/>
            <a:ext cx="47664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1</a:t>
            </a:r>
            <a:r>
              <a:rPr lang="en-US" sz="1800" b="0" strike="noStrike" spc="-1">
                <a:solidFill>
                  <a:srgbClr val="000000"/>
                </a:solidFill>
                <a:latin typeface="Times New Roman"/>
              </a:rPr>
              <a:t>:</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8" name="Picture 3"/>
          <p:cNvPicPr/>
          <p:nvPr/>
        </p:nvPicPr>
        <p:blipFill>
          <a:blip r:embed="rId2"/>
          <a:stretch/>
        </p:blipFill>
        <p:spPr>
          <a:xfrm>
            <a:off x="2596680" y="93600"/>
            <a:ext cx="4352040" cy="610560"/>
          </a:xfrm>
          <a:prstGeom prst="rect">
            <a:avLst/>
          </a:prstGeom>
          <a:ln>
            <a:noFill/>
          </a:ln>
        </p:spPr>
      </p:pic>
      <p:sp>
        <p:nvSpPr>
          <p:cNvPr id="1269" name="CustomShape 1"/>
          <p:cNvSpPr/>
          <p:nvPr/>
        </p:nvSpPr>
        <p:spPr>
          <a:xfrm>
            <a:off x="1281960" y="120240"/>
            <a:ext cx="124776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a. Show:</a:t>
            </a:r>
            <a:endParaRPr lang="en-US" sz="2400" b="0" strike="noStrike" spc="-1">
              <a:latin typeface="Arial"/>
            </a:endParaRPr>
          </a:p>
        </p:txBody>
      </p:sp>
      <p:sp>
        <p:nvSpPr>
          <p:cNvPr id="1270" name="CustomShape 2"/>
          <p:cNvSpPr/>
          <p:nvPr/>
        </p:nvSpPr>
        <p:spPr>
          <a:xfrm>
            <a:off x="264600" y="860760"/>
            <a:ext cx="8637840" cy="155052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dirty="0">
                <a:solidFill>
                  <a:srgbClr val="FFFF00"/>
                </a:solidFill>
                <a:latin typeface="Courier New"/>
              </a:rPr>
              <a:t>#a. Gradient of E(X3|X/X3)</a:t>
            </a:r>
            <a:endParaRPr lang="en-US" sz="1200" b="0" strike="noStrike" spc="-1" dirty="0">
              <a:latin typeface="Arial"/>
            </a:endParaRPr>
          </a:p>
          <a:p>
            <a:pPr>
              <a:lnSpc>
                <a:spcPct val="100000"/>
              </a:lnSpc>
            </a:pPr>
            <a:r>
              <a:rPr lang="en-US" sz="1200" b="0" strike="noStrike" spc="-1" dirty="0">
                <a:solidFill>
                  <a:srgbClr val="FFFFFF"/>
                </a:solidFill>
                <a:latin typeface="Courier New"/>
              </a:rPr>
              <a:t>dE.X3.Xb &lt;- </a:t>
            </a:r>
            <a:r>
              <a:rPr lang="en-US" sz="1200" b="0" strike="noStrike" spc="-1" dirty="0" err="1">
                <a:solidFill>
                  <a:srgbClr val="FFFFFF"/>
                </a:solidFill>
                <a:latin typeface="Courier New"/>
              </a:rPr>
              <a:t>conditional.energy.gradient</a:t>
            </a:r>
            <a:r>
              <a:rPr lang="en-US" sz="1200" b="0" strike="noStrike" spc="-1" dirty="0">
                <a:solidFill>
                  <a:srgbClr val="FFFFFF"/>
                </a:solidFill>
                <a:latin typeface="Courier New"/>
              </a:rPr>
              <a:t>(config = X, </a:t>
            </a:r>
            <a:r>
              <a:rPr lang="en-US" sz="1200" b="0" strike="noStrike" spc="-1" dirty="0" err="1">
                <a:solidFill>
                  <a:srgbClr val="FFFFFF"/>
                </a:solidFill>
                <a:latin typeface="Courier New"/>
              </a:rPr>
              <a:t>condition.element.number</a:t>
            </a:r>
            <a:r>
              <a:rPr lang="en-US" sz="1200" b="0" strike="noStrike" spc="-1" dirty="0">
                <a:solidFill>
                  <a:srgbClr val="FFFFFF"/>
                </a:solidFill>
                <a:latin typeface="Courier New"/>
              </a:rPr>
              <a:t> = 3, </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crf</a:t>
            </a:r>
            <a:r>
              <a:rPr lang="en-US" sz="1200" b="0" strike="noStrike" spc="-1" dirty="0">
                <a:solidFill>
                  <a:srgbClr val="FFFFFF"/>
                </a:solidFill>
                <a:latin typeface="Courier New"/>
              </a:rPr>
              <a:t> = </a:t>
            </a:r>
            <a:r>
              <a:rPr lang="en-US" sz="1200" b="0" strike="noStrike" spc="-1" dirty="0" err="1">
                <a:solidFill>
                  <a:srgbClr val="FFFFFF"/>
                </a:solidFill>
                <a:latin typeface="Courier New"/>
              </a:rPr>
              <a:t>known.model</a:t>
            </a:r>
            <a:r>
              <a:rPr lang="en-US" sz="1200" b="0" strike="noStrike" spc="-1" dirty="0">
                <a:solidFill>
                  <a:srgbClr val="FFFFFF"/>
                </a:solidFill>
                <a:latin typeface="Courier New"/>
              </a:rPr>
              <a:t>, ff = f0, </a:t>
            </a:r>
            <a:r>
              <a:rPr lang="en-US" sz="1200" b="0" strike="noStrike" spc="-1" dirty="0" err="1">
                <a:solidFill>
                  <a:srgbClr val="FFFFFF"/>
                </a:solidFill>
                <a:latin typeface="Courier New"/>
              </a:rPr>
              <a:t>printQ</a:t>
            </a:r>
            <a:r>
              <a:rPr lang="en-US" sz="1200" b="0" strike="noStrike" spc="-1" dirty="0">
                <a:solidFill>
                  <a:srgbClr val="FFFFFF"/>
                </a:solidFill>
                <a:latin typeface="Courier New"/>
              </a:rPr>
              <a:t>=F)</a:t>
            </a:r>
            <a:endParaRPr lang="en-US" sz="1200" b="0" strike="noStrike" spc="-1" dirty="0">
              <a:latin typeface="Arial"/>
            </a:endParaRPr>
          </a:p>
          <a:p>
            <a:pPr>
              <a:lnSpc>
                <a:spcPct val="100000"/>
              </a:lnSpc>
            </a:pPr>
            <a:r>
              <a:rPr lang="en-US" sz="1200" b="0" strike="noStrike" spc="-1" dirty="0">
                <a:solidFill>
                  <a:srgbClr val="FFFFFF"/>
                </a:solidFill>
                <a:latin typeface="Courier New"/>
              </a:rPr>
              <a:t>dE.X3.Xb</a:t>
            </a:r>
            <a:endParaRPr lang="en-US" sz="1200" b="0" strike="noStrike" spc="-1" dirty="0">
              <a:latin typeface="Arial"/>
            </a:endParaRPr>
          </a:p>
          <a:p>
            <a:pPr>
              <a:lnSpc>
                <a:spcPct val="100000"/>
              </a:lnSpc>
            </a:pPr>
            <a:r>
              <a:rPr lang="en-US" sz="1200" b="0" strike="noStrike" spc="-1" dirty="0">
                <a:solidFill>
                  <a:srgbClr val="FFFFFF"/>
                </a:solidFill>
                <a:latin typeface="Courier New"/>
              </a:rPr>
              <a:t>dE.X3.Xb &lt;- dE.X3.Xb$conditional.grad</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a:t>
            </a:r>
            <a:r>
              <a:rPr lang="en-US" sz="1200" b="0" strike="noStrike" spc="-1" dirty="0" err="1">
                <a:solidFill>
                  <a:srgbClr val="FFFF00"/>
                </a:solidFill>
                <a:latin typeface="Courier New"/>
              </a:rPr>
              <a:t>dE</a:t>
            </a:r>
            <a:r>
              <a:rPr lang="en-US" sz="1200" b="0" strike="noStrike" spc="-1" dirty="0">
                <a:solidFill>
                  <a:srgbClr val="FFFF00"/>
                </a:solidFill>
                <a:latin typeface="Courier New"/>
              </a:rPr>
              <a:t>/dth7:</a:t>
            </a:r>
            <a:endParaRPr lang="en-US" sz="1200" b="0" strike="noStrike" spc="-1" dirty="0">
              <a:latin typeface="Arial"/>
            </a:endParaRPr>
          </a:p>
          <a:p>
            <a:pPr>
              <a:lnSpc>
                <a:spcPct val="100000"/>
              </a:lnSpc>
            </a:pPr>
            <a:r>
              <a:rPr lang="en-US" sz="1200" b="0" strike="noStrike" spc="-1" dirty="0">
                <a:solidFill>
                  <a:srgbClr val="FFFFFF"/>
                </a:solidFill>
                <a:latin typeface="Courier New"/>
              </a:rPr>
              <a:t>dE.X3.Xb[7]</a:t>
            </a:r>
            <a:endParaRPr lang="en-US" sz="1200" b="0" strike="noStrike" spc="-1" dirty="0">
              <a:latin typeface="Arial"/>
            </a:endParaRPr>
          </a:p>
        </p:txBody>
      </p:sp>
      <p:sp>
        <p:nvSpPr>
          <p:cNvPr id="1271" name="CustomShape 3"/>
          <p:cNvSpPr/>
          <p:nvPr/>
        </p:nvSpPr>
        <p:spPr>
          <a:xfrm>
            <a:off x="5778360" y="1733760"/>
            <a:ext cx="149004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1" strike="noStrike" spc="-1">
                <a:solidFill>
                  <a:srgbClr val="FFFFFF"/>
                </a:solidFill>
                <a:latin typeface="Times New Roman"/>
              </a:rPr>
              <a:t>X</a:t>
            </a:r>
            <a:r>
              <a:rPr lang="en-US" sz="1800" b="0" strike="noStrike" spc="-1" baseline="-25000">
                <a:solidFill>
                  <a:srgbClr val="FFFFFF"/>
                </a:solidFill>
                <a:latin typeface="Times New Roman"/>
              </a:rPr>
              <a:t>1</a:t>
            </a:r>
            <a:r>
              <a:rPr lang="en-US" sz="1800" b="0" strike="noStrike" spc="-1">
                <a:solidFill>
                  <a:srgbClr val="FFFFFF"/>
                </a:solidFill>
                <a:latin typeface="Times New Roman"/>
              </a:rPr>
              <a:t>: (2,2,1,1,0)</a:t>
            </a:r>
            <a:endParaRPr lang="en-US" sz="1800" b="0" strike="noStrike" spc="-1">
              <a:latin typeface="Arial"/>
            </a:endParaRPr>
          </a:p>
        </p:txBody>
      </p:sp>
      <p:pic>
        <p:nvPicPr>
          <p:cNvPr id="1272" name="Picture 7"/>
          <p:cNvPicPr/>
          <p:nvPr/>
        </p:nvPicPr>
        <p:blipFill>
          <a:blip r:embed="rId3"/>
          <a:stretch/>
        </p:blipFill>
        <p:spPr>
          <a:xfrm>
            <a:off x="425160" y="2662920"/>
            <a:ext cx="8184600" cy="3528720"/>
          </a:xfrm>
          <a:prstGeom prst="rect">
            <a:avLst/>
          </a:prstGeom>
          <a:ln>
            <a:noFill/>
          </a:ln>
        </p:spPr>
      </p:pic>
      <p:pic>
        <p:nvPicPr>
          <p:cNvPr id="1273" name="Picture 8"/>
          <p:cNvPicPr/>
          <p:nvPr/>
        </p:nvPicPr>
        <p:blipFill>
          <a:blip r:embed="rId4"/>
          <a:stretch/>
        </p:blipFill>
        <p:spPr>
          <a:xfrm>
            <a:off x="2889000" y="6367320"/>
            <a:ext cx="3634560" cy="456840"/>
          </a:xfrm>
          <a:prstGeom prst="rect">
            <a:avLst/>
          </a:prstGeom>
          <a:ln>
            <a:noFill/>
          </a:ln>
        </p:spPr>
      </p:pic>
      <p:sp>
        <p:nvSpPr>
          <p:cNvPr id="1274" name="CustomShape 4"/>
          <p:cNvSpPr/>
          <p:nvPr/>
        </p:nvSpPr>
        <p:spPr>
          <a:xfrm flipH="1" flipV="1">
            <a:off x="2205000" y="6125400"/>
            <a:ext cx="360" cy="46512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75" name="Line 5"/>
          <p:cNvSpPr/>
          <p:nvPr/>
        </p:nvSpPr>
        <p:spPr>
          <a:xfrm>
            <a:off x="2192400" y="6590520"/>
            <a:ext cx="60156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6" name="Picture 3"/>
          <p:cNvPicPr/>
          <p:nvPr/>
        </p:nvPicPr>
        <p:blipFill>
          <a:blip r:embed="rId2"/>
          <a:stretch/>
        </p:blipFill>
        <p:spPr>
          <a:xfrm>
            <a:off x="1877400" y="122400"/>
            <a:ext cx="7039080" cy="1007280"/>
          </a:xfrm>
          <a:prstGeom prst="rect">
            <a:avLst/>
          </a:prstGeom>
          <a:ln>
            <a:noFill/>
          </a:ln>
        </p:spPr>
      </p:pic>
      <p:sp>
        <p:nvSpPr>
          <p:cNvPr id="1277" name="CustomShape 1"/>
          <p:cNvSpPr/>
          <p:nvPr/>
        </p:nvSpPr>
        <p:spPr>
          <a:xfrm>
            <a:off x="228960" y="151200"/>
            <a:ext cx="139716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b. Evaluate:</a:t>
            </a:r>
            <a:endParaRPr lang="en-US" sz="2000" b="0" strike="noStrike" spc="-1">
              <a:latin typeface="Arial"/>
            </a:endParaRPr>
          </a:p>
        </p:txBody>
      </p:sp>
      <p:sp>
        <p:nvSpPr>
          <p:cNvPr id="1278" name="CustomShape 2"/>
          <p:cNvSpPr/>
          <p:nvPr/>
        </p:nvSpPr>
        <p:spPr>
          <a:xfrm>
            <a:off x="264600" y="1275480"/>
            <a:ext cx="8637840" cy="48423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a:solidFill>
                  <a:srgbClr val="FFFF00"/>
                </a:solidFill>
                <a:latin typeface="Courier New"/>
              </a:rPr>
              <a:t>#b. Requisite energies, potentials and gradients</a:t>
            </a:r>
            <a:endParaRPr lang="en-US" sz="1300" b="0" strike="noStrike" spc="-1">
              <a:latin typeface="Arial"/>
            </a:endParaRPr>
          </a:p>
          <a:p>
            <a:pPr>
              <a:lnSpc>
                <a:spcPct val="100000"/>
              </a:lnSpc>
            </a:pPr>
            <a:r>
              <a:rPr lang="en-US" sz="1300" b="0" strike="noStrike" spc="-1">
                <a:solidFill>
                  <a:srgbClr val="FFFFFF"/>
                </a:solidFill>
                <a:latin typeface="Courier New"/>
              </a:rPr>
              <a:t>E.X3.Xb  &lt;- conditional.config.energy2(theta.par = NULL, config = X,  </a:t>
            </a:r>
            <a:endParaRPr lang="en-US" sz="1300" b="0" strike="noStrike" spc="-1">
              <a:latin typeface="Arial"/>
            </a:endParaRPr>
          </a:p>
          <a:p>
            <a:pPr>
              <a:lnSpc>
                <a:spcPct val="100000"/>
              </a:lnSpc>
            </a:pPr>
            <a:r>
              <a:rPr lang="en-US" sz="1300" b="0" strike="noStrike" spc="-1">
                <a:solidFill>
                  <a:srgbClr val="FFFFFF"/>
                </a:solidFill>
                <a:latin typeface="Courier New"/>
              </a:rPr>
              <a:t>                                       condition.element.number = 3, </a:t>
            </a:r>
            <a:endParaRPr lang="en-US" sz="1300" b="0" strike="noStrike" spc="-1">
              <a:latin typeface="Arial"/>
            </a:endParaRPr>
          </a:p>
          <a:p>
            <a:pPr>
              <a:lnSpc>
                <a:spcPct val="100000"/>
              </a:lnSpc>
            </a:pPr>
            <a:r>
              <a:rPr lang="en-US" sz="1300" b="0" strike="noStrike" spc="-1">
                <a:solidFill>
                  <a:srgbClr val="FFFFFF"/>
                </a:solidFill>
                <a:latin typeface="Courier New"/>
              </a:rPr>
              <a:t>                                       crf = known.model, ff = f0)</a:t>
            </a:r>
            <a:endParaRPr lang="en-US" sz="1300" b="0" strike="noStrike" spc="-1">
              <a:latin typeface="Arial"/>
            </a:endParaRPr>
          </a:p>
          <a:p>
            <a:pPr>
              <a:lnSpc>
                <a:spcPct val="100000"/>
              </a:lnSpc>
            </a:pPr>
            <a:r>
              <a:rPr lang="en-US" sz="1300" b="0" strike="noStrike" spc="-1">
                <a:solidFill>
                  <a:srgbClr val="FFFFFF"/>
                </a:solidFill>
                <a:latin typeface="Courier New"/>
              </a:rPr>
              <a:t>P.X3.Xb  &lt;- exp(E.X3.Xb)              </a:t>
            </a:r>
            <a:r>
              <a:rPr lang="en-US" sz="1300" b="0" strike="noStrike" spc="-1">
                <a:solidFill>
                  <a:srgbClr val="FFFF00"/>
                </a:solidFill>
                <a:latin typeface="Courier New"/>
              </a:rPr>
              <a:t># potential needed</a:t>
            </a:r>
            <a:endParaRPr lang="en-US" sz="1300" b="0" strike="noStrike" spc="-1">
              <a:latin typeface="Arial"/>
            </a:endParaRPr>
          </a:p>
          <a:p>
            <a:pPr>
              <a:lnSpc>
                <a:spcPct val="100000"/>
              </a:lnSpc>
            </a:pPr>
            <a:r>
              <a:rPr lang="en-US" sz="1300" b="0" strike="noStrike" spc="-1">
                <a:solidFill>
                  <a:srgbClr val="FFFFFF"/>
                </a:solidFill>
                <a:latin typeface="Courier New"/>
              </a:rPr>
              <a:t>dE.X3.Xb &lt;- conditional.energy.gradient(config = X, </a:t>
            </a:r>
            <a:endParaRPr lang="en-US" sz="1300" b="0" strike="noStrike" spc="-1">
              <a:latin typeface="Arial"/>
            </a:endParaRPr>
          </a:p>
          <a:p>
            <a:pPr>
              <a:lnSpc>
                <a:spcPct val="100000"/>
              </a:lnSpc>
            </a:pPr>
            <a:r>
              <a:rPr lang="en-US" sz="1300" b="0" strike="noStrike" spc="-1">
                <a:solidFill>
                  <a:srgbClr val="FFFFFF"/>
                </a:solidFill>
                <a:latin typeface="Courier New"/>
              </a:rPr>
              <a:t>                                        condition.element.number = 3, </a:t>
            </a:r>
            <a:endParaRPr lang="en-US" sz="1300" b="0" strike="noStrike" spc="-1">
              <a:latin typeface="Arial"/>
            </a:endParaRPr>
          </a:p>
          <a:p>
            <a:pPr>
              <a:lnSpc>
                <a:spcPct val="100000"/>
              </a:lnSpc>
            </a:pPr>
            <a:r>
              <a:rPr lang="en-US" sz="1300" b="0" strike="noStrike" spc="-1">
                <a:solidFill>
                  <a:srgbClr val="FFFFFF"/>
                </a:solidFill>
                <a:latin typeface="Courier New"/>
              </a:rPr>
              <a:t>                                        crf = known.model, ff = f0, printQ=F)</a:t>
            </a:r>
            <a:endParaRPr lang="en-US" sz="1300" b="0" strike="noStrike" spc="-1">
              <a:latin typeface="Arial"/>
            </a:endParaRPr>
          </a:p>
          <a:p>
            <a:pPr>
              <a:lnSpc>
                <a:spcPct val="100000"/>
              </a:lnSpc>
            </a:pPr>
            <a:r>
              <a:rPr lang="en-US" sz="1300" b="0" strike="noStrike" spc="-1">
                <a:solidFill>
                  <a:srgbClr val="FFFFFF"/>
                </a:solidFill>
                <a:latin typeface="Courier New"/>
              </a:rPr>
              <a:t>dE.X3.Xb &lt;- dE.X3.Xb$conditional.grad </a:t>
            </a:r>
            <a:r>
              <a:rPr lang="en-US" sz="1300" b="0" strike="noStrike" spc="-1">
                <a:solidFill>
                  <a:srgbClr val="FFFF00"/>
                </a:solidFill>
                <a:latin typeface="Courier New"/>
              </a:rPr>
              <a:t># derivative needed</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00"/>
                </a:solidFill>
                <a:latin typeface="Courier New"/>
              </a:rPr>
              <a:t># Complement energies, potentials and gradients</a:t>
            </a:r>
            <a:endParaRPr lang="en-US" sz="1300" b="0" strike="noStrike" spc="-1">
              <a:latin typeface="Arial"/>
            </a:endParaRPr>
          </a:p>
          <a:p>
            <a:pPr>
              <a:lnSpc>
                <a:spcPct val="100000"/>
              </a:lnSpc>
            </a:pPr>
            <a:r>
              <a:rPr lang="en-US" sz="1300" b="0" strike="noStrike" spc="-1">
                <a:solidFill>
                  <a:srgbClr val="FFFFFF"/>
                </a:solidFill>
                <a:latin typeface="Courier New"/>
              </a:rPr>
              <a:t>Xc        &lt;- complement.at.idx(configuration = X, complement.index = 3)</a:t>
            </a:r>
            <a:endParaRPr lang="en-US" sz="1300" b="0" strike="noStrike" spc="-1">
              <a:latin typeface="Arial"/>
            </a:endParaRPr>
          </a:p>
          <a:p>
            <a:pPr>
              <a:lnSpc>
                <a:spcPct val="100000"/>
              </a:lnSpc>
            </a:pPr>
            <a:r>
              <a:rPr lang="en-US" sz="1300" b="0" strike="noStrike" spc="-1">
                <a:solidFill>
                  <a:srgbClr val="FFFFFF"/>
                </a:solidFill>
                <a:latin typeface="Courier New"/>
              </a:rPr>
              <a:t>E.X3.Xbc  &lt;- conditional.config.energy2(theta.par = NULL, config = Xc, </a:t>
            </a:r>
            <a:endParaRPr lang="en-US" sz="1300" b="0" strike="noStrike" spc="-1">
              <a:latin typeface="Arial"/>
            </a:endParaRPr>
          </a:p>
          <a:p>
            <a:pPr>
              <a:lnSpc>
                <a:spcPct val="100000"/>
              </a:lnSpc>
            </a:pPr>
            <a:r>
              <a:rPr lang="en-US" sz="1300" b="0" strike="noStrike" spc="-1">
                <a:solidFill>
                  <a:srgbClr val="FFFFFF"/>
                </a:solidFill>
                <a:latin typeface="Courier New"/>
              </a:rPr>
              <a:t>                                        condition.element.number = 3, </a:t>
            </a:r>
            <a:endParaRPr lang="en-US" sz="1300" b="0" strike="noStrike" spc="-1">
              <a:latin typeface="Arial"/>
            </a:endParaRPr>
          </a:p>
          <a:p>
            <a:pPr>
              <a:lnSpc>
                <a:spcPct val="100000"/>
              </a:lnSpc>
            </a:pPr>
            <a:r>
              <a:rPr lang="en-US" sz="1300" b="0" strike="noStrike" spc="-1">
                <a:solidFill>
                  <a:srgbClr val="FFFFFF"/>
                </a:solidFill>
                <a:latin typeface="Courier New"/>
              </a:rPr>
              <a:t>                                        crf = known.model, ff = f0)</a:t>
            </a:r>
            <a:endParaRPr lang="en-US" sz="1300" b="0" strike="noStrike" spc="-1">
              <a:latin typeface="Arial"/>
            </a:endParaRPr>
          </a:p>
          <a:p>
            <a:pPr>
              <a:lnSpc>
                <a:spcPct val="100000"/>
              </a:lnSpc>
            </a:pPr>
            <a:r>
              <a:rPr lang="en-US" sz="1300" b="0" strike="noStrike" spc="-1">
                <a:solidFill>
                  <a:srgbClr val="FFFFFF"/>
                </a:solidFill>
                <a:latin typeface="Courier New"/>
              </a:rPr>
              <a:t>P.X3.Xbc  &lt;- exp(E.X3.Xbc)              </a:t>
            </a:r>
            <a:r>
              <a:rPr lang="en-US" sz="1300" b="0" strike="noStrike" spc="-1">
                <a:solidFill>
                  <a:srgbClr val="FFFF00"/>
                </a:solidFill>
                <a:latin typeface="Courier New"/>
              </a:rPr>
              <a:t># complement potential needed</a:t>
            </a:r>
            <a:endParaRPr lang="en-US" sz="1300" b="0" strike="noStrike" spc="-1">
              <a:latin typeface="Arial"/>
            </a:endParaRPr>
          </a:p>
          <a:p>
            <a:pPr>
              <a:lnSpc>
                <a:spcPct val="100000"/>
              </a:lnSpc>
            </a:pPr>
            <a:r>
              <a:rPr lang="en-US" sz="1300" b="0" strike="noStrike" spc="-1">
                <a:solidFill>
                  <a:srgbClr val="FFFFFF"/>
                </a:solidFill>
                <a:latin typeface="Courier New"/>
              </a:rPr>
              <a:t>dE.X3.Xbc &lt;- conditional.energy.gradient(config = Xc, condition.element.number = 3, </a:t>
            </a:r>
            <a:endParaRPr lang="en-US" sz="1300" b="0" strike="noStrike" spc="-1">
              <a:latin typeface="Arial"/>
            </a:endParaRPr>
          </a:p>
          <a:p>
            <a:pPr>
              <a:lnSpc>
                <a:spcPct val="100000"/>
              </a:lnSpc>
            </a:pPr>
            <a:r>
              <a:rPr lang="en-US" sz="1300" b="0" strike="noStrike" spc="-1">
                <a:solidFill>
                  <a:srgbClr val="FFFFFF"/>
                </a:solidFill>
                <a:latin typeface="Courier New"/>
              </a:rPr>
              <a:t>                                         crf = known.model, ff = f0, printQ=F)</a:t>
            </a:r>
            <a:endParaRPr lang="en-US" sz="1300" b="0" strike="noStrike" spc="-1">
              <a:latin typeface="Arial"/>
            </a:endParaRPr>
          </a:p>
          <a:p>
            <a:pPr>
              <a:lnSpc>
                <a:spcPct val="100000"/>
              </a:lnSpc>
            </a:pPr>
            <a:r>
              <a:rPr lang="en-US" sz="1300" b="0" strike="noStrike" spc="-1">
                <a:solidFill>
                  <a:srgbClr val="FFFFFF"/>
                </a:solidFill>
                <a:latin typeface="Courier New"/>
              </a:rPr>
              <a:t>dE.X3.Xbc &lt;- dE.X3.Xbc$conditional.grad </a:t>
            </a:r>
            <a:r>
              <a:rPr lang="en-US" sz="1300" b="0" strike="noStrike" spc="-1">
                <a:solidFill>
                  <a:srgbClr val="FFFF00"/>
                </a:solidFill>
                <a:latin typeface="Courier New"/>
              </a:rPr>
              <a:t># complement derivative needed</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00"/>
                </a:solidFill>
                <a:latin typeface="Courier New"/>
              </a:rPr>
              <a:t># Assemble \frac{\partial}{\partial \theta_7} Z_{X_3|{\bf X}_1\slash X_3}</a:t>
            </a:r>
            <a:endParaRPr lang="en-US" sz="1300" b="0" strike="noStrike" spc="-1">
              <a:latin typeface="Arial"/>
            </a:endParaRPr>
          </a:p>
          <a:p>
            <a:pPr>
              <a:lnSpc>
                <a:spcPct val="100000"/>
              </a:lnSpc>
            </a:pPr>
            <a:r>
              <a:rPr lang="en-US" sz="1300" b="0" strike="noStrike" spc="-1">
                <a:solidFill>
                  <a:srgbClr val="FFFFFF"/>
                </a:solidFill>
                <a:latin typeface="Courier New"/>
              </a:rPr>
              <a:t>dZ.X3.Xb.th7 &lt;- P.X3.Xb * dE.X3.Xb[7] + P.X3.Xbc * dE.X3.Xbc[7]</a:t>
            </a:r>
            <a:endParaRPr lang="en-US" sz="1300" b="0" strike="noStrike" spc="-1">
              <a:latin typeface="Arial"/>
            </a:endParaRPr>
          </a:p>
          <a:p>
            <a:pPr>
              <a:lnSpc>
                <a:spcPct val="100000"/>
              </a:lnSpc>
            </a:pPr>
            <a:r>
              <a:rPr lang="en-US" sz="1300" b="0" strike="noStrike" spc="-1">
                <a:solidFill>
                  <a:srgbClr val="FFFFFF"/>
                </a:solidFill>
                <a:latin typeface="Courier New"/>
              </a:rPr>
              <a:t>dZ.X3.Xb.th7</a:t>
            </a:r>
            <a:endParaRPr lang="en-US" sz="1300" b="0" strike="noStrike" spc="-1">
              <a:latin typeface="Arial"/>
            </a:endParaRPr>
          </a:p>
          <a:p>
            <a:pPr>
              <a:lnSpc>
                <a:spcPct val="100000"/>
              </a:lnSpc>
            </a:pPr>
            <a:endParaRPr lang="en-US" sz="1300" b="0" strike="noStrike" spc="-1">
              <a:latin typeface="Arial"/>
            </a:endParaRPr>
          </a:p>
        </p:txBody>
      </p:sp>
      <p:pic>
        <p:nvPicPr>
          <p:cNvPr id="1279" name="Picture 6"/>
          <p:cNvPicPr/>
          <p:nvPr/>
        </p:nvPicPr>
        <p:blipFill>
          <a:blip r:embed="rId3"/>
          <a:stretch/>
        </p:blipFill>
        <p:spPr>
          <a:xfrm>
            <a:off x="3133440" y="5889600"/>
            <a:ext cx="1714320" cy="558360"/>
          </a:xfrm>
          <a:prstGeom prst="rect">
            <a:avLst/>
          </a:prstGeom>
          <a:ln>
            <a:noFill/>
          </a:ln>
        </p:spPr>
      </p:pic>
      <p:sp>
        <p:nvSpPr>
          <p:cNvPr id="1280" name="CustomShape 3"/>
          <p:cNvSpPr/>
          <p:nvPr/>
        </p:nvSpPr>
        <p:spPr>
          <a:xfrm>
            <a:off x="2446560" y="748800"/>
            <a:ext cx="1216080" cy="514044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80"/>
                                        </p:tgtEl>
                                        <p:attrNameLst>
                                          <p:attrName>style.visibility</p:attrName>
                                        </p:attrNameLst>
                                      </p:cBhvr>
                                      <p:to>
                                        <p:strVal val="visible"/>
                                      </p:to>
                                    </p:set>
                                    <p:anim calcmode="lin" valueType="num">
                                      <p:cBhvr additive="repl">
                                        <p:cTn id="7" dur="500" fill="hold"/>
                                        <p:tgtEl>
                                          <p:spTgt spid="1280"/>
                                        </p:tgtEl>
                                        <p:attrNameLst>
                                          <p:attrName>ppt_x</p:attrName>
                                        </p:attrNameLst>
                                      </p:cBhvr>
                                      <p:tavLst>
                                        <p:tav tm="0">
                                          <p:val>
                                            <p:strVal val="#ppt_x"/>
                                          </p:val>
                                        </p:tav>
                                        <p:tav tm="100000">
                                          <p:val>
                                            <p:strVal val="#ppt_x"/>
                                          </p:val>
                                        </p:tav>
                                      </p:tavLst>
                                    </p:anim>
                                    <p:anim calcmode="lin" valueType="num">
                                      <p:cBhvr additive="repl">
                                        <p:cTn id="8" dur="500" fill="hold"/>
                                        <p:tgtEl>
                                          <p:spTgt spid="128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79"/>
                                        </p:tgtEl>
                                        <p:attrNameLst>
                                          <p:attrName>style.visibility</p:attrName>
                                        </p:attrNameLst>
                                      </p:cBhvr>
                                      <p:to>
                                        <p:strVal val="visible"/>
                                      </p:to>
                                    </p:set>
                                    <p:anim calcmode="lin" valueType="num">
                                      <p:cBhvr additive="repl">
                                        <p:cTn id="11" dur="500" fill="hold"/>
                                        <p:tgtEl>
                                          <p:spTgt spid="1279"/>
                                        </p:tgtEl>
                                        <p:attrNameLst>
                                          <p:attrName>ppt_x</p:attrName>
                                        </p:attrNameLst>
                                      </p:cBhvr>
                                      <p:tavLst>
                                        <p:tav tm="0">
                                          <p:val>
                                            <p:strVal val="#ppt_x"/>
                                          </p:val>
                                        </p:tav>
                                        <p:tav tm="100000">
                                          <p:val>
                                            <p:strVal val="#ppt_x"/>
                                          </p:val>
                                        </p:tav>
                                      </p:tavLst>
                                    </p:anim>
                                    <p:anim calcmode="lin" valueType="num">
                                      <p:cBhvr additive="repl">
                                        <p:cTn id="12" dur="500" fill="hold"/>
                                        <p:tgtEl>
                                          <p:spTgt spid="12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1" name="Picture 3"/>
          <p:cNvPicPr/>
          <p:nvPr/>
        </p:nvPicPr>
        <p:blipFill>
          <a:blip r:embed="rId2"/>
          <a:stretch/>
        </p:blipFill>
        <p:spPr>
          <a:xfrm>
            <a:off x="1586880" y="407880"/>
            <a:ext cx="7382880" cy="1245600"/>
          </a:xfrm>
          <a:prstGeom prst="rect">
            <a:avLst/>
          </a:prstGeom>
          <a:ln>
            <a:noFill/>
          </a:ln>
        </p:spPr>
      </p:pic>
      <p:sp>
        <p:nvSpPr>
          <p:cNvPr id="1282" name="CustomShape 1"/>
          <p:cNvSpPr/>
          <p:nvPr/>
        </p:nvSpPr>
        <p:spPr>
          <a:xfrm>
            <a:off x="19800" y="421200"/>
            <a:ext cx="138204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c. Evaluate:</a:t>
            </a:r>
            <a:endParaRPr lang="en-US" sz="2000" b="0" strike="noStrike" spc="-1">
              <a:latin typeface="Arial"/>
            </a:endParaRPr>
          </a:p>
        </p:txBody>
      </p:sp>
      <p:sp>
        <p:nvSpPr>
          <p:cNvPr id="1283" name="CustomShape 2"/>
          <p:cNvSpPr/>
          <p:nvPr/>
        </p:nvSpPr>
        <p:spPr>
          <a:xfrm>
            <a:off x="106920" y="2063880"/>
            <a:ext cx="8956440" cy="26643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a:solidFill>
                  <a:srgbClr val="FFFF00"/>
                </a:solidFill>
                <a:latin typeface="Courier New"/>
              </a:rPr>
              <a:t># c. First compute the required Z(X3|X/X3)</a:t>
            </a:r>
            <a:endParaRPr lang="en-US" sz="1300" b="0" strike="noStrike" spc="-1">
              <a:latin typeface="Arial"/>
            </a:endParaRPr>
          </a:p>
          <a:p>
            <a:pPr>
              <a:lnSpc>
                <a:spcPct val="100000"/>
              </a:lnSpc>
            </a:pPr>
            <a:r>
              <a:rPr lang="en-US" sz="1300" b="0" strike="noStrike" spc="-1">
                <a:solidFill>
                  <a:srgbClr val="FFFFFF"/>
                </a:solidFill>
                <a:latin typeface="Courier New"/>
              </a:rPr>
              <a:t>logZ.X3.Xb &lt;- logsumexp2(c(E.X3.Xb, E.X3.Xbc))</a:t>
            </a:r>
            <a:endParaRPr lang="en-US" sz="1300" b="0" strike="noStrike" spc="-1">
              <a:latin typeface="Arial"/>
            </a:endParaRPr>
          </a:p>
          <a:p>
            <a:pPr>
              <a:lnSpc>
                <a:spcPct val="100000"/>
              </a:lnSpc>
            </a:pPr>
            <a:r>
              <a:rPr lang="en-US" sz="1300" b="0" strike="noStrike" spc="-1">
                <a:solidFill>
                  <a:srgbClr val="FFFFFF"/>
                </a:solidFill>
                <a:latin typeface="Courier New"/>
              </a:rPr>
              <a:t>Z.X3.Xb    &lt;- exp(logZ.X3.Xb)</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00"/>
                </a:solidFill>
                <a:latin typeface="Courier New"/>
              </a:rPr>
              <a:t># Compute the required probabilities</a:t>
            </a:r>
            <a:endParaRPr lang="en-US" sz="1300" b="0" strike="noStrike" spc="-1">
              <a:latin typeface="Arial"/>
            </a:endParaRPr>
          </a:p>
          <a:p>
            <a:pPr>
              <a:lnSpc>
                <a:spcPct val="100000"/>
              </a:lnSpc>
            </a:pPr>
            <a:r>
              <a:rPr lang="en-US" sz="1300" b="0" strike="noStrike" spc="-1">
                <a:solidFill>
                  <a:srgbClr val="FFFFFF"/>
                </a:solidFill>
                <a:latin typeface="Courier New"/>
              </a:rPr>
              <a:t>Pr.X3.Xb   &lt;- P.X3.Xb/Z.X3.Xb</a:t>
            </a:r>
            <a:endParaRPr lang="en-US" sz="1300" b="0" strike="noStrike" spc="-1">
              <a:latin typeface="Arial"/>
            </a:endParaRPr>
          </a:p>
          <a:p>
            <a:pPr>
              <a:lnSpc>
                <a:spcPct val="100000"/>
              </a:lnSpc>
            </a:pPr>
            <a:r>
              <a:rPr lang="en-US" sz="1300" b="0" strike="noStrike" spc="-1">
                <a:solidFill>
                  <a:srgbClr val="FFFFFF"/>
                </a:solidFill>
                <a:latin typeface="Courier New"/>
              </a:rPr>
              <a:t>Pr.X3.Xbc  &lt;- P.X3.Xbc/Z.X3.Xb</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00"/>
                </a:solidFill>
                <a:latin typeface="Courier New"/>
              </a:rPr>
              <a:t># Assemble \frac{\partial}{\partial \theta_7}\log\Big( Z_{X_3|{\bf X}_1\slash X_3} \Big)</a:t>
            </a:r>
            <a:endParaRPr lang="en-US" sz="1300" b="0" strike="noStrike" spc="-1">
              <a:latin typeface="Arial"/>
            </a:endParaRPr>
          </a:p>
          <a:p>
            <a:pPr>
              <a:lnSpc>
                <a:spcPct val="100000"/>
              </a:lnSpc>
            </a:pPr>
            <a:r>
              <a:rPr lang="en-US" sz="1300" b="0" strike="noStrike" spc="-1">
                <a:solidFill>
                  <a:srgbClr val="FFFFFF"/>
                </a:solidFill>
                <a:latin typeface="Courier New"/>
              </a:rPr>
              <a:t>Pr.X3.Xb * dE.X3.Xb[7] + Pr.X3.Xbc * dE.X3.Xbc[7]</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00"/>
                </a:solidFill>
                <a:latin typeface="Courier New"/>
              </a:rPr>
              <a:t># Or we can do this:</a:t>
            </a:r>
            <a:endParaRPr lang="en-US" sz="1300" b="0" strike="noStrike" spc="-1">
              <a:latin typeface="Arial"/>
            </a:endParaRPr>
          </a:p>
          <a:p>
            <a:pPr>
              <a:lnSpc>
                <a:spcPct val="100000"/>
              </a:lnSpc>
            </a:pPr>
            <a:r>
              <a:rPr lang="en-US" sz="1300" b="0" strike="noStrike" spc="-1">
                <a:solidFill>
                  <a:srgbClr val="FFFFFF"/>
                </a:solidFill>
                <a:latin typeface="Courier New"/>
              </a:rPr>
              <a:t>1/Z.X3.Xb * dZ.X3.Xb.th7</a:t>
            </a:r>
            <a:endParaRPr lang="en-US" sz="1300" b="0" strike="noStrike" spc="-1">
              <a:latin typeface="Arial"/>
            </a:endParaRPr>
          </a:p>
        </p:txBody>
      </p:sp>
      <p:pic>
        <p:nvPicPr>
          <p:cNvPr id="1284" name="Picture 6"/>
          <p:cNvPicPr/>
          <p:nvPr/>
        </p:nvPicPr>
        <p:blipFill>
          <a:blip r:embed="rId3"/>
          <a:stretch/>
        </p:blipFill>
        <p:spPr>
          <a:xfrm>
            <a:off x="2003760" y="5168160"/>
            <a:ext cx="5536800" cy="10663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5" name="Picture 3"/>
          <p:cNvPicPr/>
          <p:nvPr/>
        </p:nvPicPr>
        <p:blipFill>
          <a:blip r:embed="rId2"/>
          <a:stretch/>
        </p:blipFill>
        <p:spPr>
          <a:xfrm>
            <a:off x="1441800" y="2753640"/>
            <a:ext cx="757080" cy="506880"/>
          </a:xfrm>
          <a:prstGeom prst="rect">
            <a:avLst/>
          </a:prstGeom>
          <a:ln>
            <a:noFill/>
          </a:ln>
        </p:spPr>
      </p:pic>
      <p:pic>
        <p:nvPicPr>
          <p:cNvPr id="1286" name="Picture 4"/>
          <p:cNvPicPr/>
          <p:nvPr/>
        </p:nvPicPr>
        <p:blipFill>
          <a:blip r:embed="rId3"/>
          <a:stretch/>
        </p:blipFill>
        <p:spPr>
          <a:xfrm>
            <a:off x="2318760" y="2666520"/>
            <a:ext cx="4716000" cy="676440"/>
          </a:xfrm>
          <a:prstGeom prst="rect">
            <a:avLst/>
          </a:prstGeom>
          <a:ln>
            <a:noFill/>
          </a:ln>
        </p:spPr>
      </p:pic>
      <p:pic>
        <p:nvPicPr>
          <p:cNvPr id="1287" name="Picture 6"/>
          <p:cNvPicPr/>
          <p:nvPr/>
        </p:nvPicPr>
        <p:blipFill>
          <a:blip r:embed="rId4"/>
          <a:stretch/>
        </p:blipFill>
        <p:spPr>
          <a:xfrm>
            <a:off x="1459080" y="1892880"/>
            <a:ext cx="4254840" cy="668160"/>
          </a:xfrm>
          <a:prstGeom prst="rect">
            <a:avLst/>
          </a:prstGeom>
          <a:ln>
            <a:noFill/>
          </a:ln>
        </p:spPr>
      </p:pic>
      <p:sp>
        <p:nvSpPr>
          <p:cNvPr id="1288" name="CustomShape 1"/>
          <p:cNvSpPr/>
          <p:nvPr/>
        </p:nvSpPr>
        <p:spPr>
          <a:xfrm rot="5400000">
            <a:off x="3680640" y="2611800"/>
            <a:ext cx="297720" cy="174600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289" name="CustomShape 2"/>
          <p:cNvSpPr/>
          <p:nvPr/>
        </p:nvSpPr>
        <p:spPr>
          <a:xfrm rot="5400000">
            <a:off x="5852520" y="2451240"/>
            <a:ext cx="290880" cy="207396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1290" name="Picture 15"/>
          <p:cNvPicPr/>
          <p:nvPr/>
        </p:nvPicPr>
        <p:blipFill>
          <a:blip r:embed="rId5"/>
          <a:stretch/>
        </p:blipFill>
        <p:spPr>
          <a:xfrm>
            <a:off x="2329920" y="4357800"/>
            <a:ext cx="4626000" cy="702360"/>
          </a:xfrm>
          <a:prstGeom prst="rect">
            <a:avLst/>
          </a:prstGeom>
          <a:ln>
            <a:noFill/>
          </a:ln>
        </p:spPr>
      </p:pic>
      <p:pic>
        <p:nvPicPr>
          <p:cNvPr id="1291" name="Picture 17"/>
          <p:cNvPicPr/>
          <p:nvPr/>
        </p:nvPicPr>
        <p:blipFill>
          <a:blip r:embed="rId6"/>
          <a:stretch/>
        </p:blipFill>
        <p:spPr>
          <a:xfrm>
            <a:off x="2292480" y="6419880"/>
            <a:ext cx="1376640" cy="322920"/>
          </a:xfrm>
          <a:prstGeom prst="rect">
            <a:avLst/>
          </a:prstGeom>
          <a:ln>
            <a:noFill/>
          </a:ln>
        </p:spPr>
      </p:pic>
      <p:sp>
        <p:nvSpPr>
          <p:cNvPr id="1292" name="CustomShape 3"/>
          <p:cNvSpPr/>
          <p:nvPr/>
        </p:nvSpPr>
        <p:spPr>
          <a:xfrm>
            <a:off x="264600" y="1220040"/>
            <a:ext cx="824076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000" b="0" strike="noStrike" spc="-1">
                <a:solidFill>
                  <a:srgbClr val="000000"/>
                </a:solidFill>
                <a:latin typeface="Times New Roman"/>
              </a:rPr>
              <a:t>So going back to the (log) pseudo-likelihood of a configuration and its gradient:</a:t>
            </a:r>
            <a:endParaRPr lang="en-US" sz="2000" b="0" strike="noStrike" spc="-1">
              <a:latin typeface="Arial"/>
            </a:endParaRPr>
          </a:p>
        </p:txBody>
      </p:sp>
      <p:sp>
        <p:nvSpPr>
          <p:cNvPr id="1293" name="CustomShape 4"/>
          <p:cNvSpPr/>
          <p:nvPr/>
        </p:nvSpPr>
        <p:spPr>
          <a:xfrm>
            <a:off x="302040" y="164880"/>
            <a:ext cx="847800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800" b="0" strike="noStrike" spc="-1">
                <a:solidFill>
                  <a:srgbClr val="000000"/>
                </a:solidFill>
                <a:latin typeface="Times New Roman"/>
              </a:rPr>
              <a:t>Review: What we learned about the gradient of the </a:t>
            </a:r>
            <a:endParaRPr lang="en-US" sz="2800" b="0" strike="noStrike" spc="-1">
              <a:latin typeface="Arial"/>
            </a:endParaRPr>
          </a:p>
          <a:p>
            <a:pPr algn="ctr">
              <a:lnSpc>
                <a:spcPct val="100000"/>
              </a:lnSpc>
            </a:pPr>
            <a:r>
              <a:rPr lang="en-US" sz="2800" b="0" strike="noStrike" spc="-1">
                <a:solidFill>
                  <a:srgbClr val="000000"/>
                </a:solidFill>
                <a:latin typeface="Times New Roman"/>
              </a:rPr>
              <a:t>log pseudolikelihood for a configuration</a:t>
            </a:r>
            <a:endParaRPr lang="en-US" sz="2800" b="0" strike="noStrike" spc="-1">
              <a:latin typeface="Arial"/>
            </a:endParaRPr>
          </a:p>
        </p:txBody>
      </p:sp>
      <p:pic>
        <p:nvPicPr>
          <p:cNvPr id="1294" name="Picture 5"/>
          <p:cNvPicPr/>
          <p:nvPr/>
        </p:nvPicPr>
        <p:blipFill>
          <a:blip r:embed="rId7"/>
          <a:stretch/>
        </p:blipFill>
        <p:spPr>
          <a:xfrm>
            <a:off x="2510640" y="3691440"/>
            <a:ext cx="1640880" cy="264960"/>
          </a:xfrm>
          <a:prstGeom prst="rect">
            <a:avLst/>
          </a:prstGeom>
          <a:ln>
            <a:noFill/>
          </a:ln>
        </p:spPr>
      </p:pic>
      <p:pic>
        <p:nvPicPr>
          <p:cNvPr id="1295" name="Picture 9"/>
          <p:cNvPicPr/>
          <p:nvPr/>
        </p:nvPicPr>
        <p:blipFill>
          <a:blip r:embed="rId8"/>
          <a:stretch/>
        </p:blipFill>
        <p:spPr>
          <a:xfrm>
            <a:off x="2318040" y="5367960"/>
            <a:ext cx="2455920" cy="694440"/>
          </a:xfrm>
          <a:prstGeom prst="rect">
            <a:avLst/>
          </a:prstGeom>
          <a:ln>
            <a:noFill/>
          </a:ln>
        </p:spPr>
      </p:pic>
      <p:pic>
        <p:nvPicPr>
          <p:cNvPr id="1296" name="Picture 10"/>
          <p:cNvPicPr/>
          <p:nvPr/>
        </p:nvPicPr>
        <p:blipFill>
          <a:blip r:embed="rId9"/>
          <a:stretch/>
        </p:blipFill>
        <p:spPr>
          <a:xfrm>
            <a:off x="4798440" y="3620520"/>
            <a:ext cx="4061880" cy="4842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86"/>
                                        </p:tgtEl>
                                        <p:attrNameLst>
                                          <p:attrName>style.visibility</p:attrName>
                                        </p:attrNameLst>
                                      </p:cBhvr>
                                      <p:to>
                                        <p:strVal val="visible"/>
                                      </p:to>
                                    </p:set>
                                    <p:anim calcmode="lin" valueType="num">
                                      <p:cBhvr additive="base">
                                        <p:cTn id="7" dur="500" fill="hold"/>
                                        <p:tgtEl>
                                          <p:spTgt spid="1286"/>
                                        </p:tgtEl>
                                        <p:attrNameLst>
                                          <p:attrName>ppt_x</p:attrName>
                                        </p:attrNameLst>
                                      </p:cBhvr>
                                      <p:tavLst>
                                        <p:tav tm="0">
                                          <p:val>
                                            <p:strVal val="#ppt_x"/>
                                          </p:val>
                                        </p:tav>
                                        <p:tav tm="100000">
                                          <p:val>
                                            <p:strVal val="#ppt_x"/>
                                          </p:val>
                                        </p:tav>
                                      </p:tavLst>
                                    </p:anim>
                                    <p:anim calcmode="lin" valueType="num">
                                      <p:cBhvr additive="base">
                                        <p:cTn id="8" dur="500" fill="hold"/>
                                        <p:tgtEl>
                                          <p:spTgt spid="128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85"/>
                                        </p:tgtEl>
                                        <p:attrNameLst>
                                          <p:attrName>style.visibility</p:attrName>
                                        </p:attrNameLst>
                                      </p:cBhvr>
                                      <p:to>
                                        <p:strVal val="visible"/>
                                      </p:to>
                                    </p:set>
                                    <p:anim calcmode="lin" valueType="num">
                                      <p:cBhvr additive="base">
                                        <p:cTn id="11" dur="500" fill="hold"/>
                                        <p:tgtEl>
                                          <p:spTgt spid="1285"/>
                                        </p:tgtEl>
                                        <p:attrNameLst>
                                          <p:attrName>ppt_x</p:attrName>
                                        </p:attrNameLst>
                                      </p:cBhvr>
                                      <p:tavLst>
                                        <p:tav tm="0">
                                          <p:val>
                                            <p:strVal val="#ppt_x"/>
                                          </p:val>
                                        </p:tav>
                                        <p:tav tm="100000">
                                          <p:val>
                                            <p:strVal val="#ppt_x"/>
                                          </p:val>
                                        </p:tav>
                                      </p:tavLst>
                                    </p:anim>
                                    <p:anim calcmode="lin" valueType="num">
                                      <p:cBhvr additive="base">
                                        <p:cTn id="12" dur="500" fill="hold"/>
                                        <p:tgtEl>
                                          <p:spTgt spid="128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88"/>
                                        </p:tgtEl>
                                        <p:attrNameLst>
                                          <p:attrName>style.visibility</p:attrName>
                                        </p:attrNameLst>
                                      </p:cBhvr>
                                      <p:to>
                                        <p:strVal val="visible"/>
                                      </p:to>
                                    </p:set>
                                    <p:anim calcmode="lin" valueType="num">
                                      <p:cBhvr additive="base">
                                        <p:cTn id="17" dur="500" fill="hold"/>
                                        <p:tgtEl>
                                          <p:spTgt spid="1288"/>
                                        </p:tgtEl>
                                        <p:attrNameLst>
                                          <p:attrName>ppt_x</p:attrName>
                                        </p:attrNameLst>
                                      </p:cBhvr>
                                      <p:tavLst>
                                        <p:tav tm="0">
                                          <p:val>
                                            <p:strVal val="#ppt_x"/>
                                          </p:val>
                                        </p:tav>
                                        <p:tav tm="100000">
                                          <p:val>
                                            <p:strVal val="#ppt_x"/>
                                          </p:val>
                                        </p:tav>
                                      </p:tavLst>
                                    </p:anim>
                                    <p:anim calcmode="lin" valueType="num">
                                      <p:cBhvr additive="base">
                                        <p:cTn id="18" dur="500" fill="hold"/>
                                        <p:tgtEl>
                                          <p:spTgt spid="128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94"/>
                                        </p:tgtEl>
                                        <p:attrNameLst>
                                          <p:attrName>style.visibility</p:attrName>
                                        </p:attrNameLst>
                                      </p:cBhvr>
                                      <p:to>
                                        <p:strVal val="visible"/>
                                      </p:to>
                                    </p:set>
                                    <p:anim calcmode="lin" valueType="num">
                                      <p:cBhvr additive="base">
                                        <p:cTn id="21" dur="500" fill="hold"/>
                                        <p:tgtEl>
                                          <p:spTgt spid="1294"/>
                                        </p:tgtEl>
                                        <p:attrNameLst>
                                          <p:attrName>ppt_x</p:attrName>
                                        </p:attrNameLst>
                                      </p:cBhvr>
                                      <p:tavLst>
                                        <p:tav tm="0">
                                          <p:val>
                                            <p:strVal val="#ppt_x"/>
                                          </p:val>
                                        </p:tav>
                                        <p:tav tm="100000">
                                          <p:val>
                                            <p:strVal val="#ppt_x"/>
                                          </p:val>
                                        </p:tav>
                                      </p:tavLst>
                                    </p:anim>
                                    <p:anim calcmode="lin" valueType="num">
                                      <p:cBhvr additive="base">
                                        <p:cTn id="22" dur="500" fill="hold"/>
                                        <p:tgtEl>
                                          <p:spTgt spid="129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96"/>
                                        </p:tgtEl>
                                        <p:attrNameLst>
                                          <p:attrName>style.visibility</p:attrName>
                                        </p:attrNameLst>
                                      </p:cBhvr>
                                      <p:to>
                                        <p:strVal val="visible"/>
                                      </p:to>
                                    </p:set>
                                    <p:anim calcmode="lin" valueType="num">
                                      <p:cBhvr additive="base">
                                        <p:cTn id="27" dur="500" fill="hold"/>
                                        <p:tgtEl>
                                          <p:spTgt spid="1296"/>
                                        </p:tgtEl>
                                        <p:attrNameLst>
                                          <p:attrName>ppt_x</p:attrName>
                                        </p:attrNameLst>
                                      </p:cBhvr>
                                      <p:tavLst>
                                        <p:tav tm="0">
                                          <p:val>
                                            <p:strVal val="#ppt_x"/>
                                          </p:val>
                                        </p:tav>
                                        <p:tav tm="100000">
                                          <p:val>
                                            <p:strVal val="#ppt_x"/>
                                          </p:val>
                                        </p:tav>
                                      </p:tavLst>
                                    </p:anim>
                                    <p:anim calcmode="lin" valueType="num">
                                      <p:cBhvr additive="base">
                                        <p:cTn id="28" dur="500" fill="hold"/>
                                        <p:tgtEl>
                                          <p:spTgt spid="129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89"/>
                                        </p:tgtEl>
                                        <p:attrNameLst>
                                          <p:attrName>style.visibility</p:attrName>
                                        </p:attrNameLst>
                                      </p:cBhvr>
                                      <p:to>
                                        <p:strVal val="visible"/>
                                      </p:to>
                                    </p:set>
                                    <p:anim calcmode="lin" valueType="num">
                                      <p:cBhvr additive="base">
                                        <p:cTn id="31" dur="500" fill="hold"/>
                                        <p:tgtEl>
                                          <p:spTgt spid="1289"/>
                                        </p:tgtEl>
                                        <p:attrNameLst>
                                          <p:attrName>ppt_x</p:attrName>
                                        </p:attrNameLst>
                                      </p:cBhvr>
                                      <p:tavLst>
                                        <p:tav tm="0">
                                          <p:val>
                                            <p:strVal val="#ppt_x"/>
                                          </p:val>
                                        </p:tav>
                                        <p:tav tm="100000">
                                          <p:val>
                                            <p:strVal val="#ppt_x"/>
                                          </p:val>
                                        </p:tav>
                                      </p:tavLst>
                                    </p:anim>
                                    <p:anim calcmode="lin" valueType="num">
                                      <p:cBhvr additive="base">
                                        <p:cTn id="32" dur="500" fill="hold"/>
                                        <p:tgtEl>
                                          <p:spTgt spid="128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90"/>
                                        </p:tgtEl>
                                        <p:attrNameLst>
                                          <p:attrName>style.visibility</p:attrName>
                                        </p:attrNameLst>
                                      </p:cBhvr>
                                      <p:to>
                                        <p:strVal val="visible"/>
                                      </p:to>
                                    </p:set>
                                    <p:anim calcmode="lin" valueType="num">
                                      <p:cBhvr additive="base">
                                        <p:cTn id="37" dur="500" fill="hold"/>
                                        <p:tgtEl>
                                          <p:spTgt spid="1290"/>
                                        </p:tgtEl>
                                        <p:attrNameLst>
                                          <p:attrName>ppt_x</p:attrName>
                                        </p:attrNameLst>
                                      </p:cBhvr>
                                      <p:tavLst>
                                        <p:tav tm="0">
                                          <p:val>
                                            <p:strVal val="#ppt_x"/>
                                          </p:val>
                                        </p:tav>
                                        <p:tav tm="100000">
                                          <p:val>
                                            <p:strVal val="#ppt_x"/>
                                          </p:val>
                                        </p:tav>
                                      </p:tavLst>
                                    </p:anim>
                                    <p:anim calcmode="lin" valueType="num">
                                      <p:cBhvr additive="base">
                                        <p:cTn id="38" dur="500" fill="hold"/>
                                        <p:tgtEl>
                                          <p:spTgt spid="129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95"/>
                                        </p:tgtEl>
                                        <p:attrNameLst>
                                          <p:attrName>style.visibility</p:attrName>
                                        </p:attrNameLst>
                                      </p:cBhvr>
                                      <p:to>
                                        <p:strVal val="visible"/>
                                      </p:to>
                                    </p:set>
                                    <p:anim calcmode="lin" valueType="num">
                                      <p:cBhvr additive="base">
                                        <p:cTn id="43" dur="500" fill="hold"/>
                                        <p:tgtEl>
                                          <p:spTgt spid="1295"/>
                                        </p:tgtEl>
                                        <p:attrNameLst>
                                          <p:attrName>ppt_x</p:attrName>
                                        </p:attrNameLst>
                                      </p:cBhvr>
                                      <p:tavLst>
                                        <p:tav tm="0">
                                          <p:val>
                                            <p:strVal val="#ppt_x"/>
                                          </p:val>
                                        </p:tav>
                                        <p:tav tm="100000">
                                          <p:val>
                                            <p:strVal val="#ppt_x"/>
                                          </p:val>
                                        </p:tav>
                                      </p:tavLst>
                                    </p:anim>
                                    <p:anim calcmode="lin" valueType="num">
                                      <p:cBhvr additive="base">
                                        <p:cTn id="44" dur="500" fill="hold"/>
                                        <p:tgtEl>
                                          <p:spTgt spid="129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91"/>
                                        </p:tgtEl>
                                        <p:attrNameLst>
                                          <p:attrName>style.visibility</p:attrName>
                                        </p:attrNameLst>
                                      </p:cBhvr>
                                      <p:to>
                                        <p:strVal val="visible"/>
                                      </p:to>
                                    </p:set>
                                    <p:anim calcmode="lin" valueType="num">
                                      <p:cBhvr additive="base">
                                        <p:cTn id="49" dur="500" fill="hold"/>
                                        <p:tgtEl>
                                          <p:spTgt spid="1291"/>
                                        </p:tgtEl>
                                        <p:attrNameLst>
                                          <p:attrName>ppt_x</p:attrName>
                                        </p:attrNameLst>
                                      </p:cBhvr>
                                      <p:tavLst>
                                        <p:tav tm="0">
                                          <p:val>
                                            <p:strVal val="#ppt_x"/>
                                          </p:val>
                                        </p:tav>
                                        <p:tav tm="100000">
                                          <p:val>
                                            <p:strVal val="#ppt_x"/>
                                          </p:val>
                                        </p:tav>
                                      </p:tavLst>
                                    </p:anim>
                                    <p:anim calcmode="lin" valueType="num">
                                      <p:cBhvr additive="base">
                                        <p:cTn id="50" dur="500" fill="hold"/>
                                        <p:tgtEl>
                                          <p:spTgt spid="12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CustomShape 1"/>
          <p:cNvSpPr/>
          <p:nvPr/>
        </p:nvSpPr>
        <p:spPr>
          <a:xfrm>
            <a:off x="731160" y="47448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Using feature functions, we can write node and edge energies in convenient matrix-vector form(s):</a:t>
            </a:r>
            <a:endParaRPr lang="en-US" sz="2200" b="0" strike="noStrike" spc="-1" dirty="0">
              <a:latin typeface="Arial"/>
            </a:endParaRPr>
          </a:p>
        </p:txBody>
      </p:sp>
      <p:pic>
        <p:nvPicPr>
          <p:cNvPr id="252" name="Picture 11"/>
          <p:cNvPicPr/>
          <p:nvPr/>
        </p:nvPicPr>
        <p:blipFill>
          <a:blip r:embed="rId2"/>
          <a:stretch/>
        </p:blipFill>
        <p:spPr>
          <a:xfrm>
            <a:off x="2778120" y="1796400"/>
            <a:ext cx="5025240" cy="401760"/>
          </a:xfrm>
          <a:prstGeom prst="rect">
            <a:avLst/>
          </a:prstGeom>
          <a:ln>
            <a:noFill/>
          </a:ln>
        </p:spPr>
      </p:pic>
      <p:sp>
        <p:nvSpPr>
          <p:cNvPr id="253" name="CustomShape 2"/>
          <p:cNvSpPr/>
          <p:nvPr/>
        </p:nvSpPr>
        <p:spPr>
          <a:xfrm>
            <a:off x="909360" y="341712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    is called the node </a:t>
            </a:r>
            <a:r>
              <a:rPr lang="en-US" sz="2200" b="0" i="1" strike="noStrike" spc="-1">
                <a:solidFill>
                  <a:srgbClr val="000000"/>
                </a:solidFill>
                <a:latin typeface="Times New Roman"/>
              </a:rPr>
              <a:t>i</a:t>
            </a:r>
            <a:r>
              <a:rPr lang="en-US" sz="2200" b="0" strike="noStrike" spc="-1">
                <a:solidFill>
                  <a:srgbClr val="000000"/>
                </a:solidFill>
                <a:latin typeface="Times New Roman"/>
              </a:rPr>
              <a:t> weight vector:</a:t>
            </a:r>
            <a:endParaRPr lang="en-US" sz="2200" b="0" strike="noStrike" spc="-1">
              <a:latin typeface="Arial"/>
            </a:endParaRPr>
          </a:p>
        </p:txBody>
      </p:sp>
      <p:pic>
        <p:nvPicPr>
          <p:cNvPr id="254" name="Picture 13"/>
          <p:cNvPicPr/>
          <p:nvPr/>
        </p:nvPicPr>
        <p:blipFill>
          <a:blip r:embed="rId3"/>
          <a:stretch/>
        </p:blipFill>
        <p:spPr>
          <a:xfrm>
            <a:off x="1251360" y="3565080"/>
            <a:ext cx="296280" cy="212760"/>
          </a:xfrm>
          <a:prstGeom prst="rect">
            <a:avLst/>
          </a:prstGeom>
          <a:ln>
            <a:noFill/>
          </a:ln>
        </p:spPr>
      </p:pic>
      <p:pic>
        <p:nvPicPr>
          <p:cNvPr id="255" name="Picture 17"/>
          <p:cNvPicPr/>
          <p:nvPr/>
        </p:nvPicPr>
        <p:blipFill>
          <a:blip r:embed="rId4"/>
          <a:stretch/>
        </p:blipFill>
        <p:spPr>
          <a:xfrm>
            <a:off x="5715360" y="2864160"/>
            <a:ext cx="1365480" cy="1585080"/>
          </a:xfrm>
          <a:prstGeom prst="rect">
            <a:avLst/>
          </a:prstGeom>
          <a:ln>
            <a:noFill/>
          </a:ln>
        </p:spPr>
      </p:pic>
      <p:sp>
        <p:nvSpPr>
          <p:cNvPr id="256" name="CustomShape 3"/>
          <p:cNvSpPr/>
          <p:nvPr/>
        </p:nvSpPr>
        <p:spPr>
          <a:xfrm>
            <a:off x="757080" y="478044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If </a:t>
            </a:r>
            <a:r>
              <a:rPr lang="en-US" sz="2200" b="1" strike="noStrike" spc="-1">
                <a:solidFill>
                  <a:srgbClr val="000000"/>
                </a:solidFill>
                <a:latin typeface="Times New Roman"/>
              </a:rPr>
              <a:t>w</a:t>
            </a:r>
            <a:r>
              <a:rPr lang="en-US" sz="2200" b="0" strike="noStrike" spc="-1">
                <a:solidFill>
                  <a:srgbClr val="000000"/>
                </a:solidFill>
                <a:latin typeface="Times New Roman"/>
              </a:rPr>
              <a:t> = </a:t>
            </a:r>
            <a:r>
              <a:rPr lang="en-US" sz="2200" b="1" strike="noStrike" spc="-1">
                <a:solidFill>
                  <a:srgbClr val="000000"/>
                </a:solidFill>
                <a:latin typeface="Times New Roman"/>
              </a:rPr>
              <a:t>id</a:t>
            </a:r>
            <a:r>
              <a:rPr lang="en-US" sz="2200" b="0" strike="noStrike" spc="-1">
                <a:solidFill>
                  <a:srgbClr val="000000"/>
                </a:solidFill>
                <a:latin typeface="Times New Roman"/>
              </a:rPr>
              <a:t>(m) (all ones vector) then      has entries numerically equivalent to node </a:t>
            </a:r>
            <a:r>
              <a:rPr lang="en-US" sz="2200" b="0" i="1" strike="noStrike" spc="-1">
                <a:solidFill>
                  <a:srgbClr val="000000"/>
                </a:solidFill>
                <a:latin typeface="Times New Roman"/>
              </a:rPr>
              <a:t>i</a:t>
            </a:r>
            <a:r>
              <a:rPr lang="en-US" sz="2200" b="0" strike="noStrike" spc="-1">
                <a:solidFill>
                  <a:srgbClr val="000000"/>
                </a:solidFill>
                <a:latin typeface="Times New Roman"/>
              </a:rPr>
              <a:t> energies</a:t>
            </a:r>
            <a:endParaRPr lang="en-US" sz="2200" b="0" strike="noStrike" spc="-1">
              <a:latin typeface="Arial"/>
            </a:endParaRPr>
          </a:p>
        </p:txBody>
      </p:sp>
      <p:pic>
        <p:nvPicPr>
          <p:cNvPr id="257" name="Picture 19"/>
          <p:cNvPicPr/>
          <p:nvPr/>
        </p:nvPicPr>
        <p:blipFill>
          <a:blip r:embed="rId3"/>
          <a:stretch/>
        </p:blipFill>
        <p:spPr>
          <a:xfrm>
            <a:off x="5085720" y="4957920"/>
            <a:ext cx="259560" cy="186480"/>
          </a:xfrm>
          <a:prstGeom prst="rect">
            <a:avLst/>
          </a:prstGeom>
          <a:ln>
            <a:noFill/>
          </a:ln>
        </p:spPr>
      </p:pic>
      <p:sp>
        <p:nvSpPr>
          <p:cNvPr id="258" name="CustomShape 4"/>
          <p:cNvSpPr/>
          <p:nvPr/>
        </p:nvSpPr>
        <p:spPr>
          <a:xfrm>
            <a:off x="712800" y="1834560"/>
            <a:ext cx="1509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1" strike="noStrike" spc="-1">
                <a:solidFill>
                  <a:srgbClr val="000000"/>
                </a:solidFill>
                <a:latin typeface="Times New Roman"/>
              </a:rPr>
              <a:t>node energies</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 calcmode="lin" valueType="num">
                                      <p:cBhvr additive="repl">
                                        <p:cTn id="7" dur="500" fill="hold"/>
                                        <p:tgtEl>
                                          <p:spTgt spid="252"/>
                                        </p:tgtEl>
                                        <p:attrNameLst>
                                          <p:attrName>ppt_x</p:attrName>
                                        </p:attrNameLst>
                                      </p:cBhvr>
                                      <p:tavLst>
                                        <p:tav tm="0">
                                          <p:val>
                                            <p:strVal val="#ppt_x"/>
                                          </p:val>
                                        </p:tav>
                                        <p:tav tm="100000">
                                          <p:val>
                                            <p:strVal val="#ppt_x"/>
                                          </p:val>
                                        </p:tav>
                                      </p:tavLst>
                                    </p:anim>
                                    <p:anim calcmode="lin" valueType="num">
                                      <p:cBhvr additive="repl">
                                        <p:cTn id="8" dur="500" fill="hold"/>
                                        <p:tgtEl>
                                          <p:spTgt spid="2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4"/>
                                        </p:tgtEl>
                                        <p:attrNameLst>
                                          <p:attrName>style.visibility</p:attrName>
                                        </p:attrNameLst>
                                      </p:cBhvr>
                                      <p:to>
                                        <p:strVal val="visible"/>
                                      </p:to>
                                    </p:set>
                                    <p:anim calcmode="lin" valueType="num">
                                      <p:cBhvr additive="repl">
                                        <p:cTn id="13" dur="500" fill="hold"/>
                                        <p:tgtEl>
                                          <p:spTgt spid="254"/>
                                        </p:tgtEl>
                                        <p:attrNameLst>
                                          <p:attrName>ppt_x</p:attrName>
                                        </p:attrNameLst>
                                      </p:cBhvr>
                                      <p:tavLst>
                                        <p:tav tm="0">
                                          <p:val>
                                            <p:strVal val="#ppt_x"/>
                                          </p:val>
                                        </p:tav>
                                        <p:tav tm="100000">
                                          <p:val>
                                            <p:strVal val="#ppt_x"/>
                                          </p:val>
                                        </p:tav>
                                      </p:tavLst>
                                    </p:anim>
                                    <p:anim calcmode="lin" valueType="num">
                                      <p:cBhvr additive="repl">
                                        <p:cTn id="14" dur="500" fill="hold"/>
                                        <p:tgtEl>
                                          <p:spTgt spid="25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53"/>
                                        </p:tgtEl>
                                        <p:attrNameLst>
                                          <p:attrName>style.visibility</p:attrName>
                                        </p:attrNameLst>
                                      </p:cBhvr>
                                      <p:to>
                                        <p:strVal val="visible"/>
                                      </p:to>
                                    </p:set>
                                    <p:anim calcmode="lin" valueType="num">
                                      <p:cBhvr additive="repl">
                                        <p:cTn id="17" dur="500" fill="hold"/>
                                        <p:tgtEl>
                                          <p:spTgt spid="253"/>
                                        </p:tgtEl>
                                        <p:attrNameLst>
                                          <p:attrName>ppt_x</p:attrName>
                                        </p:attrNameLst>
                                      </p:cBhvr>
                                      <p:tavLst>
                                        <p:tav tm="0">
                                          <p:val>
                                            <p:strVal val="#ppt_x"/>
                                          </p:val>
                                        </p:tav>
                                        <p:tav tm="100000">
                                          <p:val>
                                            <p:strVal val="#ppt_x"/>
                                          </p:val>
                                        </p:tav>
                                      </p:tavLst>
                                    </p:anim>
                                    <p:anim calcmode="lin" valueType="num">
                                      <p:cBhvr additive="repl">
                                        <p:cTn id="18" dur="500" fill="hold"/>
                                        <p:tgtEl>
                                          <p:spTgt spid="253"/>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255"/>
                                        </p:tgtEl>
                                        <p:attrNameLst>
                                          <p:attrName>style.visibility</p:attrName>
                                        </p:attrNameLst>
                                      </p:cBhvr>
                                      <p:to>
                                        <p:strVal val="visible"/>
                                      </p:to>
                                    </p:set>
                                    <p:anim calcmode="lin" valueType="num">
                                      <p:cBhvr additive="repl">
                                        <p:cTn id="22" dur="500" fill="hold"/>
                                        <p:tgtEl>
                                          <p:spTgt spid="255"/>
                                        </p:tgtEl>
                                        <p:attrNameLst>
                                          <p:attrName>ppt_x</p:attrName>
                                        </p:attrNameLst>
                                      </p:cBhvr>
                                      <p:tavLst>
                                        <p:tav tm="0">
                                          <p:val>
                                            <p:strVal val="#ppt_x"/>
                                          </p:val>
                                        </p:tav>
                                        <p:tav tm="100000">
                                          <p:val>
                                            <p:strVal val="#ppt_x"/>
                                          </p:val>
                                        </p:tav>
                                      </p:tavLst>
                                    </p:anim>
                                    <p:anim calcmode="lin" valueType="num">
                                      <p:cBhvr additive="repl">
                                        <p:cTn id="23"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56"/>
                                        </p:tgtEl>
                                        <p:attrNameLst>
                                          <p:attrName>style.visibility</p:attrName>
                                        </p:attrNameLst>
                                      </p:cBhvr>
                                      <p:to>
                                        <p:strVal val="visible"/>
                                      </p:to>
                                    </p:set>
                                    <p:anim calcmode="lin" valueType="num">
                                      <p:cBhvr additive="repl">
                                        <p:cTn id="28" dur="500" fill="hold"/>
                                        <p:tgtEl>
                                          <p:spTgt spid="256"/>
                                        </p:tgtEl>
                                        <p:attrNameLst>
                                          <p:attrName>ppt_x</p:attrName>
                                        </p:attrNameLst>
                                      </p:cBhvr>
                                      <p:tavLst>
                                        <p:tav tm="0">
                                          <p:val>
                                            <p:strVal val="#ppt_x"/>
                                          </p:val>
                                        </p:tav>
                                        <p:tav tm="100000">
                                          <p:val>
                                            <p:strVal val="#ppt_x"/>
                                          </p:val>
                                        </p:tav>
                                      </p:tavLst>
                                    </p:anim>
                                    <p:anim calcmode="lin" valueType="num">
                                      <p:cBhvr additive="repl">
                                        <p:cTn id="29" dur="500" fill="hold"/>
                                        <p:tgtEl>
                                          <p:spTgt spid="25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57"/>
                                        </p:tgtEl>
                                        <p:attrNameLst>
                                          <p:attrName>style.visibility</p:attrName>
                                        </p:attrNameLst>
                                      </p:cBhvr>
                                      <p:to>
                                        <p:strVal val="visible"/>
                                      </p:to>
                                    </p:set>
                                    <p:anim calcmode="lin" valueType="num">
                                      <p:cBhvr additive="repl">
                                        <p:cTn id="32" dur="500" fill="hold"/>
                                        <p:tgtEl>
                                          <p:spTgt spid="257"/>
                                        </p:tgtEl>
                                        <p:attrNameLst>
                                          <p:attrName>ppt_x</p:attrName>
                                        </p:attrNameLst>
                                      </p:cBhvr>
                                      <p:tavLst>
                                        <p:tav tm="0">
                                          <p:val>
                                            <p:strVal val="#ppt_x"/>
                                          </p:val>
                                        </p:tav>
                                        <p:tav tm="100000">
                                          <p:val>
                                            <p:strVal val="#ppt_x"/>
                                          </p:val>
                                        </p:tav>
                                      </p:tavLst>
                                    </p:anim>
                                    <p:anim calcmode="lin" valueType="num">
                                      <p:cBhvr additive="repl">
                                        <p:cTn id="33" dur="500" fill="hold"/>
                                        <p:tgtEl>
                                          <p:spTgt spid="2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CustomShape 1"/>
          <p:cNvSpPr/>
          <p:nvPr/>
        </p:nvSpPr>
        <p:spPr>
          <a:xfrm>
            <a:off x="264600" y="277920"/>
            <a:ext cx="824076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000" b="0" strike="noStrike" spc="-1">
                <a:solidFill>
                  <a:srgbClr val="000000"/>
                </a:solidFill>
                <a:latin typeface="Times New Roman"/>
              </a:rPr>
              <a:t>Looking at the formula for a component of the gradient:</a:t>
            </a:r>
            <a:endParaRPr lang="en-US" sz="2000" b="0" strike="noStrike" spc="-1">
              <a:latin typeface="Arial"/>
            </a:endParaRPr>
          </a:p>
        </p:txBody>
      </p:sp>
      <p:sp>
        <p:nvSpPr>
          <p:cNvPr id="1298" name="CustomShape 2"/>
          <p:cNvSpPr/>
          <p:nvPr/>
        </p:nvSpPr>
        <p:spPr>
          <a:xfrm>
            <a:off x="264600" y="1672920"/>
            <a:ext cx="824076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0" strike="noStrike" spc="-1">
                <a:solidFill>
                  <a:srgbClr val="000000"/>
                </a:solidFill>
                <a:latin typeface="Times New Roman"/>
              </a:rPr>
              <a:t>we can compute the gradient by forming these two matrices (maybe column by column), subtracting them and finally summing across the columns of the resulting difference. This formula leaves a lot of room for parallelization.</a:t>
            </a:r>
            <a:endParaRPr lang="en-US" sz="2000" b="0" strike="noStrike" spc="-1">
              <a:latin typeface="Arial"/>
            </a:endParaRPr>
          </a:p>
        </p:txBody>
      </p:sp>
      <p:sp>
        <p:nvSpPr>
          <p:cNvPr id="1299" name="CustomShape 3"/>
          <p:cNvSpPr/>
          <p:nvPr/>
        </p:nvSpPr>
        <p:spPr>
          <a:xfrm flipH="1" flipV="1">
            <a:off x="4417560" y="1428120"/>
            <a:ext cx="635400" cy="35172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300" name="CustomShape 4"/>
          <p:cNvSpPr/>
          <p:nvPr/>
        </p:nvSpPr>
        <p:spPr>
          <a:xfrm flipV="1">
            <a:off x="5054040" y="1428120"/>
            <a:ext cx="91440" cy="35172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301" name="CustomShape 5"/>
          <p:cNvSpPr/>
          <p:nvPr/>
        </p:nvSpPr>
        <p:spPr>
          <a:xfrm>
            <a:off x="264600" y="2779200"/>
            <a:ext cx="8637840" cy="3137867"/>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dirty="0">
                <a:solidFill>
                  <a:srgbClr val="FFFF00"/>
                </a:solidFill>
                <a:latin typeface="Courier New"/>
              </a:rPr>
              <a:t># Gradient of the negative log pseudolikelihood for a configuration:</a:t>
            </a:r>
            <a:endParaRPr lang="en-US" sz="1100" b="0" strike="noStrike" spc="-1" dirty="0">
              <a:latin typeface="Arial"/>
            </a:endParaRPr>
          </a:p>
          <a:p>
            <a:pPr>
              <a:lnSpc>
                <a:spcPct val="100000"/>
              </a:lnSpc>
            </a:pPr>
            <a:r>
              <a:rPr lang="en-US" sz="1100" b="0" strike="noStrike" spc="-1" dirty="0">
                <a:solidFill>
                  <a:srgbClr val="FFFFFF"/>
                </a:solidFill>
                <a:latin typeface="Courier New"/>
              </a:rPr>
              <a:t>gnlpl.info &lt;-</a:t>
            </a:r>
            <a:r>
              <a:rPr lang="en-US" sz="1100" b="0" strike="noStrike" spc="-1" dirty="0" err="1">
                <a:solidFill>
                  <a:srgbClr val="FFFFFF"/>
                </a:solidFill>
                <a:latin typeface="Courier New"/>
              </a:rPr>
              <a:t>grad.neglogpseudolik.config</a:t>
            </a:r>
            <a:r>
              <a:rPr lang="en-US" sz="1100" b="0" strike="noStrike" spc="-1" dirty="0">
                <a:solidFill>
                  <a:srgbClr val="FFFFFF"/>
                </a:solidFill>
                <a:latin typeface="Courier New"/>
              </a:rPr>
              <a:t>(</a:t>
            </a:r>
            <a:endParaRPr lang="en-US" sz="1100" b="0" strike="noStrike" spc="-1" dirty="0">
              <a:latin typeface="Arial"/>
            </a:endParaRPr>
          </a:p>
          <a:p>
            <a:pPr>
              <a:lnSpc>
                <a:spcPct val="100000"/>
              </a:lnSpc>
            </a:pPr>
            <a:r>
              <a:rPr lang="en-US" sz="1100" b="0" strike="noStrike" spc="-1" dirty="0">
                <a:solidFill>
                  <a:srgbClr val="FFFFFF"/>
                </a:solidFill>
                <a:latin typeface="Courier New"/>
              </a:rPr>
              <a:t>  param                      = NULL,</a:t>
            </a:r>
            <a:endParaRPr lang="en-US" sz="1100" b="0" strike="noStrike" spc="-1" dirty="0">
              <a:latin typeface="Arial"/>
            </a:endParaRPr>
          </a:p>
          <a:p>
            <a:pPr>
              <a:lnSpc>
                <a:spcPct val="100000"/>
              </a:lnSpc>
            </a:pPr>
            <a:r>
              <a:rPr lang="en-US" sz="1100" b="0" strike="noStrike" spc="-1" dirty="0">
                <a:solidFill>
                  <a:srgbClr val="FFFFFF"/>
                </a:solidFill>
                <a:latin typeface="Courier New"/>
              </a:rPr>
              <a:t>  config                     = X,</a:t>
            </a:r>
            <a:endParaRPr lang="en-US" sz="1100" b="0" strike="noStrike" spc="-1" dirty="0">
              <a:latin typeface="Arial"/>
            </a:endParaRPr>
          </a:p>
          <a:p>
            <a:pPr>
              <a:lnSpc>
                <a:spcPct val="100000"/>
              </a:lnSpc>
            </a:pPr>
            <a:r>
              <a:rPr lang="en-US" sz="1100" b="0" strike="noStrike" spc="-1" dirty="0">
                <a:solidFill>
                  <a:srgbClr val="FFFFFF"/>
                </a:solidFill>
                <a:latin typeface="Courier New"/>
              </a:rPr>
              <a:t>  </a:t>
            </a:r>
            <a:r>
              <a:rPr lang="en-US" sz="1100" b="0" strike="noStrike" spc="-1" dirty="0" err="1">
                <a:solidFill>
                  <a:srgbClr val="FFFFFF"/>
                </a:solidFill>
                <a:latin typeface="Courier New"/>
              </a:rPr>
              <a:t>crf</a:t>
            </a:r>
            <a:r>
              <a:rPr lang="en-US" sz="1100" b="0" strike="noStrike" spc="-1" dirty="0">
                <a:solidFill>
                  <a:srgbClr val="FFFFFF"/>
                </a:solidFill>
                <a:latin typeface="Courier New"/>
              </a:rPr>
              <a:t>                        = </a:t>
            </a:r>
            <a:r>
              <a:rPr lang="en-US" sz="1100" b="0" strike="noStrike" spc="-1" dirty="0" err="1">
                <a:solidFill>
                  <a:srgbClr val="FFFFFF"/>
                </a:solidFill>
                <a:latin typeface="Courier New"/>
              </a:rPr>
              <a:t>known.model</a:t>
            </a:r>
            <a:r>
              <a:rPr lang="en-US" sz="1100" b="0" strike="noStrike" spc="-1" dirty="0">
                <a:solidFill>
                  <a:srgbClr val="FFFFFF"/>
                </a:solidFill>
                <a:latin typeface="Courier New"/>
              </a:rPr>
              <a:t>,</a:t>
            </a:r>
            <a:endParaRPr lang="en-US" sz="1100" b="0" strike="noStrike" spc="-1" dirty="0">
              <a:latin typeface="Arial"/>
            </a:endParaRPr>
          </a:p>
          <a:p>
            <a:pPr>
              <a:lnSpc>
                <a:spcPct val="100000"/>
              </a:lnSpc>
            </a:pPr>
            <a:r>
              <a:rPr lang="en-US" sz="1100" b="0" strike="noStrike" spc="-1" dirty="0">
                <a:solidFill>
                  <a:srgbClr val="FFFFFF"/>
                </a:solidFill>
                <a:latin typeface="Courier New"/>
              </a:rPr>
              <a:t>  </a:t>
            </a:r>
            <a:r>
              <a:rPr lang="en-US" sz="1100" b="0" strike="noStrike" spc="-1" dirty="0" err="1">
                <a:solidFill>
                  <a:srgbClr val="FFFFFF"/>
                </a:solidFill>
                <a:latin typeface="Courier New"/>
              </a:rPr>
              <a:t>cond.en.form</a:t>
            </a:r>
            <a:r>
              <a:rPr lang="en-US" sz="1100" b="0" strike="noStrike" spc="-1" dirty="0">
                <a:solidFill>
                  <a:srgbClr val="FFFFFF"/>
                </a:solidFill>
                <a:latin typeface="Courier New"/>
              </a:rPr>
              <a:t>               = </a:t>
            </a:r>
            <a:r>
              <a:rPr lang="en-US" sz="1100" b="0" strike="noStrike" spc="-1" dirty="0">
                <a:solidFill>
                  <a:srgbClr val="00B050"/>
                </a:solidFill>
                <a:latin typeface="Courier New"/>
              </a:rPr>
              <a:t>"feature"</a:t>
            </a:r>
            <a:r>
              <a:rPr lang="en-US" sz="1100" b="0" strike="noStrike" spc="-1" dirty="0">
                <a:solidFill>
                  <a:srgbClr val="FFFFFF"/>
                </a:solidFill>
                <a:latin typeface="Courier New"/>
              </a:rPr>
              <a:t>,</a:t>
            </a:r>
            <a:endParaRPr lang="en-US" sz="1100" b="0" strike="noStrike" spc="-1" dirty="0">
              <a:latin typeface="Arial"/>
            </a:endParaRPr>
          </a:p>
          <a:p>
            <a:pPr>
              <a:lnSpc>
                <a:spcPct val="100000"/>
              </a:lnSpc>
            </a:pPr>
            <a:r>
              <a:rPr lang="en-US" sz="1100" b="0" strike="noStrike" spc="-1" dirty="0">
                <a:solidFill>
                  <a:srgbClr val="FFFFFF"/>
                </a:solidFill>
                <a:latin typeface="Courier New"/>
              </a:rPr>
              <a:t>  ff                         = f0)</a:t>
            </a:r>
            <a:endParaRPr lang="en-US" sz="1100" b="0" strike="noStrike" spc="-1" dirty="0">
              <a:latin typeface="Arial"/>
            </a:endParaRPr>
          </a:p>
          <a:p>
            <a:pPr>
              <a:lnSpc>
                <a:spcPct val="100000"/>
              </a:lnSpc>
            </a:pPr>
            <a:endParaRPr lang="en-US" sz="1100" b="0" strike="noStrike" spc="-1" dirty="0">
              <a:latin typeface="Arial"/>
            </a:endParaRPr>
          </a:p>
          <a:p>
            <a:pPr>
              <a:lnSpc>
                <a:spcPct val="100000"/>
              </a:lnSpc>
            </a:pPr>
            <a:r>
              <a:rPr lang="en-US" sz="1100" b="0" strike="noStrike" spc="-1" dirty="0" err="1">
                <a:solidFill>
                  <a:srgbClr val="FFFFFF"/>
                </a:solidFill>
                <a:latin typeface="Courier New"/>
              </a:rPr>
              <a:t>gnlpl.info$grad.neglogpseudolik</a:t>
            </a:r>
            <a:endParaRPr lang="en-US" sz="1100" b="0" strike="noStrike" spc="-1" dirty="0">
              <a:latin typeface="Arial"/>
            </a:endParaRPr>
          </a:p>
          <a:p>
            <a:pPr>
              <a:lnSpc>
                <a:spcPct val="100000"/>
              </a:lnSpc>
            </a:pPr>
            <a:endParaRPr lang="en-US" sz="1100" b="0" strike="noStrike" spc="-1" dirty="0">
              <a:latin typeface="Arial"/>
            </a:endParaRPr>
          </a:p>
          <a:p>
            <a:pPr>
              <a:lnSpc>
                <a:spcPct val="100000"/>
              </a:lnSpc>
            </a:pPr>
            <a:r>
              <a:rPr lang="en-US" sz="1100" b="0" strike="noStrike" spc="-1" dirty="0" err="1">
                <a:solidFill>
                  <a:srgbClr val="FFFFFF"/>
                </a:solidFill>
                <a:latin typeface="Courier New"/>
              </a:rPr>
              <a:t>gnlpl.info$alpha</a:t>
            </a:r>
            <a:endParaRPr lang="en-US" sz="1100" b="0" strike="noStrike" spc="-1" dirty="0">
              <a:latin typeface="Arial"/>
            </a:endParaRPr>
          </a:p>
          <a:p>
            <a:pPr>
              <a:lnSpc>
                <a:spcPct val="100000"/>
              </a:lnSpc>
            </a:pPr>
            <a:r>
              <a:rPr lang="en-US" sz="1100" b="0" strike="noStrike" spc="-1" dirty="0">
                <a:solidFill>
                  <a:srgbClr val="FFFFFF"/>
                </a:solidFill>
                <a:latin typeface="Courier New"/>
              </a:rPr>
              <a:t>-</a:t>
            </a:r>
            <a:r>
              <a:rPr lang="en-US" sz="1100" b="0" strike="noStrike" spc="-1" dirty="0" err="1">
                <a:solidFill>
                  <a:srgbClr val="FFFFFF"/>
                </a:solidFill>
                <a:latin typeface="Courier New"/>
              </a:rPr>
              <a:t>gnlpl.info$alpha</a:t>
            </a:r>
            <a:r>
              <a:rPr lang="en-US" sz="1100" b="0" strike="noStrike" spc="-1" dirty="0">
                <a:solidFill>
                  <a:srgbClr val="FFFFFF"/>
                </a:solidFill>
                <a:latin typeface="Courier New"/>
              </a:rPr>
              <a:t>[7,3]</a:t>
            </a:r>
            <a:endParaRPr lang="en-US" sz="1100" b="0" strike="noStrike" spc="-1" dirty="0">
              <a:latin typeface="Arial"/>
            </a:endParaRPr>
          </a:p>
          <a:p>
            <a:pPr>
              <a:lnSpc>
                <a:spcPct val="100000"/>
              </a:lnSpc>
            </a:pPr>
            <a:endParaRPr lang="en-US" sz="1100" b="0" strike="noStrike" spc="-1" dirty="0">
              <a:latin typeface="Arial"/>
            </a:endParaRPr>
          </a:p>
          <a:p>
            <a:pPr>
              <a:lnSpc>
                <a:spcPct val="100000"/>
              </a:lnSpc>
            </a:pPr>
            <a:r>
              <a:rPr lang="en-US" sz="1100" b="0" strike="noStrike" spc="-1" dirty="0" err="1">
                <a:solidFill>
                  <a:srgbClr val="FFFFFF"/>
                </a:solidFill>
                <a:latin typeface="Courier New"/>
              </a:rPr>
              <a:t>gnlpl.info$dZ</a:t>
            </a:r>
            <a:endParaRPr lang="en-US" sz="1100" b="0" strike="noStrike" spc="-1" dirty="0">
              <a:latin typeface="Arial"/>
            </a:endParaRPr>
          </a:p>
          <a:p>
            <a:pPr>
              <a:lnSpc>
                <a:spcPct val="100000"/>
              </a:lnSpc>
            </a:pPr>
            <a:r>
              <a:rPr lang="en-US" sz="1100" b="0" strike="noStrike" spc="-1" dirty="0">
                <a:solidFill>
                  <a:srgbClr val="FFFFFF"/>
                </a:solidFill>
                <a:latin typeface="Courier New"/>
              </a:rPr>
              <a:t>-</a:t>
            </a:r>
            <a:r>
              <a:rPr lang="en-US" sz="1100" b="0" strike="noStrike" spc="-1" dirty="0" err="1">
                <a:solidFill>
                  <a:srgbClr val="FFFFFF"/>
                </a:solidFill>
                <a:latin typeface="Courier New"/>
              </a:rPr>
              <a:t>gnlpl.info$dZ</a:t>
            </a:r>
            <a:r>
              <a:rPr lang="en-US" sz="1100" b="0" strike="noStrike" spc="-1" dirty="0">
                <a:solidFill>
                  <a:srgbClr val="FFFFFF"/>
                </a:solidFill>
                <a:latin typeface="Courier New"/>
              </a:rPr>
              <a:t>[7,3]</a:t>
            </a:r>
            <a:endParaRPr lang="en-US" sz="1100" b="0" strike="noStrike" spc="-1" dirty="0">
              <a:latin typeface="Arial"/>
            </a:endParaRPr>
          </a:p>
          <a:p>
            <a:pPr>
              <a:lnSpc>
                <a:spcPct val="100000"/>
              </a:lnSpc>
            </a:pPr>
            <a:endParaRPr lang="en-US" sz="1100" b="0" strike="noStrike" spc="-1" dirty="0">
              <a:latin typeface="Arial"/>
            </a:endParaRPr>
          </a:p>
          <a:p>
            <a:pPr>
              <a:lnSpc>
                <a:spcPct val="100000"/>
              </a:lnSpc>
            </a:pPr>
            <a:r>
              <a:rPr lang="en-US" sz="1100" b="0" strike="noStrike" spc="-1" dirty="0" err="1">
                <a:solidFill>
                  <a:srgbClr val="FFFFFF"/>
                </a:solidFill>
                <a:latin typeface="Courier New"/>
              </a:rPr>
              <a:t>gnlpl.info$Ealpha</a:t>
            </a:r>
            <a:endParaRPr lang="en-US" sz="1100" b="0" strike="noStrike" spc="-1" dirty="0">
              <a:latin typeface="Arial"/>
            </a:endParaRPr>
          </a:p>
          <a:p>
            <a:pPr>
              <a:lnSpc>
                <a:spcPct val="100000"/>
              </a:lnSpc>
            </a:pPr>
            <a:r>
              <a:rPr lang="en-US" sz="1100" b="0" strike="noStrike" spc="-1" dirty="0">
                <a:solidFill>
                  <a:srgbClr val="FFFFFF"/>
                </a:solidFill>
                <a:latin typeface="Courier New"/>
              </a:rPr>
              <a:t>-</a:t>
            </a:r>
            <a:r>
              <a:rPr lang="en-US" sz="1100" b="0" strike="noStrike" spc="-1" dirty="0" err="1">
                <a:solidFill>
                  <a:srgbClr val="FFFFFF"/>
                </a:solidFill>
                <a:latin typeface="Courier New"/>
              </a:rPr>
              <a:t>gnlpl.info$Ealpha</a:t>
            </a:r>
            <a:r>
              <a:rPr lang="en-US" sz="1100" b="0" strike="noStrike" spc="-1" dirty="0">
                <a:solidFill>
                  <a:srgbClr val="FFFFFF"/>
                </a:solidFill>
                <a:latin typeface="Courier New"/>
              </a:rPr>
              <a:t>[7,3]</a:t>
            </a:r>
            <a:endParaRPr lang="en-US" sz="1100" b="0" strike="noStrike" spc="-1" dirty="0">
              <a:latin typeface="Arial"/>
            </a:endParaRPr>
          </a:p>
        </p:txBody>
      </p:sp>
      <p:sp>
        <p:nvSpPr>
          <p:cNvPr id="1302" name="CustomShape 6"/>
          <p:cNvSpPr/>
          <p:nvPr/>
        </p:nvSpPr>
        <p:spPr>
          <a:xfrm flipH="1" flipV="1">
            <a:off x="2932920" y="4386600"/>
            <a:ext cx="1945440" cy="20664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303" name="CustomShape 7"/>
          <p:cNvSpPr/>
          <p:nvPr/>
        </p:nvSpPr>
        <p:spPr>
          <a:xfrm flipV="1">
            <a:off x="5701320" y="5130000"/>
            <a:ext cx="1362240" cy="12870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1304" name="Picture 2"/>
          <p:cNvPicPr/>
          <p:nvPr/>
        </p:nvPicPr>
        <p:blipFill>
          <a:blip r:embed="rId2"/>
          <a:stretch/>
        </p:blipFill>
        <p:spPr>
          <a:xfrm>
            <a:off x="1912680" y="871200"/>
            <a:ext cx="4095000" cy="785880"/>
          </a:xfrm>
          <a:prstGeom prst="rect">
            <a:avLst/>
          </a:prstGeom>
          <a:ln>
            <a:noFill/>
          </a:ln>
        </p:spPr>
      </p:pic>
      <p:sp>
        <p:nvSpPr>
          <p:cNvPr id="1305" name="CustomShape 8"/>
          <p:cNvSpPr/>
          <p:nvPr/>
        </p:nvSpPr>
        <p:spPr>
          <a:xfrm>
            <a:off x="39240" y="4779360"/>
            <a:ext cx="300960" cy="3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306" name="CustomShape 9"/>
          <p:cNvSpPr/>
          <p:nvPr/>
        </p:nvSpPr>
        <p:spPr>
          <a:xfrm>
            <a:off x="34560" y="5285160"/>
            <a:ext cx="300960" cy="3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307" name="CustomShape 10"/>
          <p:cNvSpPr/>
          <p:nvPr/>
        </p:nvSpPr>
        <p:spPr>
          <a:xfrm>
            <a:off x="16920" y="5791320"/>
            <a:ext cx="300960" cy="3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308" name="Line 11"/>
          <p:cNvSpPr/>
          <p:nvPr/>
        </p:nvSpPr>
        <p:spPr>
          <a:xfrm>
            <a:off x="29520" y="4766040"/>
            <a:ext cx="360" cy="163872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309" name="CustomShape 12"/>
          <p:cNvSpPr/>
          <p:nvPr/>
        </p:nvSpPr>
        <p:spPr>
          <a:xfrm>
            <a:off x="-26280" y="6180840"/>
            <a:ext cx="395388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Should be answers to a, b and c from previous example</a:t>
            </a:r>
            <a:endParaRPr lang="en-US" sz="1800" b="0" strike="noStrike" spc="-1">
              <a:latin typeface="Arial"/>
            </a:endParaRPr>
          </a:p>
        </p:txBody>
      </p:sp>
      <p:pic>
        <p:nvPicPr>
          <p:cNvPr id="1310" name="Picture 29"/>
          <p:cNvPicPr/>
          <p:nvPr/>
        </p:nvPicPr>
        <p:blipFill>
          <a:blip r:embed="rId3"/>
          <a:stretch/>
        </p:blipFill>
        <p:spPr>
          <a:xfrm>
            <a:off x="1755360" y="4909680"/>
            <a:ext cx="7325640" cy="220680"/>
          </a:xfrm>
          <a:prstGeom prst="rect">
            <a:avLst/>
          </a:prstGeom>
          <a:ln>
            <a:noFill/>
          </a:ln>
        </p:spPr>
      </p:pic>
      <p:pic>
        <p:nvPicPr>
          <p:cNvPr id="1311" name="Picture 31"/>
          <p:cNvPicPr/>
          <p:nvPr/>
        </p:nvPicPr>
        <p:blipFill>
          <a:blip r:embed="rId4"/>
          <a:stretch/>
        </p:blipFill>
        <p:spPr>
          <a:xfrm>
            <a:off x="4715640" y="6472080"/>
            <a:ext cx="1282680" cy="30600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8"/>
                                        </p:tgtEl>
                                        <p:attrNameLst>
                                          <p:attrName>style.visibility</p:attrName>
                                        </p:attrNameLst>
                                      </p:cBhvr>
                                      <p:to>
                                        <p:strVal val="visible"/>
                                      </p:to>
                                    </p:set>
                                    <p:anim calcmode="lin" valueType="num">
                                      <p:cBhvr additive="base">
                                        <p:cTn id="7" dur="500" fill="hold"/>
                                        <p:tgtEl>
                                          <p:spTgt spid="1298"/>
                                        </p:tgtEl>
                                        <p:attrNameLst>
                                          <p:attrName>ppt_x</p:attrName>
                                        </p:attrNameLst>
                                      </p:cBhvr>
                                      <p:tavLst>
                                        <p:tav tm="0">
                                          <p:val>
                                            <p:strVal val="#ppt_x"/>
                                          </p:val>
                                        </p:tav>
                                        <p:tav tm="100000">
                                          <p:val>
                                            <p:strVal val="#ppt_x"/>
                                          </p:val>
                                        </p:tav>
                                      </p:tavLst>
                                    </p:anim>
                                    <p:anim calcmode="lin" valueType="num">
                                      <p:cBhvr additive="base">
                                        <p:cTn id="8" dur="500" fill="hold"/>
                                        <p:tgtEl>
                                          <p:spTgt spid="12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99"/>
                                        </p:tgtEl>
                                        <p:attrNameLst>
                                          <p:attrName>style.visibility</p:attrName>
                                        </p:attrNameLst>
                                      </p:cBhvr>
                                      <p:to>
                                        <p:strVal val="visible"/>
                                      </p:to>
                                    </p:set>
                                    <p:anim calcmode="lin" valueType="num">
                                      <p:cBhvr additive="base">
                                        <p:cTn id="11" dur="500" fill="hold"/>
                                        <p:tgtEl>
                                          <p:spTgt spid="1299"/>
                                        </p:tgtEl>
                                        <p:attrNameLst>
                                          <p:attrName>ppt_x</p:attrName>
                                        </p:attrNameLst>
                                      </p:cBhvr>
                                      <p:tavLst>
                                        <p:tav tm="0">
                                          <p:val>
                                            <p:strVal val="#ppt_x"/>
                                          </p:val>
                                        </p:tav>
                                        <p:tav tm="100000">
                                          <p:val>
                                            <p:strVal val="#ppt_x"/>
                                          </p:val>
                                        </p:tav>
                                      </p:tavLst>
                                    </p:anim>
                                    <p:anim calcmode="lin" valueType="num">
                                      <p:cBhvr additive="base">
                                        <p:cTn id="12" dur="500" fill="hold"/>
                                        <p:tgtEl>
                                          <p:spTgt spid="129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00"/>
                                        </p:tgtEl>
                                        <p:attrNameLst>
                                          <p:attrName>style.visibility</p:attrName>
                                        </p:attrNameLst>
                                      </p:cBhvr>
                                      <p:to>
                                        <p:strVal val="visible"/>
                                      </p:to>
                                    </p:set>
                                    <p:anim calcmode="lin" valueType="num">
                                      <p:cBhvr additive="base">
                                        <p:cTn id="15" dur="500" fill="hold"/>
                                        <p:tgtEl>
                                          <p:spTgt spid="1300"/>
                                        </p:tgtEl>
                                        <p:attrNameLst>
                                          <p:attrName>ppt_x</p:attrName>
                                        </p:attrNameLst>
                                      </p:cBhvr>
                                      <p:tavLst>
                                        <p:tav tm="0">
                                          <p:val>
                                            <p:strVal val="#ppt_x"/>
                                          </p:val>
                                        </p:tav>
                                        <p:tav tm="100000">
                                          <p:val>
                                            <p:strVal val="#ppt_x"/>
                                          </p:val>
                                        </p:tav>
                                      </p:tavLst>
                                    </p:anim>
                                    <p:anim calcmode="lin" valueType="num">
                                      <p:cBhvr additive="base">
                                        <p:cTn id="16" dur="500" fill="hold"/>
                                        <p:tgtEl>
                                          <p:spTgt spid="130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01"/>
                                        </p:tgtEl>
                                        <p:attrNameLst>
                                          <p:attrName>style.visibility</p:attrName>
                                        </p:attrNameLst>
                                      </p:cBhvr>
                                      <p:to>
                                        <p:strVal val="visible"/>
                                      </p:to>
                                    </p:set>
                                    <p:anim calcmode="lin" valueType="num">
                                      <p:cBhvr additive="base">
                                        <p:cTn id="21" dur="500" fill="hold"/>
                                        <p:tgtEl>
                                          <p:spTgt spid="1301"/>
                                        </p:tgtEl>
                                        <p:attrNameLst>
                                          <p:attrName>ppt_x</p:attrName>
                                        </p:attrNameLst>
                                      </p:cBhvr>
                                      <p:tavLst>
                                        <p:tav tm="0">
                                          <p:val>
                                            <p:strVal val="#ppt_x"/>
                                          </p:val>
                                        </p:tav>
                                        <p:tav tm="100000">
                                          <p:val>
                                            <p:strVal val="#ppt_x"/>
                                          </p:val>
                                        </p:tav>
                                      </p:tavLst>
                                    </p:anim>
                                    <p:anim calcmode="lin" valueType="num">
                                      <p:cBhvr additive="base">
                                        <p:cTn id="22" dur="500" fill="hold"/>
                                        <p:tgtEl>
                                          <p:spTgt spid="130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11"/>
                                        </p:tgtEl>
                                        <p:attrNameLst>
                                          <p:attrName>style.visibility</p:attrName>
                                        </p:attrNameLst>
                                      </p:cBhvr>
                                      <p:to>
                                        <p:strVal val="visible"/>
                                      </p:to>
                                    </p:set>
                                    <p:anim calcmode="lin" valueType="num">
                                      <p:cBhvr additive="base">
                                        <p:cTn id="27" dur="500" fill="hold"/>
                                        <p:tgtEl>
                                          <p:spTgt spid="1311"/>
                                        </p:tgtEl>
                                        <p:attrNameLst>
                                          <p:attrName>ppt_x</p:attrName>
                                        </p:attrNameLst>
                                      </p:cBhvr>
                                      <p:tavLst>
                                        <p:tav tm="0">
                                          <p:val>
                                            <p:strVal val="#ppt_x"/>
                                          </p:val>
                                        </p:tav>
                                        <p:tav tm="100000">
                                          <p:val>
                                            <p:strVal val="#ppt_x"/>
                                          </p:val>
                                        </p:tav>
                                      </p:tavLst>
                                    </p:anim>
                                    <p:anim calcmode="lin" valueType="num">
                                      <p:cBhvr additive="base">
                                        <p:cTn id="28" dur="500" fill="hold"/>
                                        <p:tgtEl>
                                          <p:spTgt spid="13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02"/>
                                        </p:tgtEl>
                                        <p:attrNameLst>
                                          <p:attrName>style.visibility</p:attrName>
                                        </p:attrNameLst>
                                      </p:cBhvr>
                                      <p:to>
                                        <p:strVal val="visible"/>
                                      </p:to>
                                    </p:set>
                                    <p:anim calcmode="lin" valueType="num">
                                      <p:cBhvr additive="base">
                                        <p:cTn id="31" dur="500" fill="hold"/>
                                        <p:tgtEl>
                                          <p:spTgt spid="1302"/>
                                        </p:tgtEl>
                                        <p:attrNameLst>
                                          <p:attrName>ppt_x</p:attrName>
                                        </p:attrNameLst>
                                      </p:cBhvr>
                                      <p:tavLst>
                                        <p:tav tm="0">
                                          <p:val>
                                            <p:strVal val="#ppt_x"/>
                                          </p:val>
                                        </p:tav>
                                        <p:tav tm="100000">
                                          <p:val>
                                            <p:strVal val="#ppt_x"/>
                                          </p:val>
                                        </p:tav>
                                      </p:tavLst>
                                    </p:anim>
                                    <p:anim calcmode="lin" valueType="num">
                                      <p:cBhvr additive="base">
                                        <p:cTn id="32" dur="500" fill="hold"/>
                                        <p:tgtEl>
                                          <p:spTgt spid="130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03"/>
                                        </p:tgtEl>
                                        <p:attrNameLst>
                                          <p:attrName>style.visibility</p:attrName>
                                        </p:attrNameLst>
                                      </p:cBhvr>
                                      <p:to>
                                        <p:strVal val="visible"/>
                                      </p:to>
                                    </p:set>
                                    <p:anim calcmode="lin" valueType="num">
                                      <p:cBhvr additive="base">
                                        <p:cTn id="37" dur="500" fill="hold"/>
                                        <p:tgtEl>
                                          <p:spTgt spid="1303"/>
                                        </p:tgtEl>
                                        <p:attrNameLst>
                                          <p:attrName>ppt_x</p:attrName>
                                        </p:attrNameLst>
                                      </p:cBhvr>
                                      <p:tavLst>
                                        <p:tav tm="0">
                                          <p:val>
                                            <p:strVal val="#ppt_x"/>
                                          </p:val>
                                        </p:tav>
                                        <p:tav tm="100000">
                                          <p:val>
                                            <p:strVal val="#ppt_x"/>
                                          </p:val>
                                        </p:tav>
                                      </p:tavLst>
                                    </p:anim>
                                    <p:anim calcmode="lin" valueType="num">
                                      <p:cBhvr additive="base">
                                        <p:cTn id="38" dur="500" fill="hold"/>
                                        <p:tgtEl>
                                          <p:spTgt spid="130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10"/>
                                        </p:tgtEl>
                                        <p:attrNameLst>
                                          <p:attrName>style.visibility</p:attrName>
                                        </p:attrNameLst>
                                      </p:cBhvr>
                                      <p:to>
                                        <p:strVal val="visible"/>
                                      </p:to>
                                    </p:set>
                                    <p:anim calcmode="lin" valueType="num">
                                      <p:cBhvr additive="base">
                                        <p:cTn id="41" dur="500" fill="hold"/>
                                        <p:tgtEl>
                                          <p:spTgt spid="1310"/>
                                        </p:tgtEl>
                                        <p:attrNameLst>
                                          <p:attrName>ppt_x</p:attrName>
                                        </p:attrNameLst>
                                      </p:cBhvr>
                                      <p:tavLst>
                                        <p:tav tm="0">
                                          <p:val>
                                            <p:strVal val="#ppt_x"/>
                                          </p:val>
                                        </p:tav>
                                        <p:tav tm="100000">
                                          <p:val>
                                            <p:strVal val="#ppt_x"/>
                                          </p:val>
                                        </p:tav>
                                      </p:tavLst>
                                    </p:anim>
                                    <p:anim calcmode="lin" valueType="num">
                                      <p:cBhvr additive="base">
                                        <p:cTn id="42" dur="500" fill="hold"/>
                                        <p:tgtEl>
                                          <p:spTgt spid="13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05"/>
                                        </p:tgtEl>
                                        <p:attrNameLst>
                                          <p:attrName>style.visibility</p:attrName>
                                        </p:attrNameLst>
                                      </p:cBhvr>
                                      <p:to>
                                        <p:strVal val="visible"/>
                                      </p:to>
                                    </p:set>
                                    <p:anim calcmode="lin" valueType="num">
                                      <p:cBhvr additive="base">
                                        <p:cTn id="47" dur="500" fill="hold"/>
                                        <p:tgtEl>
                                          <p:spTgt spid="1305"/>
                                        </p:tgtEl>
                                        <p:attrNameLst>
                                          <p:attrName>ppt_x</p:attrName>
                                        </p:attrNameLst>
                                      </p:cBhvr>
                                      <p:tavLst>
                                        <p:tav tm="0">
                                          <p:val>
                                            <p:strVal val="#ppt_x"/>
                                          </p:val>
                                        </p:tav>
                                        <p:tav tm="100000">
                                          <p:val>
                                            <p:strVal val="#ppt_x"/>
                                          </p:val>
                                        </p:tav>
                                      </p:tavLst>
                                    </p:anim>
                                    <p:anim calcmode="lin" valueType="num">
                                      <p:cBhvr additive="base">
                                        <p:cTn id="48" dur="500" fill="hold"/>
                                        <p:tgtEl>
                                          <p:spTgt spid="130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06"/>
                                        </p:tgtEl>
                                        <p:attrNameLst>
                                          <p:attrName>style.visibility</p:attrName>
                                        </p:attrNameLst>
                                      </p:cBhvr>
                                      <p:to>
                                        <p:strVal val="visible"/>
                                      </p:to>
                                    </p:set>
                                    <p:anim calcmode="lin" valueType="num">
                                      <p:cBhvr additive="base">
                                        <p:cTn id="51" dur="500" fill="hold"/>
                                        <p:tgtEl>
                                          <p:spTgt spid="1306"/>
                                        </p:tgtEl>
                                        <p:attrNameLst>
                                          <p:attrName>ppt_x</p:attrName>
                                        </p:attrNameLst>
                                      </p:cBhvr>
                                      <p:tavLst>
                                        <p:tav tm="0">
                                          <p:val>
                                            <p:strVal val="#ppt_x"/>
                                          </p:val>
                                        </p:tav>
                                        <p:tav tm="100000">
                                          <p:val>
                                            <p:strVal val="#ppt_x"/>
                                          </p:val>
                                        </p:tav>
                                      </p:tavLst>
                                    </p:anim>
                                    <p:anim calcmode="lin" valueType="num">
                                      <p:cBhvr additive="base">
                                        <p:cTn id="52" dur="500" fill="hold"/>
                                        <p:tgtEl>
                                          <p:spTgt spid="130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307"/>
                                        </p:tgtEl>
                                        <p:attrNameLst>
                                          <p:attrName>style.visibility</p:attrName>
                                        </p:attrNameLst>
                                      </p:cBhvr>
                                      <p:to>
                                        <p:strVal val="visible"/>
                                      </p:to>
                                    </p:set>
                                    <p:anim calcmode="lin" valueType="num">
                                      <p:cBhvr additive="base">
                                        <p:cTn id="55" dur="500" fill="hold"/>
                                        <p:tgtEl>
                                          <p:spTgt spid="1307"/>
                                        </p:tgtEl>
                                        <p:attrNameLst>
                                          <p:attrName>ppt_x</p:attrName>
                                        </p:attrNameLst>
                                      </p:cBhvr>
                                      <p:tavLst>
                                        <p:tav tm="0">
                                          <p:val>
                                            <p:strVal val="#ppt_x"/>
                                          </p:val>
                                        </p:tav>
                                        <p:tav tm="100000">
                                          <p:val>
                                            <p:strVal val="#ppt_x"/>
                                          </p:val>
                                        </p:tav>
                                      </p:tavLst>
                                    </p:anim>
                                    <p:anim calcmode="lin" valueType="num">
                                      <p:cBhvr additive="base">
                                        <p:cTn id="56" dur="500" fill="hold"/>
                                        <p:tgtEl>
                                          <p:spTgt spid="130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308"/>
                                        </p:tgtEl>
                                        <p:attrNameLst>
                                          <p:attrName>style.visibility</p:attrName>
                                        </p:attrNameLst>
                                      </p:cBhvr>
                                      <p:to>
                                        <p:strVal val="visible"/>
                                      </p:to>
                                    </p:set>
                                    <p:anim calcmode="lin" valueType="num">
                                      <p:cBhvr additive="base">
                                        <p:cTn id="59" dur="500" fill="hold"/>
                                        <p:tgtEl>
                                          <p:spTgt spid="1308"/>
                                        </p:tgtEl>
                                        <p:attrNameLst>
                                          <p:attrName>ppt_x</p:attrName>
                                        </p:attrNameLst>
                                      </p:cBhvr>
                                      <p:tavLst>
                                        <p:tav tm="0">
                                          <p:val>
                                            <p:strVal val="#ppt_x"/>
                                          </p:val>
                                        </p:tav>
                                        <p:tav tm="100000">
                                          <p:val>
                                            <p:strVal val="#ppt_x"/>
                                          </p:val>
                                        </p:tav>
                                      </p:tavLst>
                                    </p:anim>
                                    <p:anim calcmode="lin" valueType="num">
                                      <p:cBhvr additive="base">
                                        <p:cTn id="60" dur="500" fill="hold"/>
                                        <p:tgtEl>
                                          <p:spTgt spid="130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309"/>
                                        </p:tgtEl>
                                        <p:attrNameLst>
                                          <p:attrName>style.visibility</p:attrName>
                                        </p:attrNameLst>
                                      </p:cBhvr>
                                      <p:to>
                                        <p:strVal val="visible"/>
                                      </p:to>
                                    </p:set>
                                    <p:anim calcmode="lin" valueType="num">
                                      <p:cBhvr additive="base">
                                        <p:cTn id="63" dur="500" fill="hold"/>
                                        <p:tgtEl>
                                          <p:spTgt spid="1309"/>
                                        </p:tgtEl>
                                        <p:attrNameLst>
                                          <p:attrName>ppt_x</p:attrName>
                                        </p:attrNameLst>
                                      </p:cBhvr>
                                      <p:tavLst>
                                        <p:tav tm="0">
                                          <p:val>
                                            <p:strVal val="#ppt_x"/>
                                          </p:val>
                                        </p:tav>
                                        <p:tav tm="100000">
                                          <p:val>
                                            <p:strVal val="#ppt_x"/>
                                          </p:val>
                                        </p:tav>
                                      </p:tavLst>
                                    </p:anim>
                                    <p:anim calcmode="lin" valueType="num">
                                      <p:cBhvr additive="base">
                                        <p:cTn id="64" dur="500" fill="hold"/>
                                        <p:tgtEl>
                                          <p:spTgt spid="13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 grpId="0"/>
      <p:bldP spid="1301" grpId="0" animBg="1"/>
      <p:bldP spid="130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 name="CustomShape 1"/>
          <p:cNvSpPr/>
          <p:nvPr/>
        </p:nvSpPr>
        <p:spPr>
          <a:xfrm>
            <a:off x="312120" y="509760"/>
            <a:ext cx="845244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000" b="0" strike="noStrike" spc="-1" dirty="0">
                <a:solidFill>
                  <a:srgbClr val="000000"/>
                </a:solidFill>
                <a:latin typeface="Times New Roman"/>
              </a:rPr>
              <a:t>Thus, for a sample of </a:t>
            </a:r>
            <a:r>
              <a:rPr lang="en-US" sz="2000" b="0" i="1" strike="noStrike" spc="-1" dirty="0">
                <a:solidFill>
                  <a:srgbClr val="000000"/>
                </a:solidFill>
                <a:latin typeface="Times New Roman"/>
              </a:rPr>
              <a:t>N</a:t>
            </a:r>
            <a:r>
              <a:rPr lang="en-US" sz="2000" b="0" strike="noStrike" spc="-1" dirty="0">
                <a:solidFill>
                  <a:srgbClr val="000000"/>
                </a:solidFill>
                <a:latin typeface="Times New Roman"/>
              </a:rPr>
              <a:t> configurations </a:t>
            </a:r>
            <a:r>
              <a:rPr lang="en-US" sz="2000" b="1" strike="noStrike" spc="-1" dirty="0">
                <a:solidFill>
                  <a:srgbClr val="000000"/>
                </a:solidFill>
                <a:latin typeface="Times New Roman"/>
              </a:rPr>
              <a:t>X</a:t>
            </a:r>
            <a:r>
              <a:rPr lang="en-US" sz="2000" b="0" strike="noStrike" spc="-1" dirty="0">
                <a:solidFill>
                  <a:srgbClr val="000000"/>
                </a:solidFill>
                <a:latin typeface="Times New Roman"/>
              </a:rPr>
              <a:t> the pseudo-likelihood and its’ gradient are :</a:t>
            </a:r>
            <a:endParaRPr lang="en-US" sz="2000" b="0" strike="noStrike" spc="-1" dirty="0">
              <a:latin typeface="Arial"/>
            </a:endParaRPr>
          </a:p>
        </p:txBody>
      </p:sp>
      <p:pic>
        <p:nvPicPr>
          <p:cNvPr id="1313" name="Picture 4"/>
          <p:cNvPicPr/>
          <p:nvPr/>
        </p:nvPicPr>
        <p:blipFill>
          <a:blip r:embed="rId2"/>
          <a:stretch/>
        </p:blipFill>
        <p:spPr>
          <a:xfrm>
            <a:off x="127080" y="1145160"/>
            <a:ext cx="8797680" cy="709560"/>
          </a:xfrm>
          <a:prstGeom prst="rect">
            <a:avLst/>
          </a:prstGeom>
          <a:ln>
            <a:noFill/>
          </a:ln>
        </p:spPr>
      </p:pic>
      <p:pic>
        <p:nvPicPr>
          <p:cNvPr id="1314" name="Picture 5"/>
          <p:cNvPicPr/>
          <p:nvPr/>
        </p:nvPicPr>
        <p:blipFill>
          <a:blip r:embed="rId3"/>
          <a:stretch/>
        </p:blipFill>
        <p:spPr>
          <a:xfrm>
            <a:off x="497160" y="2991960"/>
            <a:ext cx="8070840" cy="744840"/>
          </a:xfrm>
          <a:prstGeom prst="rect">
            <a:avLst/>
          </a:prstGeom>
          <a:ln>
            <a:noFill/>
          </a:ln>
        </p:spPr>
      </p:pic>
      <p:pic>
        <p:nvPicPr>
          <p:cNvPr id="1315" name="Picture 6"/>
          <p:cNvPicPr/>
          <p:nvPr/>
        </p:nvPicPr>
        <p:blipFill>
          <a:blip r:embed="rId4"/>
          <a:stretch/>
        </p:blipFill>
        <p:spPr>
          <a:xfrm>
            <a:off x="1973160" y="3964320"/>
            <a:ext cx="6766560" cy="756000"/>
          </a:xfrm>
          <a:prstGeom prst="rect">
            <a:avLst/>
          </a:prstGeom>
          <a:ln>
            <a:noFill/>
          </a:ln>
        </p:spPr>
      </p:pic>
      <p:pic>
        <p:nvPicPr>
          <p:cNvPr id="1316" name="Picture 9"/>
          <p:cNvPicPr/>
          <p:nvPr/>
        </p:nvPicPr>
        <p:blipFill>
          <a:blip r:embed="rId5"/>
          <a:stretch/>
        </p:blipFill>
        <p:spPr>
          <a:xfrm>
            <a:off x="3142800" y="2001960"/>
            <a:ext cx="1968120" cy="693360"/>
          </a:xfrm>
          <a:prstGeom prst="rect">
            <a:avLst/>
          </a:prstGeom>
          <a:ln>
            <a:noFill/>
          </a:ln>
        </p:spPr>
      </p:pic>
      <p:pic>
        <p:nvPicPr>
          <p:cNvPr id="1317" name="Picture 1"/>
          <p:cNvPicPr/>
          <p:nvPr/>
        </p:nvPicPr>
        <p:blipFill>
          <a:blip r:embed="rId6"/>
          <a:stretch/>
        </p:blipFill>
        <p:spPr>
          <a:xfrm>
            <a:off x="1973160" y="4959360"/>
            <a:ext cx="4308120" cy="767880"/>
          </a:xfrm>
          <a:prstGeom prst="rect">
            <a:avLst/>
          </a:prstGeom>
          <a:ln>
            <a:noFill/>
          </a:ln>
        </p:spPr>
      </p:pic>
      <p:pic>
        <p:nvPicPr>
          <p:cNvPr id="1318" name="Picture 2"/>
          <p:cNvPicPr/>
          <p:nvPr/>
        </p:nvPicPr>
        <p:blipFill>
          <a:blip r:embed="rId7"/>
          <a:stretch/>
        </p:blipFill>
        <p:spPr>
          <a:xfrm>
            <a:off x="170280" y="5858640"/>
            <a:ext cx="7998120" cy="7660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9" name="Picture 3"/>
          <p:cNvPicPr/>
          <p:nvPr/>
        </p:nvPicPr>
        <p:blipFill>
          <a:blip r:embed="rId2"/>
          <a:stretch/>
        </p:blipFill>
        <p:spPr>
          <a:xfrm>
            <a:off x="127080" y="1171440"/>
            <a:ext cx="8911080" cy="718920"/>
          </a:xfrm>
          <a:prstGeom prst="rect">
            <a:avLst/>
          </a:prstGeom>
          <a:ln>
            <a:noFill/>
          </a:ln>
        </p:spPr>
      </p:pic>
      <p:pic>
        <p:nvPicPr>
          <p:cNvPr id="1320" name="Picture 6"/>
          <p:cNvPicPr/>
          <p:nvPr/>
        </p:nvPicPr>
        <p:blipFill>
          <a:blip r:embed="rId3"/>
          <a:stretch/>
        </p:blipFill>
        <p:spPr>
          <a:xfrm>
            <a:off x="127080" y="2235600"/>
            <a:ext cx="5143680" cy="726480"/>
          </a:xfrm>
          <a:prstGeom prst="rect">
            <a:avLst/>
          </a:prstGeom>
          <a:ln>
            <a:noFill/>
          </a:ln>
        </p:spPr>
      </p:pic>
      <p:sp>
        <p:nvSpPr>
          <p:cNvPr id="1321" name="CustomShape 1"/>
          <p:cNvSpPr/>
          <p:nvPr/>
        </p:nvSpPr>
        <p:spPr>
          <a:xfrm>
            <a:off x="2368440" y="314280"/>
            <a:ext cx="442332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800" b="0" strike="noStrike" spc="-1">
                <a:solidFill>
                  <a:srgbClr val="000000"/>
                </a:solidFill>
                <a:latin typeface="Times New Roman"/>
              </a:rPr>
              <a:t>Sample pseudo-likelihood:</a:t>
            </a:r>
            <a:endParaRPr lang="en-US" sz="2800" b="0" strike="noStrike" spc="-1">
              <a:latin typeface="Arial"/>
            </a:endParaRPr>
          </a:p>
        </p:txBody>
      </p:sp>
      <p:sp>
        <p:nvSpPr>
          <p:cNvPr id="1322" name="CustomShape 2"/>
          <p:cNvSpPr/>
          <p:nvPr/>
        </p:nvSpPr>
        <p:spPr>
          <a:xfrm>
            <a:off x="1766880" y="3325320"/>
            <a:ext cx="579924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800" b="0" strike="noStrike" spc="-1">
                <a:solidFill>
                  <a:srgbClr val="000000"/>
                </a:solidFill>
                <a:latin typeface="Times New Roman"/>
              </a:rPr>
              <a:t>Gradient of sample pseudo-likelihood:</a:t>
            </a:r>
            <a:endParaRPr lang="en-US" sz="2800" b="0" strike="noStrike" spc="-1">
              <a:latin typeface="Arial"/>
            </a:endParaRPr>
          </a:p>
        </p:txBody>
      </p:sp>
      <p:pic>
        <p:nvPicPr>
          <p:cNvPr id="1323" name="Picture 1"/>
          <p:cNvPicPr/>
          <p:nvPr/>
        </p:nvPicPr>
        <p:blipFill>
          <a:blip r:embed="rId4"/>
          <a:stretch/>
        </p:blipFill>
        <p:spPr>
          <a:xfrm>
            <a:off x="1751400" y="4122360"/>
            <a:ext cx="5540760" cy="25070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 name="CustomShape 1"/>
          <p:cNvSpPr/>
          <p:nvPr/>
        </p:nvSpPr>
        <p:spPr>
          <a:xfrm>
            <a:off x="601560" y="232200"/>
            <a:ext cx="7799760" cy="818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1" strike="noStrike" spc="-1">
                <a:solidFill>
                  <a:srgbClr val="000000"/>
                </a:solidFill>
                <a:latin typeface="Times New Roman"/>
              </a:rPr>
              <a:t>Example</a:t>
            </a:r>
            <a:r>
              <a:rPr lang="en-US" sz="2200" b="0" strike="noStrike" spc="-1">
                <a:solidFill>
                  <a:srgbClr val="000000"/>
                </a:solidFill>
                <a:latin typeface="Times New Roman"/>
              </a:rPr>
              <a:t>: Let’s go back to the two parameter problem we could visualize:</a:t>
            </a:r>
            <a:endParaRPr lang="en-US" sz="2200" b="0" strike="noStrike" spc="-1">
              <a:latin typeface="Arial"/>
            </a:endParaRPr>
          </a:p>
        </p:txBody>
      </p:sp>
      <p:grpSp>
        <p:nvGrpSpPr>
          <p:cNvPr id="1325" name="Group 2"/>
          <p:cNvGrpSpPr/>
          <p:nvPr/>
        </p:nvGrpSpPr>
        <p:grpSpPr>
          <a:xfrm>
            <a:off x="2398320" y="1795680"/>
            <a:ext cx="3296520" cy="1027800"/>
            <a:chOff x="2398320" y="1795680"/>
            <a:chExt cx="3296520" cy="1027800"/>
          </a:xfrm>
        </p:grpSpPr>
        <p:grpSp>
          <p:nvGrpSpPr>
            <p:cNvPr id="1326" name="Group 3"/>
            <p:cNvGrpSpPr/>
            <p:nvPr/>
          </p:nvGrpSpPr>
          <p:grpSpPr>
            <a:xfrm>
              <a:off x="4780800" y="1818720"/>
              <a:ext cx="914040" cy="1004760"/>
              <a:chOff x="4780800" y="1818720"/>
              <a:chExt cx="914040" cy="1004760"/>
            </a:xfrm>
          </p:grpSpPr>
          <p:sp>
            <p:nvSpPr>
              <p:cNvPr id="1327" name="CustomShape 4"/>
              <p:cNvSpPr/>
              <p:nvPr/>
            </p:nvSpPr>
            <p:spPr>
              <a:xfrm>
                <a:off x="4780800" y="190512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328" name="CustomShape 5"/>
              <p:cNvSpPr/>
              <p:nvPr/>
            </p:nvSpPr>
            <p:spPr>
              <a:xfrm>
                <a:off x="4943120" y="1818720"/>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dirty="0">
                    <a:solidFill>
                      <a:srgbClr val="000000"/>
                    </a:solidFill>
                    <a:latin typeface="Times New Roman"/>
                  </a:rPr>
                  <a:t>B</a:t>
                </a:r>
                <a:endParaRPr lang="en-US" sz="6000" b="0" strike="noStrike" spc="-1" dirty="0">
                  <a:latin typeface="Arial"/>
                </a:endParaRPr>
              </a:p>
            </p:txBody>
          </p:sp>
        </p:grpSp>
        <p:grpSp>
          <p:nvGrpSpPr>
            <p:cNvPr id="1329" name="Group 6"/>
            <p:cNvGrpSpPr/>
            <p:nvPr/>
          </p:nvGrpSpPr>
          <p:grpSpPr>
            <a:xfrm>
              <a:off x="2398320" y="1795680"/>
              <a:ext cx="914040" cy="1025640"/>
              <a:chOff x="2398320" y="1795680"/>
              <a:chExt cx="914040" cy="1025640"/>
            </a:xfrm>
          </p:grpSpPr>
          <p:sp>
            <p:nvSpPr>
              <p:cNvPr id="1330" name="CustomShape 7"/>
              <p:cNvSpPr/>
              <p:nvPr/>
            </p:nvSpPr>
            <p:spPr>
              <a:xfrm>
                <a:off x="2398320" y="190728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331" name="CustomShape 8"/>
              <p:cNvSpPr/>
              <p:nvPr/>
            </p:nvSpPr>
            <p:spPr>
              <a:xfrm>
                <a:off x="2513250" y="1795680"/>
                <a:ext cx="651310" cy="1014209"/>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dirty="0">
                    <a:solidFill>
                      <a:srgbClr val="000000"/>
                    </a:solidFill>
                    <a:latin typeface="Times New Roman"/>
                  </a:rPr>
                  <a:t>A</a:t>
                </a:r>
                <a:endParaRPr lang="en-US" sz="6000" b="0" strike="noStrike" spc="-1" dirty="0">
                  <a:latin typeface="Arial"/>
                </a:endParaRPr>
              </a:p>
            </p:txBody>
          </p:sp>
        </p:grpSp>
        <p:sp>
          <p:nvSpPr>
            <p:cNvPr id="1332" name="Line 9"/>
            <p:cNvSpPr/>
            <p:nvPr/>
          </p:nvSpPr>
          <p:spPr>
            <a:xfrm>
              <a:off x="3312720" y="2361960"/>
              <a:ext cx="146808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grpSp>
      <p:pic>
        <p:nvPicPr>
          <p:cNvPr id="1333" name="Picture 18"/>
          <p:cNvPicPr/>
          <p:nvPr/>
        </p:nvPicPr>
        <p:blipFill>
          <a:blip r:embed="rId2"/>
          <a:stretch/>
        </p:blipFill>
        <p:spPr>
          <a:xfrm>
            <a:off x="5752080" y="1347840"/>
            <a:ext cx="3202920" cy="247320"/>
          </a:xfrm>
          <a:prstGeom prst="rect">
            <a:avLst/>
          </a:prstGeom>
          <a:ln>
            <a:noFill/>
          </a:ln>
        </p:spPr>
      </p:pic>
      <p:pic>
        <p:nvPicPr>
          <p:cNvPr id="1334" name="Picture 1"/>
          <p:cNvPicPr/>
          <p:nvPr/>
        </p:nvPicPr>
        <p:blipFill>
          <a:blip r:embed="rId3"/>
          <a:stretch/>
        </p:blipFill>
        <p:spPr>
          <a:xfrm>
            <a:off x="2879280" y="1211760"/>
            <a:ext cx="1948320" cy="672480"/>
          </a:xfrm>
          <a:prstGeom prst="rect">
            <a:avLst/>
          </a:prstGeom>
          <a:ln>
            <a:noFill/>
          </a:ln>
        </p:spPr>
      </p:pic>
      <p:pic>
        <p:nvPicPr>
          <p:cNvPr id="1335" name="Picture 25"/>
          <p:cNvPicPr/>
          <p:nvPr/>
        </p:nvPicPr>
        <p:blipFill>
          <a:blip r:embed="rId4"/>
          <a:stretch/>
        </p:blipFill>
        <p:spPr>
          <a:xfrm>
            <a:off x="4580280" y="2965320"/>
            <a:ext cx="1193040" cy="657000"/>
          </a:xfrm>
          <a:prstGeom prst="rect">
            <a:avLst/>
          </a:prstGeom>
          <a:ln>
            <a:noFill/>
          </a:ln>
        </p:spPr>
      </p:pic>
      <p:pic>
        <p:nvPicPr>
          <p:cNvPr id="1336" name="Picture 26"/>
          <p:cNvPicPr/>
          <p:nvPr/>
        </p:nvPicPr>
        <p:blipFill>
          <a:blip r:embed="rId5"/>
          <a:stretch/>
        </p:blipFill>
        <p:spPr>
          <a:xfrm>
            <a:off x="2216520" y="2957040"/>
            <a:ext cx="1237320" cy="689760"/>
          </a:xfrm>
          <a:prstGeom prst="rect">
            <a:avLst/>
          </a:prstGeom>
          <a:ln>
            <a:noFill/>
          </a:ln>
        </p:spPr>
      </p:pic>
      <p:sp>
        <p:nvSpPr>
          <p:cNvPr id="1337" name="CustomShape 10"/>
          <p:cNvSpPr/>
          <p:nvPr/>
        </p:nvSpPr>
        <p:spPr>
          <a:xfrm>
            <a:off x="876960" y="4071600"/>
            <a:ext cx="7799760" cy="26323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400"/>
              </a:spcBef>
            </a:pPr>
            <a:r>
              <a:rPr lang="en-US" sz="2000" b="0" strike="noStrike" spc="-1" dirty="0">
                <a:solidFill>
                  <a:srgbClr val="000000"/>
                </a:solidFill>
                <a:latin typeface="Times New Roman"/>
              </a:rPr>
              <a:t>Using the same sample of 25 that we used for the previous two parameter example: </a:t>
            </a:r>
            <a:endParaRPr lang="en-US" sz="2000" b="0" strike="noStrike" spc="-1" dirty="0">
              <a:latin typeface="Arial"/>
            </a:endParaRPr>
          </a:p>
          <a:p>
            <a:pPr>
              <a:lnSpc>
                <a:spcPct val="100000"/>
              </a:lnSpc>
              <a:spcBef>
                <a:spcPts val="400"/>
              </a:spcBef>
            </a:pPr>
            <a:r>
              <a:rPr lang="en-US" sz="2000" b="0" strike="noStrike" spc="-1" dirty="0">
                <a:solidFill>
                  <a:srgbClr val="000000"/>
                </a:solidFill>
                <a:latin typeface="Times New Roman"/>
              </a:rPr>
              <a:t>a. Compute the gradient of sample pseudo-likelihood and plot it in 2D</a:t>
            </a:r>
            <a:endParaRPr lang="en-US" sz="2000" b="0" strike="noStrike" spc="-1" dirty="0">
              <a:latin typeface="Arial"/>
            </a:endParaRPr>
          </a:p>
          <a:p>
            <a:pPr>
              <a:lnSpc>
                <a:spcPct val="100000"/>
              </a:lnSpc>
              <a:spcBef>
                <a:spcPts val="400"/>
              </a:spcBef>
            </a:pPr>
            <a:r>
              <a:rPr lang="en-US" sz="2000" b="0" strike="noStrike" spc="-1" dirty="0">
                <a:solidFill>
                  <a:srgbClr val="000000"/>
                </a:solidFill>
                <a:latin typeface="Times New Roman"/>
              </a:rPr>
              <a:t>b. Pin-point a better approximate minimum of the pseudo-likelihood     </a:t>
            </a:r>
            <a:endParaRPr lang="en-US" sz="2000" b="0" strike="noStrike" spc="-1" dirty="0">
              <a:latin typeface="Arial"/>
            </a:endParaRPr>
          </a:p>
          <a:p>
            <a:pPr>
              <a:lnSpc>
                <a:spcPct val="100000"/>
              </a:lnSpc>
              <a:spcBef>
                <a:spcPts val="400"/>
              </a:spcBef>
            </a:pPr>
            <a:r>
              <a:rPr lang="en-US" sz="2000" b="0" strike="noStrike" spc="-1" dirty="0">
                <a:solidFill>
                  <a:srgbClr val="000000"/>
                </a:solidFill>
                <a:latin typeface="Times New Roman"/>
              </a:rPr>
              <a:t>    surface.</a:t>
            </a:r>
            <a:endParaRPr lang="en-US" sz="2000" b="0" strike="noStrike" spc="-1" dirty="0">
              <a:latin typeface="Arial"/>
            </a:endParaRPr>
          </a:p>
          <a:p>
            <a:pPr>
              <a:lnSpc>
                <a:spcPct val="100000"/>
              </a:lnSpc>
              <a:spcBef>
                <a:spcPts val="400"/>
              </a:spcBef>
            </a:pPr>
            <a:r>
              <a:rPr lang="en-US" sz="2000" b="0" strike="noStrike" spc="-1" dirty="0">
                <a:solidFill>
                  <a:srgbClr val="000000"/>
                </a:solidFill>
                <a:latin typeface="Times New Roman"/>
              </a:rPr>
              <a:t>c. Compute the potentials from the optimal parameter vector and compare </a:t>
            </a:r>
            <a:endParaRPr lang="en-US" sz="2000" b="0" strike="noStrike" spc="-1" dirty="0">
              <a:latin typeface="Arial"/>
            </a:endParaRPr>
          </a:p>
          <a:p>
            <a:pPr>
              <a:lnSpc>
                <a:spcPct val="100000"/>
              </a:lnSpc>
              <a:spcBef>
                <a:spcPts val="400"/>
              </a:spcBef>
            </a:pPr>
            <a:r>
              <a:rPr lang="en-US" sz="2000" b="0" strike="noStrike" spc="-1" dirty="0">
                <a:solidFill>
                  <a:srgbClr val="000000"/>
                </a:solidFill>
                <a:latin typeface="Times New Roman"/>
              </a:rPr>
              <a:t>    to those used to generate the original sample.</a:t>
            </a:r>
            <a:endParaRPr lang="en-US" sz="20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 name="CustomShape 1"/>
          <p:cNvSpPr/>
          <p:nvPr/>
        </p:nvSpPr>
        <p:spPr>
          <a:xfrm>
            <a:off x="450360" y="102960"/>
            <a:ext cx="8385840" cy="6692686"/>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dirty="0">
                <a:solidFill>
                  <a:srgbClr val="FFFFFF"/>
                </a:solidFill>
                <a:latin typeface="Courier New"/>
              </a:rPr>
              <a:t>library(</a:t>
            </a:r>
            <a:r>
              <a:rPr lang="en-US" sz="1300" b="0" strike="noStrike" spc="-1" dirty="0" err="1">
                <a:solidFill>
                  <a:srgbClr val="FFFFFF"/>
                </a:solidFill>
                <a:latin typeface="Courier New"/>
              </a:rPr>
              <a:t>CRFutil</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err="1">
                <a:solidFill>
                  <a:srgbClr val="FFFFFF"/>
                </a:solidFill>
                <a:latin typeface="Courier New"/>
              </a:rPr>
              <a:t>grphf</a:t>
            </a:r>
            <a:r>
              <a:rPr lang="en-US" sz="1300" b="0" strike="noStrike" spc="-1" dirty="0">
                <a:solidFill>
                  <a:srgbClr val="FFFFFF"/>
                </a:solidFill>
                <a:latin typeface="Courier New"/>
              </a:rPr>
              <a:t> &lt;- ~A:B</a:t>
            </a:r>
            <a:endParaRPr lang="en-US" sz="1300" b="0" strike="noStrike" spc="-1" dirty="0">
              <a:latin typeface="Arial"/>
            </a:endParaRPr>
          </a:p>
          <a:p>
            <a:pPr>
              <a:lnSpc>
                <a:spcPct val="100000"/>
              </a:lnSpc>
            </a:pPr>
            <a:r>
              <a:rPr lang="en-US" sz="1300" b="0" strike="noStrike" spc="-1" dirty="0">
                <a:solidFill>
                  <a:srgbClr val="FFFFFF"/>
                </a:solidFill>
                <a:latin typeface="Courier New"/>
              </a:rPr>
              <a:t>adj   &lt;- ug(</a:t>
            </a:r>
            <a:r>
              <a:rPr lang="en-US" sz="1300" b="0" strike="noStrike" spc="-1" dirty="0" err="1">
                <a:solidFill>
                  <a:srgbClr val="FFFFFF"/>
                </a:solidFill>
                <a:latin typeface="Courier New"/>
              </a:rPr>
              <a:t>grphf</a:t>
            </a:r>
            <a:r>
              <a:rPr lang="en-US" sz="1300" b="0" strike="noStrike" spc="-1" dirty="0">
                <a:solidFill>
                  <a:srgbClr val="FFFFFF"/>
                </a:solidFill>
                <a:latin typeface="Courier New"/>
              </a:rPr>
              <a:t>, result=</a:t>
            </a:r>
            <a:r>
              <a:rPr lang="en-US" sz="1300" b="0" strike="noStrike" spc="-1" dirty="0">
                <a:solidFill>
                  <a:srgbClr val="00B050"/>
                </a:solidFill>
                <a:latin typeface="Courier New"/>
              </a:rPr>
              <a:t>"matrix"</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a:solidFill>
                  <a:srgbClr val="FFFFFF"/>
                </a:solidFill>
                <a:latin typeface="Courier New"/>
              </a:rPr>
              <a:t>f0 &lt;- function(y){ </a:t>
            </a:r>
            <a:r>
              <a:rPr lang="en-US" sz="1300" b="0" strike="noStrike" spc="-1" dirty="0" err="1">
                <a:solidFill>
                  <a:srgbClr val="FFFFFF"/>
                </a:solidFill>
                <a:latin typeface="Courier New"/>
              </a:rPr>
              <a:t>as.numeric</a:t>
            </a:r>
            <a:r>
              <a:rPr lang="en-US" sz="1300" b="0" strike="noStrike" spc="-1" dirty="0">
                <a:solidFill>
                  <a:srgbClr val="FFFFFF"/>
                </a:solidFill>
                <a:latin typeface="Courier New"/>
              </a:rPr>
              <a:t>(c((y==1),(y==2)))}</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err="1">
                <a:solidFill>
                  <a:srgbClr val="FFFFFF"/>
                </a:solidFill>
                <a:latin typeface="Courier New"/>
              </a:rPr>
              <a:t>n.states</a:t>
            </a:r>
            <a:r>
              <a:rPr lang="en-US" sz="1300" b="0" strike="noStrike" spc="-1" dirty="0">
                <a:solidFill>
                  <a:srgbClr val="FFFFFF"/>
                </a:solidFill>
                <a:latin typeface="Courier New"/>
              </a:rPr>
              <a:t> &lt;- 2</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known.model</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make.crf</a:t>
            </a:r>
            <a:r>
              <a:rPr lang="en-US" sz="1300" b="0" strike="noStrike" spc="-1" dirty="0">
                <a:solidFill>
                  <a:srgbClr val="FFFFFF"/>
                </a:solidFill>
                <a:latin typeface="Courier New"/>
              </a:rPr>
              <a:t>(adj, </a:t>
            </a:r>
            <a:r>
              <a:rPr lang="en-US" sz="1300" b="0" strike="noStrike" spc="-1" dirty="0" err="1">
                <a:solidFill>
                  <a:srgbClr val="FFFFFF"/>
                </a:solidFill>
                <a:latin typeface="Courier New"/>
              </a:rPr>
              <a:t>n.states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First lets get a sample of configurations from a "true" model:</a:t>
            </a:r>
            <a:endParaRPr lang="en-US" sz="1300" b="0" strike="noStrike" spc="-1" dirty="0">
              <a:latin typeface="Arial"/>
            </a:endParaRPr>
          </a:p>
          <a:p>
            <a:pPr>
              <a:lnSpc>
                <a:spcPct val="100000"/>
              </a:lnSpc>
            </a:pPr>
            <a:r>
              <a:rPr lang="en-US" sz="1300" b="0" strike="noStrike" spc="-1" dirty="0">
                <a:solidFill>
                  <a:srgbClr val="FFFF00"/>
                </a:solidFill>
                <a:latin typeface="Courier New"/>
              </a:rPr>
              <a:t># The "true" theta is: (1.098612, -0.7096765) which translates to the potentials </a:t>
            </a:r>
            <a:endParaRPr lang="en-US" sz="1300" b="0" strike="noStrike" spc="-1" dirty="0">
              <a:latin typeface="Arial"/>
            </a:endParaRPr>
          </a:p>
          <a:p>
            <a:pPr>
              <a:lnSpc>
                <a:spcPct val="100000"/>
              </a:lnSpc>
            </a:pPr>
            <a:r>
              <a:rPr lang="en-US" sz="1300" b="0" strike="noStrike" spc="-1" dirty="0">
                <a:solidFill>
                  <a:srgbClr val="FFFF00"/>
                </a:solidFill>
                <a:latin typeface="Courier New"/>
              </a:rPr>
              <a:t># below.</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True node pots: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PsiA</a:t>
            </a:r>
            <a:r>
              <a:rPr lang="en-US" sz="1300" b="0" strike="noStrike" spc="-1" dirty="0">
                <a:solidFill>
                  <a:srgbClr val="FFFFFF"/>
                </a:solidFill>
                <a:latin typeface="Courier New"/>
              </a:rPr>
              <a:t> &lt;- c(3,1)</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PsiB</a:t>
            </a:r>
            <a:r>
              <a:rPr lang="en-US" sz="1300" b="0" strike="noStrike" spc="-1" dirty="0">
                <a:solidFill>
                  <a:srgbClr val="FFFFFF"/>
                </a:solidFill>
                <a:latin typeface="Courier New"/>
              </a:rPr>
              <a:t> &lt;- c(3,1)</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True edge pots:</a:t>
            </a:r>
            <a:endParaRPr lang="en-US" sz="1300" b="0" strike="noStrike" spc="-1" dirty="0">
              <a:solidFill>
                <a:srgbClr val="FFFF00"/>
              </a:solidFill>
              <a:latin typeface="Arial"/>
            </a:endParaRPr>
          </a:p>
          <a:p>
            <a:pPr>
              <a:lnSpc>
                <a:spcPct val="100000"/>
              </a:lnSpc>
            </a:pPr>
            <a:r>
              <a:rPr lang="en-US" sz="1300" b="0" strike="noStrike" spc="-1" dirty="0" err="1">
                <a:solidFill>
                  <a:srgbClr val="FFFFFF"/>
                </a:solidFill>
                <a:latin typeface="Courier New"/>
              </a:rPr>
              <a:t>PsiAB</a:t>
            </a:r>
            <a:r>
              <a:rPr lang="en-US" sz="1300" b="0" strike="noStrike" spc="-1" dirty="0">
                <a:solidFill>
                  <a:srgbClr val="FFFFFF"/>
                </a:solidFill>
                <a:latin typeface="Courier New"/>
              </a:rPr>
              <a:t> &lt;-</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rbind</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a:solidFill>
                  <a:srgbClr val="FFFFFF"/>
                </a:solidFill>
                <a:latin typeface="Courier New"/>
              </a:rPr>
              <a:t>    c(3, 6.1),</a:t>
            </a:r>
            <a:endParaRPr lang="en-US" sz="1300" b="0" strike="noStrike" spc="-1" dirty="0">
              <a:latin typeface="Arial"/>
            </a:endParaRPr>
          </a:p>
          <a:p>
            <a:pPr>
              <a:lnSpc>
                <a:spcPct val="100000"/>
              </a:lnSpc>
            </a:pPr>
            <a:r>
              <a:rPr lang="en-US" sz="1300" b="0" strike="noStrike" spc="-1" dirty="0">
                <a:solidFill>
                  <a:srgbClr val="FFFFFF"/>
                </a:solidFill>
                <a:latin typeface="Courier New"/>
              </a:rPr>
              <a:t>    c(6.1, 3)</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err="1">
                <a:solidFill>
                  <a:srgbClr val="FFFFFF"/>
                </a:solidFill>
                <a:latin typeface="Courier New"/>
              </a:rPr>
              <a:t>known.model$node.pot</a:t>
            </a:r>
            <a:r>
              <a:rPr lang="en-US" sz="1300" b="0" strike="noStrike" spc="-1" dirty="0">
                <a:solidFill>
                  <a:srgbClr val="FFFFFF"/>
                </a:solidFill>
                <a:latin typeface="Courier New"/>
              </a:rPr>
              <a:t>[1,]  &lt;- </a:t>
            </a:r>
            <a:r>
              <a:rPr lang="en-US" sz="1300" b="0" strike="noStrike" spc="-1" dirty="0" err="1">
                <a:solidFill>
                  <a:srgbClr val="FFFFFF"/>
                </a:solidFill>
                <a:latin typeface="Courier New"/>
              </a:rPr>
              <a:t>PsiA</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known.model$node.pot</a:t>
            </a:r>
            <a:r>
              <a:rPr lang="en-US" sz="1300" b="0" strike="noStrike" spc="-1" dirty="0">
                <a:solidFill>
                  <a:srgbClr val="FFFFFF"/>
                </a:solidFill>
                <a:latin typeface="Courier New"/>
              </a:rPr>
              <a:t>[2,]  &lt;- </a:t>
            </a:r>
            <a:r>
              <a:rPr lang="en-US" sz="1300" b="0" strike="noStrike" spc="-1" dirty="0" err="1">
                <a:solidFill>
                  <a:srgbClr val="FFFFFF"/>
                </a:solidFill>
                <a:latin typeface="Courier New"/>
              </a:rPr>
              <a:t>PsiB</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known.model$edge.pot</a:t>
            </a:r>
            <a:r>
              <a:rPr lang="en-US" sz="1300" b="0" strike="noStrike" spc="-1" dirty="0">
                <a:solidFill>
                  <a:srgbClr val="FFFFFF"/>
                </a:solidFill>
                <a:latin typeface="Courier New"/>
              </a:rPr>
              <a:t>[[1]] &lt;- </a:t>
            </a:r>
            <a:r>
              <a:rPr lang="en-US" sz="1300" b="0" strike="noStrike" spc="-1" dirty="0" err="1">
                <a:solidFill>
                  <a:srgbClr val="FFFFFF"/>
                </a:solidFill>
                <a:latin typeface="Courier New"/>
              </a:rPr>
              <a:t>PsiAB</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So now sample from the model as if we obtained an experimental sample:</a:t>
            </a:r>
            <a:endParaRPr lang="en-US" sz="1300" b="0" strike="noStrike" spc="-1" dirty="0">
              <a:latin typeface="Arial"/>
            </a:endParaRPr>
          </a:p>
          <a:p>
            <a:pPr>
              <a:lnSpc>
                <a:spcPct val="100000"/>
              </a:lnSpc>
            </a:pPr>
            <a:r>
              <a:rPr lang="en-US" sz="1300" b="0" strike="noStrike" spc="-1" dirty="0" err="1">
                <a:solidFill>
                  <a:srgbClr val="FFFFFF"/>
                </a:solidFill>
                <a:latin typeface="Courier New"/>
              </a:rPr>
              <a:t>num.samps</a:t>
            </a:r>
            <a:r>
              <a:rPr lang="en-US" sz="1300" b="0" strike="noStrike" spc="-1" dirty="0">
                <a:solidFill>
                  <a:srgbClr val="FFFFFF"/>
                </a:solidFill>
                <a:latin typeface="Courier New"/>
              </a:rPr>
              <a:t> &lt;- 25</a:t>
            </a:r>
            <a:endParaRPr lang="en-US" sz="1300" b="0" strike="noStrike" spc="-1" dirty="0">
              <a:latin typeface="Arial"/>
            </a:endParaRPr>
          </a:p>
          <a:p>
            <a:pPr>
              <a:lnSpc>
                <a:spcPct val="100000"/>
              </a:lnSpc>
            </a:pPr>
            <a:r>
              <a:rPr lang="en-US" sz="1300" b="0" strike="noStrike" spc="-1" dirty="0" err="1">
                <a:solidFill>
                  <a:srgbClr val="FFFFFF"/>
                </a:solidFill>
                <a:latin typeface="Courier New"/>
              </a:rPr>
              <a:t>set.seed</a:t>
            </a:r>
            <a:r>
              <a:rPr lang="en-US" sz="1300" b="0" strike="noStrike" spc="-1" dirty="0">
                <a:solidFill>
                  <a:srgbClr val="FFFFFF"/>
                </a:solidFill>
                <a:latin typeface="Courier New"/>
              </a:rPr>
              <a:t>(1)</a:t>
            </a:r>
            <a:endParaRPr lang="en-US" sz="1300" b="0" strike="noStrike" spc="-1" dirty="0">
              <a:latin typeface="Arial"/>
            </a:endParaRPr>
          </a:p>
          <a:p>
            <a:pPr>
              <a:lnSpc>
                <a:spcPct val="100000"/>
              </a:lnSpc>
            </a:pPr>
            <a:r>
              <a:rPr lang="en-US" sz="1300" b="0" strike="noStrike" spc="-1" dirty="0" err="1">
                <a:solidFill>
                  <a:srgbClr val="FFFFFF"/>
                </a:solidFill>
                <a:latin typeface="Courier New"/>
              </a:rPr>
              <a:t>samps</a:t>
            </a:r>
            <a:r>
              <a:rPr lang="en-US" sz="1300" b="0" strike="noStrike" spc="-1" dirty="0">
                <a:solidFill>
                  <a:srgbClr val="FFFFFF"/>
                </a:solidFill>
                <a:latin typeface="Courier New"/>
              </a:rPr>
              <a:t> &lt;- </a:t>
            </a:r>
            <a:r>
              <a:rPr lang="en-US" sz="1300" b="0" strike="noStrike" spc="-1" dirty="0" err="1">
                <a:solidFill>
                  <a:srgbClr val="FFFFFF"/>
                </a:solidFill>
                <a:latin typeface="Courier New"/>
              </a:rPr>
              <a:t>sample.exact</a:t>
            </a:r>
            <a:r>
              <a:rPr lang="en-US" sz="1300" b="0" strike="noStrike" spc="-1" dirty="0">
                <a:solidFill>
                  <a:srgbClr val="FFFFFF"/>
                </a:solidFill>
                <a:latin typeface="Courier New"/>
              </a:rPr>
              <a:t>(</a:t>
            </a:r>
            <a:r>
              <a:rPr lang="en-US" sz="1300" b="0" strike="noStrike" spc="-1" dirty="0" err="1">
                <a:solidFill>
                  <a:srgbClr val="FFFFFF"/>
                </a:solidFill>
                <a:latin typeface="Courier New"/>
              </a:rPr>
              <a:t>known.model</a:t>
            </a:r>
            <a:r>
              <a:rPr lang="en-US" sz="1300" b="0" strike="noStrike" spc="-1" dirty="0">
                <a:solidFill>
                  <a:srgbClr val="FFFFFF"/>
                </a:solidFill>
                <a:latin typeface="Courier New"/>
              </a:rPr>
              <a:t>, </a:t>
            </a:r>
            <a:r>
              <a:rPr lang="en-US" sz="1300" b="0" strike="noStrike" spc="-1" dirty="0" err="1">
                <a:solidFill>
                  <a:srgbClr val="FFFFFF"/>
                </a:solidFill>
                <a:latin typeface="Courier New"/>
              </a:rPr>
              <a:t>num.samps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mrf.sample.plot</a:t>
            </a:r>
            <a:r>
              <a:rPr lang="en-US" sz="1300" b="0" strike="noStrike" spc="-1" dirty="0">
                <a:solidFill>
                  <a:srgbClr val="FFFFFF"/>
                </a:solidFill>
                <a:latin typeface="Courier New"/>
              </a:rPr>
              <a:t>(</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a:t>
            </a:r>
            <a:endParaRPr lang="en-US" sz="13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CustomShape 1"/>
          <p:cNvSpPr/>
          <p:nvPr/>
        </p:nvSpPr>
        <p:spPr>
          <a:xfrm>
            <a:off x="369360" y="805320"/>
            <a:ext cx="8385840" cy="48423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a:solidFill>
                  <a:srgbClr val="FFFF00"/>
                </a:solidFill>
                <a:latin typeface="Courier New"/>
              </a:rPr>
              <a:t># Instantiate an empty two node two parameter model to work with:</a:t>
            </a:r>
            <a:endParaRPr lang="en-US" sz="1300" b="0" strike="noStrike" spc="-1">
              <a:latin typeface="Arial"/>
            </a:endParaRPr>
          </a:p>
          <a:p>
            <a:pPr>
              <a:lnSpc>
                <a:spcPct val="100000"/>
              </a:lnSpc>
            </a:pPr>
            <a:r>
              <a:rPr lang="en-US" sz="1300" b="0" strike="noStrike" spc="-1">
                <a:solidFill>
                  <a:srgbClr val="FFFFFF"/>
                </a:solidFill>
                <a:latin typeface="Courier New"/>
              </a:rPr>
              <a:t>fit &lt;- make.crf(adj, n.states)</a:t>
            </a:r>
            <a:endParaRPr lang="en-US" sz="1300" b="0" strike="noStrike" spc="-1">
              <a:latin typeface="Arial"/>
            </a:endParaRPr>
          </a:p>
          <a:p>
            <a:pPr>
              <a:lnSpc>
                <a:spcPct val="100000"/>
              </a:lnSpc>
            </a:pPr>
            <a:r>
              <a:rPr lang="en-US" sz="1300" b="0" strike="noStrike" spc="-1">
                <a:solidFill>
                  <a:srgbClr val="FFFFFF"/>
                </a:solidFill>
                <a:latin typeface="Courier New"/>
              </a:rPr>
              <a:t>fit &lt;- make.features(fit)</a:t>
            </a:r>
            <a:endParaRPr lang="en-US" sz="1300" b="0" strike="noStrike" spc="-1">
              <a:latin typeface="Arial"/>
            </a:endParaRPr>
          </a:p>
          <a:p>
            <a:pPr>
              <a:lnSpc>
                <a:spcPct val="100000"/>
              </a:lnSpc>
            </a:pPr>
            <a:r>
              <a:rPr lang="en-US" sz="1300" b="0" strike="noStrike" spc="-1">
                <a:solidFill>
                  <a:srgbClr val="FFFFFF"/>
                </a:solidFill>
                <a:latin typeface="Courier New"/>
              </a:rPr>
              <a:t>fit &lt;- make.par(fit, 2)</a:t>
            </a:r>
            <a:endParaRPr lang="en-US" sz="1300" b="0" strike="noStrike" spc="-1">
              <a:latin typeface="Arial"/>
            </a:endParaRPr>
          </a:p>
          <a:p>
            <a:pPr>
              <a:lnSpc>
                <a:spcPct val="100000"/>
              </a:lnSpc>
            </a:pPr>
            <a:r>
              <a:rPr lang="en-US" sz="1300" b="0" strike="noStrike" spc="-1">
                <a:solidFill>
                  <a:srgbClr val="FFFFFF"/>
                </a:solidFill>
                <a:latin typeface="Courier New"/>
              </a:rPr>
              <a:t>fit$node.par[1,1,] &lt;- 1</a:t>
            </a:r>
            <a:endParaRPr lang="en-US" sz="1300" b="0" strike="noStrike" spc="-1">
              <a:latin typeface="Arial"/>
            </a:endParaRPr>
          </a:p>
          <a:p>
            <a:pPr>
              <a:lnSpc>
                <a:spcPct val="100000"/>
              </a:lnSpc>
            </a:pPr>
            <a:r>
              <a:rPr lang="en-US" sz="1300" b="0" strike="noStrike" spc="-1">
                <a:solidFill>
                  <a:srgbClr val="FFFFFF"/>
                </a:solidFill>
                <a:latin typeface="Courier New"/>
              </a:rPr>
              <a:t>fit$node.par[2,1,] &lt;- 1</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FF"/>
                </a:solidFill>
                <a:latin typeface="Courier New"/>
              </a:rPr>
              <a:t>fit$edge.par[[1]][1,1,1] &lt;- 2</a:t>
            </a:r>
            <a:endParaRPr lang="en-US" sz="1300" b="0" strike="noStrike" spc="-1">
              <a:latin typeface="Arial"/>
            </a:endParaRPr>
          </a:p>
          <a:p>
            <a:pPr>
              <a:lnSpc>
                <a:spcPct val="100000"/>
              </a:lnSpc>
            </a:pPr>
            <a:r>
              <a:rPr lang="en-US" sz="1300" b="0" strike="noStrike" spc="-1">
                <a:solidFill>
                  <a:srgbClr val="FFFFFF"/>
                </a:solidFill>
                <a:latin typeface="Courier New"/>
              </a:rPr>
              <a:t>fit$edge.par[[1]][2,2,1] &lt;- 2</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00"/>
                </a:solidFill>
                <a:latin typeface="Courier New"/>
              </a:rPr>
              <a:t># Set up a grid of thetas:</a:t>
            </a:r>
            <a:endParaRPr lang="en-US" sz="1300" b="0" strike="noStrike" spc="-1">
              <a:latin typeface="Arial"/>
            </a:endParaRPr>
          </a:p>
          <a:p>
            <a:pPr>
              <a:lnSpc>
                <a:spcPct val="100000"/>
              </a:lnSpc>
            </a:pPr>
            <a:r>
              <a:rPr lang="en-US" sz="1300" b="0" strike="noStrike" spc="-1">
                <a:solidFill>
                  <a:srgbClr val="FFFFFF"/>
                </a:solidFill>
                <a:latin typeface="Courier New"/>
              </a:rPr>
              <a:t>theta1 &lt;- seq(from =   0.0, to=2.5, by = 0.05)</a:t>
            </a:r>
            <a:endParaRPr lang="en-US" sz="1300" b="0" strike="noStrike" spc="-1">
              <a:latin typeface="Arial"/>
            </a:endParaRPr>
          </a:p>
          <a:p>
            <a:pPr>
              <a:lnSpc>
                <a:spcPct val="100000"/>
              </a:lnSpc>
            </a:pPr>
            <a:r>
              <a:rPr lang="en-US" sz="1300" b="0" strike="noStrike" spc="-1">
                <a:solidFill>
                  <a:srgbClr val="FFFFFF"/>
                </a:solidFill>
                <a:latin typeface="Courier New"/>
              </a:rPr>
              <a:t>theta2 &lt;- seq(from =  -2.0, to=1.0, by = 0.05)</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00"/>
                </a:solidFill>
                <a:latin typeface="Courier New"/>
              </a:rPr>
              <a:t># Sample neg log pseudo-likelihood and neg log likelihood and their gradients:</a:t>
            </a:r>
            <a:endParaRPr lang="en-US" sz="1300" b="0" strike="noStrike" spc="-1">
              <a:latin typeface="Arial"/>
            </a:endParaRPr>
          </a:p>
          <a:p>
            <a:pPr>
              <a:lnSpc>
                <a:spcPct val="100000"/>
              </a:lnSpc>
            </a:pPr>
            <a:r>
              <a:rPr lang="en-US" sz="1300" b="0" strike="noStrike" spc="-1">
                <a:solidFill>
                  <a:srgbClr val="FFFF00"/>
                </a:solidFill>
                <a:latin typeface="Courier New"/>
              </a:rPr>
              <a:t># Containers for the negative log pseudolikelihood</a:t>
            </a:r>
            <a:endParaRPr lang="en-US" sz="1300" b="0" strike="noStrike" spc="-1">
              <a:latin typeface="Arial"/>
            </a:endParaRPr>
          </a:p>
          <a:p>
            <a:pPr>
              <a:lnSpc>
                <a:spcPct val="100000"/>
              </a:lnSpc>
            </a:pPr>
            <a:r>
              <a:rPr lang="en-US" sz="1300" b="0" strike="noStrike" spc="-1">
                <a:solidFill>
                  <a:srgbClr val="FFFFFF"/>
                </a:solidFill>
                <a:latin typeface="Courier New"/>
              </a:rPr>
              <a:t>npll.mat        &lt;- array(NA, c(length(theta1), length(theta2)))</a:t>
            </a:r>
            <a:endParaRPr lang="en-US" sz="1300" b="0" strike="noStrike" spc="-1">
              <a:latin typeface="Arial"/>
            </a:endParaRPr>
          </a:p>
          <a:p>
            <a:pPr>
              <a:lnSpc>
                <a:spcPct val="100000"/>
              </a:lnSpc>
            </a:pPr>
            <a:r>
              <a:rPr lang="en-US" sz="1300" b="0" strike="noStrike" spc="-1">
                <a:solidFill>
                  <a:srgbClr val="FFFFFF"/>
                </a:solidFill>
                <a:latin typeface="Courier New"/>
              </a:rPr>
              <a:t>grad.npll.mat.u &lt;- array(NA, c(length(theta1), length(theta2)))</a:t>
            </a:r>
            <a:endParaRPr lang="en-US" sz="1300" b="0" strike="noStrike" spc="-1">
              <a:latin typeface="Arial"/>
            </a:endParaRPr>
          </a:p>
          <a:p>
            <a:pPr>
              <a:lnSpc>
                <a:spcPct val="100000"/>
              </a:lnSpc>
            </a:pPr>
            <a:r>
              <a:rPr lang="en-US" sz="1300" b="0" strike="noStrike" spc="-1">
                <a:solidFill>
                  <a:srgbClr val="FFFFFF"/>
                </a:solidFill>
                <a:latin typeface="Courier New"/>
              </a:rPr>
              <a:t>grad.npll.mat.v &lt;- array(NA, c(length(theta1), length(theta2)))</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00"/>
                </a:solidFill>
                <a:latin typeface="Courier New"/>
              </a:rPr>
              <a:t># Containers for the negative log pseudolikelihood</a:t>
            </a:r>
            <a:endParaRPr lang="en-US" sz="1300" b="0" strike="noStrike" spc="-1">
              <a:latin typeface="Arial"/>
            </a:endParaRPr>
          </a:p>
          <a:p>
            <a:pPr>
              <a:lnSpc>
                <a:spcPct val="100000"/>
              </a:lnSpc>
            </a:pPr>
            <a:r>
              <a:rPr lang="en-US" sz="1300" b="0" strike="noStrike" spc="-1">
                <a:solidFill>
                  <a:srgbClr val="FFFFFF"/>
                </a:solidFill>
                <a:latin typeface="Courier New"/>
              </a:rPr>
              <a:t>nll.mat        &lt;- array(NA, c(length(theta1), length(theta2)))</a:t>
            </a:r>
            <a:endParaRPr lang="en-US" sz="1300" b="0" strike="noStrike" spc="-1">
              <a:latin typeface="Arial"/>
            </a:endParaRPr>
          </a:p>
          <a:p>
            <a:pPr>
              <a:lnSpc>
                <a:spcPct val="100000"/>
              </a:lnSpc>
            </a:pPr>
            <a:r>
              <a:rPr lang="en-US" sz="1300" b="0" strike="noStrike" spc="-1">
                <a:solidFill>
                  <a:srgbClr val="FFFFFF"/>
                </a:solidFill>
                <a:latin typeface="Courier New"/>
              </a:rPr>
              <a:t>grad.nll.mat.u &lt;- array(NA, c(length(theta1), length(theta2)))</a:t>
            </a:r>
            <a:endParaRPr lang="en-US" sz="1300" b="0" strike="noStrike" spc="-1">
              <a:latin typeface="Arial"/>
            </a:endParaRPr>
          </a:p>
          <a:p>
            <a:pPr>
              <a:lnSpc>
                <a:spcPct val="100000"/>
              </a:lnSpc>
            </a:pPr>
            <a:r>
              <a:rPr lang="en-US" sz="1300" b="0" strike="noStrike" spc="-1">
                <a:solidFill>
                  <a:srgbClr val="FFFFFF"/>
                </a:solidFill>
                <a:latin typeface="Courier New"/>
              </a:rPr>
              <a:t>grad.nll.mat.v &lt;- array(NA, c(length(theta1), length(theta2)))</a:t>
            </a:r>
            <a:endParaRPr lang="en-US" sz="1300" b="0" strike="noStrike" spc="-1">
              <a:latin typeface="Arial"/>
            </a:endParaRPr>
          </a:p>
        </p:txBody>
      </p:sp>
      <p:sp>
        <p:nvSpPr>
          <p:cNvPr id="1340" name="CustomShape 2"/>
          <p:cNvSpPr/>
          <p:nvPr/>
        </p:nvSpPr>
        <p:spPr>
          <a:xfrm>
            <a:off x="205920" y="261360"/>
            <a:ext cx="42660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strike="noStrike" spc="-1">
                <a:solidFill>
                  <a:srgbClr val="000000"/>
                </a:solidFill>
                <a:latin typeface="Times New Roman"/>
              </a:rPr>
              <a:t>a.</a:t>
            </a:r>
            <a:endParaRPr lang="en-US" sz="2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 name="CustomShape 1"/>
          <p:cNvSpPr/>
          <p:nvPr/>
        </p:nvSpPr>
        <p:spPr>
          <a:xfrm>
            <a:off x="288000" y="992520"/>
            <a:ext cx="8656200" cy="4892193"/>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dirty="0">
                <a:solidFill>
                  <a:srgbClr val="FFFFFF"/>
                </a:solidFill>
                <a:latin typeface="Courier New"/>
              </a:rPr>
              <a:t>count &lt;- 1</a:t>
            </a:r>
            <a:endParaRPr lang="en-US" sz="1200" b="0" strike="noStrike" spc="-1" dirty="0">
              <a:latin typeface="Arial"/>
            </a:endParaRPr>
          </a:p>
          <a:p>
            <a:pPr>
              <a:lnSpc>
                <a:spcPct val="100000"/>
              </a:lnSpc>
            </a:pPr>
            <a:r>
              <a:rPr lang="en-US" sz="1200" b="0" strike="noStrike" spc="-1" dirty="0">
                <a:solidFill>
                  <a:srgbClr val="FFFFFF"/>
                </a:solidFill>
                <a:latin typeface="Courier New"/>
              </a:rPr>
              <a:t>for(</a:t>
            </a:r>
            <a:r>
              <a:rPr lang="en-US" sz="1200" b="0" strike="noStrike" spc="-1" dirty="0" err="1">
                <a:solidFill>
                  <a:srgbClr val="FFFFFF"/>
                </a:solidFill>
                <a:latin typeface="Courier New"/>
              </a:rPr>
              <a:t>i</a:t>
            </a:r>
            <a:r>
              <a:rPr lang="en-US" sz="1200" b="0" strike="noStrike" spc="-1" dirty="0">
                <a:solidFill>
                  <a:srgbClr val="FFFFFF"/>
                </a:solidFill>
                <a:latin typeface="Courier New"/>
              </a:rPr>
              <a:t> in 1:length(theta1)) {</a:t>
            </a:r>
            <a:endParaRPr lang="en-US" sz="1200" b="0" strike="noStrike" spc="-1" dirty="0">
              <a:latin typeface="Arial"/>
            </a:endParaRPr>
          </a:p>
          <a:p>
            <a:pPr>
              <a:lnSpc>
                <a:spcPct val="100000"/>
              </a:lnSpc>
            </a:pPr>
            <a:r>
              <a:rPr lang="en-US" sz="1200" b="0" strike="noStrike" spc="-1" dirty="0">
                <a:solidFill>
                  <a:srgbClr val="FFFFFF"/>
                </a:solidFill>
                <a:latin typeface="Courier New"/>
              </a:rPr>
              <a:t>  for(j in 1:length(theta2)) {</a:t>
            </a:r>
            <a:endParaRPr lang="en-US" sz="1200" b="0" strike="noStrike" spc="-1" dirty="0">
              <a:latin typeface="Arial"/>
            </a:endParaRPr>
          </a:p>
          <a:p>
            <a:pPr>
              <a:lnSpc>
                <a:spcPct val="100000"/>
              </a:lnSpc>
            </a:pPr>
            <a:r>
              <a:rPr lang="en-US" sz="1200" b="0" strike="noStrike" spc="-1" dirty="0">
                <a:solidFill>
                  <a:srgbClr val="FFFFFF"/>
                </a:solidFill>
                <a:latin typeface="Courier New"/>
              </a:rPr>
              <a:t>    print(count)</a:t>
            </a:r>
            <a:endParaRPr lang="en-US" sz="1200" b="0" strike="noStrike" spc="-1" dirty="0">
              <a:latin typeface="Arial"/>
            </a:endParaRPr>
          </a:p>
          <a:p>
            <a:pPr>
              <a:lnSpc>
                <a:spcPct val="100000"/>
              </a:lnSpc>
            </a:pPr>
            <a:r>
              <a:rPr lang="en-US" sz="1200" b="0" strike="noStrike" spc="-1" dirty="0">
                <a:solidFill>
                  <a:srgbClr val="FFFFFF"/>
                </a:solidFill>
                <a:latin typeface="Courier New"/>
              </a:rPr>
              <a:t>    theta &lt;- c(theta1[</a:t>
            </a:r>
            <a:r>
              <a:rPr lang="en-US" sz="1200" b="0" strike="noStrike" spc="-1" dirty="0" err="1">
                <a:solidFill>
                  <a:srgbClr val="FFFFFF"/>
                </a:solidFill>
                <a:latin typeface="Courier New"/>
              </a:rPr>
              <a:t>i</a:t>
            </a:r>
            <a:r>
              <a:rPr lang="en-US" sz="1200" b="0" strike="noStrike" spc="-1" dirty="0">
                <a:solidFill>
                  <a:srgbClr val="FFFFFF"/>
                </a:solidFill>
                <a:latin typeface="Courier New"/>
              </a:rPr>
              <a:t>], theta2[j])</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a:solidFill>
                  <a:srgbClr val="FFFF00"/>
                </a:solidFill>
                <a:latin typeface="Courier New"/>
              </a:rPr>
              <a:t># Negative log pseudo likelihood and gradient: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npll.info</a:t>
            </a:r>
            <a:r>
              <a:rPr lang="en-US" sz="1200" b="0" strike="noStrike" spc="-1" dirty="0">
                <a:solidFill>
                  <a:srgbClr val="FFFFFF"/>
                </a:solidFill>
                <a:latin typeface="Courier New"/>
              </a:rPr>
              <a:t>        &lt;- </a:t>
            </a:r>
            <a:r>
              <a:rPr lang="en-US" sz="1200" b="0" strike="noStrike" spc="-1" dirty="0" err="1">
                <a:solidFill>
                  <a:srgbClr val="FFFFFF"/>
                </a:solidFill>
                <a:latin typeface="Courier New"/>
              </a:rPr>
              <a:t>neglogpseudolik</a:t>
            </a:r>
            <a:r>
              <a:rPr lang="en-US" sz="1200" b="0" strike="noStrike" spc="-1" dirty="0">
                <a:solidFill>
                  <a:srgbClr val="FFFFFF"/>
                </a:solidFill>
                <a:latin typeface="Courier New"/>
              </a:rPr>
              <a:t>(par = theta, </a:t>
            </a:r>
            <a:r>
              <a:rPr lang="en-US" sz="1200" b="0" strike="noStrike" spc="-1" dirty="0" err="1">
                <a:solidFill>
                  <a:srgbClr val="FFFFFF"/>
                </a:solidFill>
                <a:latin typeface="Courier New"/>
              </a:rPr>
              <a:t>crf</a:t>
            </a:r>
            <a:r>
              <a:rPr lang="en-US" sz="1200" b="0" strike="noStrike" spc="-1" dirty="0">
                <a:solidFill>
                  <a:srgbClr val="FFFFFF"/>
                </a:solidFill>
                <a:latin typeface="Courier New"/>
              </a:rPr>
              <a:t> = fit, samples = </a:t>
            </a:r>
            <a:r>
              <a:rPr lang="en-US" sz="1200" b="0" strike="noStrike" spc="-1" dirty="0" err="1">
                <a:solidFill>
                  <a:srgbClr val="FFFFFF"/>
                </a:solidFill>
                <a:latin typeface="Courier New"/>
              </a:rPr>
              <a:t>samps</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conditional.energy.function.type</a:t>
            </a:r>
            <a:r>
              <a:rPr lang="en-US" sz="1200" b="0" strike="noStrike" spc="-1" dirty="0">
                <a:solidFill>
                  <a:srgbClr val="FFFFFF"/>
                </a:solidFill>
                <a:latin typeface="Courier New"/>
              </a:rPr>
              <a:t> = </a:t>
            </a:r>
            <a:r>
              <a:rPr lang="en-US" sz="1200" b="0" strike="noStrike" spc="-1" dirty="0">
                <a:solidFill>
                  <a:srgbClr val="00B050"/>
                </a:solidFill>
                <a:latin typeface="Courier New"/>
              </a:rPr>
              <a:t>"feature"</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ff = f0, </a:t>
            </a:r>
            <a:r>
              <a:rPr lang="en-US" sz="1200" b="0" strike="noStrike" spc="-1" dirty="0" err="1">
                <a:solidFill>
                  <a:srgbClr val="FFFFFF"/>
                </a:solidFill>
                <a:latin typeface="Courier New"/>
              </a:rPr>
              <a:t>gradQ</a:t>
            </a:r>
            <a:r>
              <a:rPr lang="en-US" sz="1200" b="0" strike="noStrike" spc="-1" dirty="0">
                <a:solidFill>
                  <a:srgbClr val="FFFFFF"/>
                </a:solidFill>
                <a:latin typeface="Courier New"/>
              </a:rPr>
              <a:t> = T, </a:t>
            </a:r>
            <a:r>
              <a:rPr lang="en-US" sz="1200" b="0" strike="noStrike" spc="-1" dirty="0" err="1">
                <a:solidFill>
                  <a:srgbClr val="FFFFFF"/>
                </a:solidFill>
                <a:latin typeface="Courier New"/>
              </a:rPr>
              <a:t>update.crfQ</a:t>
            </a:r>
            <a:r>
              <a:rPr lang="en-US" sz="1200" b="0" strike="noStrike" spc="-1" dirty="0">
                <a:solidFill>
                  <a:srgbClr val="FFFFFF"/>
                </a:solidFill>
                <a:latin typeface="Courier New"/>
              </a:rPr>
              <a:t> = F)</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npll.mat</a:t>
            </a:r>
            <a:r>
              <a:rPr lang="en-US" sz="1200" b="0" strike="noStrike" spc="-1" dirty="0">
                <a:solidFill>
                  <a:srgbClr val="FFFFFF"/>
                </a:solidFill>
                <a:latin typeface="Courier New"/>
              </a:rPr>
              <a:t>[</a:t>
            </a:r>
            <a:r>
              <a:rPr lang="en-US" sz="1200" b="0" strike="noStrike" spc="-1" dirty="0" err="1">
                <a:solidFill>
                  <a:srgbClr val="FFFFFF"/>
                </a:solidFill>
                <a:latin typeface="Courier New"/>
              </a:rPr>
              <a:t>i,j</a:t>
            </a:r>
            <a:r>
              <a:rPr lang="en-US" sz="1200" b="0" strike="noStrike" spc="-1" dirty="0">
                <a:solidFill>
                  <a:srgbClr val="FFFFFF"/>
                </a:solidFill>
                <a:latin typeface="Courier New"/>
              </a:rPr>
              <a:t>]    &lt;- </a:t>
            </a:r>
            <a:r>
              <a:rPr lang="en-US" sz="1200" b="0" strike="noStrike" spc="-1" dirty="0" err="1">
                <a:solidFill>
                  <a:srgbClr val="FFFFFF"/>
                </a:solidFill>
                <a:latin typeface="Courier New"/>
              </a:rPr>
              <a:t>npll.info$samp.neglogpseudolik</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neg.log.psl.grad</a:t>
            </a:r>
            <a:r>
              <a:rPr lang="en-US" sz="1200" b="0" strike="noStrike" spc="-1" dirty="0">
                <a:solidFill>
                  <a:srgbClr val="FFFFFF"/>
                </a:solidFill>
                <a:latin typeface="Courier New"/>
              </a:rPr>
              <a:t> &lt;- </a:t>
            </a:r>
            <a:r>
              <a:rPr lang="en-US" sz="1200" b="0" strike="noStrike" spc="-1" dirty="0" err="1">
                <a:solidFill>
                  <a:srgbClr val="FFFFFF"/>
                </a:solidFill>
                <a:latin typeface="Courier New"/>
              </a:rPr>
              <a:t>npll.info$samp.grad.neglogpseudolik</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grad.npll.mat.u</a:t>
            </a:r>
            <a:r>
              <a:rPr lang="en-US" sz="1200" b="0" strike="noStrike" spc="-1" dirty="0">
                <a:solidFill>
                  <a:srgbClr val="FFFFFF"/>
                </a:solidFill>
                <a:latin typeface="Courier New"/>
              </a:rPr>
              <a:t>[</a:t>
            </a:r>
            <a:r>
              <a:rPr lang="en-US" sz="1200" b="0" strike="noStrike" spc="-1" dirty="0" err="1">
                <a:solidFill>
                  <a:srgbClr val="FFFFFF"/>
                </a:solidFill>
                <a:latin typeface="Courier New"/>
              </a:rPr>
              <a:t>i,j</a:t>
            </a:r>
            <a:r>
              <a:rPr lang="en-US" sz="1200" b="0" strike="noStrike" spc="-1" dirty="0">
                <a:solidFill>
                  <a:srgbClr val="FFFFFF"/>
                </a:solidFill>
                <a:latin typeface="Courier New"/>
              </a:rPr>
              <a:t>] &lt;- </a:t>
            </a:r>
            <a:r>
              <a:rPr lang="en-US" sz="1200" b="0" strike="noStrike" spc="-1" dirty="0" err="1">
                <a:solidFill>
                  <a:srgbClr val="FFFFFF"/>
                </a:solidFill>
                <a:latin typeface="Courier New"/>
              </a:rPr>
              <a:t>neg.log.psl.grad</a:t>
            </a:r>
            <a:r>
              <a:rPr lang="en-US" sz="1200" b="0" strike="noStrike" spc="-1" dirty="0">
                <a:solidFill>
                  <a:srgbClr val="FFFFFF"/>
                </a:solidFill>
                <a:latin typeface="Courier New"/>
              </a:rPr>
              <a:t>[1]</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grad.npll.mat.v</a:t>
            </a:r>
            <a:r>
              <a:rPr lang="en-US" sz="1200" b="0" strike="noStrike" spc="-1" dirty="0">
                <a:solidFill>
                  <a:srgbClr val="FFFFFF"/>
                </a:solidFill>
                <a:latin typeface="Courier New"/>
              </a:rPr>
              <a:t>[</a:t>
            </a:r>
            <a:r>
              <a:rPr lang="en-US" sz="1200" b="0" strike="noStrike" spc="-1" dirty="0" err="1">
                <a:solidFill>
                  <a:srgbClr val="FFFFFF"/>
                </a:solidFill>
                <a:latin typeface="Courier New"/>
              </a:rPr>
              <a:t>i,j</a:t>
            </a:r>
            <a:r>
              <a:rPr lang="en-US" sz="1200" b="0" strike="noStrike" spc="-1" dirty="0">
                <a:solidFill>
                  <a:srgbClr val="FFFFFF"/>
                </a:solidFill>
                <a:latin typeface="Courier New"/>
              </a:rPr>
              <a:t>] &lt;- </a:t>
            </a:r>
            <a:r>
              <a:rPr lang="en-US" sz="1200" b="0" strike="noStrike" spc="-1" dirty="0" err="1">
                <a:solidFill>
                  <a:srgbClr val="FFFFFF"/>
                </a:solidFill>
                <a:latin typeface="Courier New"/>
              </a:rPr>
              <a:t>neg.log.psl.grad</a:t>
            </a:r>
            <a:r>
              <a:rPr lang="en-US" sz="1200" b="0" strike="noStrike" spc="-1" dirty="0">
                <a:solidFill>
                  <a:srgbClr val="FFFFFF"/>
                </a:solidFill>
                <a:latin typeface="Courier New"/>
              </a:rPr>
              <a:t>[2]</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 Negative log likelihood and gradient:</a:t>
            </a:r>
            <a:endParaRPr lang="en-US" sz="1200" b="0" strike="noStrike" spc="-1" dirty="0">
              <a:latin typeface="Arial"/>
            </a:endParaRPr>
          </a:p>
          <a:p>
            <a:pPr>
              <a:lnSpc>
                <a:spcPct val="100000"/>
              </a:lnSpc>
            </a:pPr>
            <a:r>
              <a:rPr lang="en-US" sz="1200" b="0" strike="noStrike" spc="-1" dirty="0">
                <a:solidFill>
                  <a:srgbClr val="FFFF00"/>
                </a:solidFill>
                <a:latin typeface="Courier New"/>
              </a:rPr>
              <a:t>    # </a:t>
            </a:r>
            <a:r>
              <a:rPr lang="en-US" sz="1200" b="0" strike="noStrike" spc="-1" dirty="0" err="1">
                <a:solidFill>
                  <a:srgbClr val="FFFF00"/>
                </a:solidFill>
                <a:latin typeface="Courier New"/>
              </a:rPr>
              <a:t>update.crf</a:t>
            </a:r>
            <a:r>
              <a:rPr lang="en-US" sz="1200" b="0" strike="noStrike" spc="-1" dirty="0">
                <a:solidFill>
                  <a:srgbClr val="FFFF00"/>
                </a:solidFill>
                <a:latin typeface="Courier New"/>
              </a:rPr>
              <a:t>=T must be true to use the current theta. NOTE: par in fit will ne changing!</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nll.mat</a:t>
            </a:r>
            <a:r>
              <a:rPr lang="en-US" sz="1200" b="0" strike="noStrike" spc="-1" dirty="0">
                <a:solidFill>
                  <a:srgbClr val="FFFFFF"/>
                </a:solidFill>
                <a:latin typeface="Courier New"/>
              </a:rPr>
              <a:t>[</a:t>
            </a:r>
            <a:r>
              <a:rPr lang="en-US" sz="1200" b="0" strike="noStrike" spc="-1" dirty="0" err="1">
                <a:solidFill>
                  <a:srgbClr val="FFFFFF"/>
                </a:solidFill>
                <a:latin typeface="Courier New"/>
              </a:rPr>
              <a:t>i,j</a:t>
            </a:r>
            <a:r>
              <a:rPr lang="en-US" sz="1200" b="0" strike="noStrike" spc="-1" dirty="0">
                <a:solidFill>
                  <a:srgbClr val="FFFFFF"/>
                </a:solidFill>
                <a:latin typeface="Courier New"/>
              </a:rPr>
              <a:t>]        &lt;- </a:t>
            </a:r>
            <a:r>
              <a:rPr lang="en-US" sz="1200" b="0" strike="noStrike" spc="-1" dirty="0" err="1">
                <a:solidFill>
                  <a:srgbClr val="FFFFFF"/>
                </a:solidFill>
                <a:latin typeface="Courier New"/>
              </a:rPr>
              <a:t>negloglik</a:t>
            </a:r>
            <a:r>
              <a:rPr lang="en-US" sz="1200" b="0" strike="noStrike" spc="-1" dirty="0">
                <a:solidFill>
                  <a:srgbClr val="FFFFFF"/>
                </a:solidFill>
                <a:latin typeface="Courier New"/>
              </a:rPr>
              <a:t>(par = theta, </a:t>
            </a:r>
            <a:r>
              <a:rPr lang="en-US" sz="1200" b="0" strike="noStrike" spc="-1" dirty="0" err="1">
                <a:solidFill>
                  <a:srgbClr val="FFFFFF"/>
                </a:solidFill>
                <a:latin typeface="Courier New"/>
              </a:rPr>
              <a:t>crf</a:t>
            </a:r>
            <a:r>
              <a:rPr lang="en-US" sz="1200" b="0" strike="noStrike" spc="-1" dirty="0">
                <a:solidFill>
                  <a:srgbClr val="FFFFFF"/>
                </a:solidFill>
                <a:latin typeface="Courier New"/>
              </a:rPr>
              <a:t> = fit, samples = </a:t>
            </a:r>
            <a:r>
              <a:rPr lang="en-US" sz="1200" b="0" strike="noStrike" spc="-1" dirty="0" err="1">
                <a:solidFill>
                  <a:srgbClr val="FFFFFF"/>
                </a:solidFill>
                <a:latin typeface="Courier New"/>
              </a:rPr>
              <a:t>samps</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infer.method</a:t>
            </a:r>
            <a:r>
              <a:rPr lang="en-US" sz="1200" b="0" strike="noStrike" spc="-1" dirty="0">
                <a:solidFill>
                  <a:srgbClr val="FFFFFF"/>
                </a:solidFill>
                <a:latin typeface="Courier New"/>
              </a:rPr>
              <a:t> = </a:t>
            </a:r>
            <a:r>
              <a:rPr lang="en-US" sz="1200" b="0" strike="noStrike" spc="-1" dirty="0" err="1">
                <a:solidFill>
                  <a:srgbClr val="FFFFFF"/>
                </a:solidFill>
                <a:latin typeface="Courier New"/>
              </a:rPr>
              <a:t>infer.exact</a:t>
            </a:r>
            <a:r>
              <a:rPr lang="en-US" sz="1200" b="0" strike="noStrike" spc="-1" dirty="0">
                <a:solidFill>
                  <a:srgbClr val="FFFFFF"/>
                </a:solidFill>
                <a:latin typeface="Courier New"/>
              </a:rPr>
              <a:t>, </a:t>
            </a:r>
            <a:r>
              <a:rPr lang="en-US" sz="1200" b="0" strike="noStrike" spc="-1" dirty="0" err="1">
                <a:solidFill>
                  <a:srgbClr val="FFFFFF"/>
                </a:solidFill>
                <a:latin typeface="Courier New"/>
              </a:rPr>
              <a:t>update.crfQ</a:t>
            </a:r>
            <a:r>
              <a:rPr lang="en-US" sz="1200" b="0" strike="noStrike" spc="-1" dirty="0">
                <a:solidFill>
                  <a:srgbClr val="FFFFFF"/>
                </a:solidFill>
                <a:latin typeface="Courier New"/>
              </a:rPr>
              <a:t> = 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grad.nll.mat.u</a:t>
            </a:r>
            <a:r>
              <a:rPr lang="en-US" sz="1200" b="0" strike="noStrike" spc="-1" dirty="0">
                <a:solidFill>
                  <a:srgbClr val="FFFFFF"/>
                </a:solidFill>
                <a:latin typeface="Courier New"/>
              </a:rPr>
              <a:t>[</a:t>
            </a:r>
            <a:r>
              <a:rPr lang="en-US" sz="1200" b="0" strike="noStrike" spc="-1" dirty="0" err="1">
                <a:solidFill>
                  <a:srgbClr val="FFFFFF"/>
                </a:solidFill>
                <a:latin typeface="Courier New"/>
              </a:rPr>
              <a:t>i,j</a:t>
            </a:r>
            <a:r>
              <a:rPr lang="en-US" sz="1200" b="0" strike="noStrike" spc="-1" dirty="0">
                <a:solidFill>
                  <a:srgbClr val="FFFFFF"/>
                </a:solidFill>
                <a:latin typeface="Courier New"/>
              </a:rPr>
              <a:t>] &lt;- </a:t>
            </a:r>
            <a:r>
              <a:rPr lang="en-US" sz="1200" b="0" strike="noStrike" spc="-1" dirty="0" err="1">
                <a:solidFill>
                  <a:srgbClr val="FFFFFF"/>
                </a:solidFill>
                <a:latin typeface="Courier New"/>
              </a:rPr>
              <a:t>fit$gradient</a:t>
            </a:r>
            <a:r>
              <a:rPr lang="en-US" sz="1200" b="0" strike="noStrike" spc="-1" dirty="0">
                <a:solidFill>
                  <a:srgbClr val="FFFFFF"/>
                </a:solidFill>
                <a:latin typeface="Courier New"/>
              </a:rPr>
              <a:t>[1]</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grad.nll.mat.v</a:t>
            </a:r>
            <a:r>
              <a:rPr lang="en-US" sz="1200" b="0" strike="noStrike" spc="-1" dirty="0">
                <a:solidFill>
                  <a:srgbClr val="FFFFFF"/>
                </a:solidFill>
                <a:latin typeface="Courier New"/>
              </a:rPr>
              <a:t>[</a:t>
            </a:r>
            <a:r>
              <a:rPr lang="en-US" sz="1200" b="0" strike="noStrike" spc="-1" dirty="0" err="1">
                <a:solidFill>
                  <a:srgbClr val="FFFFFF"/>
                </a:solidFill>
                <a:latin typeface="Courier New"/>
              </a:rPr>
              <a:t>i,j</a:t>
            </a:r>
            <a:r>
              <a:rPr lang="en-US" sz="1200" b="0" strike="noStrike" spc="-1" dirty="0">
                <a:solidFill>
                  <a:srgbClr val="FFFFFF"/>
                </a:solidFill>
                <a:latin typeface="Courier New"/>
              </a:rPr>
              <a:t>] &lt;- </a:t>
            </a:r>
            <a:r>
              <a:rPr lang="en-US" sz="1200" b="0" strike="noStrike" spc="-1" dirty="0" err="1">
                <a:solidFill>
                  <a:srgbClr val="FFFFFF"/>
                </a:solidFill>
                <a:latin typeface="Courier New"/>
              </a:rPr>
              <a:t>fit$gradient</a:t>
            </a:r>
            <a:r>
              <a:rPr lang="en-US" sz="1200" b="0" strike="noStrike" spc="-1" dirty="0">
                <a:solidFill>
                  <a:srgbClr val="FFFFFF"/>
                </a:solidFill>
                <a:latin typeface="Courier New"/>
              </a:rPr>
              <a:t>[2]</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FF"/>
                </a:solidFill>
                <a:latin typeface="Courier New"/>
              </a:rPr>
              <a:t>    count &lt;- count + 1</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a:t>
            </a:r>
            <a:endParaRPr lang="en-US" sz="1200" b="0" strike="noStrike" spc="-1" dirty="0">
              <a:latin typeface="Arial"/>
            </a:endParaRPr>
          </a:p>
        </p:txBody>
      </p:sp>
      <p:sp>
        <p:nvSpPr>
          <p:cNvPr id="1342" name="CustomShape 2"/>
          <p:cNvSpPr/>
          <p:nvPr/>
        </p:nvSpPr>
        <p:spPr>
          <a:xfrm>
            <a:off x="205920" y="450360"/>
            <a:ext cx="42660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strike="noStrike" spc="-1">
                <a:solidFill>
                  <a:srgbClr val="000000"/>
                </a:solidFill>
                <a:latin typeface="Times New Roman"/>
              </a:rPr>
              <a:t>a.</a:t>
            </a:r>
            <a:endParaRPr lang="en-US" sz="2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CustomShape 1"/>
          <p:cNvSpPr/>
          <p:nvPr/>
        </p:nvSpPr>
        <p:spPr>
          <a:xfrm>
            <a:off x="288000" y="992520"/>
            <a:ext cx="8656200" cy="4338195"/>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dirty="0">
                <a:solidFill>
                  <a:srgbClr val="FFFF00"/>
                </a:solidFill>
                <a:latin typeface="Courier New"/>
              </a:rPr>
              <a:t># Library to help plot vector fields</a:t>
            </a:r>
            <a:endParaRPr lang="en-US" sz="1200" b="0" strike="noStrike" spc="-1" dirty="0">
              <a:latin typeface="Arial"/>
            </a:endParaRPr>
          </a:p>
          <a:p>
            <a:pPr>
              <a:lnSpc>
                <a:spcPct val="100000"/>
              </a:lnSpc>
            </a:pPr>
            <a:r>
              <a:rPr lang="en-US" sz="1200" b="0" strike="noStrike" spc="-1" dirty="0">
                <a:solidFill>
                  <a:srgbClr val="FFFFFF"/>
                </a:solidFill>
                <a:latin typeface="Courier New"/>
              </a:rPr>
              <a:t>library(</a:t>
            </a:r>
            <a:r>
              <a:rPr lang="en-US" sz="1200" b="0" strike="noStrike" spc="-1" dirty="0" err="1">
                <a:solidFill>
                  <a:srgbClr val="FFFFFF"/>
                </a:solidFill>
                <a:latin typeface="Courier New"/>
              </a:rPr>
              <a:t>OceanView</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Make a 2D plot of the gradient for the negative log pseudo likelihood:</a:t>
            </a:r>
            <a:endParaRPr lang="en-US" sz="1200" b="0" strike="noStrike" spc="-1" dirty="0">
              <a:latin typeface="Arial"/>
            </a:endParaRPr>
          </a:p>
          <a:p>
            <a:pPr>
              <a:lnSpc>
                <a:spcPct val="100000"/>
              </a:lnSpc>
            </a:pPr>
            <a:r>
              <a:rPr lang="en-US" sz="1200" b="0" strike="noStrike" spc="-1" dirty="0">
                <a:solidFill>
                  <a:srgbClr val="FFFFFF"/>
                </a:solidFill>
                <a:latin typeface="Courier New"/>
              </a:rPr>
              <a:t>u &lt;- </a:t>
            </a:r>
            <a:r>
              <a:rPr lang="en-US" sz="1200" b="0" strike="noStrike" spc="-1" dirty="0" err="1">
                <a:solidFill>
                  <a:srgbClr val="FFFFFF"/>
                </a:solidFill>
                <a:latin typeface="Courier New"/>
              </a:rPr>
              <a:t>grad.npll.mat.u</a:t>
            </a:r>
            <a:endParaRPr lang="en-US" sz="1200" b="0" strike="noStrike" spc="-1" dirty="0">
              <a:latin typeface="Arial"/>
            </a:endParaRPr>
          </a:p>
          <a:p>
            <a:pPr>
              <a:lnSpc>
                <a:spcPct val="100000"/>
              </a:lnSpc>
            </a:pPr>
            <a:r>
              <a:rPr lang="en-US" sz="1200" b="0" strike="noStrike" spc="-1" dirty="0">
                <a:solidFill>
                  <a:srgbClr val="FFFFFF"/>
                </a:solidFill>
                <a:latin typeface="Courier New"/>
              </a:rPr>
              <a:t>v &lt;- </a:t>
            </a:r>
            <a:r>
              <a:rPr lang="en-US" sz="1200" b="0" strike="noStrike" spc="-1" dirty="0" err="1">
                <a:solidFill>
                  <a:srgbClr val="FFFFFF"/>
                </a:solidFill>
                <a:latin typeface="Courier New"/>
              </a:rPr>
              <a:t>grad.npll.mat.v</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Sample negative log pseudo-likelihood:</a:t>
            </a:r>
            <a:endParaRPr lang="en-US" sz="1200" b="0" strike="noStrike" spc="-1" dirty="0">
              <a:latin typeface="Arial"/>
            </a:endParaRPr>
          </a:p>
          <a:p>
            <a:pPr>
              <a:lnSpc>
                <a:spcPct val="100000"/>
              </a:lnSpc>
            </a:pPr>
            <a:r>
              <a:rPr lang="en-US" sz="1200" b="0" strike="noStrike" spc="-1" dirty="0">
                <a:solidFill>
                  <a:srgbClr val="FFFFFF"/>
                </a:solidFill>
                <a:latin typeface="Courier New"/>
              </a:rPr>
              <a:t>image2D(x = theta1, y = theta2, z = </a:t>
            </a:r>
            <a:r>
              <a:rPr lang="en-US" sz="1200" b="0" strike="noStrike" spc="-1" dirty="0" err="1">
                <a:solidFill>
                  <a:srgbClr val="FFFFFF"/>
                </a:solidFill>
                <a:latin typeface="Courier New"/>
              </a:rPr>
              <a:t>npll.mat</a:t>
            </a:r>
            <a:r>
              <a:rPr lang="en-US" sz="1200" b="0" strike="noStrike" spc="-1" dirty="0">
                <a:solidFill>
                  <a:srgbClr val="FFFFFF"/>
                </a:solidFill>
                <a:latin typeface="Courier New"/>
              </a:rPr>
              <a:t>, contour = TRUE, </a:t>
            </a:r>
            <a:r>
              <a:rPr lang="en-US" sz="1200" b="0" strike="noStrike" spc="-1" dirty="0" err="1">
                <a:solidFill>
                  <a:srgbClr val="FFFFFF"/>
                </a:solidFill>
                <a:latin typeface="Courier New"/>
              </a:rPr>
              <a:t>xlab</a:t>
            </a:r>
            <a:r>
              <a:rPr lang="en-US" sz="1200" b="0" strike="noStrike" spc="-1" dirty="0">
                <a:solidFill>
                  <a:srgbClr val="FFFFFF"/>
                </a:solidFill>
                <a:latin typeface="Courier New"/>
              </a:rPr>
              <a:t>=</a:t>
            </a:r>
            <a:r>
              <a:rPr lang="en-US" sz="1200" b="0" strike="noStrike" spc="-1" dirty="0">
                <a:solidFill>
                  <a:srgbClr val="00B050"/>
                </a:solidFill>
                <a:latin typeface="Courier New"/>
              </a:rPr>
              <a:t>"theta1"</a:t>
            </a:r>
            <a:r>
              <a:rPr lang="en-US" sz="1200" b="0" strike="noStrike" spc="-1" dirty="0">
                <a:solidFill>
                  <a:srgbClr val="FFFFFF"/>
                </a:solidFill>
                <a:latin typeface="Courier New"/>
              </a:rPr>
              <a:t>, </a:t>
            </a:r>
            <a:r>
              <a:rPr lang="en-US" sz="1200" b="0" strike="noStrike" spc="-1" dirty="0" err="1">
                <a:solidFill>
                  <a:srgbClr val="FFFFFF"/>
                </a:solidFill>
                <a:latin typeface="Courier New"/>
              </a:rPr>
              <a:t>ylab</a:t>
            </a:r>
            <a:r>
              <a:rPr lang="en-US" sz="1200" b="0" strike="noStrike" spc="-1" dirty="0">
                <a:solidFill>
                  <a:srgbClr val="FFFFFF"/>
                </a:solidFill>
                <a:latin typeface="Courier New"/>
              </a:rPr>
              <a:t>=</a:t>
            </a:r>
            <a:r>
              <a:rPr lang="en-US" sz="1200" b="0" strike="noStrike" spc="-1" dirty="0">
                <a:solidFill>
                  <a:srgbClr val="00B050"/>
                </a:solidFill>
                <a:latin typeface="Courier New"/>
              </a:rPr>
              <a:t>"theta2"</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Gradient negative log pseudo-likelihood:</a:t>
            </a:r>
            <a:endParaRPr lang="en-US" sz="1200" b="0" strike="noStrike" spc="-1" dirty="0">
              <a:latin typeface="Arial"/>
            </a:endParaRPr>
          </a:p>
          <a:p>
            <a:pPr>
              <a:lnSpc>
                <a:spcPct val="100000"/>
              </a:lnSpc>
            </a:pPr>
            <a:r>
              <a:rPr lang="en-US" sz="1200" b="0" strike="noStrike" spc="-1" dirty="0">
                <a:solidFill>
                  <a:srgbClr val="FFFFFF"/>
                </a:solidFill>
                <a:latin typeface="Courier New"/>
              </a:rPr>
              <a:t>quiver2D(x = theta1, y = theta2, u = u, v = v, add = TRUE, by = 6)</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a:t>
            </a:r>
            <a:endParaRPr lang="en-US" sz="1200" b="0" strike="noStrike" spc="-1" dirty="0">
              <a:latin typeface="Arial"/>
            </a:endParaRPr>
          </a:p>
          <a:p>
            <a:pPr>
              <a:lnSpc>
                <a:spcPct val="100000"/>
              </a:lnSpc>
            </a:pPr>
            <a:r>
              <a:rPr lang="en-US" sz="1200" b="0" strike="noStrike" spc="-1" dirty="0">
                <a:solidFill>
                  <a:srgbClr val="FFFF00"/>
                </a:solidFill>
                <a:latin typeface="Courier New"/>
              </a:rPr>
              <a:t># Make a 2D plot of the gradient for the negative log likelihood:</a:t>
            </a:r>
            <a:endParaRPr lang="en-US" sz="1200" b="0" strike="noStrike" spc="-1" dirty="0">
              <a:latin typeface="Arial"/>
            </a:endParaRPr>
          </a:p>
          <a:p>
            <a:pPr>
              <a:lnSpc>
                <a:spcPct val="100000"/>
              </a:lnSpc>
            </a:pPr>
            <a:r>
              <a:rPr lang="en-US" sz="1200" b="0" strike="noStrike" spc="-1" dirty="0">
                <a:solidFill>
                  <a:srgbClr val="FFFFFF"/>
                </a:solidFill>
                <a:latin typeface="Courier New"/>
              </a:rPr>
              <a:t>ul &lt;- </a:t>
            </a:r>
            <a:r>
              <a:rPr lang="en-US" sz="1200" b="0" strike="noStrike" spc="-1" dirty="0" err="1">
                <a:solidFill>
                  <a:srgbClr val="FFFFFF"/>
                </a:solidFill>
                <a:latin typeface="Courier New"/>
              </a:rPr>
              <a:t>grad.nll.mat.u</a:t>
            </a:r>
            <a:endParaRPr lang="en-US" sz="1200" b="0" strike="noStrike" spc="-1" dirty="0">
              <a:latin typeface="Arial"/>
            </a:endParaRPr>
          </a:p>
          <a:p>
            <a:pPr>
              <a:lnSpc>
                <a:spcPct val="100000"/>
              </a:lnSpc>
            </a:pPr>
            <a:r>
              <a:rPr lang="en-US" sz="1200" b="0" strike="noStrike" spc="-1" dirty="0" err="1">
                <a:solidFill>
                  <a:srgbClr val="FFFFFF"/>
                </a:solidFill>
                <a:latin typeface="Courier New"/>
              </a:rPr>
              <a:t>vl</a:t>
            </a:r>
            <a:r>
              <a:rPr lang="en-US" sz="1200" b="0" strike="noStrike" spc="-1" dirty="0">
                <a:solidFill>
                  <a:srgbClr val="FFFFFF"/>
                </a:solidFill>
                <a:latin typeface="Courier New"/>
              </a:rPr>
              <a:t> &lt;- </a:t>
            </a:r>
            <a:r>
              <a:rPr lang="en-US" sz="1200" b="0" strike="noStrike" spc="-1" dirty="0" err="1">
                <a:solidFill>
                  <a:srgbClr val="FFFFFF"/>
                </a:solidFill>
                <a:latin typeface="Courier New"/>
              </a:rPr>
              <a:t>grad.nll.mat.v</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Sample negative log likelihood:</a:t>
            </a:r>
            <a:endParaRPr lang="en-US" sz="1200" b="0" strike="noStrike" spc="-1" dirty="0">
              <a:latin typeface="Arial"/>
            </a:endParaRPr>
          </a:p>
          <a:p>
            <a:pPr>
              <a:lnSpc>
                <a:spcPct val="100000"/>
              </a:lnSpc>
            </a:pPr>
            <a:r>
              <a:rPr lang="en-US" sz="1200" b="0" strike="noStrike" spc="-1" dirty="0">
                <a:solidFill>
                  <a:srgbClr val="FFFFFF"/>
                </a:solidFill>
                <a:latin typeface="Courier New"/>
              </a:rPr>
              <a:t>image2D(x = theta1, y = theta2, z = </a:t>
            </a:r>
            <a:r>
              <a:rPr lang="en-US" sz="1200" b="0" strike="noStrike" spc="-1" dirty="0" err="1">
                <a:solidFill>
                  <a:srgbClr val="FFFFFF"/>
                </a:solidFill>
                <a:latin typeface="Courier New"/>
              </a:rPr>
              <a:t>nll.mat</a:t>
            </a:r>
            <a:r>
              <a:rPr lang="en-US" sz="1200" b="0" strike="noStrike" spc="-1" dirty="0">
                <a:solidFill>
                  <a:srgbClr val="FFFFFF"/>
                </a:solidFill>
                <a:latin typeface="Courier New"/>
              </a:rPr>
              <a:t>, contour = TRUE, </a:t>
            </a:r>
            <a:r>
              <a:rPr lang="en-US" sz="1200" b="0" strike="noStrike" spc="-1" dirty="0" err="1">
                <a:solidFill>
                  <a:srgbClr val="FFFFFF"/>
                </a:solidFill>
                <a:latin typeface="Courier New"/>
              </a:rPr>
              <a:t>xlab</a:t>
            </a:r>
            <a:r>
              <a:rPr lang="en-US" sz="1200" b="0" strike="noStrike" spc="-1" dirty="0">
                <a:solidFill>
                  <a:srgbClr val="FFFFFF"/>
                </a:solidFill>
                <a:latin typeface="Courier New"/>
              </a:rPr>
              <a:t>=</a:t>
            </a:r>
            <a:r>
              <a:rPr lang="en-US" sz="1200" b="0" strike="noStrike" spc="-1" dirty="0">
                <a:solidFill>
                  <a:srgbClr val="00B050"/>
                </a:solidFill>
                <a:latin typeface="Courier New"/>
              </a:rPr>
              <a:t>"theta1"</a:t>
            </a:r>
            <a:r>
              <a:rPr lang="en-US" sz="1200" b="0" strike="noStrike" spc="-1" dirty="0">
                <a:solidFill>
                  <a:srgbClr val="FFFFFF"/>
                </a:solidFill>
                <a:latin typeface="Courier New"/>
              </a:rPr>
              <a:t>, </a:t>
            </a:r>
            <a:r>
              <a:rPr lang="en-US" sz="1200" b="0" strike="noStrike" spc="-1" dirty="0" err="1">
                <a:solidFill>
                  <a:srgbClr val="FFFFFF"/>
                </a:solidFill>
                <a:latin typeface="Courier New"/>
              </a:rPr>
              <a:t>ylab</a:t>
            </a:r>
            <a:r>
              <a:rPr lang="en-US" sz="1200" b="0" strike="noStrike" spc="-1" dirty="0">
                <a:solidFill>
                  <a:srgbClr val="FFFFFF"/>
                </a:solidFill>
                <a:latin typeface="Courier New"/>
              </a:rPr>
              <a:t>=</a:t>
            </a:r>
            <a:r>
              <a:rPr lang="en-US" sz="1200" b="0" strike="noStrike" spc="-1" dirty="0">
                <a:solidFill>
                  <a:srgbClr val="00B050"/>
                </a:solidFill>
                <a:latin typeface="Courier New"/>
              </a:rPr>
              <a:t>"theta2"</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Gradient negative log likelihood:</a:t>
            </a:r>
            <a:endParaRPr lang="en-US" sz="1200" b="0" strike="noStrike" spc="-1" dirty="0">
              <a:latin typeface="Arial"/>
            </a:endParaRPr>
          </a:p>
          <a:p>
            <a:pPr>
              <a:lnSpc>
                <a:spcPct val="100000"/>
              </a:lnSpc>
            </a:pPr>
            <a:r>
              <a:rPr lang="en-US" sz="1200" b="0" strike="noStrike" spc="-1" dirty="0">
                <a:solidFill>
                  <a:srgbClr val="FFFFFF"/>
                </a:solidFill>
                <a:latin typeface="Courier New"/>
              </a:rPr>
              <a:t>quiver2D(x = theta1, y = theta2, u = ul, v = </a:t>
            </a:r>
            <a:r>
              <a:rPr lang="en-US" sz="1200" b="0" strike="noStrike" spc="-1" dirty="0" err="1">
                <a:solidFill>
                  <a:srgbClr val="FFFFFF"/>
                </a:solidFill>
                <a:latin typeface="Courier New"/>
              </a:rPr>
              <a:t>vl</a:t>
            </a:r>
            <a:r>
              <a:rPr lang="en-US" sz="1200" b="0" strike="noStrike" spc="-1" dirty="0">
                <a:solidFill>
                  <a:srgbClr val="FFFFFF"/>
                </a:solidFill>
                <a:latin typeface="Courier New"/>
              </a:rPr>
              <a:t>, add = TRUE, by = 6)</a:t>
            </a:r>
            <a:endParaRPr lang="en-US" sz="1200" b="0" strike="noStrike" spc="-1" dirty="0">
              <a:latin typeface="Arial"/>
            </a:endParaRPr>
          </a:p>
        </p:txBody>
      </p:sp>
      <p:sp>
        <p:nvSpPr>
          <p:cNvPr id="1344" name="CustomShape 2"/>
          <p:cNvSpPr/>
          <p:nvPr/>
        </p:nvSpPr>
        <p:spPr>
          <a:xfrm>
            <a:off x="205920" y="450360"/>
            <a:ext cx="42660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strike="noStrike" spc="-1">
                <a:solidFill>
                  <a:srgbClr val="000000"/>
                </a:solidFill>
                <a:latin typeface="Times New Roman"/>
              </a:rPr>
              <a:t>a.</a:t>
            </a:r>
            <a:endParaRPr lang="en-US" sz="2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5" name="Picture 3"/>
          <p:cNvPicPr/>
          <p:nvPr/>
        </p:nvPicPr>
        <p:blipFill>
          <a:blip r:embed="rId2"/>
          <a:stretch/>
        </p:blipFill>
        <p:spPr>
          <a:xfrm>
            <a:off x="459360" y="3668400"/>
            <a:ext cx="8265240" cy="3189240"/>
          </a:xfrm>
          <a:prstGeom prst="rect">
            <a:avLst/>
          </a:prstGeom>
          <a:ln>
            <a:noFill/>
          </a:ln>
        </p:spPr>
      </p:pic>
      <p:pic>
        <p:nvPicPr>
          <p:cNvPr id="1346" name="Picture 4"/>
          <p:cNvPicPr/>
          <p:nvPr/>
        </p:nvPicPr>
        <p:blipFill>
          <a:blip r:embed="rId3"/>
          <a:stretch/>
        </p:blipFill>
        <p:spPr>
          <a:xfrm>
            <a:off x="621360" y="277560"/>
            <a:ext cx="8045640" cy="3189240"/>
          </a:xfrm>
          <a:prstGeom prst="rect">
            <a:avLst/>
          </a:prstGeom>
          <a:ln>
            <a:noFill/>
          </a:ln>
        </p:spPr>
      </p:pic>
      <p:sp>
        <p:nvSpPr>
          <p:cNvPr id="1347" name="CustomShape 1"/>
          <p:cNvSpPr/>
          <p:nvPr/>
        </p:nvSpPr>
        <p:spPr>
          <a:xfrm>
            <a:off x="2419560" y="81000"/>
            <a:ext cx="4821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1" strike="noStrike" spc="-1">
                <a:solidFill>
                  <a:srgbClr val="000000"/>
                </a:solidFill>
                <a:latin typeface="Times New Roman"/>
              </a:rPr>
              <a:t>Negative log pseudo likelihood and its gradient:</a:t>
            </a:r>
            <a:endParaRPr lang="en-US" sz="1800" b="0" strike="noStrike" spc="-1">
              <a:latin typeface="Arial"/>
            </a:endParaRPr>
          </a:p>
        </p:txBody>
      </p:sp>
      <p:sp>
        <p:nvSpPr>
          <p:cNvPr id="1348" name="CustomShape 2"/>
          <p:cNvSpPr/>
          <p:nvPr/>
        </p:nvSpPr>
        <p:spPr>
          <a:xfrm>
            <a:off x="2739960" y="3480480"/>
            <a:ext cx="40795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1" strike="noStrike" spc="-1">
                <a:solidFill>
                  <a:srgbClr val="000000"/>
                </a:solidFill>
                <a:latin typeface="Times New Roman"/>
              </a:rPr>
              <a:t>Negative log likelihood and its gradient:</a:t>
            </a:r>
            <a:endParaRPr lang="en-US" sz="1800" b="0" strike="noStrike" spc="-1">
              <a:latin typeface="Arial"/>
            </a:endParaRPr>
          </a:p>
        </p:txBody>
      </p:sp>
      <p:sp>
        <p:nvSpPr>
          <p:cNvPr id="1349" name="CustomShape 3"/>
          <p:cNvSpPr/>
          <p:nvPr/>
        </p:nvSpPr>
        <p:spPr>
          <a:xfrm>
            <a:off x="205920" y="450360"/>
            <a:ext cx="42660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strike="noStrike" spc="-1">
                <a:solidFill>
                  <a:srgbClr val="000000"/>
                </a:solidFill>
                <a:latin typeface="Times New Roman"/>
              </a:rPr>
              <a:t>a.</a:t>
            </a:r>
            <a:endParaRPr lang="en-US" sz="2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 name="CustomShape 1"/>
          <p:cNvSpPr/>
          <p:nvPr/>
        </p:nvSpPr>
        <p:spPr>
          <a:xfrm>
            <a:off x="205560" y="450360"/>
            <a:ext cx="44784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strike="noStrike" spc="-1">
                <a:solidFill>
                  <a:srgbClr val="000000"/>
                </a:solidFill>
                <a:latin typeface="Times New Roman"/>
              </a:rPr>
              <a:t>b.</a:t>
            </a:r>
            <a:endParaRPr lang="en-US" sz="2800" b="0" strike="noStrike" spc="-1">
              <a:latin typeface="Arial"/>
            </a:endParaRPr>
          </a:p>
        </p:txBody>
      </p:sp>
      <p:sp>
        <p:nvSpPr>
          <p:cNvPr id="1351" name="CustomShape 2"/>
          <p:cNvSpPr/>
          <p:nvPr/>
        </p:nvSpPr>
        <p:spPr>
          <a:xfrm>
            <a:off x="288000" y="992520"/>
            <a:ext cx="8656200" cy="5753968"/>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dirty="0">
                <a:solidFill>
                  <a:srgbClr val="FFFF00"/>
                </a:solidFill>
                <a:latin typeface="Courier New"/>
              </a:rPr>
              <a:t># Optimize theta: find minimum of </a:t>
            </a:r>
            <a:r>
              <a:rPr lang="en-US" sz="1600" b="0" strike="noStrike" spc="-1" dirty="0">
                <a:solidFill>
                  <a:srgbClr val="0CFF00"/>
                </a:solidFill>
                <a:latin typeface="Courier New"/>
              </a:rPr>
              <a:t>negative log pseudo-likelihood</a:t>
            </a:r>
            <a:r>
              <a:rPr lang="en-US" sz="1600" b="0" strike="noStrike" spc="-1" dirty="0">
                <a:solidFill>
                  <a:srgbClr val="FFFF00"/>
                </a:solidFill>
                <a:latin typeface="Courier New"/>
              </a:rPr>
              <a:t>:</a:t>
            </a:r>
            <a:endParaRPr lang="en-US" sz="1600" b="0" strike="noStrike" spc="-1" dirty="0">
              <a:latin typeface="Arial"/>
            </a:endParaRPr>
          </a:p>
          <a:p>
            <a:pPr>
              <a:lnSpc>
                <a:spcPct val="100000"/>
              </a:lnSpc>
            </a:pPr>
            <a:r>
              <a:rPr lang="en-US" sz="1600" b="0" strike="noStrike" spc="-1" dirty="0">
                <a:solidFill>
                  <a:srgbClr val="FFFF00"/>
                </a:solidFill>
                <a:latin typeface="Courier New"/>
              </a:rPr>
              <a:t># Auxiliary, gradient convenience function. Follows </a:t>
            </a:r>
            <a:r>
              <a:rPr lang="en-US" sz="1600" b="0" strike="noStrike" spc="-1" dirty="0" err="1">
                <a:solidFill>
                  <a:srgbClr val="FFFF00"/>
                </a:solidFill>
                <a:latin typeface="Courier New"/>
              </a:rPr>
              <a:t>train.mrf</a:t>
            </a:r>
            <a:r>
              <a:rPr lang="en-US" sz="1600" b="0" strike="noStrike" spc="-1" dirty="0">
                <a:solidFill>
                  <a:srgbClr val="FFFF00"/>
                </a:solidFill>
                <a:latin typeface="Courier New"/>
              </a:rPr>
              <a:t> in CRF:</a:t>
            </a:r>
            <a:endParaRPr lang="en-US" sz="1600" b="0" strike="noStrike" spc="-1" dirty="0">
              <a:latin typeface="Arial"/>
            </a:endParaRPr>
          </a:p>
          <a:p>
            <a:pPr>
              <a:lnSpc>
                <a:spcPct val="100000"/>
              </a:lnSpc>
            </a:pPr>
            <a:r>
              <a:rPr lang="en-US" sz="1600" b="0" strike="noStrike" spc="-1" dirty="0">
                <a:solidFill>
                  <a:srgbClr val="FFFFFF"/>
                </a:solidFill>
                <a:latin typeface="Courier New"/>
              </a:rPr>
              <a:t>gradient &lt;- function(par, </a:t>
            </a:r>
            <a:r>
              <a:rPr lang="en-US" sz="1600" b="0" strike="noStrike" spc="-1" dirty="0" err="1">
                <a:solidFill>
                  <a:srgbClr val="FFFFFF"/>
                </a:solidFill>
                <a:latin typeface="Courier New"/>
              </a:rPr>
              <a:t>crf</a:t>
            </a:r>
            <a:r>
              <a:rPr lang="en-US" sz="1600" b="0" strike="noStrike" spc="-1" dirty="0">
                <a:solidFill>
                  <a:srgbClr val="FFFFFF"/>
                </a:solidFill>
                <a:latin typeface="Courier New"/>
              </a:rPr>
              <a:t>, ...) { </a:t>
            </a:r>
            <a:r>
              <a:rPr lang="en-US" sz="1600" b="0" strike="noStrike" spc="-1" dirty="0" err="1">
                <a:solidFill>
                  <a:srgbClr val="FFFFFF"/>
                </a:solidFill>
                <a:latin typeface="Courier New"/>
              </a:rPr>
              <a:t>crf$gradient</a:t>
            </a:r>
            <a:r>
              <a:rPr lang="en-US" sz="1600" b="0" strike="noStrike" spc="-1" dirty="0">
                <a:solidFill>
                  <a:srgbClr val="FFFFFF"/>
                </a:solidFill>
                <a:latin typeface="Courier New"/>
              </a:rPr>
              <a:t> }</a:t>
            </a:r>
            <a:endParaRPr lang="en-US" sz="1600" b="0" strike="noStrike" spc="-1" dirty="0">
              <a:latin typeface="Arial"/>
            </a:endParaRPr>
          </a:p>
          <a:p>
            <a:pPr>
              <a:lnSpc>
                <a:spcPct val="100000"/>
              </a:lnSpc>
            </a:pPr>
            <a:endParaRPr lang="en-US" sz="1600" b="0" strike="noStrike" spc="-1" dirty="0">
              <a:latin typeface="Arial"/>
            </a:endParaRPr>
          </a:p>
          <a:p>
            <a:pPr>
              <a:lnSpc>
                <a:spcPct val="100000"/>
              </a:lnSpc>
            </a:pPr>
            <a:r>
              <a:rPr lang="en-US" sz="1600" b="0" strike="noStrike" spc="-1" dirty="0" err="1">
                <a:solidFill>
                  <a:srgbClr val="FFFFFF"/>
                </a:solidFill>
                <a:latin typeface="Courier New"/>
              </a:rPr>
              <a:t>fit$par</a:t>
            </a:r>
            <a:r>
              <a:rPr lang="en-US" sz="1600" b="0" strike="noStrike" spc="-1" dirty="0">
                <a:solidFill>
                  <a:srgbClr val="FFFFFF"/>
                </a:solidFill>
                <a:latin typeface="Courier New"/>
              </a:rPr>
              <a:t> &lt;- c(0,0)                  </a:t>
            </a:r>
            <a:r>
              <a:rPr lang="en-US" sz="1600" b="0" strike="noStrike" spc="-1" dirty="0">
                <a:solidFill>
                  <a:srgbClr val="FFFF00"/>
                </a:solidFill>
                <a:latin typeface="Courier New"/>
              </a:rPr>
              <a:t># Reset theta to start at 0</a:t>
            </a:r>
            <a:endParaRPr lang="en-US" sz="1600" b="0" strike="noStrike" spc="-1" dirty="0">
              <a:latin typeface="Arial"/>
            </a:endParaRPr>
          </a:p>
          <a:p>
            <a:pPr>
              <a:lnSpc>
                <a:spcPct val="100000"/>
              </a:lnSpc>
            </a:pPr>
            <a:r>
              <a:rPr lang="en-US" sz="1600" b="0" strike="noStrike" spc="-1" dirty="0" err="1">
                <a:solidFill>
                  <a:srgbClr val="FFFFFF"/>
                </a:solidFill>
                <a:latin typeface="Courier New"/>
              </a:rPr>
              <a:t>opt.info</a:t>
            </a:r>
            <a:r>
              <a:rPr lang="en-US" sz="1600" b="0" strike="noStrike" spc="-1" dirty="0">
                <a:solidFill>
                  <a:srgbClr val="FFFFFF"/>
                </a:solidFill>
                <a:latin typeface="Courier New"/>
              </a:rPr>
              <a:t>  &lt;- stats::</a:t>
            </a:r>
            <a:r>
              <a:rPr lang="en-US" sz="1600" b="0" strike="noStrike" spc="-1" dirty="0" err="1">
                <a:solidFill>
                  <a:srgbClr val="FFFFFF"/>
                </a:solidFill>
                <a:latin typeface="Courier New"/>
              </a:rPr>
              <a:t>optim</a:t>
            </a:r>
            <a:r>
              <a:rPr lang="en-US" sz="1600" b="0" strike="noStrike" spc="-1" dirty="0">
                <a:solidFill>
                  <a:srgbClr val="FFFFFF"/>
                </a:solidFill>
                <a:latin typeface="Courier New"/>
              </a:rPr>
              <a:t>(         </a:t>
            </a:r>
            <a:r>
              <a:rPr lang="en-US" sz="1600" b="0" strike="noStrike" spc="-1" dirty="0">
                <a:solidFill>
                  <a:srgbClr val="FFFF00"/>
                </a:solidFill>
                <a:latin typeface="Courier New"/>
              </a:rPr>
              <a:t># optimize parameters</a:t>
            </a:r>
            <a:endParaRPr lang="en-US" sz="1600" b="0" strike="noStrike" spc="-1" dirty="0">
              <a:latin typeface="Arial"/>
            </a:endParaRPr>
          </a:p>
          <a:p>
            <a:pPr>
              <a:lnSpc>
                <a:spcPct val="100000"/>
              </a:lnSpc>
            </a:pPr>
            <a:r>
              <a:rPr lang="en-US" sz="1600" b="0" strike="noStrike" spc="-1" dirty="0">
                <a:solidFill>
                  <a:srgbClr val="FFFFFF"/>
                </a:solidFill>
                <a:latin typeface="Courier New"/>
              </a:rPr>
              <a:t>  par          = </a:t>
            </a:r>
            <a:r>
              <a:rPr lang="en-US" sz="1600" b="0" strike="noStrike" spc="-1" dirty="0" err="1">
                <a:solidFill>
                  <a:srgbClr val="FFFFFF"/>
                </a:solidFill>
                <a:latin typeface="Courier New"/>
              </a:rPr>
              <a:t>fit$par</a:t>
            </a:r>
            <a:r>
              <a:rPr lang="en-US" sz="1600" b="0" strike="noStrike" spc="-1" dirty="0">
                <a:solidFill>
                  <a:srgbClr val="FFFFFF"/>
                </a:solidFill>
                <a:latin typeface="Courier New"/>
              </a:rPr>
              <a:t>,          </a:t>
            </a:r>
            <a:r>
              <a:rPr lang="en-US" sz="1600" b="0" strike="noStrike" spc="-1" dirty="0">
                <a:solidFill>
                  <a:srgbClr val="FFFF00"/>
                </a:solidFill>
                <a:latin typeface="Courier New"/>
              </a:rPr>
              <a:t># theta</a:t>
            </a:r>
            <a:endParaRPr lang="en-US" sz="1600" b="0" strike="noStrike" spc="-1" dirty="0">
              <a:latin typeface="Arial"/>
            </a:endParaRPr>
          </a:p>
          <a:p>
            <a:pPr>
              <a:lnSpc>
                <a:spcPct val="100000"/>
              </a:lnSpc>
            </a:pPr>
            <a:r>
              <a:rPr lang="en-US" sz="1600" b="0" strike="noStrike" spc="-1" dirty="0">
                <a:solidFill>
                  <a:srgbClr val="FFFFFF"/>
                </a:solidFill>
                <a:latin typeface="Courier New"/>
              </a:rPr>
              <a:t>  </a:t>
            </a:r>
            <a:r>
              <a:rPr lang="en-US" sz="1600" b="0" strike="noStrike" spc="-1" dirty="0" err="1">
                <a:solidFill>
                  <a:srgbClr val="FFFFFF"/>
                </a:solidFill>
                <a:latin typeface="Courier New"/>
              </a:rPr>
              <a:t>fn</a:t>
            </a:r>
            <a:r>
              <a:rPr lang="en-US" sz="1600" b="0" strike="noStrike" spc="-1" dirty="0">
                <a:solidFill>
                  <a:srgbClr val="FFFFFF"/>
                </a:solidFill>
                <a:latin typeface="Courier New"/>
              </a:rPr>
              <a:t>           = neglogpseudolik2, </a:t>
            </a:r>
            <a:r>
              <a:rPr lang="en-US" sz="1600" b="0" strike="noStrike" spc="-1" dirty="0">
                <a:solidFill>
                  <a:srgbClr val="FFFF00"/>
                </a:solidFill>
                <a:latin typeface="Courier New"/>
              </a:rPr>
              <a:t># objective function</a:t>
            </a:r>
            <a:endParaRPr lang="en-US" sz="1600" b="0" strike="noStrike" spc="-1" dirty="0">
              <a:latin typeface="Arial"/>
            </a:endParaRPr>
          </a:p>
          <a:p>
            <a:pPr>
              <a:lnSpc>
                <a:spcPct val="100000"/>
              </a:lnSpc>
            </a:pPr>
            <a:r>
              <a:rPr lang="en-US" sz="1600" b="0" strike="noStrike" spc="-1" dirty="0">
                <a:solidFill>
                  <a:srgbClr val="FFFFFF"/>
                </a:solidFill>
                <a:latin typeface="Courier New"/>
              </a:rPr>
              <a:t>  gr           = gradient,         </a:t>
            </a:r>
            <a:r>
              <a:rPr lang="en-US" sz="1600" b="0" strike="noStrike" spc="-1" dirty="0">
                <a:solidFill>
                  <a:srgbClr val="FFFF00"/>
                </a:solidFill>
                <a:latin typeface="Courier New"/>
              </a:rPr>
              <a:t># grad of obj </a:t>
            </a:r>
            <a:r>
              <a:rPr lang="en-US" sz="1600" b="0" strike="noStrike" spc="-1" dirty="0" err="1">
                <a:solidFill>
                  <a:srgbClr val="FFFF00"/>
                </a:solidFill>
                <a:latin typeface="Courier New"/>
              </a:rPr>
              <a:t>func</a:t>
            </a:r>
            <a:endParaRPr lang="en-US" sz="1600" b="0" strike="noStrike" spc="-1" dirty="0">
              <a:latin typeface="Arial"/>
            </a:endParaRPr>
          </a:p>
          <a:p>
            <a:pPr>
              <a:lnSpc>
                <a:spcPct val="100000"/>
              </a:lnSpc>
            </a:pPr>
            <a:r>
              <a:rPr lang="en-US" sz="1600" b="0" strike="noStrike" spc="-1" dirty="0">
                <a:solidFill>
                  <a:srgbClr val="FFFFFF"/>
                </a:solidFill>
                <a:latin typeface="Courier New"/>
              </a:rPr>
              <a:t>  </a:t>
            </a:r>
            <a:r>
              <a:rPr lang="en-US" sz="1600" b="0" strike="noStrike" spc="-1" dirty="0" err="1">
                <a:solidFill>
                  <a:srgbClr val="FFFFFF"/>
                </a:solidFill>
                <a:latin typeface="Courier New"/>
              </a:rPr>
              <a:t>crf</a:t>
            </a:r>
            <a:r>
              <a:rPr lang="en-US" sz="1600" b="0" strike="noStrike" spc="-1" dirty="0">
                <a:solidFill>
                  <a:srgbClr val="FFFFFF"/>
                </a:solidFill>
                <a:latin typeface="Courier New"/>
              </a:rPr>
              <a:t>          = fit,              </a:t>
            </a:r>
            <a:r>
              <a:rPr lang="en-US" sz="1600" b="0" strike="noStrike" spc="-1" dirty="0">
                <a:solidFill>
                  <a:srgbClr val="FFFF00"/>
                </a:solidFill>
                <a:latin typeface="Courier New"/>
              </a:rPr>
              <a:t># passed to </a:t>
            </a:r>
            <a:r>
              <a:rPr lang="en-US" sz="1600" b="0" strike="noStrike" spc="-1" dirty="0" err="1">
                <a:solidFill>
                  <a:srgbClr val="FFFF00"/>
                </a:solidFill>
                <a:latin typeface="Courier New"/>
              </a:rPr>
              <a:t>fn</a:t>
            </a:r>
            <a:r>
              <a:rPr lang="en-US" sz="1600" b="0" strike="noStrike" spc="-1" dirty="0">
                <a:solidFill>
                  <a:srgbClr val="FFFF00"/>
                </a:solidFill>
                <a:latin typeface="Courier New"/>
              </a:rPr>
              <a:t>/gr</a:t>
            </a:r>
            <a:endParaRPr lang="en-US" sz="1600" b="0" strike="noStrike" spc="-1" dirty="0">
              <a:latin typeface="Arial"/>
            </a:endParaRPr>
          </a:p>
          <a:p>
            <a:pPr>
              <a:lnSpc>
                <a:spcPct val="100000"/>
              </a:lnSpc>
            </a:pPr>
            <a:r>
              <a:rPr lang="en-US" sz="1600" b="0" strike="noStrike" spc="-1" dirty="0">
                <a:solidFill>
                  <a:srgbClr val="FFFFFF"/>
                </a:solidFill>
                <a:latin typeface="Courier New"/>
              </a:rPr>
              <a:t>  samples      = </a:t>
            </a:r>
            <a:r>
              <a:rPr lang="en-US" sz="1600" b="0" strike="noStrike" spc="-1" dirty="0" err="1">
                <a:solidFill>
                  <a:srgbClr val="FFFFFF"/>
                </a:solidFill>
                <a:latin typeface="Courier New"/>
              </a:rPr>
              <a:t>samps</a:t>
            </a:r>
            <a:r>
              <a:rPr lang="en-US" sz="1600" b="0" strike="noStrike" spc="-1" dirty="0">
                <a:solidFill>
                  <a:srgbClr val="FFFFFF"/>
                </a:solidFill>
                <a:latin typeface="Courier New"/>
              </a:rPr>
              <a:t>,            </a:t>
            </a:r>
            <a:r>
              <a:rPr lang="en-US" sz="1600" b="0" strike="noStrike" spc="-1" dirty="0">
                <a:solidFill>
                  <a:srgbClr val="FFFF00"/>
                </a:solidFill>
                <a:latin typeface="Courier New"/>
              </a:rPr>
              <a:t># passed to </a:t>
            </a:r>
            <a:r>
              <a:rPr lang="en-US" sz="1600" b="0" strike="noStrike" spc="-1" dirty="0" err="1">
                <a:solidFill>
                  <a:srgbClr val="FFFF00"/>
                </a:solidFill>
                <a:latin typeface="Courier New"/>
              </a:rPr>
              <a:t>fn</a:t>
            </a:r>
            <a:r>
              <a:rPr lang="en-US" sz="1600" b="0" strike="noStrike" spc="-1" dirty="0">
                <a:solidFill>
                  <a:srgbClr val="FFFF00"/>
                </a:solidFill>
                <a:latin typeface="Courier New"/>
              </a:rPr>
              <a:t>/gr</a:t>
            </a:r>
            <a:endParaRPr lang="en-US" sz="1600" b="0" strike="noStrike" spc="-1" dirty="0">
              <a:latin typeface="Arial"/>
            </a:endParaRPr>
          </a:p>
          <a:p>
            <a:pPr>
              <a:lnSpc>
                <a:spcPct val="100000"/>
              </a:lnSpc>
            </a:pPr>
            <a:r>
              <a:rPr lang="en-US" sz="1600" b="0" strike="noStrike" spc="-1" dirty="0">
                <a:solidFill>
                  <a:srgbClr val="FFFFFF"/>
                </a:solidFill>
                <a:latin typeface="Courier New"/>
              </a:rPr>
              <a:t>  </a:t>
            </a:r>
            <a:r>
              <a:rPr lang="en-US" sz="1600" b="0" strike="noStrike" spc="-1" dirty="0" err="1">
                <a:solidFill>
                  <a:srgbClr val="FFFFFF"/>
                </a:solidFill>
                <a:latin typeface="Courier New"/>
              </a:rPr>
              <a:t>conditional.energy.function.type</a:t>
            </a:r>
            <a:r>
              <a:rPr lang="en-US" sz="1600" b="0" strike="noStrike" spc="-1" dirty="0">
                <a:solidFill>
                  <a:srgbClr val="FFFFFF"/>
                </a:solidFill>
                <a:latin typeface="Courier New"/>
              </a:rPr>
              <a:t> = "feature", </a:t>
            </a:r>
            <a:r>
              <a:rPr lang="en-US" sz="1600" b="0" strike="noStrike" spc="-1" dirty="0">
                <a:solidFill>
                  <a:srgbClr val="FFFF00"/>
                </a:solidFill>
                <a:latin typeface="Courier New"/>
              </a:rPr>
              <a:t># passed to </a:t>
            </a:r>
            <a:r>
              <a:rPr lang="en-US" sz="1600" b="0" strike="noStrike" spc="-1" dirty="0" err="1">
                <a:solidFill>
                  <a:srgbClr val="FFFF00"/>
                </a:solidFill>
                <a:latin typeface="Courier New"/>
              </a:rPr>
              <a:t>fn</a:t>
            </a:r>
            <a:r>
              <a:rPr lang="en-US" sz="1600" b="0" strike="noStrike" spc="-1" dirty="0">
                <a:solidFill>
                  <a:srgbClr val="FFFF00"/>
                </a:solidFill>
                <a:latin typeface="Courier New"/>
              </a:rPr>
              <a:t>/gr</a:t>
            </a:r>
            <a:endParaRPr lang="en-US" sz="1600" b="0" strike="noStrike" spc="-1" dirty="0">
              <a:latin typeface="Arial"/>
            </a:endParaRPr>
          </a:p>
          <a:p>
            <a:pPr>
              <a:lnSpc>
                <a:spcPct val="100000"/>
              </a:lnSpc>
            </a:pPr>
            <a:r>
              <a:rPr lang="en-US" sz="1600" b="0" strike="noStrike" spc="-1" dirty="0">
                <a:solidFill>
                  <a:srgbClr val="FFFFFF"/>
                </a:solidFill>
                <a:latin typeface="Courier New"/>
              </a:rPr>
              <a:t>  ff           = f0,               </a:t>
            </a:r>
            <a:r>
              <a:rPr lang="en-US" sz="1600" b="0" strike="noStrike" spc="-1" dirty="0">
                <a:solidFill>
                  <a:srgbClr val="FFFF00"/>
                </a:solidFill>
                <a:latin typeface="Courier New"/>
              </a:rPr>
              <a:t># passed to </a:t>
            </a:r>
            <a:r>
              <a:rPr lang="en-US" sz="1600" b="0" strike="noStrike" spc="-1" dirty="0" err="1">
                <a:solidFill>
                  <a:srgbClr val="FFFF00"/>
                </a:solidFill>
                <a:latin typeface="Courier New"/>
              </a:rPr>
              <a:t>fn</a:t>
            </a:r>
            <a:r>
              <a:rPr lang="en-US" sz="1600" b="0" strike="noStrike" spc="-1" dirty="0">
                <a:solidFill>
                  <a:srgbClr val="FFFF00"/>
                </a:solidFill>
                <a:latin typeface="Courier New"/>
              </a:rPr>
              <a:t>/gr</a:t>
            </a:r>
            <a:endParaRPr lang="en-US" sz="1600" b="0" strike="noStrike" spc="-1" dirty="0">
              <a:latin typeface="Arial"/>
            </a:endParaRPr>
          </a:p>
          <a:p>
            <a:pPr>
              <a:lnSpc>
                <a:spcPct val="100000"/>
              </a:lnSpc>
            </a:pPr>
            <a:r>
              <a:rPr lang="en-US" sz="1600" b="0" strike="noStrike" spc="-1" dirty="0">
                <a:solidFill>
                  <a:srgbClr val="FFFFFF"/>
                </a:solidFill>
                <a:latin typeface="Courier New"/>
              </a:rPr>
              <a:t>  </a:t>
            </a:r>
            <a:r>
              <a:rPr lang="en-US" sz="1600" b="0" strike="noStrike" spc="-1" dirty="0" err="1">
                <a:solidFill>
                  <a:srgbClr val="FFFFFF"/>
                </a:solidFill>
                <a:latin typeface="Courier New"/>
              </a:rPr>
              <a:t>gradQ</a:t>
            </a:r>
            <a:r>
              <a:rPr lang="en-US" sz="1600" b="0" strike="noStrike" spc="-1" dirty="0">
                <a:solidFill>
                  <a:srgbClr val="FFFFFF"/>
                </a:solidFill>
                <a:latin typeface="Courier New"/>
              </a:rPr>
              <a:t>        = TRUE,             </a:t>
            </a:r>
            <a:r>
              <a:rPr lang="en-US" sz="1600" b="0" strike="noStrike" spc="-1" dirty="0">
                <a:solidFill>
                  <a:srgbClr val="FFFF00"/>
                </a:solidFill>
                <a:latin typeface="Courier New"/>
              </a:rPr>
              <a:t># passed to </a:t>
            </a:r>
            <a:r>
              <a:rPr lang="en-US" sz="1600" b="0" strike="noStrike" spc="-1" dirty="0" err="1">
                <a:solidFill>
                  <a:srgbClr val="FFFF00"/>
                </a:solidFill>
                <a:latin typeface="Courier New"/>
              </a:rPr>
              <a:t>fn</a:t>
            </a:r>
            <a:r>
              <a:rPr lang="en-US" sz="1600" b="0" strike="noStrike" spc="-1" dirty="0">
                <a:solidFill>
                  <a:srgbClr val="FFFF00"/>
                </a:solidFill>
                <a:latin typeface="Courier New"/>
              </a:rPr>
              <a:t>/gr</a:t>
            </a:r>
            <a:endParaRPr lang="en-US" sz="1600" b="0" strike="noStrike" spc="-1" dirty="0">
              <a:latin typeface="Arial"/>
            </a:endParaRPr>
          </a:p>
          <a:p>
            <a:pPr>
              <a:lnSpc>
                <a:spcPct val="100000"/>
              </a:lnSpc>
            </a:pPr>
            <a:r>
              <a:rPr lang="en-US" sz="1600" b="0" strike="noStrike" spc="-1" dirty="0">
                <a:solidFill>
                  <a:srgbClr val="FFFFFF"/>
                </a:solidFill>
                <a:latin typeface="Courier New"/>
              </a:rPr>
              <a:t>  </a:t>
            </a:r>
            <a:r>
              <a:rPr lang="en-US" sz="1600" b="0" strike="noStrike" spc="-1" dirty="0" err="1">
                <a:solidFill>
                  <a:srgbClr val="FFFFFF"/>
                </a:solidFill>
                <a:latin typeface="Courier New"/>
              </a:rPr>
              <a:t>update.crfQ</a:t>
            </a:r>
            <a:r>
              <a:rPr lang="en-US" sz="1600" b="0" strike="noStrike" spc="-1" dirty="0">
                <a:solidFill>
                  <a:srgbClr val="FFFFFF"/>
                </a:solidFill>
                <a:latin typeface="Courier New"/>
              </a:rPr>
              <a:t>  = TRUE,             </a:t>
            </a:r>
            <a:r>
              <a:rPr lang="en-US" sz="1600" b="0" strike="noStrike" spc="-1" dirty="0">
                <a:solidFill>
                  <a:srgbClr val="FFFF00"/>
                </a:solidFill>
                <a:latin typeface="Courier New"/>
              </a:rPr>
              <a:t># passed to </a:t>
            </a:r>
            <a:r>
              <a:rPr lang="en-US" sz="1600" b="0" strike="noStrike" spc="-1" dirty="0" err="1">
                <a:solidFill>
                  <a:srgbClr val="FFFF00"/>
                </a:solidFill>
                <a:latin typeface="Courier New"/>
              </a:rPr>
              <a:t>fn</a:t>
            </a:r>
            <a:r>
              <a:rPr lang="en-US" sz="1600" b="0" strike="noStrike" spc="-1" dirty="0">
                <a:solidFill>
                  <a:srgbClr val="FFFF00"/>
                </a:solidFill>
                <a:latin typeface="Courier New"/>
              </a:rPr>
              <a:t>/gr</a:t>
            </a:r>
            <a:endParaRPr lang="en-US" sz="1600" b="0" strike="noStrike" spc="-1" dirty="0">
              <a:latin typeface="Arial"/>
            </a:endParaRPr>
          </a:p>
          <a:p>
            <a:pPr>
              <a:lnSpc>
                <a:spcPct val="100000"/>
              </a:lnSpc>
            </a:pPr>
            <a:r>
              <a:rPr lang="en-US" sz="1600" b="0" strike="noStrike" spc="-1" dirty="0">
                <a:solidFill>
                  <a:srgbClr val="FFFFFF"/>
                </a:solidFill>
                <a:latin typeface="Courier New"/>
              </a:rPr>
              <a:t>  method       = </a:t>
            </a:r>
            <a:r>
              <a:rPr lang="en-US" sz="1600" b="0" strike="noStrike" spc="-1" dirty="0">
                <a:solidFill>
                  <a:srgbClr val="00B050"/>
                </a:solidFill>
                <a:latin typeface="Courier New"/>
              </a:rPr>
              <a:t>"L-BFGS-B"</a:t>
            </a:r>
            <a:r>
              <a:rPr lang="en-US" sz="1600" b="0" strike="noStrike" spc="-1" dirty="0">
                <a:solidFill>
                  <a:srgbClr val="FFFFFF"/>
                </a:solidFill>
                <a:latin typeface="Courier New"/>
              </a:rPr>
              <a:t>,</a:t>
            </a:r>
            <a:endParaRPr lang="en-US" sz="1600" b="0" strike="noStrike" spc="-1" dirty="0">
              <a:latin typeface="Arial"/>
            </a:endParaRPr>
          </a:p>
          <a:p>
            <a:pPr>
              <a:lnSpc>
                <a:spcPct val="100000"/>
              </a:lnSpc>
            </a:pPr>
            <a:r>
              <a:rPr lang="en-US" sz="1600" b="0" strike="noStrike" spc="-1" dirty="0">
                <a:solidFill>
                  <a:srgbClr val="FFFFFF"/>
                </a:solidFill>
                <a:latin typeface="Courier New"/>
              </a:rPr>
              <a:t>  control      = list(trace = 1, REPORT=1))</a:t>
            </a:r>
            <a:endParaRPr lang="en-US" sz="1600" b="0" strike="noStrike" spc="-1" dirty="0">
              <a:latin typeface="Arial"/>
            </a:endParaRPr>
          </a:p>
          <a:p>
            <a:pPr>
              <a:lnSpc>
                <a:spcPct val="100000"/>
              </a:lnSpc>
            </a:pPr>
            <a:endParaRPr lang="en-US" sz="1600" b="0" strike="noStrike" spc="-1" dirty="0">
              <a:latin typeface="Arial"/>
            </a:endParaRPr>
          </a:p>
          <a:p>
            <a:pPr>
              <a:lnSpc>
                <a:spcPct val="100000"/>
              </a:lnSpc>
            </a:pPr>
            <a:r>
              <a:rPr lang="en-US" sz="1600" b="0" strike="noStrike" spc="-1" dirty="0" err="1">
                <a:solidFill>
                  <a:srgbClr val="FFFFFF"/>
                </a:solidFill>
                <a:latin typeface="Courier New"/>
              </a:rPr>
              <a:t>opt.info$convergence</a:t>
            </a:r>
            <a:endParaRPr lang="en-US" sz="1600" b="0" strike="noStrike" spc="-1" dirty="0">
              <a:latin typeface="Arial"/>
            </a:endParaRPr>
          </a:p>
          <a:p>
            <a:pPr>
              <a:lnSpc>
                <a:spcPct val="100000"/>
              </a:lnSpc>
            </a:pPr>
            <a:r>
              <a:rPr lang="en-US" sz="1600" b="0" strike="noStrike" spc="-1" dirty="0" err="1">
                <a:solidFill>
                  <a:srgbClr val="FFFFFF"/>
                </a:solidFill>
                <a:latin typeface="Courier New"/>
              </a:rPr>
              <a:t>opt.info$message</a:t>
            </a:r>
            <a:endParaRPr lang="en-US" sz="1600" b="0" strike="noStrike" spc="-1" dirty="0">
              <a:latin typeface="Arial"/>
            </a:endParaRPr>
          </a:p>
          <a:p>
            <a:pPr>
              <a:lnSpc>
                <a:spcPct val="100000"/>
              </a:lnSpc>
            </a:pPr>
            <a:r>
              <a:rPr lang="en-US" sz="1600" b="0" strike="noStrike" spc="-1" dirty="0" err="1">
                <a:solidFill>
                  <a:srgbClr val="FFFFFF"/>
                </a:solidFill>
                <a:latin typeface="Courier New"/>
              </a:rPr>
              <a:t>fit$gradient</a:t>
            </a:r>
            <a:endParaRPr lang="en-US" sz="1600" b="0" strike="noStrike" spc="-1" dirty="0">
              <a:latin typeface="Arial"/>
            </a:endParaRPr>
          </a:p>
          <a:p>
            <a:pPr>
              <a:lnSpc>
                <a:spcPct val="100000"/>
              </a:lnSpc>
            </a:pPr>
            <a:r>
              <a:rPr lang="en-US" sz="1600" b="0" strike="noStrike" spc="-1" dirty="0" err="1">
                <a:solidFill>
                  <a:srgbClr val="FFFFFF"/>
                </a:solidFill>
                <a:latin typeface="Courier New"/>
              </a:rPr>
              <a:t>fit$nll</a:t>
            </a:r>
            <a:endParaRPr lang="en-US" sz="1600" b="0" strike="noStrike" spc="-1" dirty="0">
              <a:latin typeface="Arial"/>
            </a:endParaRPr>
          </a:p>
          <a:p>
            <a:pPr>
              <a:lnSpc>
                <a:spcPct val="100000"/>
              </a:lnSpc>
            </a:pPr>
            <a:r>
              <a:rPr lang="en-US" sz="1600" b="0" strike="noStrike" spc="-1" dirty="0" err="1">
                <a:solidFill>
                  <a:srgbClr val="FFFFFF"/>
                </a:solidFill>
                <a:latin typeface="Courier New"/>
              </a:rPr>
              <a:t>fit$par</a:t>
            </a:r>
            <a:endParaRPr lang="en-US" sz="1600" b="0" strike="noStrike" spc="-1" dirty="0">
              <a:latin typeface="Arial"/>
            </a:endParaRPr>
          </a:p>
        </p:txBody>
      </p:sp>
      <p:pic>
        <p:nvPicPr>
          <p:cNvPr id="1352" name="Picture 5"/>
          <p:cNvPicPr/>
          <p:nvPr/>
        </p:nvPicPr>
        <p:blipFill>
          <a:blip r:embed="rId2"/>
          <a:stretch/>
        </p:blipFill>
        <p:spPr>
          <a:xfrm>
            <a:off x="3149640" y="6014520"/>
            <a:ext cx="2844360" cy="5713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2"/>
                                        </p:tgtEl>
                                        <p:attrNameLst>
                                          <p:attrName>style.visibility</p:attrName>
                                        </p:attrNameLst>
                                      </p:cBhvr>
                                      <p:to>
                                        <p:strVal val="visible"/>
                                      </p:to>
                                    </p:set>
                                    <p:anim calcmode="lin" valueType="num">
                                      <p:cBhvr additive="repl">
                                        <p:cTn id="7" dur="500" fill="hold"/>
                                        <p:tgtEl>
                                          <p:spTgt spid="1352"/>
                                        </p:tgtEl>
                                        <p:attrNameLst>
                                          <p:attrName>ppt_x</p:attrName>
                                        </p:attrNameLst>
                                      </p:cBhvr>
                                      <p:tavLst>
                                        <p:tav tm="0">
                                          <p:val>
                                            <p:strVal val="#ppt_x"/>
                                          </p:val>
                                        </p:tav>
                                        <p:tav tm="100000">
                                          <p:val>
                                            <p:strVal val="#ppt_x"/>
                                          </p:val>
                                        </p:tav>
                                      </p:tavLst>
                                    </p:anim>
                                    <p:anim calcmode="lin" valueType="num">
                                      <p:cBhvr additive="repl">
                                        <p:cTn id="8" dur="500" fill="hold"/>
                                        <p:tgtEl>
                                          <p:spTgt spid="13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757080" y="314136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    is called the edge </a:t>
            </a:r>
            <a:r>
              <a:rPr lang="en-US" sz="2200" b="0" i="1" strike="noStrike" spc="-1">
                <a:solidFill>
                  <a:srgbClr val="000000"/>
                </a:solidFill>
                <a:latin typeface="Times New Roman"/>
              </a:rPr>
              <a:t>ij</a:t>
            </a:r>
            <a:r>
              <a:rPr lang="en-US" sz="2200" b="0" strike="noStrike" spc="-1">
                <a:solidFill>
                  <a:srgbClr val="000000"/>
                </a:solidFill>
                <a:latin typeface="Times New Roman"/>
              </a:rPr>
              <a:t> weight matrix:</a:t>
            </a:r>
            <a:endParaRPr lang="en-US" sz="2200" b="0" strike="noStrike" spc="-1">
              <a:latin typeface="Arial"/>
            </a:endParaRPr>
          </a:p>
        </p:txBody>
      </p:sp>
      <p:sp>
        <p:nvSpPr>
          <p:cNvPr id="260" name="CustomShape 2"/>
          <p:cNvSpPr/>
          <p:nvPr/>
        </p:nvSpPr>
        <p:spPr>
          <a:xfrm>
            <a:off x="604440" y="466236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If </a:t>
            </a:r>
            <a:r>
              <a:rPr lang="en-US" sz="2200" b="1" strike="noStrike" spc="-1" dirty="0">
                <a:solidFill>
                  <a:srgbClr val="000000"/>
                </a:solidFill>
                <a:latin typeface="Times New Roman"/>
              </a:rPr>
              <a:t>w</a:t>
            </a:r>
            <a:r>
              <a:rPr lang="en-US" sz="2200" b="0" strike="noStrike" spc="-1" dirty="0">
                <a:solidFill>
                  <a:srgbClr val="000000"/>
                </a:solidFill>
                <a:latin typeface="Times New Roman"/>
              </a:rPr>
              <a:t> = </a:t>
            </a:r>
            <a:r>
              <a:rPr lang="en-US" sz="2200" b="1" strike="noStrike" spc="-1" dirty="0">
                <a:solidFill>
                  <a:srgbClr val="000000"/>
                </a:solidFill>
                <a:latin typeface="Times New Roman"/>
              </a:rPr>
              <a:t>id</a:t>
            </a:r>
            <a:r>
              <a:rPr lang="en-US" sz="2200" b="0" strike="noStrike" spc="-1" dirty="0">
                <a:solidFill>
                  <a:srgbClr val="000000"/>
                </a:solidFill>
                <a:latin typeface="Times New Roman"/>
              </a:rPr>
              <a:t>(m) (all ones vector) then        has entries numerically equivalent to edge </a:t>
            </a:r>
            <a:r>
              <a:rPr lang="en-US" sz="2200" b="0" i="1" strike="noStrike" spc="-1" dirty="0" err="1">
                <a:solidFill>
                  <a:srgbClr val="000000"/>
                </a:solidFill>
                <a:latin typeface="Times New Roman"/>
              </a:rPr>
              <a:t>ij</a:t>
            </a:r>
            <a:r>
              <a:rPr lang="en-US" sz="2200" b="0" strike="noStrike" spc="-1" dirty="0">
                <a:solidFill>
                  <a:srgbClr val="000000"/>
                </a:solidFill>
                <a:latin typeface="Times New Roman"/>
              </a:rPr>
              <a:t> energies</a:t>
            </a:r>
            <a:endParaRPr lang="en-US" sz="2200" b="0" strike="noStrike" spc="-1" dirty="0">
              <a:latin typeface="Arial"/>
            </a:endParaRPr>
          </a:p>
        </p:txBody>
      </p:sp>
      <p:pic>
        <p:nvPicPr>
          <p:cNvPr id="261" name="Picture 2"/>
          <p:cNvPicPr/>
          <p:nvPr/>
        </p:nvPicPr>
        <p:blipFill>
          <a:blip r:embed="rId2"/>
          <a:stretch/>
        </p:blipFill>
        <p:spPr>
          <a:xfrm>
            <a:off x="1034280" y="3315600"/>
            <a:ext cx="381600" cy="214560"/>
          </a:xfrm>
          <a:prstGeom prst="rect">
            <a:avLst/>
          </a:prstGeom>
          <a:ln>
            <a:noFill/>
          </a:ln>
        </p:spPr>
      </p:pic>
      <p:pic>
        <p:nvPicPr>
          <p:cNvPr id="262" name="Picture 12"/>
          <p:cNvPicPr/>
          <p:nvPr/>
        </p:nvPicPr>
        <p:blipFill>
          <a:blip r:embed="rId2"/>
          <a:stretch/>
        </p:blipFill>
        <p:spPr>
          <a:xfrm>
            <a:off x="4932720" y="4853160"/>
            <a:ext cx="381600" cy="214560"/>
          </a:xfrm>
          <a:prstGeom prst="rect">
            <a:avLst/>
          </a:prstGeom>
          <a:ln>
            <a:noFill/>
          </a:ln>
        </p:spPr>
      </p:pic>
      <p:pic>
        <p:nvPicPr>
          <p:cNvPr id="263" name="Picture 3"/>
          <p:cNvPicPr/>
          <p:nvPr/>
        </p:nvPicPr>
        <p:blipFill>
          <a:blip r:embed="rId3"/>
          <a:stretch/>
        </p:blipFill>
        <p:spPr>
          <a:xfrm>
            <a:off x="5492160" y="2634840"/>
            <a:ext cx="3244320" cy="1495440"/>
          </a:xfrm>
          <a:prstGeom prst="rect">
            <a:avLst/>
          </a:prstGeom>
          <a:ln>
            <a:noFill/>
          </a:ln>
        </p:spPr>
      </p:pic>
      <p:pic>
        <p:nvPicPr>
          <p:cNvPr id="264" name="Picture 6"/>
          <p:cNvPicPr/>
          <p:nvPr/>
        </p:nvPicPr>
        <p:blipFill>
          <a:blip r:embed="rId4"/>
          <a:stretch/>
        </p:blipFill>
        <p:spPr>
          <a:xfrm>
            <a:off x="2793240" y="1787040"/>
            <a:ext cx="5146560" cy="401040"/>
          </a:xfrm>
          <a:prstGeom prst="rect">
            <a:avLst/>
          </a:prstGeom>
          <a:ln>
            <a:noFill/>
          </a:ln>
        </p:spPr>
      </p:pic>
      <p:sp>
        <p:nvSpPr>
          <p:cNvPr id="265" name="CustomShape 3"/>
          <p:cNvSpPr/>
          <p:nvPr/>
        </p:nvSpPr>
        <p:spPr>
          <a:xfrm>
            <a:off x="763200" y="1804320"/>
            <a:ext cx="1485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1" strike="noStrike" spc="-1">
                <a:solidFill>
                  <a:srgbClr val="000000"/>
                </a:solidFill>
                <a:latin typeface="Times New Roman"/>
              </a:rPr>
              <a:t>edge energies</a:t>
            </a:r>
            <a:endParaRPr lang="en-US" sz="1800" b="0" strike="noStrike" spc="-1">
              <a:latin typeface="Arial"/>
            </a:endParaRPr>
          </a:p>
        </p:txBody>
      </p:sp>
      <p:sp>
        <p:nvSpPr>
          <p:cNvPr id="266" name="CustomShape 4"/>
          <p:cNvSpPr/>
          <p:nvPr/>
        </p:nvSpPr>
        <p:spPr>
          <a:xfrm>
            <a:off x="731160" y="47448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Using </a:t>
            </a:r>
            <a:r>
              <a:rPr lang="en-US" sz="2200" b="0" strike="noStrike" spc="-1">
                <a:solidFill>
                  <a:srgbClr val="000000"/>
                </a:solidFill>
                <a:latin typeface="Times New Roman"/>
              </a:rPr>
              <a:t>feature functions, </a:t>
            </a:r>
            <a:r>
              <a:rPr lang="en-US" sz="2200" b="0" strike="noStrike" spc="-1" dirty="0">
                <a:solidFill>
                  <a:srgbClr val="000000"/>
                </a:solidFill>
                <a:latin typeface="Times New Roman"/>
              </a:rPr>
              <a:t>we can write node and edge energies in convenient matrix-vector form(s):</a:t>
            </a:r>
            <a:endParaRPr lang="en-US" sz="2200" b="0" strike="noStrike" spc="-1" dirty="0">
              <a:latin typeface="Arial"/>
            </a:endParaRPr>
          </a:p>
        </p:txBody>
      </p:sp>
      <p:sp>
        <p:nvSpPr>
          <p:cNvPr id="10" name="CustomShape 7">
            <a:extLst>
              <a:ext uri="{FF2B5EF4-FFF2-40B4-BE49-F238E27FC236}">
                <a16:creationId xmlns:a16="http://schemas.microsoft.com/office/drawing/2014/main" id="{6C54EC6D-2C1F-B640-9CF9-728F641EC812}"/>
              </a:ext>
            </a:extLst>
          </p:cNvPr>
          <p:cNvSpPr/>
          <p:nvPr/>
        </p:nvSpPr>
        <p:spPr>
          <a:xfrm>
            <a:off x="45440" y="6183360"/>
            <a:ext cx="5446720" cy="6910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360"/>
              </a:spcBef>
            </a:pPr>
            <a:r>
              <a:rPr lang="en-US" sz="1800" b="0" strike="noStrike" spc="-1" dirty="0">
                <a:solidFill>
                  <a:srgbClr val="000000"/>
                </a:solidFill>
                <a:latin typeface="Times New Roman"/>
              </a:rPr>
              <a:t>Feature functions play a role similar to spin-orbital one-body basis functions familiar from many-body theory.</a:t>
            </a:r>
            <a:endParaRPr lang="en-US" sz="1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 calcmode="lin" valueType="num">
                                      <p:cBhvr additive="repl">
                                        <p:cTn id="7" dur="500" fill="hold"/>
                                        <p:tgtEl>
                                          <p:spTgt spid="264"/>
                                        </p:tgtEl>
                                        <p:attrNameLst>
                                          <p:attrName>ppt_x</p:attrName>
                                        </p:attrNameLst>
                                      </p:cBhvr>
                                      <p:tavLst>
                                        <p:tav tm="0">
                                          <p:val>
                                            <p:strVal val="#ppt_x"/>
                                          </p:val>
                                        </p:tav>
                                        <p:tav tm="100000">
                                          <p:val>
                                            <p:strVal val="#ppt_x"/>
                                          </p:val>
                                        </p:tav>
                                      </p:tavLst>
                                    </p:anim>
                                    <p:anim calcmode="lin" valueType="num">
                                      <p:cBhvr additive="repl">
                                        <p:cTn id="8" dur="500" fill="hold"/>
                                        <p:tgtEl>
                                          <p:spTgt spid="2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9"/>
                                        </p:tgtEl>
                                        <p:attrNameLst>
                                          <p:attrName>style.visibility</p:attrName>
                                        </p:attrNameLst>
                                      </p:cBhvr>
                                      <p:to>
                                        <p:strVal val="visible"/>
                                      </p:to>
                                    </p:set>
                                    <p:anim calcmode="lin" valueType="num">
                                      <p:cBhvr additive="repl">
                                        <p:cTn id="13" dur="500" fill="hold"/>
                                        <p:tgtEl>
                                          <p:spTgt spid="259"/>
                                        </p:tgtEl>
                                        <p:attrNameLst>
                                          <p:attrName>ppt_x</p:attrName>
                                        </p:attrNameLst>
                                      </p:cBhvr>
                                      <p:tavLst>
                                        <p:tav tm="0">
                                          <p:val>
                                            <p:strVal val="#ppt_x"/>
                                          </p:val>
                                        </p:tav>
                                        <p:tav tm="100000">
                                          <p:val>
                                            <p:strVal val="#ppt_x"/>
                                          </p:val>
                                        </p:tav>
                                      </p:tavLst>
                                    </p:anim>
                                    <p:anim calcmode="lin" valueType="num">
                                      <p:cBhvr additive="repl">
                                        <p:cTn id="14" dur="500" fill="hold"/>
                                        <p:tgtEl>
                                          <p:spTgt spid="25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61"/>
                                        </p:tgtEl>
                                        <p:attrNameLst>
                                          <p:attrName>style.visibility</p:attrName>
                                        </p:attrNameLst>
                                      </p:cBhvr>
                                      <p:to>
                                        <p:strVal val="visible"/>
                                      </p:to>
                                    </p:set>
                                    <p:anim calcmode="lin" valueType="num">
                                      <p:cBhvr additive="repl">
                                        <p:cTn id="17" dur="500" fill="hold"/>
                                        <p:tgtEl>
                                          <p:spTgt spid="261"/>
                                        </p:tgtEl>
                                        <p:attrNameLst>
                                          <p:attrName>ppt_x</p:attrName>
                                        </p:attrNameLst>
                                      </p:cBhvr>
                                      <p:tavLst>
                                        <p:tav tm="0">
                                          <p:val>
                                            <p:strVal val="#ppt_x"/>
                                          </p:val>
                                        </p:tav>
                                        <p:tav tm="100000">
                                          <p:val>
                                            <p:strVal val="#ppt_x"/>
                                          </p:val>
                                        </p:tav>
                                      </p:tavLst>
                                    </p:anim>
                                    <p:anim calcmode="lin" valueType="num">
                                      <p:cBhvr additive="repl">
                                        <p:cTn id="18" dur="500" fill="hold"/>
                                        <p:tgtEl>
                                          <p:spTgt spid="26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263"/>
                                        </p:tgtEl>
                                        <p:attrNameLst>
                                          <p:attrName>style.visibility</p:attrName>
                                        </p:attrNameLst>
                                      </p:cBhvr>
                                      <p:to>
                                        <p:strVal val="visible"/>
                                      </p:to>
                                    </p:set>
                                    <p:anim calcmode="lin" valueType="num">
                                      <p:cBhvr additive="repl">
                                        <p:cTn id="22" dur="500" fill="hold"/>
                                        <p:tgtEl>
                                          <p:spTgt spid="263"/>
                                        </p:tgtEl>
                                        <p:attrNameLst>
                                          <p:attrName>ppt_x</p:attrName>
                                        </p:attrNameLst>
                                      </p:cBhvr>
                                      <p:tavLst>
                                        <p:tav tm="0">
                                          <p:val>
                                            <p:strVal val="#ppt_x"/>
                                          </p:val>
                                        </p:tav>
                                        <p:tav tm="100000">
                                          <p:val>
                                            <p:strVal val="#ppt_x"/>
                                          </p:val>
                                        </p:tav>
                                      </p:tavLst>
                                    </p:anim>
                                    <p:anim calcmode="lin" valueType="num">
                                      <p:cBhvr additive="repl">
                                        <p:cTn id="23" dur="500" fill="hold"/>
                                        <p:tgtEl>
                                          <p:spTgt spid="26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60"/>
                                        </p:tgtEl>
                                        <p:attrNameLst>
                                          <p:attrName>style.visibility</p:attrName>
                                        </p:attrNameLst>
                                      </p:cBhvr>
                                      <p:to>
                                        <p:strVal val="visible"/>
                                      </p:to>
                                    </p:set>
                                    <p:anim calcmode="lin" valueType="num">
                                      <p:cBhvr additive="repl">
                                        <p:cTn id="28" dur="500" fill="hold"/>
                                        <p:tgtEl>
                                          <p:spTgt spid="260"/>
                                        </p:tgtEl>
                                        <p:attrNameLst>
                                          <p:attrName>ppt_x</p:attrName>
                                        </p:attrNameLst>
                                      </p:cBhvr>
                                      <p:tavLst>
                                        <p:tav tm="0">
                                          <p:val>
                                            <p:strVal val="#ppt_x"/>
                                          </p:val>
                                        </p:tav>
                                        <p:tav tm="100000">
                                          <p:val>
                                            <p:strVal val="#ppt_x"/>
                                          </p:val>
                                        </p:tav>
                                      </p:tavLst>
                                    </p:anim>
                                    <p:anim calcmode="lin" valueType="num">
                                      <p:cBhvr additive="repl">
                                        <p:cTn id="29" dur="500" fill="hold"/>
                                        <p:tgtEl>
                                          <p:spTgt spid="26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62"/>
                                        </p:tgtEl>
                                        <p:attrNameLst>
                                          <p:attrName>style.visibility</p:attrName>
                                        </p:attrNameLst>
                                      </p:cBhvr>
                                      <p:to>
                                        <p:strVal val="visible"/>
                                      </p:to>
                                    </p:set>
                                    <p:anim calcmode="lin" valueType="num">
                                      <p:cBhvr additive="repl">
                                        <p:cTn id="32" dur="500" fill="hold"/>
                                        <p:tgtEl>
                                          <p:spTgt spid="262"/>
                                        </p:tgtEl>
                                        <p:attrNameLst>
                                          <p:attrName>ppt_x</p:attrName>
                                        </p:attrNameLst>
                                      </p:cBhvr>
                                      <p:tavLst>
                                        <p:tav tm="0">
                                          <p:val>
                                            <p:strVal val="#ppt_x"/>
                                          </p:val>
                                        </p:tav>
                                        <p:tav tm="100000">
                                          <p:val>
                                            <p:strVal val="#ppt_x"/>
                                          </p:val>
                                        </p:tav>
                                      </p:tavLst>
                                    </p:anim>
                                    <p:anim calcmode="lin" valueType="num">
                                      <p:cBhvr additive="repl">
                                        <p:cTn id="33" dur="500" fill="hold"/>
                                        <p:tgtEl>
                                          <p:spTgt spid="26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repl">
                                        <p:cTn id="38" dur="500" fill="hold"/>
                                        <p:tgtEl>
                                          <p:spTgt spid="10"/>
                                        </p:tgtEl>
                                        <p:attrNameLst>
                                          <p:attrName>ppt_x</p:attrName>
                                        </p:attrNameLst>
                                      </p:cBhvr>
                                      <p:tavLst>
                                        <p:tav tm="0">
                                          <p:val>
                                            <p:strVal val="#ppt_x"/>
                                          </p:val>
                                        </p:tav>
                                        <p:tav tm="100000">
                                          <p:val>
                                            <p:strVal val="#ppt_x"/>
                                          </p:val>
                                        </p:tav>
                                      </p:tavLst>
                                    </p:anim>
                                    <p:anim calcmode="lin" valueType="num">
                                      <p:cBhvr additive="repl">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CustomShape 1"/>
          <p:cNvSpPr/>
          <p:nvPr/>
        </p:nvSpPr>
        <p:spPr>
          <a:xfrm>
            <a:off x="35280" y="450360"/>
            <a:ext cx="44784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strike="noStrike" spc="-1">
                <a:solidFill>
                  <a:srgbClr val="000000"/>
                </a:solidFill>
                <a:latin typeface="Times New Roman"/>
              </a:rPr>
              <a:t>b.</a:t>
            </a:r>
            <a:endParaRPr lang="en-US" sz="2800" b="0" strike="noStrike" spc="-1">
              <a:latin typeface="Arial"/>
            </a:endParaRPr>
          </a:p>
        </p:txBody>
      </p:sp>
      <p:sp>
        <p:nvSpPr>
          <p:cNvPr id="1354" name="CustomShape 2"/>
          <p:cNvSpPr/>
          <p:nvPr/>
        </p:nvSpPr>
        <p:spPr>
          <a:xfrm>
            <a:off x="474480" y="141480"/>
            <a:ext cx="8656200" cy="6554187"/>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dirty="0">
                <a:solidFill>
                  <a:srgbClr val="FFFF00"/>
                </a:solidFill>
                <a:latin typeface="Courier New"/>
              </a:rPr>
              <a:t># Instantiate a new CRF object to do the </a:t>
            </a:r>
            <a:r>
              <a:rPr lang="en-US" sz="1400" b="0" strike="noStrike" spc="-1" dirty="0">
                <a:solidFill>
                  <a:srgbClr val="FF0000"/>
                </a:solidFill>
                <a:latin typeface="Courier New"/>
              </a:rPr>
              <a:t>negative</a:t>
            </a:r>
            <a:r>
              <a:rPr lang="en-US" sz="1400" b="0" strike="noStrike" spc="-1" dirty="0">
                <a:solidFill>
                  <a:srgbClr val="FFFF00"/>
                </a:solidFill>
                <a:latin typeface="Courier New"/>
              </a:rPr>
              <a:t> </a:t>
            </a:r>
            <a:r>
              <a:rPr lang="en-US" sz="1400" b="0" strike="noStrike" spc="-1" dirty="0">
                <a:solidFill>
                  <a:srgbClr val="FF0000"/>
                </a:solidFill>
                <a:latin typeface="Courier New"/>
              </a:rPr>
              <a:t>log likelihood minimization:</a:t>
            </a:r>
            <a:endParaRPr lang="en-US" sz="1400" b="0" strike="noStrike" spc="-1" dirty="0">
              <a:latin typeface="Arial"/>
            </a:endParaRPr>
          </a:p>
          <a:p>
            <a:pPr>
              <a:lnSpc>
                <a:spcPct val="100000"/>
              </a:lnSpc>
            </a:pPr>
            <a:r>
              <a:rPr lang="en-US" sz="1400" b="0" strike="noStrike" spc="-1" dirty="0">
                <a:solidFill>
                  <a:srgbClr val="FFFFFF"/>
                </a:solidFill>
                <a:latin typeface="Courier New"/>
              </a:rPr>
              <a:t>fit2 &lt;- </a:t>
            </a:r>
            <a:r>
              <a:rPr lang="en-US" sz="1400" b="0" strike="noStrike" spc="-1" dirty="0" err="1">
                <a:solidFill>
                  <a:srgbClr val="FFFFFF"/>
                </a:solidFill>
                <a:latin typeface="Courier New"/>
              </a:rPr>
              <a:t>make.crf</a:t>
            </a:r>
            <a:r>
              <a:rPr lang="en-US" sz="1400" b="0" strike="noStrike" spc="-1" dirty="0">
                <a:solidFill>
                  <a:srgbClr val="FFFFFF"/>
                </a:solidFill>
                <a:latin typeface="Courier New"/>
              </a:rPr>
              <a:t>(adj, </a:t>
            </a:r>
            <a:r>
              <a:rPr lang="en-US" sz="1400" b="0" strike="noStrike" spc="-1" dirty="0" err="1">
                <a:solidFill>
                  <a:srgbClr val="FFFFFF"/>
                </a:solidFill>
                <a:latin typeface="Courier New"/>
              </a:rPr>
              <a:t>n.states</a:t>
            </a:r>
            <a:r>
              <a:rPr lang="en-US" sz="1400" b="0" strike="noStrike" spc="-1" dirty="0">
                <a:solidFill>
                  <a:srgbClr val="FFFFFF"/>
                </a:solidFill>
                <a:latin typeface="Courier New"/>
              </a:rPr>
              <a:t>)</a:t>
            </a:r>
            <a:endParaRPr lang="en-US" sz="1400" b="0" strike="noStrike" spc="-1" dirty="0">
              <a:latin typeface="Arial"/>
            </a:endParaRPr>
          </a:p>
          <a:p>
            <a:pPr>
              <a:lnSpc>
                <a:spcPct val="100000"/>
              </a:lnSpc>
            </a:pPr>
            <a:r>
              <a:rPr lang="en-US" sz="1400" b="0" strike="noStrike" spc="-1" dirty="0">
                <a:solidFill>
                  <a:srgbClr val="FFFFFF"/>
                </a:solidFill>
                <a:latin typeface="Courier New"/>
              </a:rPr>
              <a:t>fit2 &lt;- </a:t>
            </a:r>
            <a:r>
              <a:rPr lang="en-US" sz="1400" b="0" strike="noStrike" spc="-1" dirty="0" err="1">
                <a:solidFill>
                  <a:srgbClr val="FFFFFF"/>
                </a:solidFill>
                <a:latin typeface="Courier New"/>
              </a:rPr>
              <a:t>make.features</a:t>
            </a:r>
            <a:r>
              <a:rPr lang="en-US" sz="1400" b="0" strike="noStrike" spc="-1" dirty="0">
                <a:solidFill>
                  <a:srgbClr val="FFFFFF"/>
                </a:solidFill>
                <a:latin typeface="Courier New"/>
              </a:rPr>
              <a:t>(fit2)</a:t>
            </a:r>
            <a:endParaRPr lang="en-US" sz="1400" b="0" strike="noStrike" spc="-1" dirty="0">
              <a:latin typeface="Arial"/>
            </a:endParaRPr>
          </a:p>
          <a:p>
            <a:pPr>
              <a:lnSpc>
                <a:spcPct val="100000"/>
              </a:lnSpc>
            </a:pPr>
            <a:r>
              <a:rPr lang="en-US" sz="1400" b="0" strike="noStrike" spc="-1" dirty="0">
                <a:solidFill>
                  <a:srgbClr val="FFFFFF"/>
                </a:solidFill>
                <a:latin typeface="Courier New"/>
              </a:rPr>
              <a:t>fit2 &lt;- </a:t>
            </a:r>
            <a:r>
              <a:rPr lang="en-US" sz="1400" b="0" strike="noStrike" spc="-1" dirty="0" err="1">
                <a:solidFill>
                  <a:srgbClr val="FFFFFF"/>
                </a:solidFill>
                <a:latin typeface="Courier New"/>
              </a:rPr>
              <a:t>make.par</a:t>
            </a:r>
            <a:r>
              <a:rPr lang="en-US" sz="1400" b="0" strike="noStrike" spc="-1" dirty="0">
                <a:solidFill>
                  <a:srgbClr val="FFFFFF"/>
                </a:solidFill>
                <a:latin typeface="Courier New"/>
              </a:rPr>
              <a:t>(fit2, 2)</a:t>
            </a:r>
            <a:endParaRPr lang="en-US" sz="1400" b="0" strike="noStrike" spc="-1" dirty="0">
              <a:latin typeface="Arial"/>
            </a:endParaRPr>
          </a:p>
          <a:p>
            <a:pPr>
              <a:lnSpc>
                <a:spcPct val="100000"/>
              </a:lnSpc>
            </a:pPr>
            <a:r>
              <a:rPr lang="en-US" sz="1400" b="0" strike="noStrike" spc="-1" dirty="0">
                <a:solidFill>
                  <a:srgbClr val="FFFFFF"/>
                </a:solidFill>
                <a:latin typeface="Courier New"/>
              </a:rPr>
              <a:t>fit2$node.par[1,1,] &lt;- 1</a:t>
            </a:r>
            <a:endParaRPr lang="en-US" sz="1400" b="0" strike="noStrike" spc="-1" dirty="0">
              <a:latin typeface="Arial"/>
            </a:endParaRPr>
          </a:p>
          <a:p>
            <a:pPr>
              <a:lnSpc>
                <a:spcPct val="100000"/>
              </a:lnSpc>
            </a:pPr>
            <a:r>
              <a:rPr lang="en-US" sz="1400" b="0" strike="noStrike" spc="-1" dirty="0">
                <a:solidFill>
                  <a:srgbClr val="FFFFFF"/>
                </a:solidFill>
                <a:latin typeface="Courier New"/>
              </a:rPr>
              <a:t>fit2$node.par[2,1,] &lt;- 1</a:t>
            </a:r>
            <a:endParaRPr lang="en-US" sz="1400" b="0" strike="noStrike" spc="-1" dirty="0">
              <a:latin typeface="Arial"/>
            </a:endParaRPr>
          </a:p>
          <a:p>
            <a:pPr>
              <a:lnSpc>
                <a:spcPct val="100000"/>
              </a:lnSpc>
            </a:pPr>
            <a:endParaRPr lang="en-US" sz="1400" b="0" strike="noStrike" spc="-1" dirty="0">
              <a:latin typeface="Arial"/>
            </a:endParaRPr>
          </a:p>
          <a:p>
            <a:pPr>
              <a:lnSpc>
                <a:spcPct val="100000"/>
              </a:lnSpc>
            </a:pPr>
            <a:r>
              <a:rPr lang="en-US" sz="1400" b="0" strike="noStrike" spc="-1" dirty="0">
                <a:solidFill>
                  <a:srgbClr val="FFFFFF"/>
                </a:solidFill>
                <a:latin typeface="Courier New"/>
              </a:rPr>
              <a:t>fit2$edge.par[[1]][1,1,1] &lt;- 2</a:t>
            </a:r>
            <a:endParaRPr lang="en-US" sz="1400" b="0" strike="noStrike" spc="-1" dirty="0">
              <a:latin typeface="Arial"/>
            </a:endParaRPr>
          </a:p>
          <a:p>
            <a:pPr>
              <a:lnSpc>
                <a:spcPct val="100000"/>
              </a:lnSpc>
            </a:pPr>
            <a:r>
              <a:rPr lang="en-US" sz="1400" b="0" strike="noStrike" spc="-1" dirty="0">
                <a:solidFill>
                  <a:srgbClr val="FFFFFF"/>
                </a:solidFill>
                <a:latin typeface="Courier New"/>
              </a:rPr>
              <a:t>fit2$edge.par[[1]][2,2,1] &lt;- 2</a:t>
            </a:r>
            <a:endParaRPr lang="en-US" sz="1400" b="0" strike="noStrike" spc="-1" dirty="0">
              <a:latin typeface="Arial"/>
            </a:endParaRPr>
          </a:p>
          <a:p>
            <a:pPr>
              <a:lnSpc>
                <a:spcPct val="100000"/>
              </a:lnSpc>
            </a:pPr>
            <a:r>
              <a:rPr lang="en-US" sz="1400" b="0" strike="noStrike" spc="-1" dirty="0">
                <a:solidFill>
                  <a:srgbClr val="FFFFFF"/>
                </a:solidFill>
                <a:latin typeface="Courier New"/>
              </a:rPr>
              <a:t>fit2$par.stat &lt;- </a:t>
            </a:r>
            <a:r>
              <a:rPr lang="en-US" sz="1400" b="0" strike="noStrike" spc="-1" dirty="0" err="1">
                <a:solidFill>
                  <a:srgbClr val="FFFFFF"/>
                </a:solidFill>
                <a:latin typeface="Courier New"/>
              </a:rPr>
              <a:t>mrf.stat</a:t>
            </a:r>
            <a:r>
              <a:rPr lang="en-US" sz="1400" b="0" strike="noStrike" spc="-1" dirty="0">
                <a:solidFill>
                  <a:srgbClr val="FFFFFF"/>
                </a:solidFill>
                <a:latin typeface="Courier New"/>
              </a:rPr>
              <a:t>(</a:t>
            </a:r>
            <a:r>
              <a:rPr lang="en-US" sz="1400" b="0" strike="noStrike" spc="-1" dirty="0" err="1">
                <a:solidFill>
                  <a:srgbClr val="FFFFFF"/>
                </a:solidFill>
                <a:latin typeface="Courier New"/>
              </a:rPr>
              <a:t>crf</a:t>
            </a:r>
            <a:r>
              <a:rPr lang="en-US" sz="1400" b="0" strike="noStrike" spc="-1" dirty="0">
                <a:solidFill>
                  <a:srgbClr val="FFFFFF"/>
                </a:solidFill>
                <a:latin typeface="Courier New"/>
              </a:rPr>
              <a:t> = fit2, instances = </a:t>
            </a:r>
            <a:r>
              <a:rPr lang="en-US" sz="1400" b="0" strike="noStrike" spc="-1" dirty="0" err="1">
                <a:solidFill>
                  <a:srgbClr val="FFFFFF"/>
                </a:solidFill>
                <a:latin typeface="Courier New"/>
              </a:rPr>
              <a:t>samps</a:t>
            </a:r>
            <a:r>
              <a:rPr lang="en-US" sz="1400" b="0" strike="noStrike" spc="-1" dirty="0">
                <a:solidFill>
                  <a:srgbClr val="FFFFFF"/>
                </a:solidFill>
                <a:latin typeface="Courier New"/>
              </a:rPr>
              <a:t>)</a:t>
            </a:r>
            <a:endParaRPr lang="en-US" sz="1400" b="0" strike="noStrike" spc="-1" dirty="0">
              <a:latin typeface="Arial"/>
            </a:endParaRPr>
          </a:p>
          <a:p>
            <a:pPr>
              <a:lnSpc>
                <a:spcPct val="100000"/>
              </a:lnSpc>
            </a:pPr>
            <a:r>
              <a:rPr lang="en-US" sz="1400" b="0" strike="noStrike" spc="-1" dirty="0">
                <a:solidFill>
                  <a:srgbClr val="FFFFFF"/>
                </a:solidFill>
                <a:latin typeface="Courier New"/>
              </a:rPr>
              <a:t>fit2$par &lt;- c(0,0)</a:t>
            </a:r>
            <a:endParaRPr lang="en-US" sz="1400" b="0" strike="noStrike" spc="-1" dirty="0">
              <a:latin typeface="Arial"/>
            </a:endParaRPr>
          </a:p>
          <a:p>
            <a:pPr>
              <a:lnSpc>
                <a:spcPct val="100000"/>
              </a:lnSpc>
            </a:pPr>
            <a:endParaRPr lang="en-US" sz="1400" b="0" strike="noStrike" spc="-1" dirty="0">
              <a:latin typeface="Arial"/>
            </a:endParaRPr>
          </a:p>
          <a:p>
            <a:pPr>
              <a:lnSpc>
                <a:spcPct val="100000"/>
              </a:lnSpc>
            </a:pPr>
            <a:r>
              <a:rPr lang="en-US" sz="1400" b="0" strike="noStrike" spc="-1" dirty="0" err="1">
                <a:solidFill>
                  <a:srgbClr val="FFFFFF"/>
                </a:solidFill>
                <a:latin typeface="Courier New"/>
              </a:rPr>
              <a:t>opt.info</a:t>
            </a:r>
            <a:r>
              <a:rPr lang="en-US" sz="1400" b="0" strike="noStrike" spc="-1" dirty="0">
                <a:solidFill>
                  <a:srgbClr val="FFFFFF"/>
                </a:solidFill>
                <a:latin typeface="Courier New"/>
              </a:rPr>
              <a:t>  &lt;- stats::</a:t>
            </a:r>
            <a:r>
              <a:rPr lang="en-US" sz="1400" b="0" strike="noStrike" spc="-1" dirty="0" err="1">
                <a:solidFill>
                  <a:srgbClr val="FFFFFF"/>
                </a:solidFill>
                <a:latin typeface="Courier New"/>
              </a:rPr>
              <a:t>optim</a:t>
            </a:r>
            <a:r>
              <a:rPr lang="en-US" sz="1400" b="0" strike="noStrike" spc="-1" dirty="0">
                <a:solidFill>
                  <a:srgbClr val="FFFFFF"/>
                </a:solidFill>
                <a:latin typeface="Courier New"/>
              </a:rPr>
              <a:t>(         </a:t>
            </a:r>
            <a:r>
              <a:rPr lang="en-US" sz="1400" b="0" strike="noStrike" spc="-1" dirty="0">
                <a:solidFill>
                  <a:srgbClr val="FFFF00"/>
                </a:solidFill>
                <a:latin typeface="Courier New"/>
              </a:rPr>
              <a:t># optimize parameters</a:t>
            </a:r>
            <a:endParaRPr lang="en-US" sz="1400" b="0" strike="noStrike" spc="-1" dirty="0">
              <a:latin typeface="Arial"/>
            </a:endParaRPr>
          </a:p>
          <a:p>
            <a:pPr>
              <a:lnSpc>
                <a:spcPct val="100000"/>
              </a:lnSpc>
            </a:pPr>
            <a:r>
              <a:rPr lang="en-US" sz="1400" b="0" strike="noStrike" spc="-1" dirty="0">
                <a:solidFill>
                  <a:srgbClr val="FFFFFF"/>
                </a:solidFill>
                <a:latin typeface="Courier New"/>
              </a:rPr>
              <a:t>  par          = fit2$par,         </a:t>
            </a:r>
            <a:r>
              <a:rPr lang="en-US" sz="1400" b="0" strike="noStrike" spc="-1" dirty="0">
                <a:solidFill>
                  <a:srgbClr val="FFFF00"/>
                </a:solidFill>
                <a:latin typeface="Courier New"/>
              </a:rPr>
              <a:t># theta</a:t>
            </a:r>
            <a:endParaRPr lang="en-US" sz="1400" b="0" strike="noStrike" spc="-1" dirty="0">
              <a:latin typeface="Arial"/>
            </a:endParaRPr>
          </a:p>
          <a:p>
            <a:pPr>
              <a:lnSpc>
                <a:spcPct val="100000"/>
              </a:lnSpc>
            </a:pPr>
            <a:r>
              <a:rPr lang="en-US" sz="1400" b="0" strike="noStrike" spc="-1" dirty="0">
                <a:solidFill>
                  <a:srgbClr val="FFFFFF"/>
                </a:solidFill>
                <a:latin typeface="Courier New"/>
              </a:rPr>
              <a:t>  </a:t>
            </a:r>
            <a:r>
              <a:rPr lang="en-US" sz="1400" b="0" strike="noStrike" spc="-1" dirty="0" err="1">
                <a:solidFill>
                  <a:srgbClr val="FFFFFF"/>
                </a:solidFill>
                <a:latin typeface="Courier New"/>
              </a:rPr>
              <a:t>fn</a:t>
            </a:r>
            <a:r>
              <a:rPr lang="en-US" sz="1400" b="0" strike="noStrike" spc="-1" dirty="0">
                <a:solidFill>
                  <a:srgbClr val="FFFFFF"/>
                </a:solidFill>
                <a:latin typeface="Courier New"/>
              </a:rPr>
              <a:t>           = </a:t>
            </a:r>
            <a:r>
              <a:rPr lang="en-US" sz="1400" b="0" strike="noStrike" spc="-1" dirty="0" err="1">
                <a:solidFill>
                  <a:srgbClr val="FFFFFF"/>
                </a:solidFill>
                <a:latin typeface="Courier New"/>
              </a:rPr>
              <a:t>negloglik</a:t>
            </a:r>
            <a:r>
              <a:rPr lang="en-US" sz="1400" b="0" strike="noStrike" spc="-1" dirty="0">
                <a:solidFill>
                  <a:srgbClr val="FFFFFF"/>
                </a:solidFill>
                <a:latin typeface="Courier New"/>
              </a:rPr>
              <a:t>,        </a:t>
            </a:r>
            <a:r>
              <a:rPr lang="en-US" sz="1400" b="0" strike="noStrike" spc="-1" dirty="0">
                <a:solidFill>
                  <a:srgbClr val="FFFF00"/>
                </a:solidFill>
                <a:latin typeface="Courier New"/>
              </a:rPr>
              <a:t># objective function</a:t>
            </a:r>
            <a:endParaRPr lang="en-US" sz="1400" b="0" strike="noStrike" spc="-1" dirty="0">
              <a:latin typeface="Arial"/>
            </a:endParaRPr>
          </a:p>
          <a:p>
            <a:pPr>
              <a:lnSpc>
                <a:spcPct val="100000"/>
              </a:lnSpc>
            </a:pPr>
            <a:r>
              <a:rPr lang="en-US" sz="1400" b="0" strike="noStrike" spc="-1" dirty="0">
                <a:solidFill>
                  <a:srgbClr val="FFFFFF"/>
                </a:solidFill>
                <a:latin typeface="Courier New"/>
              </a:rPr>
              <a:t>  gr           = gradient,         </a:t>
            </a:r>
            <a:r>
              <a:rPr lang="en-US" sz="1400" b="0" strike="noStrike" spc="-1" dirty="0">
                <a:solidFill>
                  <a:srgbClr val="FFFF00"/>
                </a:solidFill>
                <a:latin typeface="Courier New"/>
              </a:rPr>
              <a:t># grad of obj </a:t>
            </a:r>
            <a:r>
              <a:rPr lang="en-US" sz="1400" b="0" strike="noStrike" spc="-1" dirty="0" err="1">
                <a:solidFill>
                  <a:srgbClr val="FFFF00"/>
                </a:solidFill>
                <a:latin typeface="Courier New"/>
              </a:rPr>
              <a:t>func</a:t>
            </a:r>
            <a:endParaRPr lang="en-US" sz="1400" b="0" strike="noStrike" spc="-1" dirty="0">
              <a:latin typeface="Arial"/>
            </a:endParaRPr>
          </a:p>
          <a:p>
            <a:pPr>
              <a:lnSpc>
                <a:spcPct val="100000"/>
              </a:lnSpc>
            </a:pPr>
            <a:r>
              <a:rPr lang="en-US" sz="1400" b="0" strike="noStrike" spc="-1" dirty="0">
                <a:solidFill>
                  <a:srgbClr val="FFFFFF"/>
                </a:solidFill>
                <a:latin typeface="Courier New"/>
              </a:rPr>
              <a:t>  </a:t>
            </a:r>
            <a:r>
              <a:rPr lang="en-US" sz="1400" b="0" strike="noStrike" spc="-1" dirty="0" err="1">
                <a:solidFill>
                  <a:srgbClr val="FFFFFF"/>
                </a:solidFill>
                <a:latin typeface="Courier New"/>
              </a:rPr>
              <a:t>crf</a:t>
            </a:r>
            <a:r>
              <a:rPr lang="en-US" sz="1400" b="0" strike="noStrike" spc="-1" dirty="0">
                <a:solidFill>
                  <a:srgbClr val="FFFFFF"/>
                </a:solidFill>
                <a:latin typeface="Courier New"/>
              </a:rPr>
              <a:t>          = fit2,             </a:t>
            </a:r>
            <a:r>
              <a:rPr lang="en-US" sz="1400" b="0" strike="noStrike" spc="-1" dirty="0">
                <a:solidFill>
                  <a:srgbClr val="FFFF00"/>
                </a:solidFill>
                <a:latin typeface="Courier New"/>
              </a:rPr>
              <a:t># passed to </a:t>
            </a:r>
            <a:r>
              <a:rPr lang="en-US" sz="1400" b="0" strike="noStrike" spc="-1" dirty="0" err="1">
                <a:solidFill>
                  <a:srgbClr val="FFFF00"/>
                </a:solidFill>
                <a:latin typeface="Courier New"/>
              </a:rPr>
              <a:t>fn</a:t>
            </a:r>
            <a:r>
              <a:rPr lang="en-US" sz="1400" b="0" strike="noStrike" spc="-1" dirty="0">
                <a:solidFill>
                  <a:srgbClr val="FFFF00"/>
                </a:solidFill>
                <a:latin typeface="Courier New"/>
              </a:rPr>
              <a:t>/gr</a:t>
            </a:r>
            <a:endParaRPr lang="en-US" sz="1400" b="0" strike="noStrike" spc="-1" dirty="0">
              <a:latin typeface="Arial"/>
            </a:endParaRPr>
          </a:p>
          <a:p>
            <a:pPr>
              <a:lnSpc>
                <a:spcPct val="100000"/>
              </a:lnSpc>
            </a:pPr>
            <a:r>
              <a:rPr lang="en-US" sz="1400" b="0" strike="noStrike" spc="-1" dirty="0">
                <a:solidFill>
                  <a:srgbClr val="FFFFFF"/>
                </a:solidFill>
                <a:latin typeface="Courier New"/>
              </a:rPr>
              <a:t>  samples      = </a:t>
            </a:r>
            <a:r>
              <a:rPr lang="en-US" sz="1400" b="0" strike="noStrike" spc="-1" dirty="0" err="1">
                <a:solidFill>
                  <a:srgbClr val="FFFFFF"/>
                </a:solidFill>
                <a:latin typeface="Courier New"/>
              </a:rPr>
              <a:t>samps</a:t>
            </a:r>
            <a:r>
              <a:rPr lang="en-US" sz="1400" b="0" strike="noStrike" spc="-1" dirty="0">
                <a:solidFill>
                  <a:srgbClr val="FFFFFF"/>
                </a:solidFill>
                <a:latin typeface="Courier New"/>
              </a:rPr>
              <a:t>,            </a:t>
            </a:r>
            <a:r>
              <a:rPr lang="en-US" sz="1400" b="0" strike="noStrike" spc="-1" dirty="0">
                <a:solidFill>
                  <a:srgbClr val="FFFF00"/>
                </a:solidFill>
                <a:latin typeface="Courier New"/>
              </a:rPr>
              <a:t># passed to </a:t>
            </a:r>
            <a:r>
              <a:rPr lang="en-US" sz="1400" b="0" strike="noStrike" spc="-1" dirty="0" err="1">
                <a:solidFill>
                  <a:srgbClr val="FFFF00"/>
                </a:solidFill>
                <a:latin typeface="Courier New"/>
              </a:rPr>
              <a:t>fn</a:t>
            </a:r>
            <a:r>
              <a:rPr lang="en-US" sz="1400" b="0" strike="noStrike" spc="-1" dirty="0">
                <a:solidFill>
                  <a:srgbClr val="FFFF00"/>
                </a:solidFill>
                <a:latin typeface="Courier New"/>
              </a:rPr>
              <a:t>/gr</a:t>
            </a:r>
            <a:endParaRPr lang="en-US" sz="1400" b="0" strike="noStrike" spc="-1" dirty="0">
              <a:latin typeface="Arial"/>
            </a:endParaRPr>
          </a:p>
          <a:p>
            <a:pPr>
              <a:lnSpc>
                <a:spcPct val="100000"/>
              </a:lnSpc>
            </a:pPr>
            <a:r>
              <a:rPr lang="en-US" sz="1400" b="0" strike="noStrike" spc="-1" dirty="0">
                <a:solidFill>
                  <a:srgbClr val="FFFFFF"/>
                </a:solidFill>
                <a:latin typeface="Courier New"/>
              </a:rPr>
              <a:t>  </a:t>
            </a:r>
            <a:r>
              <a:rPr lang="en-US" sz="1400" b="0" strike="noStrike" spc="-1" dirty="0" err="1">
                <a:solidFill>
                  <a:srgbClr val="FFFFFF"/>
                </a:solidFill>
                <a:latin typeface="Courier New"/>
              </a:rPr>
              <a:t>update.crfQ</a:t>
            </a:r>
            <a:r>
              <a:rPr lang="en-US" sz="1400" b="0" strike="noStrike" spc="-1" dirty="0">
                <a:solidFill>
                  <a:srgbClr val="FFFFFF"/>
                </a:solidFill>
                <a:latin typeface="Courier New"/>
              </a:rPr>
              <a:t>  = TRUE,             </a:t>
            </a:r>
            <a:r>
              <a:rPr lang="en-US" sz="1400" b="0" strike="noStrike" spc="-1" dirty="0">
                <a:solidFill>
                  <a:srgbClr val="FFFF00"/>
                </a:solidFill>
                <a:latin typeface="Courier New"/>
              </a:rPr>
              <a:t># passed to </a:t>
            </a:r>
            <a:r>
              <a:rPr lang="en-US" sz="1400" b="0" strike="noStrike" spc="-1" dirty="0" err="1">
                <a:solidFill>
                  <a:srgbClr val="FFFF00"/>
                </a:solidFill>
                <a:latin typeface="Courier New"/>
              </a:rPr>
              <a:t>fn</a:t>
            </a:r>
            <a:r>
              <a:rPr lang="en-US" sz="1400" b="0" strike="noStrike" spc="-1" dirty="0">
                <a:solidFill>
                  <a:srgbClr val="FFFF00"/>
                </a:solidFill>
                <a:latin typeface="Courier New"/>
              </a:rPr>
              <a:t>/gr</a:t>
            </a:r>
            <a:endParaRPr lang="en-US" sz="1400" b="0" strike="noStrike" spc="-1" dirty="0">
              <a:latin typeface="Arial"/>
            </a:endParaRPr>
          </a:p>
          <a:p>
            <a:pPr>
              <a:lnSpc>
                <a:spcPct val="100000"/>
              </a:lnSpc>
            </a:pPr>
            <a:r>
              <a:rPr lang="en-US" sz="1400" b="0" strike="noStrike" spc="-1" dirty="0">
                <a:solidFill>
                  <a:srgbClr val="FFFFFF"/>
                </a:solidFill>
                <a:latin typeface="Courier New"/>
              </a:rPr>
              <a:t>  method       = </a:t>
            </a:r>
            <a:r>
              <a:rPr lang="en-US" sz="1400" b="0" strike="noStrike" spc="-1" dirty="0">
                <a:solidFill>
                  <a:srgbClr val="00B050"/>
                </a:solidFill>
                <a:latin typeface="Courier New"/>
              </a:rPr>
              <a:t>"L-BFGS-B"</a:t>
            </a:r>
            <a:r>
              <a:rPr lang="en-US" sz="1400" b="0" strike="noStrike" spc="-1" dirty="0">
                <a:solidFill>
                  <a:srgbClr val="FFFFFF"/>
                </a:solidFill>
                <a:latin typeface="Courier New"/>
              </a:rPr>
              <a:t>,</a:t>
            </a:r>
            <a:endParaRPr lang="en-US" sz="1400" b="0" strike="noStrike" spc="-1" dirty="0">
              <a:latin typeface="Arial"/>
            </a:endParaRPr>
          </a:p>
          <a:p>
            <a:pPr>
              <a:lnSpc>
                <a:spcPct val="100000"/>
              </a:lnSpc>
            </a:pPr>
            <a:r>
              <a:rPr lang="en-US" sz="1400" b="0" strike="noStrike" spc="-1" dirty="0">
                <a:solidFill>
                  <a:srgbClr val="FFFFFF"/>
                </a:solidFill>
                <a:latin typeface="Courier New"/>
              </a:rPr>
              <a:t>  control      = list(trace = 1, REPORT=1))</a:t>
            </a:r>
            <a:endParaRPr lang="en-US" sz="1400" b="0" strike="noStrike" spc="-1" dirty="0">
              <a:latin typeface="Arial"/>
            </a:endParaRPr>
          </a:p>
          <a:p>
            <a:pPr>
              <a:lnSpc>
                <a:spcPct val="100000"/>
              </a:lnSpc>
            </a:pPr>
            <a:endParaRPr lang="en-US" sz="1400" b="0" strike="noStrike" spc="-1" dirty="0">
              <a:latin typeface="Arial"/>
            </a:endParaRPr>
          </a:p>
          <a:p>
            <a:pPr>
              <a:lnSpc>
                <a:spcPct val="100000"/>
              </a:lnSpc>
            </a:pPr>
            <a:r>
              <a:rPr lang="en-US" sz="1400" b="0" strike="noStrike" spc="-1" dirty="0" err="1">
                <a:solidFill>
                  <a:srgbClr val="FFFFFF"/>
                </a:solidFill>
                <a:latin typeface="Courier New"/>
              </a:rPr>
              <a:t>opt.info$convergence</a:t>
            </a:r>
            <a:endParaRPr lang="en-US" sz="1400" b="0" strike="noStrike" spc="-1" dirty="0">
              <a:latin typeface="Arial"/>
            </a:endParaRPr>
          </a:p>
          <a:p>
            <a:pPr>
              <a:lnSpc>
                <a:spcPct val="100000"/>
              </a:lnSpc>
            </a:pPr>
            <a:r>
              <a:rPr lang="en-US" sz="1400" b="0" strike="noStrike" spc="-1" dirty="0" err="1">
                <a:solidFill>
                  <a:srgbClr val="FFFFFF"/>
                </a:solidFill>
                <a:latin typeface="Courier New"/>
              </a:rPr>
              <a:t>opt.info$message</a:t>
            </a:r>
            <a:endParaRPr lang="en-US" sz="1400" b="0" strike="noStrike" spc="-1" dirty="0">
              <a:latin typeface="Arial"/>
            </a:endParaRPr>
          </a:p>
          <a:p>
            <a:pPr>
              <a:lnSpc>
                <a:spcPct val="100000"/>
              </a:lnSpc>
            </a:pPr>
            <a:r>
              <a:rPr lang="en-US" sz="1400" b="0" strike="noStrike" spc="-1" dirty="0">
                <a:solidFill>
                  <a:srgbClr val="FFFFFF"/>
                </a:solidFill>
                <a:latin typeface="Courier New"/>
              </a:rPr>
              <a:t>fit2$gradient</a:t>
            </a:r>
            <a:endParaRPr lang="en-US" sz="1400" b="0" strike="noStrike" spc="-1" dirty="0">
              <a:latin typeface="Arial"/>
            </a:endParaRPr>
          </a:p>
          <a:p>
            <a:pPr>
              <a:lnSpc>
                <a:spcPct val="100000"/>
              </a:lnSpc>
            </a:pPr>
            <a:r>
              <a:rPr lang="en-US" sz="1400" b="0" strike="noStrike" spc="-1" dirty="0">
                <a:solidFill>
                  <a:srgbClr val="FFFFFF"/>
                </a:solidFill>
                <a:latin typeface="Courier New"/>
              </a:rPr>
              <a:t>fit2$nll</a:t>
            </a:r>
            <a:endParaRPr lang="en-US" sz="1400" b="0" strike="noStrike" spc="-1" dirty="0">
              <a:latin typeface="Arial"/>
            </a:endParaRPr>
          </a:p>
          <a:p>
            <a:pPr>
              <a:lnSpc>
                <a:spcPct val="100000"/>
              </a:lnSpc>
            </a:pPr>
            <a:r>
              <a:rPr lang="en-US" sz="1400" b="0" strike="noStrike" spc="-1" dirty="0">
                <a:solidFill>
                  <a:srgbClr val="FFFFFF"/>
                </a:solidFill>
                <a:latin typeface="Courier New"/>
              </a:rPr>
              <a:t>fit2$par</a:t>
            </a:r>
            <a:endParaRPr lang="en-US" sz="1400" b="0" strike="noStrike" spc="-1" dirty="0">
              <a:latin typeface="Arial"/>
            </a:endParaRPr>
          </a:p>
          <a:p>
            <a:pPr>
              <a:lnSpc>
                <a:spcPct val="100000"/>
              </a:lnSpc>
            </a:pPr>
            <a:r>
              <a:rPr lang="en-US" sz="1400" b="0" strike="noStrike" spc="-1" dirty="0" err="1">
                <a:solidFill>
                  <a:srgbClr val="FFFFFF"/>
                </a:solidFill>
                <a:latin typeface="Courier New"/>
              </a:rPr>
              <a:t>fit$par</a:t>
            </a:r>
            <a:endParaRPr lang="en-US" sz="1400" b="0" strike="noStrike" spc="-1" dirty="0">
              <a:latin typeface="Arial"/>
            </a:endParaRPr>
          </a:p>
          <a:p>
            <a:pPr>
              <a:lnSpc>
                <a:spcPct val="100000"/>
              </a:lnSpc>
            </a:pPr>
            <a:endParaRPr lang="en-US" sz="1400" b="0" strike="noStrike" spc="-1" dirty="0">
              <a:latin typeface="Arial"/>
            </a:endParaRPr>
          </a:p>
          <a:p>
            <a:pPr>
              <a:lnSpc>
                <a:spcPct val="100000"/>
              </a:lnSpc>
            </a:pPr>
            <a:r>
              <a:rPr lang="en-US" sz="1400" b="0" strike="noStrike" spc="-1" dirty="0">
                <a:solidFill>
                  <a:srgbClr val="FFFFFF"/>
                </a:solidFill>
                <a:latin typeface="Courier New"/>
              </a:rPr>
              <a:t>fit2$par - </a:t>
            </a:r>
            <a:r>
              <a:rPr lang="en-US" sz="1400" b="0" strike="noStrike" spc="-1" dirty="0" err="1">
                <a:solidFill>
                  <a:srgbClr val="FFFFFF"/>
                </a:solidFill>
                <a:latin typeface="Courier New"/>
              </a:rPr>
              <a:t>fit$par</a:t>
            </a:r>
            <a:endParaRPr lang="en-US" sz="1400" b="0" strike="noStrike" spc="-1" dirty="0">
              <a:latin typeface="Arial"/>
            </a:endParaRPr>
          </a:p>
        </p:txBody>
      </p:sp>
      <p:pic>
        <p:nvPicPr>
          <p:cNvPr id="1355" name="Picture 1"/>
          <p:cNvPicPr/>
          <p:nvPr/>
        </p:nvPicPr>
        <p:blipFill>
          <a:blip r:embed="rId2"/>
          <a:stretch/>
        </p:blipFill>
        <p:spPr>
          <a:xfrm>
            <a:off x="4758840" y="4816440"/>
            <a:ext cx="3606480" cy="16380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 name="CustomShape 1"/>
          <p:cNvSpPr/>
          <p:nvPr/>
        </p:nvSpPr>
        <p:spPr>
          <a:xfrm>
            <a:off x="-62280" y="23040"/>
            <a:ext cx="42660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strike="noStrike" spc="-1">
                <a:solidFill>
                  <a:srgbClr val="000000"/>
                </a:solidFill>
                <a:latin typeface="Times New Roman"/>
              </a:rPr>
              <a:t>c.</a:t>
            </a:r>
            <a:endParaRPr lang="en-US" sz="2800" b="0" strike="noStrike" spc="-1">
              <a:latin typeface="Arial"/>
            </a:endParaRPr>
          </a:p>
        </p:txBody>
      </p:sp>
      <p:sp>
        <p:nvSpPr>
          <p:cNvPr id="1357" name="CustomShape 2"/>
          <p:cNvSpPr/>
          <p:nvPr/>
        </p:nvSpPr>
        <p:spPr>
          <a:xfrm>
            <a:off x="250560" y="557280"/>
            <a:ext cx="8656200" cy="477900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FFFF00"/>
                </a:solidFill>
                <a:latin typeface="Courier New"/>
              </a:rPr>
              <a:t># Instantiate the true model with the actual theta:</a:t>
            </a:r>
            <a:endParaRPr lang="en-US" sz="1400" b="0" strike="noStrike" spc="-1">
              <a:latin typeface="Arial"/>
            </a:endParaRPr>
          </a:p>
          <a:p>
            <a:pPr>
              <a:lnSpc>
                <a:spcPct val="100000"/>
              </a:lnSpc>
            </a:pPr>
            <a:r>
              <a:rPr lang="en-US" sz="1400" b="0" strike="noStrike" spc="-1">
                <a:solidFill>
                  <a:srgbClr val="FFFFFF"/>
                </a:solidFill>
                <a:latin typeface="Courier New"/>
              </a:rPr>
              <a:t>tru &lt;- make.crf(adj, n.states)</a:t>
            </a:r>
            <a:endParaRPr lang="en-US" sz="1400" b="0" strike="noStrike" spc="-1">
              <a:latin typeface="Arial"/>
            </a:endParaRPr>
          </a:p>
          <a:p>
            <a:pPr>
              <a:lnSpc>
                <a:spcPct val="100000"/>
              </a:lnSpc>
            </a:pPr>
            <a:r>
              <a:rPr lang="en-US" sz="1400" b="0" strike="noStrike" spc="-1">
                <a:solidFill>
                  <a:srgbClr val="FFFFFF"/>
                </a:solidFill>
                <a:latin typeface="Courier New"/>
              </a:rPr>
              <a:t>tru &lt;- make.features(tru)</a:t>
            </a:r>
            <a:endParaRPr lang="en-US" sz="1400" b="0" strike="noStrike" spc="-1">
              <a:latin typeface="Arial"/>
            </a:endParaRPr>
          </a:p>
          <a:p>
            <a:pPr>
              <a:lnSpc>
                <a:spcPct val="100000"/>
              </a:lnSpc>
            </a:pPr>
            <a:r>
              <a:rPr lang="en-US" sz="1400" b="0" strike="noStrike" spc="-1">
                <a:solidFill>
                  <a:srgbClr val="FFFFFF"/>
                </a:solidFill>
                <a:latin typeface="Courier New"/>
              </a:rPr>
              <a:t>tru &lt;- make.par(tru, 2)</a:t>
            </a:r>
            <a:endParaRPr lang="en-US" sz="1400" b="0" strike="noStrike" spc="-1">
              <a:latin typeface="Arial"/>
            </a:endParaRPr>
          </a:p>
          <a:p>
            <a:pPr>
              <a:lnSpc>
                <a:spcPct val="100000"/>
              </a:lnSpc>
            </a:pPr>
            <a:r>
              <a:rPr lang="en-US" sz="1400" b="0" strike="noStrike" spc="-1">
                <a:solidFill>
                  <a:srgbClr val="FFFFFF"/>
                </a:solidFill>
                <a:latin typeface="Courier New"/>
              </a:rPr>
              <a:t>tru$node.par[1,1,] &lt;- 1</a:t>
            </a:r>
            <a:endParaRPr lang="en-US" sz="1400" b="0" strike="noStrike" spc="-1">
              <a:latin typeface="Arial"/>
            </a:endParaRPr>
          </a:p>
          <a:p>
            <a:pPr>
              <a:lnSpc>
                <a:spcPct val="100000"/>
              </a:lnSpc>
            </a:pPr>
            <a:r>
              <a:rPr lang="en-US" sz="1400" b="0" strike="noStrike" spc="-1">
                <a:solidFill>
                  <a:srgbClr val="FFFFFF"/>
                </a:solidFill>
                <a:latin typeface="Courier New"/>
              </a:rPr>
              <a:t>tru$node.par[2,1,] &lt;- 1</a:t>
            </a:r>
            <a:endParaRPr lang="en-US" sz="1400" b="0" strike="noStrike" spc="-1">
              <a:latin typeface="Arial"/>
            </a:endParaRPr>
          </a:p>
          <a:p>
            <a:pPr>
              <a:lnSpc>
                <a:spcPct val="100000"/>
              </a:lnSpc>
            </a:pPr>
            <a:endParaRPr lang="en-US" sz="1400" b="0" strike="noStrike" spc="-1">
              <a:latin typeface="Arial"/>
            </a:endParaRPr>
          </a:p>
          <a:p>
            <a:pPr>
              <a:lnSpc>
                <a:spcPct val="100000"/>
              </a:lnSpc>
            </a:pPr>
            <a:r>
              <a:rPr lang="en-US" sz="1400" b="0" strike="noStrike" spc="-1">
                <a:solidFill>
                  <a:srgbClr val="FFFFFF"/>
                </a:solidFill>
                <a:latin typeface="Courier New"/>
              </a:rPr>
              <a:t>tru$edge.par[[1]][1,1,1] &lt;- 2</a:t>
            </a:r>
            <a:endParaRPr lang="en-US" sz="1400" b="0" strike="noStrike" spc="-1">
              <a:latin typeface="Arial"/>
            </a:endParaRPr>
          </a:p>
          <a:p>
            <a:pPr>
              <a:lnSpc>
                <a:spcPct val="100000"/>
              </a:lnSpc>
            </a:pPr>
            <a:r>
              <a:rPr lang="en-US" sz="1400" b="0" strike="noStrike" spc="-1">
                <a:solidFill>
                  <a:srgbClr val="FFFFFF"/>
                </a:solidFill>
                <a:latin typeface="Courier New"/>
              </a:rPr>
              <a:t>tru$edge.par[[1]][2,2,1] &lt;- 2</a:t>
            </a:r>
            <a:endParaRPr lang="en-US" sz="1400" b="0" strike="noStrike" spc="-1">
              <a:latin typeface="Arial"/>
            </a:endParaRPr>
          </a:p>
          <a:p>
            <a:pPr>
              <a:lnSpc>
                <a:spcPct val="100000"/>
              </a:lnSpc>
            </a:pPr>
            <a:r>
              <a:rPr lang="en-US" sz="1400" b="0" strike="noStrike" spc="-1">
                <a:solidFill>
                  <a:srgbClr val="FFFFFF"/>
                </a:solidFill>
                <a:latin typeface="Courier New"/>
              </a:rPr>
              <a:t>tru$par &lt;- c(1.098612, -0.7096765)</a:t>
            </a:r>
            <a:endParaRPr lang="en-US" sz="1400" b="0" strike="noStrike" spc="-1">
              <a:latin typeface="Arial"/>
            </a:endParaRPr>
          </a:p>
          <a:p>
            <a:pPr>
              <a:lnSpc>
                <a:spcPct val="100000"/>
              </a:lnSpc>
            </a:pPr>
            <a:endParaRPr lang="en-US" sz="1400" b="0" strike="noStrike" spc="-1">
              <a:latin typeface="Arial"/>
            </a:endParaRPr>
          </a:p>
          <a:p>
            <a:pPr>
              <a:lnSpc>
                <a:spcPct val="100000"/>
              </a:lnSpc>
            </a:pPr>
            <a:r>
              <a:rPr lang="en-US" sz="1400" b="0" strike="noStrike" spc="-1">
                <a:solidFill>
                  <a:srgbClr val="FFFF00"/>
                </a:solidFill>
                <a:latin typeface="Courier New"/>
              </a:rPr>
              <a:t># Re-scale potentials to ensure they are in "standard form":</a:t>
            </a:r>
            <a:endParaRPr lang="en-US" sz="1400" b="0" strike="noStrike" spc="-1">
              <a:latin typeface="Arial"/>
            </a:endParaRPr>
          </a:p>
          <a:p>
            <a:pPr>
              <a:lnSpc>
                <a:spcPct val="100000"/>
              </a:lnSpc>
            </a:pPr>
            <a:r>
              <a:rPr lang="en-US" sz="1400" b="0" strike="noStrike" spc="-1">
                <a:solidFill>
                  <a:srgbClr val="FFFFFF"/>
                </a:solidFill>
                <a:latin typeface="Courier New"/>
              </a:rPr>
              <a:t>out.pot &lt;- make.pots(parms = tru$par,  crf = tru,  rescaleQ = T, replaceQ = T)</a:t>
            </a:r>
            <a:endParaRPr lang="en-US" sz="1400" b="0" strike="noStrike" spc="-1">
              <a:latin typeface="Arial"/>
            </a:endParaRPr>
          </a:p>
          <a:p>
            <a:pPr>
              <a:lnSpc>
                <a:spcPct val="100000"/>
              </a:lnSpc>
            </a:pPr>
            <a:r>
              <a:rPr lang="en-US" sz="1400" b="0" strike="noStrike" spc="-1">
                <a:solidFill>
                  <a:srgbClr val="FFFFFF"/>
                </a:solidFill>
                <a:latin typeface="Courier New"/>
              </a:rPr>
              <a:t>out.pot &lt;- make.pots(parms = fit$par,  crf = fit,  rescaleQ = T, replaceQ = T)</a:t>
            </a:r>
            <a:endParaRPr lang="en-US" sz="1400" b="0" strike="noStrike" spc="-1">
              <a:latin typeface="Arial"/>
            </a:endParaRPr>
          </a:p>
          <a:p>
            <a:pPr>
              <a:lnSpc>
                <a:spcPct val="100000"/>
              </a:lnSpc>
            </a:pPr>
            <a:r>
              <a:rPr lang="en-US" sz="1400" b="0" strike="noStrike" spc="-1">
                <a:solidFill>
                  <a:srgbClr val="FFFFFF"/>
                </a:solidFill>
                <a:latin typeface="Courier New"/>
              </a:rPr>
              <a:t>out.pot &lt;- make.pots(parms = fit2$par, crf = fit2, rescaleQ = T, replaceQ = T)</a:t>
            </a:r>
            <a:endParaRPr lang="en-US" sz="1400" b="0" strike="noStrike" spc="-1">
              <a:latin typeface="Arial"/>
            </a:endParaRPr>
          </a:p>
          <a:p>
            <a:pPr>
              <a:lnSpc>
                <a:spcPct val="100000"/>
              </a:lnSpc>
            </a:pPr>
            <a:endParaRPr lang="en-US" sz="1400" b="0" strike="noStrike" spc="-1">
              <a:latin typeface="Arial"/>
            </a:endParaRPr>
          </a:p>
          <a:p>
            <a:pPr>
              <a:lnSpc>
                <a:spcPct val="100000"/>
              </a:lnSpc>
            </a:pPr>
            <a:r>
              <a:rPr lang="en-US" sz="1400" b="0" strike="noStrike" spc="-1">
                <a:solidFill>
                  <a:srgbClr val="FFFFFF"/>
                </a:solidFill>
                <a:latin typeface="Courier New"/>
              </a:rPr>
              <a:t>tru$node.pot</a:t>
            </a:r>
            <a:endParaRPr lang="en-US" sz="1400" b="0" strike="noStrike" spc="-1">
              <a:latin typeface="Arial"/>
            </a:endParaRPr>
          </a:p>
          <a:p>
            <a:pPr>
              <a:lnSpc>
                <a:spcPct val="100000"/>
              </a:lnSpc>
            </a:pPr>
            <a:r>
              <a:rPr lang="en-US" sz="1400" b="0" strike="noStrike" spc="-1">
                <a:solidFill>
                  <a:srgbClr val="FFFFFF"/>
                </a:solidFill>
                <a:latin typeface="Courier New"/>
              </a:rPr>
              <a:t>fit$node.pot</a:t>
            </a:r>
            <a:endParaRPr lang="en-US" sz="1400" b="0" strike="noStrike" spc="-1">
              <a:latin typeface="Arial"/>
            </a:endParaRPr>
          </a:p>
          <a:p>
            <a:pPr>
              <a:lnSpc>
                <a:spcPct val="100000"/>
              </a:lnSpc>
            </a:pPr>
            <a:r>
              <a:rPr lang="en-US" sz="1400" b="0" strike="noStrike" spc="-1">
                <a:solidFill>
                  <a:srgbClr val="FFFFFF"/>
                </a:solidFill>
                <a:latin typeface="Courier New"/>
              </a:rPr>
              <a:t>fit2$node.pot</a:t>
            </a:r>
            <a:endParaRPr lang="en-US" sz="1400" b="0" strike="noStrike" spc="-1">
              <a:latin typeface="Arial"/>
            </a:endParaRPr>
          </a:p>
          <a:p>
            <a:pPr>
              <a:lnSpc>
                <a:spcPct val="100000"/>
              </a:lnSpc>
            </a:pPr>
            <a:r>
              <a:rPr lang="en-US" sz="1400" b="0" strike="noStrike" spc="-1">
                <a:solidFill>
                  <a:srgbClr val="FFFFFF"/>
                </a:solidFill>
                <a:latin typeface="Courier New"/>
              </a:rPr>
              <a:t>tru$edge.pot</a:t>
            </a:r>
            <a:endParaRPr lang="en-US" sz="1400" b="0" strike="noStrike" spc="-1">
              <a:latin typeface="Arial"/>
            </a:endParaRPr>
          </a:p>
          <a:p>
            <a:pPr>
              <a:lnSpc>
                <a:spcPct val="100000"/>
              </a:lnSpc>
            </a:pPr>
            <a:r>
              <a:rPr lang="en-US" sz="1400" b="0" strike="noStrike" spc="-1">
                <a:solidFill>
                  <a:srgbClr val="FFFFFF"/>
                </a:solidFill>
                <a:latin typeface="Courier New"/>
              </a:rPr>
              <a:t>fit$edge.pot</a:t>
            </a:r>
            <a:endParaRPr lang="en-US" sz="1400" b="0" strike="noStrike" spc="-1">
              <a:latin typeface="Arial"/>
            </a:endParaRPr>
          </a:p>
          <a:p>
            <a:pPr>
              <a:lnSpc>
                <a:spcPct val="100000"/>
              </a:lnSpc>
            </a:pPr>
            <a:r>
              <a:rPr lang="en-US" sz="1400" b="0" strike="noStrike" spc="-1">
                <a:solidFill>
                  <a:srgbClr val="FFFFFF"/>
                </a:solidFill>
                <a:latin typeface="Courier New"/>
              </a:rPr>
              <a:t>fit2$edge.pot</a:t>
            </a:r>
            <a:endParaRPr lang="en-US" sz="1400" b="0" strike="noStrike" spc="-1">
              <a:latin typeface="Arial"/>
            </a:endParaRPr>
          </a:p>
        </p:txBody>
      </p:sp>
      <p:pic>
        <p:nvPicPr>
          <p:cNvPr id="1358" name="Picture 6"/>
          <p:cNvPicPr/>
          <p:nvPr/>
        </p:nvPicPr>
        <p:blipFill>
          <a:blip r:embed="rId2"/>
          <a:stretch/>
        </p:blipFill>
        <p:spPr>
          <a:xfrm>
            <a:off x="5214240" y="1073880"/>
            <a:ext cx="2130480" cy="5666040"/>
          </a:xfrm>
          <a:prstGeom prst="rect">
            <a:avLst/>
          </a:prstGeom>
          <a:ln>
            <a:noFill/>
          </a:ln>
        </p:spPr>
      </p:pic>
      <p:sp>
        <p:nvSpPr>
          <p:cNvPr id="1359" name="CustomShape 3"/>
          <p:cNvSpPr/>
          <p:nvPr/>
        </p:nvSpPr>
        <p:spPr>
          <a:xfrm>
            <a:off x="0" y="5490720"/>
            <a:ext cx="404532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In these simple models, the parameter estimates both came out pretty close to each other, and pretty close to the true values.</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8"/>
                                        </p:tgtEl>
                                        <p:attrNameLst>
                                          <p:attrName>style.visibility</p:attrName>
                                        </p:attrNameLst>
                                      </p:cBhvr>
                                      <p:to>
                                        <p:strVal val="visible"/>
                                      </p:to>
                                    </p:set>
                                    <p:anim calcmode="lin" valueType="num">
                                      <p:cBhvr additive="repl">
                                        <p:cTn id="7" dur="500" fill="hold"/>
                                        <p:tgtEl>
                                          <p:spTgt spid="1358"/>
                                        </p:tgtEl>
                                        <p:attrNameLst>
                                          <p:attrName>ppt_x</p:attrName>
                                        </p:attrNameLst>
                                      </p:cBhvr>
                                      <p:tavLst>
                                        <p:tav tm="0">
                                          <p:val>
                                            <p:strVal val="#ppt_x"/>
                                          </p:val>
                                        </p:tav>
                                        <p:tav tm="100000">
                                          <p:val>
                                            <p:strVal val="#ppt_x"/>
                                          </p:val>
                                        </p:tav>
                                      </p:tavLst>
                                    </p:anim>
                                    <p:anim calcmode="lin" valueType="num">
                                      <p:cBhvr additive="repl">
                                        <p:cTn id="8" dur="500" fill="hold"/>
                                        <p:tgtEl>
                                          <p:spTgt spid="135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59"/>
                                        </p:tgtEl>
                                        <p:attrNameLst>
                                          <p:attrName>style.visibility</p:attrName>
                                        </p:attrNameLst>
                                      </p:cBhvr>
                                      <p:to>
                                        <p:strVal val="visible"/>
                                      </p:to>
                                    </p:set>
                                    <p:anim calcmode="lin" valueType="num">
                                      <p:cBhvr additive="repl">
                                        <p:cTn id="12" dur="500" fill="hold"/>
                                        <p:tgtEl>
                                          <p:spTgt spid="1359"/>
                                        </p:tgtEl>
                                        <p:attrNameLst>
                                          <p:attrName>ppt_x</p:attrName>
                                        </p:attrNameLst>
                                      </p:cBhvr>
                                      <p:tavLst>
                                        <p:tav tm="0">
                                          <p:val>
                                            <p:strVal val="#ppt_x"/>
                                          </p:val>
                                        </p:tav>
                                        <p:tav tm="100000">
                                          <p:val>
                                            <p:strVal val="#ppt_x"/>
                                          </p:val>
                                        </p:tav>
                                      </p:tavLst>
                                    </p:anim>
                                    <p:anim calcmode="lin" valueType="num">
                                      <p:cBhvr additive="repl">
                                        <p:cTn id="13" dur="500" fill="hold"/>
                                        <p:tgtEl>
                                          <p:spTgt spid="13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64379A-7828-426A-992C-1707D87BC1E7}"/>
              </a:ext>
            </a:extLst>
          </p:cNvPr>
          <p:cNvSpPr txBox="1"/>
          <p:nvPr/>
        </p:nvSpPr>
        <p:spPr>
          <a:xfrm>
            <a:off x="2081048" y="2011680"/>
            <a:ext cx="5081840" cy="954107"/>
          </a:xfrm>
          <a:prstGeom prst="rect">
            <a:avLst/>
          </a:prstGeom>
          <a:noFill/>
        </p:spPr>
        <p:txBody>
          <a:bodyPr wrap="none" rtlCol="0">
            <a:spAutoFit/>
          </a:bodyPr>
          <a:lstStyle/>
          <a:p>
            <a:pPr algn="ctr"/>
            <a:r>
              <a:rPr lang="en-US" sz="2800" dirty="0"/>
              <a:t>Multilevel Logistic Regression </a:t>
            </a:r>
          </a:p>
          <a:p>
            <a:pPr algn="ctr"/>
            <a:r>
              <a:rPr lang="en-US" sz="2800" dirty="0"/>
              <a:t>to Determine MRF Parameters</a:t>
            </a:r>
          </a:p>
        </p:txBody>
      </p:sp>
    </p:spTree>
    <p:extLst>
      <p:ext uri="{BB962C8B-B14F-4D97-AF65-F5344CB8AC3E}">
        <p14:creationId xmlns:p14="http://schemas.microsoft.com/office/powerpoint/2010/main" val="3538426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006FF05C-7873-41AB-9321-9A14641EF407}"/>
              </a:ext>
            </a:extLst>
          </p:cNvPr>
          <p:cNvSpPr/>
          <p:nvPr/>
        </p:nvSpPr>
        <p:spPr>
          <a:xfrm>
            <a:off x="326880" y="1489239"/>
            <a:ext cx="8603640" cy="1102606"/>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Consider </a:t>
            </a:r>
            <a:r>
              <a:rPr lang="en-US" sz="2200" spc="-1" dirty="0">
                <a:solidFill>
                  <a:srgbClr val="000000"/>
                </a:solidFill>
                <a:latin typeface="Times New Roman"/>
              </a:rPr>
              <a:t>the set of all conditional probabilities </a:t>
            </a:r>
            <a:r>
              <a:rPr lang="en-US" sz="2200" b="0" strike="noStrike" spc="-1" dirty="0">
                <a:solidFill>
                  <a:srgbClr val="000000"/>
                </a:solidFill>
                <a:latin typeface="Times New Roman"/>
              </a:rPr>
              <a:t>that can be formed from all sampled configurations </a:t>
            </a:r>
            <a:r>
              <a:rPr lang="en-US" sz="2200" b="1" strike="noStrike" spc="-1" dirty="0">
                <a:solidFill>
                  <a:srgbClr val="000000"/>
                </a:solidFill>
                <a:latin typeface="Times New Roman"/>
              </a:rPr>
              <a:t>X</a:t>
            </a:r>
            <a:r>
              <a:rPr lang="en-US" sz="2200" b="0" strike="noStrike" spc="-1" baseline="-25000" dirty="0">
                <a:solidFill>
                  <a:srgbClr val="000000"/>
                </a:solidFill>
                <a:latin typeface="Times New Roman"/>
              </a:rPr>
              <a:t>(n)</a:t>
            </a:r>
            <a:r>
              <a:rPr lang="en-US" sz="2200" b="0" strike="noStrike" spc="-1" dirty="0">
                <a:solidFill>
                  <a:srgbClr val="000000"/>
                </a:solidFill>
                <a:latin typeface="Times New Roman"/>
              </a:rPr>
              <a:t>:</a:t>
            </a:r>
            <a:endParaRPr lang="en-US" sz="2200" b="0" strike="noStrike" spc="-1" dirty="0">
              <a:latin typeface="Arial"/>
            </a:endParaRPr>
          </a:p>
        </p:txBody>
      </p:sp>
      <p:pic>
        <p:nvPicPr>
          <p:cNvPr id="7" name="Picture 6">
            <a:extLst>
              <a:ext uri="{FF2B5EF4-FFF2-40B4-BE49-F238E27FC236}">
                <a16:creationId xmlns:a16="http://schemas.microsoft.com/office/drawing/2014/main" id="{1AD62A30-9639-4731-8AEA-119DD9C91A4C}"/>
              </a:ext>
            </a:extLst>
          </p:cNvPr>
          <p:cNvPicPr>
            <a:picLocks noChangeAspect="1"/>
          </p:cNvPicPr>
          <p:nvPr/>
        </p:nvPicPr>
        <p:blipFill>
          <a:blip r:embed="rId2"/>
          <a:stretch>
            <a:fillRect/>
          </a:stretch>
        </p:blipFill>
        <p:spPr>
          <a:xfrm>
            <a:off x="1507184" y="2591845"/>
            <a:ext cx="4906229" cy="558796"/>
          </a:xfrm>
          <a:prstGeom prst="rect">
            <a:avLst/>
          </a:prstGeom>
        </p:spPr>
      </p:pic>
      <p:sp>
        <p:nvSpPr>
          <p:cNvPr id="8" name="CustomShape 1">
            <a:extLst>
              <a:ext uri="{FF2B5EF4-FFF2-40B4-BE49-F238E27FC236}">
                <a16:creationId xmlns:a16="http://schemas.microsoft.com/office/drawing/2014/main" id="{D72961C7-9943-4F79-AF25-A622D438C428}"/>
              </a:ext>
            </a:extLst>
          </p:cNvPr>
          <p:cNvSpPr/>
          <p:nvPr/>
        </p:nvSpPr>
        <p:spPr>
          <a:xfrm>
            <a:off x="201807" y="3464131"/>
            <a:ext cx="8603640" cy="1102606"/>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As we have already seen, all of the MRF parameters are contained within the expressions of these conditional probabilities.</a:t>
            </a:r>
            <a:endParaRPr lang="en-US" sz="2200" b="0" strike="noStrike" spc="-1" baseline="-25000" dirty="0">
              <a:latin typeface="Arial"/>
            </a:endParaRPr>
          </a:p>
        </p:txBody>
      </p:sp>
      <p:sp>
        <p:nvSpPr>
          <p:cNvPr id="9" name="CustomShape 1">
            <a:extLst>
              <a:ext uri="{FF2B5EF4-FFF2-40B4-BE49-F238E27FC236}">
                <a16:creationId xmlns:a16="http://schemas.microsoft.com/office/drawing/2014/main" id="{2C4B0070-5671-458D-9506-E16E290FE089}"/>
              </a:ext>
            </a:extLst>
          </p:cNvPr>
          <p:cNvSpPr/>
          <p:nvPr/>
        </p:nvSpPr>
        <p:spPr>
          <a:xfrm>
            <a:off x="270180" y="4795794"/>
            <a:ext cx="8603640" cy="1623919"/>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We can use this fact to build a set of simultaneous equations which we can “solve” for the unknown MRF parameters.</a:t>
            </a:r>
          </a:p>
          <a:p>
            <a:pPr marL="800280" lvl="1" indent="-342720">
              <a:spcBef>
                <a:spcPts val="439"/>
              </a:spcBef>
              <a:buClr>
                <a:srgbClr val="000000"/>
              </a:buClr>
              <a:buFont typeface="Arial"/>
              <a:buChar char="•"/>
            </a:pPr>
            <a:r>
              <a:rPr lang="en-US" sz="2200" spc="-1" dirty="0">
                <a:solidFill>
                  <a:srgbClr val="000000"/>
                </a:solidFill>
                <a:latin typeface="Times New Roman"/>
              </a:rPr>
              <a:t>The equations will have the form of a logistic regression, which we will now show.</a:t>
            </a:r>
            <a:endParaRPr lang="en-US" sz="2200" b="0" strike="noStrike" spc="-1" baseline="-25000" dirty="0">
              <a:latin typeface="Arial"/>
            </a:endParaRPr>
          </a:p>
        </p:txBody>
      </p:sp>
      <p:sp>
        <p:nvSpPr>
          <p:cNvPr id="10" name="CustomShape 1">
            <a:extLst>
              <a:ext uri="{FF2B5EF4-FFF2-40B4-BE49-F238E27FC236}">
                <a16:creationId xmlns:a16="http://schemas.microsoft.com/office/drawing/2014/main" id="{4EE30A96-6FD4-4DFE-A301-94A61E495501}"/>
              </a:ext>
            </a:extLst>
          </p:cNvPr>
          <p:cNvSpPr/>
          <p:nvPr/>
        </p:nvSpPr>
        <p:spPr>
          <a:xfrm>
            <a:off x="425582" y="263737"/>
            <a:ext cx="8558859" cy="70643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000" b="0" strike="noStrike" spc="-1" dirty="0">
                <a:solidFill>
                  <a:srgbClr val="000000"/>
                </a:solidFill>
                <a:latin typeface="Times New Roman"/>
              </a:rPr>
              <a:t>MRF relationship to Logistic Regression</a:t>
            </a:r>
            <a:endParaRPr lang="en-US" sz="4000" b="0" strike="noStrike" spc="-1" dirty="0">
              <a:latin typeface="Arial"/>
            </a:endParaRPr>
          </a:p>
        </p:txBody>
      </p:sp>
    </p:spTree>
    <p:extLst>
      <p:ext uri="{BB962C8B-B14F-4D97-AF65-F5344CB8AC3E}">
        <p14:creationId xmlns:p14="http://schemas.microsoft.com/office/powerpoint/2010/main" val="289959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repl">
                                        <p:cTn id="7" dur="500" fill="hold"/>
                                        <p:tgtEl>
                                          <p:spTgt spid="8"/>
                                        </p:tgtEl>
                                        <p:attrNameLst>
                                          <p:attrName>ppt_x</p:attrName>
                                        </p:attrNameLst>
                                      </p:cBhvr>
                                      <p:tavLst>
                                        <p:tav tm="0">
                                          <p:val>
                                            <p:strVal val="#ppt_x"/>
                                          </p:val>
                                        </p:tav>
                                        <p:tav tm="100000">
                                          <p:val>
                                            <p:strVal val="#ppt_x"/>
                                          </p:val>
                                        </p:tav>
                                      </p:tavLst>
                                    </p:anim>
                                    <p:anim calcmode="lin" valueType="num">
                                      <p:cBhvr additive="repl">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repl">
                                        <p:cTn id="13" dur="500" fill="hold"/>
                                        <p:tgtEl>
                                          <p:spTgt spid="9"/>
                                        </p:tgtEl>
                                        <p:attrNameLst>
                                          <p:attrName>ppt_x</p:attrName>
                                        </p:attrNameLst>
                                      </p:cBhvr>
                                      <p:tavLst>
                                        <p:tav tm="0">
                                          <p:val>
                                            <p:strVal val="#ppt_x"/>
                                          </p:val>
                                        </p:tav>
                                        <p:tav tm="100000">
                                          <p:val>
                                            <p:strVal val="#ppt_x"/>
                                          </p:val>
                                        </p:tav>
                                      </p:tavLst>
                                    </p:anim>
                                    <p:anim calcmode="lin" valueType="num">
                                      <p:cBhvr additive="repl">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 name="CustomShape 1"/>
          <p:cNvSpPr/>
          <p:nvPr/>
        </p:nvSpPr>
        <p:spPr>
          <a:xfrm>
            <a:off x="326880" y="284760"/>
            <a:ext cx="8603640" cy="465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Remembering that: </a:t>
            </a:r>
            <a:r>
              <a:rPr lang="en-US" sz="2200" b="0" strike="noStrike" spc="-1" dirty="0" err="1">
                <a:solidFill>
                  <a:srgbClr val="000000"/>
                </a:solidFill>
                <a:latin typeface="Times New Roman"/>
              </a:rPr>
              <a:t>Pr</a:t>
            </a:r>
            <a:r>
              <a:rPr lang="en-US" sz="2200" b="0" strike="noStrike" spc="-1" dirty="0">
                <a:solidFill>
                  <a:srgbClr val="000000"/>
                </a:solidFill>
                <a:latin typeface="Times New Roman"/>
              </a:rPr>
              <a:t>(</a:t>
            </a:r>
            <a:r>
              <a:rPr lang="en-US" sz="2200" b="0" i="1" strike="noStrike" spc="-1" dirty="0">
                <a:solidFill>
                  <a:srgbClr val="000000"/>
                </a:solidFill>
                <a:latin typeface="Times New Roman"/>
              </a:rPr>
              <a:t>X</a:t>
            </a:r>
            <a:r>
              <a:rPr lang="en-US" sz="2200" b="0" i="1" strike="noStrike" spc="-1" baseline="-25000" dirty="0">
                <a:solidFill>
                  <a:srgbClr val="000000"/>
                </a:solidFill>
                <a:latin typeface="Times New Roman"/>
              </a:rPr>
              <a:t>i</a:t>
            </a:r>
            <a:r>
              <a:rPr lang="en-US" sz="2200" b="0" strike="noStrike" spc="-1" dirty="0">
                <a:solidFill>
                  <a:srgbClr val="000000"/>
                </a:solidFill>
                <a:latin typeface="Times New Roman"/>
              </a:rPr>
              <a:t>=1|</a:t>
            </a:r>
            <a:r>
              <a:rPr lang="en-US" sz="2200" b="1" strike="noStrike" spc="-1" dirty="0">
                <a:solidFill>
                  <a:srgbClr val="000000"/>
                </a:solidFill>
                <a:latin typeface="Times New Roman"/>
              </a:rPr>
              <a:t>X</a:t>
            </a:r>
            <a:r>
              <a:rPr lang="en-US" sz="2200" b="0" strike="noStrike" spc="-1" dirty="0">
                <a:solidFill>
                  <a:srgbClr val="000000"/>
                </a:solidFill>
                <a:latin typeface="Times New Roman"/>
              </a:rPr>
              <a:t>/</a:t>
            </a:r>
            <a:r>
              <a:rPr lang="en-US" sz="2200" b="0" i="1" strike="noStrike" spc="-1" dirty="0">
                <a:solidFill>
                  <a:srgbClr val="000000"/>
                </a:solidFill>
                <a:latin typeface="Times New Roman"/>
              </a:rPr>
              <a:t>X</a:t>
            </a:r>
            <a:r>
              <a:rPr lang="en-US" sz="2000" b="0" i="1" strike="noStrike" spc="-1" baseline="-25000" dirty="0">
                <a:solidFill>
                  <a:srgbClr val="000000"/>
                </a:solidFill>
                <a:latin typeface="Times New Roman"/>
              </a:rPr>
              <a:t>i</a:t>
            </a:r>
            <a:r>
              <a:rPr lang="en-US" sz="2200" b="0" strike="noStrike" spc="-1" dirty="0">
                <a:solidFill>
                  <a:srgbClr val="000000"/>
                </a:solidFill>
                <a:latin typeface="Times New Roman"/>
              </a:rPr>
              <a:t>=1) + </a:t>
            </a:r>
            <a:r>
              <a:rPr lang="en-US" sz="2200" b="0" strike="noStrike" spc="-1" dirty="0" err="1">
                <a:solidFill>
                  <a:srgbClr val="000000"/>
                </a:solidFill>
                <a:latin typeface="Times New Roman"/>
              </a:rPr>
              <a:t>Pr</a:t>
            </a:r>
            <a:r>
              <a:rPr lang="en-US" sz="2200" b="0" strike="noStrike" spc="-1" dirty="0">
                <a:solidFill>
                  <a:srgbClr val="000000"/>
                </a:solidFill>
                <a:latin typeface="Times New Roman"/>
              </a:rPr>
              <a:t>(</a:t>
            </a:r>
            <a:r>
              <a:rPr lang="en-US" sz="2200" b="0" i="1" strike="noStrike" spc="-1" dirty="0">
                <a:solidFill>
                  <a:srgbClr val="000000"/>
                </a:solidFill>
                <a:latin typeface="Times New Roman"/>
              </a:rPr>
              <a:t>X</a:t>
            </a:r>
            <a:r>
              <a:rPr lang="en-US" sz="2200" b="0" i="1" strike="noStrike" spc="-1" baseline="-25000" dirty="0">
                <a:solidFill>
                  <a:srgbClr val="000000"/>
                </a:solidFill>
                <a:latin typeface="Times New Roman"/>
              </a:rPr>
              <a:t>i</a:t>
            </a:r>
            <a:r>
              <a:rPr lang="en-US" sz="2200" b="0" strike="noStrike" spc="-1" dirty="0">
                <a:solidFill>
                  <a:srgbClr val="000000"/>
                </a:solidFill>
                <a:latin typeface="Times New Roman"/>
              </a:rPr>
              <a:t>=2|</a:t>
            </a:r>
            <a:r>
              <a:rPr lang="en-US" sz="2200" b="1" strike="noStrike" spc="-1" dirty="0">
                <a:solidFill>
                  <a:srgbClr val="000000"/>
                </a:solidFill>
                <a:latin typeface="Times New Roman"/>
              </a:rPr>
              <a:t>X</a:t>
            </a:r>
            <a:r>
              <a:rPr lang="en-US" sz="2200" b="0" strike="noStrike" spc="-1" dirty="0">
                <a:solidFill>
                  <a:srgbClr val="000000"/>
                </a:solidFill>
                <a:latin typeface="Times New Roman"/>
              </a:rPr>
              <a:t>/</a:t>
            </a:r>
            <a:r>
              <a:rPr lang="en-US" sz="2200" b="0" i="1" strike="noStrike" spc="-1" dirty="0">
                <a:solidFill>
                  <a:srgbClr val="000000"/>
                </a:solidFill>
                <a:latin typeface="Times New Roman"/>
              </a:rPr>
              <a:t>X</a:t>
            </a:r>
            <a:r>
              <a:rPr lang="en-US" sz="2000" b="0" i="1" strike="noStrike" spc="-1" baseline="-25000" dirty="0">
                <a:solidFill>
                  <a:srgbClr val="000000"/>
                </a:solidFill>
                <a:latin typeface="Times New Roman"/>
              </a:rPr>
              <a:t>i</a:t>
            </a:r>
            <a:r>
              <a:rPr lang="en-US" sz="2200" b="0" strike="noStrike" spc="-1" dirty="0">
                <a:solidFill>
                  <a:srgbClr val="000000"/>
                </a:solidFill>
                <a:latin typeface="Times New Roman"/>
              </a:rPr>
              <a:t>=2) = 1, consider:</a:t>
            </a:r>
            <a:endParaRPr lang="en-US" sz="2200" b="0" strike="noStrike" spc="-1" dirty="0">
              <a:latin typeface="Arial"/>
            </a:endParaRPr>
          </a:p>
        </p:txBody>
      </p:sp>
      <p:pic>
        <p:nvPicPr>
          <p:cNvPr id="1386" name="Picture 4"/>
          <p:cNvPicPr/>
          <p:nvPr/>
        </p:nvPicPr>
        <p:blipFill>
          <a:blip r:embed="rId2"/>
          <a:stretch/>
        </p:blipFill>
        <p:spPr>
          <a:xfrm>
            <a:off x="957960" y="1180080"/>
            <a:ext cx="3916800" cy="636480"/>
          </a:xfrm>
          <a:prstGeom prst="rect">
            <a:avLst/>
          </a:prstGeom>
          <a:ln>
            <a:noFill/>
          </a:ln>
        </p:spPr>
      </p:pic>
      <p:pic>
        <p:nvPicPr>
          <p:cNvPr id="1387" name="Picture 5"/>
          <p:cNvPicPr/>
          <p:nvPr/>
        </p:nvPicPr>
        <p:blipFill>
          <a:blip r:embed="rId3"/>
          <a:stretch/>
        </p:blipFill>
        <p:spPr>
          <a:xfrm>
            <a:off x="5862960" y="1325160"/>
            <a:ext cx="2193120" cy="266400"/>
          </a:xfrm>
          <a:prstGeom prst="rect">
            <a:avLst/>
          </a:prstGeom>
          <a:ln>
            <a:noFill/>
          </a:ln>
        </p:spPr>
      </p:pic>
      <p:pic>
        <p:nvPicPr>
          <p:cNvPr id="1388" name="Picture 6"/>
          <p:cNvPicPr/>
          <p:nvPr/>
        </p:nvPicPr>
        <p:blipFill>
          <a:blip r:embed="rId4"/>
          <a:stretch/>
        </p:blipFill>
        <p:spPr>
          <a:xfrm>
            <a:off x="95760" y="2911320"/>
            <a:ext cx="8955360" cy="779400"/>
          </a:xfrm>
          <a:prstGeom prst="rect">
            <a:avLst/>
          </a:prstGeom>
          <a:ln>
            <a:noFill/>
          </a:ln>
        </p:spPr>
      </p:pic>
      <p:pic>
        <p:nvPicPr>
          <p:cNvPr id="1389" name="Picture 7"/>
          <p:cNvPicPr/>
          <p:nvPr/>
        </p:nvPicPr>
        <p:blipFill>
          <a:blip r:embed="rId5"/>
          <a:stretch/>
        </p:blipFill>
        <p:spPr>
          <a:xfrm>
            <a:off x="1702800" y="4089240"/>
            <a:ext cx="5980680" cy="326520"/>
          </a:xfrm>
          <a:prstGeom prst="rect">
            <a:avLst/>
          </a:prstGeom>
          <a:ln>
            <a:noFill/>
          </a:ln>
        </p:spPr>
      </p:pic>
      <p:sp>
        <p:nvSpPr>
          <p:cNvPr id="1390" name="CustomShape 2"/>
          <p:cNvSpPr/>
          <p:nvPr/>
        </p:nvSpPr>
        <p:spPr>
          <a:xfrm>
            <a:off x="205920" y="2157480"/>
            <a:ext cx="8603640" cy="465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Taking logs:</a:t>
            </a:r>
            <a:endParaRPr lang="en-US" sz="2200" b="0" strike="noStrike" spc="-1">
              <a:latin typeface="Arial"/>
            </a:endParaRPr>
          </a:p>
        </p:txBody>
      </p:sp>
      <p:sp>
        <p:nvSpPr>
          <p:cNvPr id="1391" name="CustomShape 3"/>
          <p:cNvSpPr/>
          <p:nvPr/>
        </p:nvSpPr>
        <p:spPr>
          <a:xfrm>
            <a:off x="219600" y="4795200"/>
            <a:ext cx="8603640" cy="465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Also note for good measure:</a:t>
            </a:r>
            <a:endParaRPr lang="en-US" sz="2200" b="0" strike="noStrike" spc="-1" dirty="0">
              <a:latin typeface="Arial"/>
            </a:endParaRPr>
          </a:p>
        </p:txBody>
      </p:sp>
      <p:pic>
        <p:nvPicPr>
          <p:cNvPr id="1392" name="Picture 10"/>
          <p:cNvPicPr/>
          <p:nvPr/>
        </p:nvPicPr>
        <p:blipFill>
          <a:blip r:embed="rId6"/>
          <a:stretch/>
        </p:blipFill>
        <p:spPr>
          <a:xfrm>
            <a:off x="1503360" y="5407200"/>
            <a:ext cx="6289200" cy="1119240"/>
          </a:xfrm>
          <a:prstGeom prst="rect">
            <a:avLst/>
          </a:prstGeom>
          <a:ln>
            <a:noFill/>
          </a:ln>
        </p:spPr>
      </p:pic>
      <p:sp>
        <p:nvSpPr>
          <p:cNvPr id="1393" name="CustomShape 4"/>
          <p:cNvSpPr/>
          <p:nvPr/>
        </p:nvSpPr>
        <p:spPr>
          <a:xfrm>
            <a:off x="997560" y="3987000"/>
            <a:ext cx="738000" cy="465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439"/>
              </a:spcBef>
            </a:pPr>
            <a:r>
              <a:rPr lang="en-US" sz="2200" b="0" strike="noStrike" spc="-1">
                <a:solidFill>
                  <a:srgbClr val="000000"/>
                </a:solidFill>
                <a:latin typeface="Times New Roman"/>
              </a:rPr>
              <a:t>i.e.:</a:t>
            </a:r>
            <a:endParaRPr lang="en-US" sz="22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90"/>
                                        </p:tgtEl>
                                        <p:attrNameLst>
                                          <p:attrName>style.visibility</p:attrName>
                                        </p:attrNameLst>
                                      </p:cBhvr>
                                      <p:to>
                                        <p:strVal val="visible"/>
                                      </p:to>
                                    </p:set>
                                    <p:anim calcmode="lin" valueType="num">
                                      <p:cBhvr additive="repl">
                                        <p:cTn id="7" dur="500" fill="hold"/>
                                        <p:tgtEl>
                                          <p:spTgt spid="1390"/>
                                        </p:tgtEl>
                                        <p:attrNameLst>
                                          <p:attrName>ppt_x</p:attrName>
                                        </p:attrNameLst>
                                      </p:cBhvr>
                                      <p:tavLst>
                                        <p:tav tm="0">
                                          <p:val>
                                            <p:strVal val="#ppt_x"/>
                                          </p:val>
                                        </p:tav>
                                        <p:tav tm="100000">
                                          <p:val>
                                            <p:strVal val="#ppt_x"/>
                                          </p:val>
                                        </p:tav>
                                      </p:tavLst>
                                    </p:anim>
                                    <p:anim calcmode="lin" valueType="num">
                                      <p:cBhvr additive="repl">
                                        <p:cTn id="8" dur="500" fill="hold"/>
                                        <p:tgtEl>
                                          <p:spTgt spid="139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88"/>
                                        </p:tgtEl>
                                        <p:attrNameLst>
                                          <p:attrName>style.visibility</p:attrName>
                                        </p:attrNameLst>
                                      </p:cBhvr>
                                      <p:to>
                                        <p:strVal val="visible"/>
                                      </p:to>
                                    </p:set>
                                    <p:anim calcmode="lin" valueType="num">
                                      <p:cBhvr additive="base">
                                        <p:cTn id="11" dur="500" fill="hold"/>
                                        <p:tgtEl>
                                          <p:spTgt spid="1388"/>
                                        </p:tgtEl>
                                        <p:attrNameLst>
                                          <p:attrName>ppt_x</p:attrName>
                                        </p:attrNameLst>
                                      </p:cBhvr>
                                      <p:tavLst>
                                        <p:tav tm="0">
                                          <p:val>
                                            <p:strVal val="#ppt_x"/>
                                          </p:val>
                                        </p:tav>
                                        <p:tav tm="100000">
                                          <p:val>
                                            <p:strVal val="#ppt_x"/>
                                          </p:val>
                                        </p:tav>
                                      </p:tavLst>
                                    </p:anim>
                                    <p:anim calcmode="lin" valueType="num">
                                      <p:cBhvr additive="base">
                                        <p:cTn id="12" dur="500" fill="hold"/>
                                        <p:tgtEl>
                                          <p:spTgt spid="138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389"/>
                                        </p:tgtEl>
                                        <p:attrNameLst>
                                          <p:attrName>style.visibility</p:attrName>
                                        </p:attrNameLst>
                                      </p:cBhvr>
                                      <p:to>
                                        <p:strVal val="visible"/>
                                      </p:to>
                                    </p:set>
                                    <p:anim calcmode="lin" valueType="num">
                                      <p:cBhvr additive="base">
                                        <p:cTn id="16" dur="500" fill="hold"/>
                                        <p:tgtEl>
                                          <p:spTgt spid="1389"/>
                                        </p:tgtEl>
                                        <p:attrNameLst>
                                          <p:attrName>ppt_x</p:attrName>
                                        </p:attrNameLst>
                                      </p:cBhvr>
                                      <p:tavLst>
                                        <p:tav tm="0">
                                          <p:val>
                                            <p:strVal val="#ppt_x"/>
                                          </p:val>
                                        </p:tav>
                                        <p:tav tm="100000">
                                          <p:val>
                                            <p:strVal val="#ppt_x"/>
                                          </p:val>
                                        </p:tav>
                                      </p:tavLst>
                                    </p:anim>
                                    <p:anim calcmode="lin" valueType="num">
                                      <p:cBhvr additive="base">
                                        <p:cTn id="17" dur="500" fill="hold"/>
                                        <p:tgtEl>
                                          <p:spTgt spid="138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93"/>
                                        </p:tgtEl>
                                        <p:attrNameLst>
                                          <p:attrName>style.visibility</p:attrName>
                                        </p:attrNameLst>
                                      </p:cBhvr>
                                      <p:to>
                                        <p:strVal val="visible"/>
                                      </p:to>
                                    </p:set>
                                    <p:anim calcmode="lin" valueType="num">
                                      <p:cBhvr additive="base">
                                        <p:cTn id="20" dur="500" fill="hold"/>
                                        <p:tgtEl>
                                          <p:spTgt spid="1393"/>
                                        </p:tgtEl>
                                        <p:attrNameLst>
                                          <p:attrName>ppt_x</p:attrName>
                                        </p:attrNameLst>
                                      </p:cBhvr>
                                      <p:tavLst>
                                        <p:tav tm="0">
                                          <p:val>
                                            <p:strVal val="#ppt_x"/>
                                          </p:val>
                                        </p:tav>
                                        <p:tav tm="100000">
                                          <p:val>
                                            <p:strVal val="#ppt_x"/>
                                          </p:val>
                                        </p:tav>
                                      </p:tavLst>
                                    </p:anim>
                                    <p:anim calcmode="lin" valueType="num">
                                      <p:cBhvr additive="base">
                                        <p:cTn id="21" dur="500" fill="hold"/>
                                        <p:tgtEl>
                                          <p:spTgt spid="139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91"/>
                                        </p:tgtEl>
                                        <p:attrNameLst>
                                          <p:attrName>style.visibility</p:attrName>
                                        </p:attrNameLst>
                                      </p:cBhvr>
                                      <p:to>
                                        <p:strVal val="visible"/>
                                      </p:to>
                                    </p:set>
                                    <p:anim calcmode="lin" valueType="num">
                                      <p:cBhvr additive="base">
                                        <p:cTn id="26" dur="500" fill="hold"/>
                                        <p:tgtEl>
                                          <p:spTgt spid="1391"/>
                                        </p:tgtEl>
                                        <p:attrNameLst>
                                          <p:attrName>ppt_x</p:attrName>
                                        </p:attrNameLst>
                                      </p:cBhvr>
                                      <p:tavLst>
                                        <p:tav tm="0">
                                          <p:val>
                                            <p:strVal val="#ppt_x"/>
                                          </p:val>
                                        </p:tav>
                                        <p:tav tm="100000">
                                          <p:val>
                                            <p:strVal val="#ppt_x"/>
                                          </p:val>
                                        </p:tav>
                                      </p:tavLst>
                                    </p:anim>
                                    <p:anim calcmode="lin" valueType="num">
                                      <p:cBhvr additive="base">
                                        <p:cTn id="27" dur="500" fill="hold"/>
                                        <p:tgtEl>
                                          <p:spTgt spid="139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392"/>
                                        </p:tgtEl>
                                        <p:attrNameLst>
                                          <p:attrName>style.visibility</p:attrName>
                                        </p:attrNameLst>
                                      </p:cBhvr>
                                      <p:to>
                                        <p:strVal val="visible"/>
                                      </p:to>
                                    </p:set>
                                    <p:anim calcmode="lin" valueType="num">
                                      <p:cBhvr additive="base">
                                        <p:cTn id="30" dur="500" fill="hold"/>
                                        <p:tgtEl>
                                          <p:spTgt spid="1392"/>
                                        </p:tgtEl>
                                        <p:attrNameLst>
                                          <p:attrName>ppt_x</p:attrName>
                                        </p:attrNameLst>
                                      </p:cBhvr>
                                      <p:tavLst>
                                        <p:tav tm="0">
                                          <p:val>
                                            <p:strVal val="#ppt_x"/>
                                          </p:val>
                                        </p:tav>
                                        <p:tav tm="100000">
                                          <p:val>
                                            <p:strVal val="#ppt_x"/>
                                          </p:val>
                                        </p:tav>
                                      </p:tavLst>
                                    </p:anim>
                                    <p:anim calcmode="lin" valueType="num">
                                      <p:cBhvr additive="base">
                                        <p:cTn id="31" dur="500" fill="hold"/>
                                        <p:tgtEl>
                                          <p:spTgt spid="1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1" grpId="0"/>
      <p:bldP spid="139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 name="CustomShape 1"/>
          <p:cNvSpPr/>
          <p:nvPr/>
        </p:nvSpPr>
        <p:spPr>
          <a:xfrm>
            <a:off x="219600" y="2050560"/>
            <a:ext cx="8603640" cy="465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Using this notation we can denote the conditional node energy as:</a:t>
            </a:r>
            <a:endParaRPr lang="en-US" sz="2200" b="0" strike="noStrike" spc="-1">
              <a:latin typeface="Arial"/>
            </a:endParaRPr>
          </a:p>
        </p:txBody>
      </p:sp>
      <p:sp>
        <p:nvSpPr>
          <p:cNvPr id="1395" name="CustomShape 2"/>
          <p:cNvSpPr/>
          <p:nvPr/>
        </p:nvSpPr>
        <p:spPr>
          <a:xfrm>
            <a:off x="219600" y="193680"/>
            <a:ext cx="8603640" cy="16905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79"/>
              </a:spcBef>
              <a:buClr>
                <a:srgbClr val="000000"/>
              </a:buClr>
              <a:buFont typeface="Arial"/>
              <a:buChar char="•"/>
            </a:pPr>
            <a:r>
              <a:rPr lang="en-US" sz="2200" b="1" strike="noStrike" spc="-1">
                <a:solidFill>
                  <a:srgbClr val="000000"/>
                </a:solidFill>
                <a:latin typeface="Times New Roman"/>
              </a:rPr>
              <a:t>Recall</a:t>
            </a:r>
            <a:r>
              <a:rPr lang="en-US" sz="2200" b="0" strike="noStrike" spc="-1">
                <a:solidFill>
                  <a:srgbClr val="000000"/>
                </a:solidFill>
                <a:latin typeface="Times New Roman"/>
              </a:rPr>
              <a:t>:               , among other things, is </a:t>
            </a:r>
            <a:r>
              <a:rPr lang="en-US" sz="2400" b="0" strike="noStrike" spc="-1">
                <a:solidFill>
                  <a:srgbClr val="000000"/>
                </a:solidFill>
                <a:latin typeface="Times New Roman"/>
              </a:rPr>
              <a:t>the number of times </a:t>
            </a:r>
            <a:r>
              <a:rPr lang="en-US" sz="2400" b="0" i="1" strike="noStrike" spc="-1">
                <a:solidFill>
                  <a:srgbClr val="000000"/>
                </a:solidFill>
                <a:latin typeface="Symbol"/>
              </a:rPr>
              <a:t>q</a:t>
            </a:r>
            <a:r>
              <a:rPr lang="en-US" sz="2400" b="0" i="1" strike="noStrike" spc="-1" baseline="-25000">
                <a:solidFill>
                  <a:srgbClr val="000000"/>
                </a:solidFill>
                <a:latin typeface="Times New Roman"/>
              </a:rPr>
              <a:t>k</a:t>
            </a:r>
            <a:r>
              <a:rPr lang="en-US" sz="2400" b="0" strike="noStrike" spc="-1">
                <a:solidFill>
                  <a:srgbClr val="000000"/>
                </a:solidFill>
                <a:latin typeface="Times New Roman"/>
              </a:rPr>
              <a:t> appears in the expression for </a:t>
            </a:r>
            <a:r>
              <a:rPr lang="en-US" sz="2400" b="0" i="1" strike="noStrike" spc="-1">
                <a:solidFill>
                  <a:srgbClr val="000000"/>
                </a:solidFill>
                <a:latin typeface="Times New Roman"/>
              </a:rPr>
              <a:t>E</a:t>
            </a:r>
            <a:r>
              <a:rPr lang="en-US" sz="2400" b="0" strike="noStrike" spc="-1">
                <a:solidFill>
                  <a:srgbClr val="000000"/>
                </a:solidFill>
                <a:latin typeface="Times New Roman"/>
              </a:rPr>
              <a:t>(</a:t>
            </a:r>
            <a:r>
              <a:rPr lang="en-US" sz="2400" b="0" i="1" strike="noStrike" spc="-1">
                <a:solidFill>
                  <a:srgbClr val="000000"/>
                </a:solidFill>
                <a:latin typeface="Times New Roman"/>
              </a:rPr>
              <a:t>X</a:t>
            </a:r>
            <a:r>
              <a:rPr lang="en-US" sz="2400" b="0" i="1" strike="noStrike" spc="-1" baseline="-25000">
                <a:solidFill>
                  <a:srgbClr val="000000"/>
                </a:solidFill>
                <a:latin typeface="Times New Roman"/>
              </a:rPr>
              <a:t>i</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a:solidFill>
                  <a:srgbClr val="000000"/>
                </a:solidFill>
                <a:latin typeface="Times New Roman"/>
              </a:rPr>
              <a:t>/</a:t>
            </a:r>
            <a:r>
              <a:rPr lang="en-US" sz="2400" b="0" i="1" strike="noStrike" spc="-1">
                <a:solidFill>
                  <a:srgbClr val="000000"/>
                </a:solidFill>
                <a:latin typeface="Times New Roman"/>
              </a:rPr>
              <a:t>X</a:t>
            </a:r>
            <a:r>
              <a:rPr lang="en-US" sz="2400" b="0" i="1" strike="noStrike" spc="-1" baseline="-25000">
                <a:solidFill>
                  <a:srgbClr val="000000"/>
                </a:solidFill>
                <a:latin typeface="Times New Roman"/>
              </a:rPr>
              <a:t>i</a:t>
            </a:r>
            <a:r>
              <a:rPr lang="en-US" sz="2400" b="0" strike="noStrike" spc="-1">
                <a:solidFill>
                  <a:srgbClr val="000000"/>
                </a:solidFill>
                <a:latin typeface="Times New Roman"/>
              </a:rPr>
              <a:t>).</a:t>
            </a:r>
            <a:endParaRPr lang="en-US" sz="2400" b="0" strike="noStrike" spc="-1">
              <a:latin typeface="Arial"/>
            </a:endParaRPr>
          </a:p>
          <a:p>
            <a:pPr marL="743040" lvl="1" indent="-285480">
              <a:lnSpc>
                <a:spcPct val="100000"/>
              </a:lnSpc>
              <a:spcBef>
                <a:spcPts val="360"/>
              </a:spcBef>
              <a:buClr>
                <a:srgbClr val="000000"/>
              </a:buClr>
              <a:buFont typeface="Courier New"/>
              <a:buChar char="o"/>
            </a:pPr>
            <a:r>
              <a:rPr lang="en-US" sz="1800" b="0" strike="noStrike" spc="-1">
                <a:solidFill>
                  <a:srgbClr val="000000"/>
                </a:solidFill>
                <a:latin typeface="Times New Roman"/>
              </a:rPr>
              <a:t>                is the vector of all </a:t>
            </a:r>
            <a:r>
              <a:rPr lang="en-US" sz="1800" b="0" i="1" strike="noStrike" spc="-1">
                <a:solidFill>
                  <a:srgbClr val="000000"/>
                </a:solidFill>
                <a:latin typeface="Times New Roman"/>
              </a:rPr>
              <a:t>p</a:t>
            </a:r>
            <a:endParaRPr lang="en-US" sz="1800" b="0" strike="noStrike" spc="-1">
              <a:latin typeface="Arial"/>
            </a:endParaRPr>
          </a:p>
          <a:p>
            <a:pPr marL="743040" lvl="1" indent="-285480">
              <a:lnSpc>
                <a:spcPct val="100000"/>
              </a:lnSpc>
              <a:spcBef>
                <a:spcPts val="360"/>
              </a:spcBef>
              <a:buClr>
                <a:srgbClr val="000000"/>
              </a:buClr>
              <a:buFont typeface="Courier New"/>
              <a:buChar char="o"/>
            </a:pPr>
            <a:r>
              <a:rPr lang="en-US" sz="1800" b="1" strike="noStrike" spc="-1">
                <a:solidFill>
                  <a:srgbClr val="000000"/>
                </a:solidFill>
                <a:latin typeface="Times New Roman"/>
              </a:rPr>
              <a:t>Note</a:t>
            </a:r>
            <a:r>
              <a:rPr lang="en-US" sz="1800" b="0" strike="noStrike" spc="-1">
                <a:solidFill>
                  <a:srgbClr val="000000"/>
                </a:solidFill>
                <a:latin typeface="Times New Roman"/>
              </a:rPr>
              <a:t>                  is the same length as the vector of parameters,  </a:t>
            </a:r>
            <a:endParaRPr lang="en-US" sz="1800" b="0" strike="noStrike" spc="-1">
              <a:latin typeface="Arial"/>
            </a:endParaRPr>
          </a:p>
        </p:txBody>
      </p:sp>
      <p:pic>
        <p:nvPicPr>
          <p:cNvPr id="1396" name="Picture 8"/>
          <p:cNvPicPr/>
          <p:nvPr/>
        </p:nvPicPr>
        <p:blipFill>
          <a:blip r:embed="rId2"/>
          <a:stretch/>
        </p:blipFill>
        <p:spPr>
          <a:xfrm>
            <a:off x="1539000" y="326520"/>
            <a:ext cx="985320" cy="295200"/>
          </a:xfrm>
          <a:prstGeom prst="rect">
            <a:avLst/>
          </a:prstGeom>
          <a:ln>
            <a:noFill/>
          </a:ln>
        </p:spPr>
      </p:pic>
      <p:pic>
        <p:nvPicPr>
          <p:cNvPr id="1397" name="Picture 9"/>
          <p:cNvPicPr/>
          <p:nvPr/>
        </p:nvPicPr>
        <p:blipFill>
          <a:blip r:embed="rId3"/>
          <a:stretch/>
        </p:blipFill>
        <p:spPr>
          <a:xfrm>
            <a:off x="1044720" y="1059480"/>
            <a:ext cx="828360" cy="255240"/>
          </a:xfrm>
          <a:prstGeom prst="rect">
            <a:avLst/>
          </a:prstGeom>
          <a:ln>
            <a:noFill/>
          </a:ln>
        </p:spPr>
      </p:pic>
      <p:pic>
        <p:nvPicPr>
          <p:cNvPr id="1398" name="Picture 10"/>
          <p:cNvPicPr/>
          <p:nvPr/>
        </p:nvPicPr>
        <p:blipFill>
          <a:blip r:embed="rId2"/>
          <a:stretch/>
        </p:blipFill>
        <p:spPr>
          <a:xfrm>
            <a:off x="3930840" y="1067400"/>
            <a:ext cx="924120" cy="276840"/>
          </a:xfrm>
          <a:prstGeom prst="rect">
            <a:avLst/>
          </a:prstGeom>
          <a:ln>
            <a:noFill/>
          </a:ln>
        </p:spPr>
      </p:pic>
      <p:pic>
        <p:nvPicPr>
          <p:cNvPr id="1399" name="Picture 11"/>
          <p:cNvPicPr/>
          <p:nvPr/>
        </p:nvPicPr>
        <p:blipFill>
          <a:blip r:embed="rId3"/>
          <a:stretch/>
        </p:blipFill>
        <p:spPr>
          <a:xfrm>
            <a:off x="1620360" y="1389240"/>
            <a:ext cx="828360" cy="255240"/>
          </a:xfrm>
          <a:prstGeom prst="rect">
            <a:avLst/>
          </a:prstGeom>
          <a:ln>
            <a:noFill/>
          </a:ln>
        </p:spPr>
      </p:pic>
      <p:pic>
        <p:nvPicPr>
          <p:cNvPr id="1400" name="Picture 13"/>
          <p:cNvPicPr/>
          <p:nvPr/>
        </p:nvPicPr>
        <p:blipFill>
          <a:blip r:embed="rId4"/>
          <a:stretch/>
        </p:blipFill>
        <p:spPr>
          <a:xfrm>
            <a:off x="6861960" y="1396800"/>
            <a:ext cx="140760" cy="192600"/>
          </a:xfrm>
          <a:prstGeom prst="rect">
            <a:avLst/>
          </a:prstGeom>
          <a:ln>
            <a:noFill/>
          </a:ln>
        </p:spPr>
      </p:pic>
      <p:sp>
        <p:nvSpPr>
          <p:cNvPr id="1401" name="CustomShape 3"/>
          <p:cNvSpPr/>
          <p:nvPr/>
        </p:nvSpPr>
        <p:spPr>
          <a:xfrm>
            <a:off x="219600" y="3595680"/>
            <a:ext cx="8603640" cy="465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So we can denote the difference of conditional node energies as: </a:t>
            </a:r>
            <a:endParaRPr lang="en-US" sz="2200" b="0" strike="noStrike" spc="-1" dirty="0">
              <a:latin typeface="Arial"/>
            </a:endParaRPr>
          </a:p>
        </p:txBody>
      </p:sp>
      <p:pic>
        <p:nvPicPr>
          <p:cNvPr id="1402" name="Picture 17"/>
          <p:cNvPicPr/>
          <p:nvPr/>
        </p:nvPicPr>
        <p:blipFill>
          <a:blip r:embed="rId5"/>
          <a:stretch/>
        </p:blipFill>
        <p:spPr>
          <a:xfrm>
            <a:off x="2046600" y="4538520"/>
            <a:ext cx="4719240" cy="1401120"/>
          </a:xfrm>
          <a:prstGeom prst="rect">
            <a:avLst/>
          </a:prstGeom>
          <a:ln>
            <a:noFill/>
          </a:ln>
        </p:spPr>
      </p:pic>
      <p:pic>
        <p:nvPicPr>
          <p:cNvPr id="1403" name="Picture 19"/>
          <p:cNvPicPr/>
          <p:nvPr/>
        </p:nvPicPr>
        <p:blipFill>
          <a:blip r:embed="rId6"/>
          <a:stretch/>
        </p:blipFill>
        <p:spPr>
          <a:xfrm>
            <a:off x="2525400" y="2778480"/>
            <a:ext cx="3500640" cy="411120"/>
          </a:xfrm>
          <a:prstGeom prst="rect">
            <a:avLst/>
          </a:prstGeom>
          <a:ln>
            <a:noFill/>
          </a:ln>
        </p:spPr>
      </p:pic>
      <p:sp>
        <p:nvSpPr>
          <p:cNvPr id="1404" name="CustomShape 4"/>
          <p:cNvSpPr/>
          <p:nvPr/>
        </p:nvSpPr>
        <p:spPr>
          <a:xfrm>
            <a:off x="3206520" y="6282000"/>
            <a:ext cx="19810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1" strike="noStrike" spc="-1">
                <a:solidFill>
                  <a:srgbClr val="000000"/>
                </a:solidFill>
                <a:latin typeface="Times New Roman"/>
              </a:rPr>
              <a:t>Delta-alpha</a:t>
            </a:r>
            <a:r>
              <a:rPr lang="en-US" sz="1800" b="0" strike="noStrike" spc="-1">
                <a:solidFill>
                  <a:srgbClr val="000000"/>
                </a:solidFill>
                <a:latin typeface="Times New Roman"/>
              </a:rPr>
              <a:t> matrix</a:t>
            </a:r>
            <a:endParaRPr lang="en-US" sz="1800" b="0" strike="noStrike" spc="-1">
              <a:latin typeface="Arial"/>
            </a:endParaRPr>
          </a:p>
        </p:txBody>
      </p:sp>
      <p:sp>
        <p:nvSpPr>
          <p:cNvPr id="1405" name="CustomShape 5"/>
          <p:cNvSpPr/>
          <p:nvPr/>
        </p:nvSpPr>
        <p:spPr>
          <a:xfrm rot="5400000">
            <a:off x="3522600" y="5687640"/>
            <a:ext cx="390600" cy="79668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94"/>
                                        </p:tgtEl>
                                        <p:attrNameLst>
                                          <p:attrName>style.visibility</p:attrName>
                                        </p:attrNameLst>
                                      </p:cBhvr>
                                      <p:to>
                                        <p:strVal val="visible"/>
                                      </p:to>
                                    </p:set>
                                    <p:anim calcmode="lin" valueType="num">
                                      <p:cBhvr additive="base">
                                        <p:cTn id="7" dur="500" fill="hold"/>
                                        <p:tgtEl>
                                          <p:spTgt spid="1394"/>
                                        </p:tgtEl>
                                        <p:attrNameLst>
                                          <p:attrName>ppt_x</p:attrName>
                                        </p:attrNameLst>
                                      </p:cBhvr>
                                      <p:tavLst>
                                        <p:tav tm="0">
                                          <p:val>
                                            <p:strVal val="#ppt_x"/>
                                          </p:val>
                                        </p:tav>
                                        <p:tav tm="100000">
                                          <p:val>
                                            <p:strVal val="#ppt_x"/>
                                          </p:val>
                                        </p:tav>
                                      </p:tavLst>
                                    </p:anim>
                                    <p:anim calcmode="lin" valueType="num">
                                      <p:cBhvr additive="base">
                                        <p:cTn id="8" dur="500" fill="hold"/>
                                        <p:tgtEl>
                                          <p:spTgt spid="139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03"/>
                                        </p:tgtEl>
                                        <p:attrNameLst>
                                          <p:attrName>style.visibility</p:attrName>
                                        </p:attrNameLst>
                                      </p:cBhvr>
                                      <p:to>
                                        <p:strVal val="visible"/>
                                      </p:to>
                                    </p:set>
                                    <p:anim calcmode="lin" valueType="num">
                                      <p:cBhvr additive="base">
                                        <p:cTn id="11" dur="500" fill="hold"/>
                                        <p:tgtEl>
                                          <p:spTgt spid="1403"/>
                                        </p:tgtEl>
                                        <p:attrNameLst>
                                          <p:attrName>ppt_x</p:attrName>
                                        </p:attrNameLst>
                                      </p:cBhvr>
                                      <p:tavLst>
                                        <p:tav tm="0">
                                          <p:val>
                                            <p:strVal val="#ppt_x"/>
                                          </p:val>
                                        </p:tav>
                                        <p:tav tm="100000">
                                          <p:val>
                                            <p:strVal val="#ppt_x"/>
                                          </p:val>
                                        </p:tav>
                                      </p:tavLst>
                                    </p:anim>
                                    <p:anim calcmode="lin" valueType="num">
                                      <p:cBhvr additive="base">
                                        <p:cTn id="12" dur="500" fill="hold"/>
                                        <p:tgtEl>
                                          <p:spTgt spid="140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01"/>
                                        </p:tgtEl>
                                        <p:attrNameLst>
                                          <p:attrName>style.visibility</p:attrName>
                                        </p:attrNameLst>
                                      </p:cBhvr>
                                      <p:to>
                                        <p:strVal val="visible"/>
                                      </p:to>
                                    </p:set>
                                    <p:anim calcmode="lin" valueType="num">
                                      <p:cBhvr additive="base">
                                        <p:cTn id="17" dur="500" fill="hold"/>
                                        <p:tgtEl>
                                          <p:spTgt spid="1401"/>
                                        </p:tgtEl>
                                        <p:attrNameLst>
                                          <p:attrName>ppt_x</p:attrName>
                                        </p:attrNameLst>
                                      </p:cBhvr>
                                      <p:tavLst>
                                        <p:tav tm="0">
                                          <p:val>
                                            <p:strVal val="#ppt_x"/>
                                          </p:val>
                                        </p:tav>
                                        <p:tav tm="100000">
                                          <p:val>
                                            <p:strVal val="#ppt_x"/>
                                          </p:val>
                                        </p:tav>
                                      </p:tavLst>
                                    </p:anim>
                                    <p:anim calcmode="lin" valueType="num">
                                      <p:cBhvr additive="base">
                                        <p:cTn id="18" dur="500" fill="hold"/>
                                        <p:tgtEl>
                                          <p:spTgt spid="140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402"/>
                                        </p:tgtEl>
                                        <p:attrNameLst>
                                          <p:attrName>style.visibility</p:attrName>
                                        </p:attrNameLst>
                                      </p:cBhvr>
                                      <p:to>
                                        <p:strVal val="visible"/>
                                      </p:to>
                                    </p:set>
                                    <p:anim calcmode="lin" valueType="num">
                                      <p:cBhvr additive="base">
                                        <p:cTn id="22" dur="500" fill="hold"/>
                                        <p:tgtEl>
                                          <p:spTgt spid="1402"/>
                                        </p:tgtEl>
                                        <p:attrNameLst>
                                          <p:attrName>ppt_x</p:attrName>
                                        </p:attrNameLst>
                                      </p:cBhvr>
                                      <p:tavLst>
                                        <p:tav tm="0">
                                          <p:val>
                                            <p:strVal val="#ppt_x"/>
                                          </p:val>
                                        </p:tav>
                                        <p:tav tm="100000">
                                          <p:val>
                                            <p:strVal val="#ppt_x"/>
                                          </p:val>
                                        </p:tav>
                                      </p:tavLst>
                                    </p:anim>
                                    <p:anim calcmode="lin" valueType="num">
                                      <p:cBhvr additive="base">
                                        <p:cTn id="23" dur="500" fill="hold"/>
                                        <p:tgtEl>
                                          <p:spTgt spid="140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05"/>
                                        </p:tgtEl>
                                        <p:attrNameLst>
                                          <p:attrName>style.visibility</p:attrName>
                                        </p:attrNameLst>
                                      </p:cBhvr>
                                      <p:to>
                                        <p:strVal val="visible"/>
                                      </p:to>
                                    </p:set>
                                    <p:anim calcmode="lin" valueType="num">
                                      <p:cBhvr additive="base">
                                        <p:cTn id="28" dur="500" fill="hold"/>
                                        <p:tgtEl>
                                          <p:spTgt spid="1405"/>
                                        </p:tgtEl>
                                        <p:attrNameLst>
                                          <p:attrName>ppt_x</p:attrName>
                                        </p:attrNameLst>
                                      </p:cBhvr>
                                      <p:tavLst>
                                        <p:tav tm="0">
                                          <p:val>
                                            <p:strVal val="#ppt_x"/>
                                          </p:val>
                                        </p:tav>
                                        <p:tav tm="100000">
                                          <p:val>
                                            <p:strVal val="#ppt_x"/>
                                          </p:val>
                                        </p:tav>
                                      </p:tavLst>
                                    </p:anim>
                                    <p:anim calcmode="lin" valueType="num">
                                      <p:cBhvr additive="base">
                                        <p:cTn id="29" dur="500" fill="hold"/>
                                        <p:tgtEl>
                                          <p:spTgt spid="140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04"/>
                                        </p:tgtEl>
                                        <p:attrNameLst>
                                          <p:attrName>style.visibility</p:attrName>
                                        </p:attrNameLst>
                                      </p:cBhvr>
                                      <p:to>
                                        <p:strVal val="visible"/>
                                      </p:to>
                                    </p:set>
                                    <p:anim calcmode="lin" valueType="num">
                                      <p:cBhvr additive="base">
                                        <p:cTn id="32" dur="500" fill="hold"/>
                                        <p:tgtEl>
                                          <p:spTgt spid="1404"/>
                                        </p:tgtEl>
                                        <p:attrNameLst>
                                          <p:attrName>ppt_x</p:attrName>
                                        </p:attrNameLst>
                                      </p:cBhvr>
                                      <p:tavLst>
                                        <p:tav tm="0">
                                          <p:val>
                                            <p:strVal val="#ppt_x"/>
                                          </p:val>
                                        </p:tav>
                                        <p:tav tm="100000">
                                          <p:val>
                                            <p:strVal val="#ppt_x"/>
                                          </p:val>
                                        </p:tav>
                                      </p:tavLst>
                                    </p:anim>
                                    <p:anim calcmode="lin" valueType="num">
                                      <p:cBhvr additive="base">
                                        <p:cTn id="33" dur="500" fill="hold"/>
                                        <p:tgtEl>
                                          <p:spTgt spid="14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4" grpId="0"/>
      <p:bldP spid="1401" grpId="0"/>
      <p:bldP spid="140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CustomShape 1"/>
          <p:cNvSpPr/>
          <p:nvPr/>
        </p:nvSpPr>
        <p:spPr>
          <a:xfrm>
            <a:off x="219600" y="400680"/>
            <a:ext cx="8603640" cy="7732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79"/>
              </a:spcBef>
              <a:buClr>
                <a:srgbClr val="000000"/>
              </a:buClr>
              <a:buFont typeface="Arial"/>
              <a:buChar char="•"/>
            </a:pPr>
            <a:r>
              <a:rPr lang="en-US" sz="2400" b="0" strike="noStrike" spc="-1">
                <a:solidFill>
                  <a:srgbClr val="000000"/>
                </a:solidFill>
                <a:latin typeface="Times New Roman"/>
              </a:rPr>
              <a:t>Each of the </a:t>
            </a:r>
            <a:r>
              <a:rPr lang="en-US" sz="2400" b="0" strike="noStrike" spc="-1">
                <a:solidFill>
                  <a:srgbClr val="000000"/>
                </a:solidFill>
                <a:latin typeface="Symbol"/>
              </a:rPr>
              <a:t>D</a:t>
            </a:r>
            <a:r>
              <a:rPr lang="en-US" sz="2400" b="0" i="1" strike="noStrike" spc="-1">
                <a:solidFill>
                  <a:srgbClr val="000000"/>
                </a:solidFill>
                <a:latin typeface="Times New Roman"/>
              </a:rPr>
              <a:t>E</a:t>
            </a:r>
            <a:r>
              <a:rPr lang="en-US" sz="2400" b="0" strike="noStrike" spc="-1">
                <a:solidFill>
                  <a:srgbClr val="000000"/>
                </a:solidFill>
                <a:latin typeface="Times New Roman"/>
              </a:rPr>
              <a:t>(</a:t>
            </a:r>
            <a:r>
              <a:rPr lang="en-US" sz="2400" b="0" i="1" strike="noStrike" spc="-1">
                <a:solidFill>
                  <a:srgbClr val="000000"/>
                </a:solidFill>
                <a:latin typeface="Times New Roman"/>
              </a:rPr>
              <a:t>i</a:t>
            </a:r>
            <a:r>
              <a:rPr lang="en-US" sz="2400" b="0" strike="noStrike" spc="-1">
                <a:solidFill>
                  <a:srgbClr val="000000"/>
                </a:solidFill>
                <a:latin typeface="Times New Roman"/>
              </a:rPr>
              <a:t>) are </a:t>
            </a:r>
            <a:r>
              <a:rPr lang="en-US" sz="2400" b="1" strike="noStrike" spc="-1">
                <a:solidFill>
                  <a:srgbClr val="000000"/>
                </a:solidFill>
                <a:latin typeface="Times New Roman"/>
              </a:rPr>
              <a:t>logits</a:t>
            </a:r>
            <a:r>
              <a:rPr lang="en-US" sz="2400" b="0" strike="noStrike" spc="-1">
                <a:solidFill>
                  <a:srgbClr val="000000"/>
                </a:solidFill>
                <a:latin typeface="Times New Roman"/>
              </a:rPr>
              <a:t> (log odds) of the conditional node probabilities.</a:t>
            </a:r>
            <a:endParaRPr lang="en-US" sz="2400" b="0" strike="noStrike" spc="-1">
              <a:latin typeface="Arial"/>
            </a:endParaRPr>
          </a:p>
        </p:txBody>
      </p:sp>
      <p:sp>
        <p:nvSpPr>
          <p:cNvPr id="1407" name="CustomShape 2"/>
          <p:cNvSpPr/>
          <p:nvPr/>
        </p:nvSpPr>
        <p:spPr>
          <a:xfrm>
            <a:off x="579900" y="1361804"/>
            <a:ext cx="8603640" cy="7732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Each node for each sample configuration contributes one of these logits:</a:t>
            </a:r>
            <a:endParaRPr lang="en-US" sz="2200" b="0" strike="noStrike" spc="-1" dirty="0">
              <a:latin typeface="Arial"/>
            </a:endParaRPr>
          </a:p>
        </p:txBody>
      </p:sp>
      <p:pic>
        <p:nvPicPr>
          <p:cNvPr id="1408" name="Picture 7"/>
          <p:cNvPicPr/>
          <p:nvPr/>
        </p:nvPicPr>
        <p:blipFill>
          <a:blip r:embed="rId2"/>
          <a:stretch/>
        </p:blipFill>
        <p:spPr>
          <a:xfrm>
            <a:off x="3145320" y="1886400"/>
            <a:ext cx="1610640" cy="451080"/>
          </a:xfrm>
          <a:prstGeom prst="rect">
            <a:avLst/>
          </a:prstGeom>
          <a:ln>
            <a:noFill/>
          </a:ln>
        </p:spPr>
      </p:pic>
      <p:sp>
        <p:nvSpPr>
          <p:cNvPr id="1409" name="CustomShape 3"/>
          <p:cNvSpPr/>
          <p:nvPr/>
        </p:nvSpPr>
        <p:spPr>
          <a:xfrm>
            <a:off x="3259440" y="2758320"/>
            <a:ext cx="81216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node </a:t>
            </a:r>
            <a:r>
              <a:rPr lang="en-US" sz="2000" b="0" i="1" strike="noStrike" spc="-1">
                <a:solidFill>
                  <a:srgbClr val="000000"/>
                </a:solidFill>
                <a:latin typeface="Times New Roman"/>
              </a:rPr>
              <a:t>i</a:t>
            </a:r>
            <a:endParaRPr lang="en-US" sz="2000" b="0" strike="noStrike" spc="-1">
              <a:latin typeface="Arial"/>
            </a:endParaRPr>
          </a:p>
        </p:txBody>
      </p:sp>
      <p:sp>
        <p:nvSpPr>
          <p:cNvPr id="1410" name="CustomShape 4"/>
          <p:cNvSpPr/>
          <p:nvPr/>
        </p:nvSpPr>
        <p:spPr>
          <a:xfrm>
            <a:off x="4224960" y="2764440"/>
            <a:ext cx="253260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sample configuration </a:t>
            </a:r>
            <a:r>
              <a:rPr lang="en-US" sz="2000" b="0" i="1" strike="noStrike" spc="-1">
                <a:solidFill>
                  <a:srgbClr val="000000"/>
                </a:solidFill>
                <a:latin typeface="Times New Roman"/>
              </a:rPr>
              <a:t>n</a:t>
            </a:r>
            <a:endParaRPr lang="en-US" sz="2000" b="0" strike="noStrike" spc="-1">
              <a:latin typeface="Arial"/>
            </a:endParaRPr>
          </a:p>
        </p:txBody>
      </p:sp>
      <p:sp>
        <p:nvSpPr>
          <p:cNvPr id="1411" name="CustomShape 5"/>
          <p:cNvSpPr/>
          <p:nvPr/>
        </p:nvSpPr>
        <p:spPr>
          <a:xfrm flipH="1" flipV="1">
            <a:off x="4551840" y="2351160"/>
            <a:ext cx="218160" cy="49428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412" name="CustomShape 6"/>
          <p:cNvSpPr/>
          <p:nvPr/>
        </p:nvSpPr>
        <p:spPr>
          <a:xfrm flipV="1">
            <a:off x="3665520" y="2351880"/>
            <a:ext cx="442440" cy="4881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413" name="CustomShape 7"/>
          <p:cNvSpPr/>
          <p:nvPr/>
        </p:nvSpPr>
        <p:spPr>
          <a:xfrm>
            <a:off x="642960" y="3340800"/>
            <a:ext cx="8603640" cy="7732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Each of these logits can be collected into matrix-vector form:</a:t>
            </a:r>
            <a:endParaRPr lang="en-US" sz="2200" b="0" strike="noStrike" spc="-1" dirty="0">
              <a:latin typeface="Arial"/>
            </a:endParaRPr>
          </a:p>
        </p:txBody>
      </p:sp>
      <p:pic>
        <p:nvPicPr>
          <p:cNvPr id="1414" name="Picture 16"/>
          <p:cNvPicPr/>
          <p:nvPr/>
        </p:nvPicPr>
        <p:blipFill>
          <a:blip r:embed="rId3"/>
          <a:stretch/>
        </p:blipFill>
        <p:spPr>
          <a:xfrm>
            <a:off x="4969440" y="4023000"/>
            <a:ext cx="3809160" cy="506880"/>
          </a:xfrm>
          <a:prstGeom prst="rect">
            <a:avLst/>
          </a:prstGeom>
          <a:ln>
            <a:noFill/>
          </a:ln>
        </p:spPr>
      </p:pic>
      <p:sp>
        <p:nvSpPr>
          <p:cNvPr id="1415" name="CustomShape 8"/>
          <p:cNvSpPr/>
          <p:nvPr/>
        </p:nvSpPr>
        <p:spPr>
          <a:xfrm>
            <a:off x="3003840" y="4043880"/>
            <a:ext cx="197172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with elements:</a:t>
            </a:r>
            <a:endParaRPr lang="en-US" sz="2400" b="0" strike="noStrike" spc="-1">
              <a:latin typeface="Arial"/>
            </a:endParaRPr>
          </a:p>
        </p:txBody>
      </p:sp>
      <p:sp>
        <p:nvSpPr>
          <p:cNvPr id="1416" name="CustomShape 9"/>
          <p:cNvSpPr/>
          <p:nvPr/>
        </p:nvSpPr>
        <p:spPr>
          <a:xfrm rot="16200000">
            <a:off x="942120" y="4353120"/>
            <a:ext cx="518400" cy="791640"/>
          </a:xfrm>
          <a:prstGeom prst="lef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417" name="CustomShape 10"/>
          <p:cNvSpPr/>
          <p:nvPr/>
        </p:nvSpPr>
        <p:spPr>
          <a:xfrm rot="16200000">
            <a:off x="2103840" y="4483440"/>
            <a:ext cx="518400" cy="493200"/>
          </a:xfrm>
          <a:prstGeom prst="lef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418" name="CustomShape 11"/>
          <p:cNvSpPr/>
          <p:nvPr/>
        </p:nvSpPr>
        <p:spPr>
          <a:xfrm>
            <a:off x="25200" y="5019480"/>
            <a:ext cx="28465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Times New Roman"/>
              </a:rPr>
              <a:t>vector of logits, of length </a:t>
            </a:r>
            <a:r>
              <a:rPr lang="en-US" sz="1800" b="0" i="1" strike="noStrike" spc="-1" dirty="0">
                <a:solidFill>
                  <a:srgbClr val="000000"/>
                </a:solidFill>
                <a:latin typeface="Times New Roman"/>
              </a:rPr>
              <a:t>M </a:t>
            </a:r>
            <a:r>
              <a:rPr lang="en-US" sz="1800" b="0" strike="noStrike" spc="-1" dirty="0">
                <a:solidFill>
                  <a:srgbClr val="000000"/>
                </a:solidFill>
                <a:latin typeface="Times New Roman"/>
              </a:rPr>
              <a:t>(# nodes) × </a:t>
            </a:r>
            <a:r>
              <a:rPr lang="en-US" sz="1800" b="0" i="1" strike="noStrike" spc="-1" dirty="0">
                <a:solidFill>
                  <a:srgbClr val="000000"/>
                </a:solidFill>
                <a:latin typeface="Times New Roman"/>
              </a:rPr>
              <a:t>p </a:t>
            </a:r>
            <a:r>
              <a:rPr lang="en-US" sz="1800" b="0" strike="noStrike" spc="-1" dirty="0">
                <a:solidFill>
                  <a:srgbClr val="000000"/>
                </a:solidFill>
                <a:latin typeface="Times New Roman"/>
              </a:rPr>
              <a:t>(# parameters)</a:t>
            </a:r>
            <a:endParaRPr lang="en-US" sz="1800" b="0" strike="noStrike" spc="-1" dirty="0">
              <a:latin typeface="Arial"/>
            </a:endParaRPr>
          </a:p>
        </p:txBody>
      </p:sp>
      <p:sp>
        <p:nvSpPr>
          <p:cNvPr id="1419" name="Line 12"/>
          <p:cNvSpPr/>
          <p:nvPr/>
        </p:nvSpPr>
        <p:spPr>
          <a:xfrm>
            <a:off x="2363400" y="4989240"/>
            <a:ext cx="78192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420" name="CustomShape 13"/>
          <p:cNvSpPr/>
          <p:nvPr/>
        </p:nvSpPr>
        <p:spPr>
          <a:xfrm>
            <a:off x="1955880" y="5665680"/>
            <a:ext cx="3847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i="1" strike="noStrike" spc="-1">
                <a:solidFill>
                  <a:srgbClr val="000000"/>
                </a:solidFill>
                <a:latin typeface="Times New Roman"/>
              </a:rPr>
              <a:t>N </a:t>
            </a:r>
            <a:r>
              <a:rPr lang="en-US" sz="1800" b="0" strike="noStrike" spc="-1">
                <a:solidFill>
                  <a:srgbClr val="000000"/>
                </a:solidFill>
                <a:latin typeface="Times New Roman"/>
              </a:rPr>
              <a:t>(# samples) × </a:t>
            </a:r>
            <a:r>
              <a:rPr lang="en-US" sz="1800" b="0" i="1" strike="noStrike" spc="-1">
                <a:solidFill>
                  <a:srgbClr val="000000"/>
                </a:solidFill>
                <a:latin typeface="Times New Roman"/>
              </a:rPr>
              <a:t>p </a:t>
            </a:r>
            <a:r>
              <a:rPr lang="en-US" sz="1800" b="0" strike="noStrike" spc="-1">
                <a:solidFill>
                  <a:srgbClr val="000000"/>
                </a:solidFill>
                <a:latin typeface="Times New Roman"/>
              </a:rPr>
              <a:t>(# parameters) matrix of </a:t>
            </a:r>
            <a:r>
              <a:rPr lang="en-US" sz="1800" b="0" strike="noStrike" spc="-1">
                <a:solidFill>
                  <a:srgbClr val="000000"/>
                </a:solidFill>
                <a:latin typeface="Symbol"/>
              </a:rPr>
              <a:t>a</a:t>
            </a:r>
            <a:r>
              <a:rPr lang="en-US" sz="1800" b="0" strike="noStrike" spc="-1">
                <a:solidFill>
                  <a:srgbClr val="000000"/>
                </a:solidFill>
                <a:latin typeface="Times New Roman"/>
              </a:rPr>
              <a:t> differences</a:t>
            </a:r>
            <a:endParaRPr lang="en-US" sz="1800" b="0" strike="noStrike" spc="-1">
              <a:latin typeface="Arial"/>
            </a:endParaRPr>
          </a:p>
        </p:txBody>
      </p:sp>
      <p:sp>
        <p:nvSpPr>
          <p:cNvPr id="1421" name="Line 14"/>
          <p:cNvSpPr/>
          <p:nvPr/>
        </p:nvSpPr>
        <p:spPr>
          <a:xfrm>
            <a:off x="3145320" y="4989240"/>
            <a:ext cx="360" cy="67644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422" name="CustomShape 15"/>
          <p:cNvSpPr/>
          <p:nvPr/>
        </p:nvSpPr>
        <p:spPr>
          <a:xfrm flipH="1" flipV="1">
            <a:off x="2844360" y="4457160"/>
            <a:ext cx="569160" cy="39024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423" name="CustomShape 16"/>
          <p:cNvSpPr/>
          <p:nvPr/>
        </p:nvSpPr>
        <p:spPr>
          <a:xfrm>
            <a:off x="3387240" y="4671720"/>
            <a:ext cx="28465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vector of </a:t>
            </a:r>
            <a:r>
              <a:rPr lang="en-US" sz="1800" b="0" i="1" strike="noStrike" spc="-1">
                <a:solidFill>
                  <a:srgbClr val="000000"/>
                </a:solidFill>
                <a:latin typeface="Times New Roman"/>
              </a:rPr>
              <a:t>p </a:t>
            </a:r>
            <a:r>
              <a:rPr lang="en-US" sz="1800" b="0" strike="noStrike" spc="-1">
                <a:solidFill>
                  <a:srgbClr val="000000"/>
                </a:solidFill>
                <a:latin typeface="Times New Roman"/>
              </a:rPr>
              <a:t>parameters</a:t>
            </a:r>
            <a:endParaRPr lang="en-US" sz="1800" b="0" strike="noStrike" spc="-1">
              <a:latin typeface="Arial"/>
            </a:endParaRPr>
          </a:p>
        </p:txBody>
      </p:sp>
      <p:pic>
        <p:nvPicPr>
          <p:cNvPr id="1424" name="Picture 29"/>
          <p:cNvPicPr/>
          <p:nvPr/>
        </p:nvPicPr>
        <p:blipFill>
          <a:blip r:embed="rId4"/>
          <a:stretch/>
        </p:blipFill>
        <p:spPr>
          <a:xfrm>
            <a:off x="810000" y="4114440"/>
            <a:ext cx="2006280" cy="34272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07"/>
                                        </p:tgtEl>
                                        <p:attrNameLst>
                                          <p:attrName>style.visibility</p:attrName>
                                        </p:attrNameLst>
                                      </p:cBhvr>
                                      <p:to>
                                        <p:strVal val="visible"/>
                                      </p:to>
                                    </p:set>
                                    <p:anim calcmode="lin" valueType="num">
                                      <p:cBhvr additive="base">
                                        <p:cTn id="7" dur="500" fill="hold"/>
                                        <p:tgtEl>
                                          <p:spTgt spid="1407"/>
                                        </p:tgtEl>
                                        <p:attrNameLst>
                                          <p:attrName>ppt_x</p:attrName>
                                        </p:attrNameLst>
                                      </p:cBhvr>
                                      <p:tavLst>
                                        <p:tav tm="0">
                                          <p:val>
                                            <p:strVal val="#ppt_x"/>
                                          </p:val>
                                        </p:tav>
                                        <p:tav tm="100000">
                                          <p:val>
                                            <p:strVal val="#ppt_x"/>
                                          </p:val>
                                        </p:tav>
                                      </p:tavLst>
                                    </p:anim>
                                    <p:anim calcmode="lin" valueType="num">
                                      <p:cBhvr additive="base">
                                        <p:cTn id="8" dur="500" fill="hold"/>
                                        <p:tgtEl>
                                          <p:spTgt spid="14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08"/>
                                        </p:tgtEl>
                                        <p:attrNameLst>
                                          <p:attrName>style.visibility</p:attrName>
                                        </p:attrNameLst>
                                      </p:cBhvr>
                                      <p:to>
                                        <p:strVal val="visible"/>
                                      </p:to>
                                    </p:set>
                                    <p:anim calcmode="lin" valueType="num">
                                      <p:cBhvr additive="base">
                                        <p:cTn id="11" dur="500" fill="hold"/>
                                        <p:tgtEl>
                                          <p:spTgt spid="1408"/>
                                        </p:tgtEl>
                                        <p:attrNameLst>
                                          <p:attrName>ppt_x</p:attrName>
                                        </p:attrNameLst>
                                      </p:cBhvr>
                                      <p:tavLst>
                                        <p:tav tm="0">
                                          <p:val>
                                            <p:strVal val="#ppt_x"/>
                                          </p:val>
                                        </p:tav>
                                        <p:tav tm="100000">
                                          <p:val>
                                            <p:strVal val="#ppt_x"/>
                                          </p:val>
                                        </p:tav>
                                      </p:tavLst>
                                    </p:anim>
                                    <p:anim calcmode="lin" valueType="num">
                                      <p:cBhvr additive="base">
                                        <p:cTn id="12" dur="500" fill="hold"/>
                                        <p:tgtEl>
                                          <p:spTgt spid="140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09"/>
                                        </p:tgtEl>
                                        <p:attrNameLst>
                                          <p:attrName>style.visibility</p:attrName>
                                        </p:attrNameLst>
                                      </p:cBhvr>
                                      <p:to>
                                        <p:strVal val="visible"/>
                                      </p:to>
                                    </p:set>
                                    <p:anim calcmode="lin" valueType="num">
                                      <p:cBhvr additive="base">
                                        <p:cTn id="15" dur="500" fill="hold"/>
                                        <p:tgtEl>
                                          <p:spTgt spid="1409"/>
                                        </p:tgtEl>
                                        <p:attrNameLst>
                                          <p:attrName>ppt_x</p:attrName>
                                        </p:attrNameLst>
                                      </p:cBhvr>
                                      <p:tavLst>
                                        <p:tav tm="0">
                                          <p:val>
                                            <p:strVal val="#ppt_x"/>
                                          </p:val>
                                        </p:tav>
                                        <p:tav tm="100000">
                                          <p:val>
                                            <p:strVal val="#ppt_x"/>
                                          </p:val>
                                        </p:tav>
                                      </p:tavLst>
                                    </p:anim>
                                    <p:anim calcmode="lin" valueType="num">
                                      <p:cBhvr additive="base">
                                        <p:cTn id="16" dur="500" fill="hold"/>
                                        <p:tgtEl>
                                          <p:spTgt spid="140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10"/>
                                        </p:tgtEl>
                                        <p:attrNameLst>
                                          <p:attrName>style.visibility</p:attrName>
                                        </p:attrNameLst>
                                      </p:cBhvr>
                                      <p:to>
                                        <p:strVal val="visible"/>
                                      </p:to>
                                    </p:set>
                                    <p:anim calcmode="lin" valueType="num">
                                      <p:cBhvr additive="base">
                                        <p:cTn id="19" dur="500" fill="hold"/>
                                        <p:tgtEl>
                                          <p:spTgt spid="1410"/>
                                        </p:tgtEl>
                                        <p:attrNameLst>
                                          <p:attrName>ppt_x</p:attrName>
                                        </p:attrNameLst>
                                      </p:cBhvr>
                                      <p:tavLst>
                                        <p:tav tm="0">
                                          <p:val>
                                            <p:strVal val="#ppt_x"/>
                                          </p:val>
                                        </p:tav>
                                        <p:tav tm="100000">
                                          <p:val>
                                            <p:strVal val="#ppt_x"/>
                                          </p:val>
                                        </p:tav>
                                      </p:tavLst>
                                    </p:anim>
                                    <p:anim calcmode="lin" valueType="num">
                                      <p:cBhvr additive="base">
                                        <p:cTn id="20" dur="500" fill="hold"/>
                                        <p:tgtEl>
                                          <p:spTgt spid="14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11"/>
                                        </p:tgtEl>
                                        <p:attrNameLst>
                                          <p:attrName>style.visibility</p:attrName>
                                        </p:attrNameLst>
                                      </p:cBhvr>
                                      <p:to>
                                        <p:strVal val="visible"/>
                                      </p:to>
                                    </p:set>
                                    <p:anim calcmode="lin" valueType="num">
                                      <p:cBhvr additive="base">
                                        <p:cTn id="23" dur="500" fill="hold"/>
                                        <p:tgtEl>
                                          <p:spTgt spid="1411"/>
                                        </p:tgtEl>
                                        <p:attrNameLst>
                                          <p:attrName>ppt_x</p:attrName>
                                        </p:attrNameLst>
                                      </p:cBhvr>
                                      <p:tavLst>
                                        <p:tav tm="0">
                                          <p:val>
                                            <p:strVal val="#ppt_x"/>
                                          </p:val>
                                        </p:tav>
                                        <p:tav tm="100000">
                                          <p:val>
                                            <p:strVal val="#ppt_x"/>
                                          </p:val>
                                        </p:tav>
                                      </p:tavLst>
                                    </p:anim>
                                    <p:anim calcmode="lin" valueType="num">
                                      <p:cBhvr additive="base">
                                        <p:cTn id="24" dur="500" fill="hold"/>
                                        <p:tgtEl>
                                          <p:spTgt spid="14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12"/>
                                        </p:tgtEl>
                                        <p:attrNameLst>
                                          <p:attrName>style.visibility</p:attrName>
                                        </p:attrNameLst>
                                      </p:cBhvr>
                                      <p:to>
                                        <p:strVal val="visible"/>
                                      </p:to>
                                    </p:set>
                                    <p:anim calcmode="lin" valueType="num">
                                      <p:cBhvr additive="base">
                                        <p:cTn id="27" dur="500" fill="hold"/>
                                        <p:tgtEl>
                                          <p:spTgt spid="1412"/>
                                        </p:tgtEl>
                                        <p:attrNameLst>
                                          <p:attrName>ppt_x</p:attrName>
                                        </p:attrNameLst>
                                      </p:cBhvr>
                                      <p:tavLst>
                                        <p:tav tm="0">
                                          <p:val>
                                            <p:strVal val="#ppt_x"/>
                                          </p:val>
                                        </p:tav>
                                        <p:tav tm="100000">
                                          <p:val>
                                            <p:strVal val="#ppt_x"/>
                                          </p:val>
                                        </p:tav>
                                      </p:tavLst>
                                    </p:anim>
                                    <p:anim calcmode="lin" valueType="num">
                                      <p:cBhvr additive="base">
                                        <p:cTn id="28" dur="500" fill="hold"/>
                                        <p:tgtEl>
                                          <p:spTgt spid="14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13"/>
                                        </p:tgtEl>
                                        <p:attrNameLst>
                                          <p:attrName>style.visibility</p:attrName>
                                        </p:attrNameLst>
                                      </p:cBhvr>
                                      <p:to>
                                        <p:strVal val="visible"/>
                                      </p:to>
                                    </p:set>
                                    <p:anim calcmode="lin" valueType="num">
                                      <p:cBhvr additive="base">
                                        <p:cTn id="33" dur="500" fill="hold"/>
                                        <p:tgtEl>
                                          <p:spTgt spid="1413"/>
                                        </p:tgtEl>
                                        <p:attrNameLst>
                                          <p:attrName>ppt_x</p:attrName>
                                        </p:attrNameLst>
                                      </p:cBhvr>
                                      <p:tavLst>
                                        <p:tav tm="0">
                                          <p:val>
                                            <p:strVal val="#ppt_x"/>
                                          </p:val>
                                        </p:tav>
                                        <p:tav tm="100000">
                                          <p:val>
                                            <p:strVal val="#ppt_x"/>
                                          </p:val>
                                        </p:tav>
                                      </p:tavLst>
                                    </p:anim>
                                    <p:anim calcmode="lin" valueType="num">
                                      <p:cBhvr additive="base">
                                        <p:cTn id="34" dur="500" fill="hold"/>
                                        <p:tgtEl>
                                          <p:spTgt spid="14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1414"/>
                                        </p:tgtEl>
                                        <p:attrNameLst>
                                          <p:attrName>style.visibility</p:attrName>
                                        </p:attrNameLst>
                                      </p:cBhvr>
                                      <p:to>
                                        <p:strVal val="visible"/>
                                      </p:to>
                                    </p:set>
                                    <p:anim calcmode="lin" valueType="num">
                                      <p:cBhvr additive="base">
                                        <p:cTn id="38" dur="500" fill="hold"/>
                                        <p:tgtEl>
                                          <p:spTgt spid="1414"/>
                                        </p:tgtEl>
                                        <p:attrNameLst>
                                          <p:attrName>ppt_x</p:attrName>
                                        </p:attrNameLst>
                                      </p:cBhvr>
                                      <p:tavLst>
                                        <p:tav tm="0">
                                          <p:val>
                                            <p:strVal val="#ppt_x"/>
                                          </p:val>
                                        </p:tav>
                                        <p:tav tm="100000">
                                          <p:val>
                                            <p:strVal val="#ppt_x"/>
                                          </p:val>
                                        </p:tav>
                                      </p:tavLst>
                                    </p:anim>
                                    <p:anim calcmode="lin" valueType="num">
                                      <p:cBhvr additive="base">
                                        <p:cTn id="39" dur="500" fill="hold"/>
                                        <p:tgtEl>
                                          <p:spTgt spid="141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15"/>
                                        </p:tgtEl>
                                        <p:attrNameLst>
                                          <p:attrName>style.visibility</p:attrName>
                                        </p:attrNameLst>
                                      </p:cBhvr>
                                      <p:to>
                                        <p:strVal val="visible"/>
                                      </p:to>
                                    </p:set>
                                    <p:anim calcmode="lin" valueType="num">
                                      <p:cBhvr additive="base">
                                        <p:cTn id="42" dur="500" fill="hold"/>
                                        <p:tgtEl>
                                          <p:spTgt spid="1415"/>
                                        </p:tgtEl>
                                        <p:attrNameLst>
                                          <p:attrName>ppt_x</p:attrName>
                                        </p:attrNameLst>
                                      </p:cBhvr>
                                      <p:tavLst>
                                        <p:tav tm="0">
                                          <p:val>
                                            <p:strVal val="#ppt_x"/>
                                          </p:val>
                                        </p:tav>
                                        <p:tav tm="100000">
                                          <p:val>
                                            <p:strVal val="#ppt_x"/>
                                          </p:val>
                                        </p:tav>
                                      </p:tavLst>
                                    </p:anim>
                                    <p:anim calcmode="lin" valueType="num">
                                      <p:cBhvr additive="base">
                                        <p:cTn id="43" dur="500" fill="hold"/>
                                        <p:tgtEl>
                                          <p:spTgt spid="141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24"/>
                                        </p:tgtEl>
                                        <p:attrNameLst>
                                          <p:attrName>style.visibility</p:attrName>
                                        </p:attrNameLst>
                                      </p:cBhvr>
                                      <p:to>
                                        <p:strVal val="visible"/>
                                      </p:to>
                                    </p:set>
                                    <p:anim calcmode="lin" valueType="num">
                                      <p:cBhvr additive="base">
                                        <p:cTn id="46" dur="500" fill="hold"/>
                                        <p:tgtEl>
                                          <p:spTgt spid="1424"/>
                                        </p:tgtEl>
                                        <p:attrNameLst>
                                          <p:attrName>ppt_x</p:attrName>
                                        </p:attrNameLst>
                                      </p:cBhvr>
                                      <p:tavLst>
                                        <p:tav tm="0">
                                          <p:val>
                                            <p:strVal val="#ppt_x"/>
                                          </p:val>
                                        </p:tav>
                                        <p:tav tm="100000">
                                          <p:val>
                                            <p:strVal val="#ppt_x"/>
                                          </p:val>
                                        </p:tav>
                                      </p:tavLst>
                                    </p:anim>
                                    <p:anim calcmode="lin" valueType="num">
                                      <p:cBhvr additive="base">
                                        <p:cTn id="47" dur="500" fill="hold"/>
                                        <p:tgtEl>
                                          <p:spTgt spid="14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422"/>
                                        </p:tgtEl>
                                        <p:attrNameLst>
                                          <p:attrName>style.visibility</p:attrName>
                                        </p:attrNameLst>
                                      </p:cBhvr>
                                      <p:to>
                                        <p:strVal val="visible"/>
                                      </p:to>
                                    </p:set>
                                    <p:anim calcmode="lin" valueType="num">
                                      <p:cBhvr additive="base">
                                        <p:cTn id="52" dur="500" fill="hold"/>
                                        <p:tgtEl>
                                          <p:spTgt spid="1422"/>
                                        </p:tgtEl>
                                        <p:attrNameLst>
                                          <p:attrName>ppt_x</p:attrName>
                                        </p:attrNameLst>
                                      </p:cBhvr>
                                      <p:tavLst>
                                        <p:tav tm="0">
                                          <p:val>
                                            <p:strVal val="#ppt_x"/>
                                          </p:val>
                                        </p:tav>
                                        <p:tav tm="100000">
                                          <p:val>
                                            <p:strVal val="#ppt_x"/>
                                          </p:val>
                                        </p:tav>
                                      </p:tavLst>
                                    </p:anim>
                                    <p:anim calcmode="lin" valueType="num">
                                      <p:cBhvr additive="base">
                                        <p:cTn id="53" dur="500" fill="hold"/>
                                        <p:tgtEl>
                                          <p:spTgt spid="1422"/>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423"/>
                                        </p:tgtEl>
                                        <p:attrNameLst>
                                          <p:attrName>style.visibility</p:attrName>
                                        </p:attrNameLst>
                                      </p:cBhvr>
                                      <p:to>
                                        <p:strVal val="visible"/>
                                      </p:to>
                                    </p:set>
                                    <p:anim calcmode="lin" valueType="num">
                                      <p:cBhvr additive="base">
                                        <p:cTn id="56" dur="500" fill="hold"/>
                                        <p:tgtEl>
                                          <p:spTgt spid="1423"/>
                                        </p:tgtEl>
                                        <p:attrNameLst>
                                          <p:attrName>ppt_x</p:attrName>
                                        </p:attrNameLst>
                                      </p:cBhvr>
                                      <p:tavLst>
                                        <p:tav tm="0">
                                          <p:val>
                                            <p:strVal val="#ppt_x"/>
                                          </p:val>
                                        </p:tav>
                                        <p:tav tm="100000">
                                          <p:val>
                                            <p:strVal val="#ppt_x"/>
                                          </p:val>
                                        </p:tav>
                                      </p:tavLst>
                                    </p:anim>
                                    <p:anim calcmode="lin" valueType="num">
                                      <p:cBhvr additive="base">
                                        <p:cTn id="57" dur="500" fill="hold"/>
                                        <p:tgtEl>
                                          <p:spTgt spid="142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421"/>
                                        </p:tgtEl>
                                        <p:attrNameLst>
                                          <p:attrName>style.visibility</p:attrName>
                                        </p:attrNameLst>
                                      </p:cBhvr>
                                      <p:to>
                                        <p:strVal val="visible"/>
                                      </p:to>
                                    </p:set>
                                    <p:anim calcmode="lin" valueType="num">
                                      <p:cBhvr additive="base">
                                        <p:cTn id="62" dur="500" fill="hold"/>
                                        <p:tgtEl>
                                          <p:spTgt spid="1421"/>
                                        </p:tgtEl>
                                        <p:attrNameLst>
                                          <p:attrName>ppt_x</p:attrName>
                                        </p:attrNameLst>
                                      </p:cBhvr>
                                      <p:tavLst>
                                        <p:tav tm="0">
                                          <p:val>
                                            <p:strVal val="#ppt_x"/>
                                          </p:val>
                                        </p:tav>
                                        <p:tav tm="100000">
                                          <p:val>
                                            <p:strVal val="#ppt_x"/>
                                          </p:val>
                                        </p:tav>
                                      </p:tavLst>
                                    </p:anim>
                                    <p:anim calcmode="lin" valueType="num">
                                      <p:cBhvr additive="base">
                                        <p:cTn id="63" dur="500" fill="hold"/>
                                        <p:tgtEl>
                                          <p:spTgt spid="1421"/>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419"/>
                                        </p:tgtEl>
                                        <p:attrNameLst>
                                          <p:attrName>style.visibility</p:attrName>
                                        </p:attrNameLst>
                                      </p:cBhvr>
                                      <p:to>
                                        <p:strVal val="visible"/>
                                      </p:to>
                                    </p:set>
                                    <p:anim calcmode="lin" valueType="num">
                                      <p:cBhvr additive="base">
                                        <p:cTn id="66" dur="500" fill="hold"/>
                                        <p:tgtEl>
                                          <p:spTgt spid="1419"/>
                                        </p:tgtEl>
                                        <p:attrNameLst>
                                          <p:attrName>ppt_x</p:attrName>
                                        </p:attrNameLst>
                                      </p:cBhvr>
                                      <p:tavLst>
                                        <p:tav tm="0">
                                          <p:val>
                                            <p:strVal val="#ppt_x"/>
                                          </p:val>
                                        </p:tav>
                                        <p:tav tm="100000">
                                          <p:val>
                                            <p:strVal val="#ppt_x"/>
                                          </p:val>
                                        </p:tav>
                                      </p:tavLst>
                                    </p:anim>
                                    <p:anim calcmode="lin" valueType="num">
                                      <p:cBhvr additive="base">
                                        <p:cTn id="67" dur="500" fill="hold"/>
                                        <p:tgtEl>
                                          <p:spTgt spid="1419"/>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417"/>
                                        </p:tgtEl>
                                        <p:attrNameLst>
                                          <p:attrName>style.visibility</p:attrName>
                                        </p:attrNameLst>
                                      </p:cBhvr>
                                      <p:to>
                                        <p:strVal val="visible"/>
                                      </p:to>
                                    </p:set>
                                    <p:anim calcmode="lin" valueType="num">
                                      <p:cBhvr additive="base">
                                        <p:cTn id="70" dur="500" fill="hold"/>
                                        <p:tgtEl>
                                          <p:spTgt spid="1417"/>
                                        </p:tgtEl>
                                        <p:attrNameLst>
                                          <p:attrName>ppt_x</p:attrName>
                                        </p:attrNameLst>
                                      </p:cBhvr>
                                      <p:tavLst>
                                        <p:tav tm="0">
                                          <p:val>
                                            <p:strVal val="#ppt_x"/>
                                          </p:val>
                                        </p:tav>
                                        <p:tav tm="100000">
                                          <p:val>
                                            <p:strVal val="#ppt_x"/>
                                          </p:val>
                                        </p:tav>
                                      </p:tavLst>
                                    </p:anim>
                                    <p:anim calcmode="lin" valueType="num">
                                      <p:cBhvr additive="base">
                                        <p:cTn id="71" dur="500" fill="hold"/>
                                        <p:tgtEl>
                                          <p:spTgt spid="1417"/>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420"/>
                                        </p:tgtEl>
                                        <p:attrNameLst>
                                          <p:attrName>style.visibility</p:attrName>
                                        </p:attrNameLst>
                                      </p:cBhvr>
                                      <p:to>
                                        <p:strVal val="visible"/>
                                      </p:to>
                                    </p:set>
                                    <p:anim calcmode="lin" valueType="num">
                                      <p:cBhvr additive="base">
                                        <p:cTn id="74" dur="500" fill="hold"/>
                                        <p:tgtEl>
                                          <p:spTgt spid="1420"/>
                                        </p:tgtEl>
                                        <p:attrNameLst>
                                          <p:attrName>ppt_x</p:attrName>
                                        </p:attrNameLst>
                                      </p:cBhvr>
                                      <p:tavLst>
                                        <p:tav tm="0">
                                          <p:val>
                                            <p:strVal val="#ppt_x"/>
                                          </p:val>
                                        </p:tav>
                                        <p:tav tm="100000">
                                          <p:val>
                                            <p:strVal val="#ppt_x"/>
                                          </p:val>
                                        </p:tav>
                                      </p:tavLst>
                                    </p:anim>
                                    <p:anim calcmode="lin" valueType="num">
                                      <p:cBhvr additive="base">
                                        <p:cTn id="75" dur="500" fill="hold"/>
                                        <p:tgtEl>
                                          <p:spTgt spid="1420"/>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418"/>
                                        </p:tgtEl>
                                        <p:attrNameLst>
                                          <p:attrName>style.visibility</p:attrName>
                                        </p:attrNameLst>
                                      </p:cBhvr>
                                      <p:to>
                                        <p:strVal val="visible"/>
                                      </p:to>
                                    </p:set>
                                    <p:anim calcmode="lin" valueType="num">
                                      <p:cBhvr additive="base">
                                        <p:cTn id="80" dur="500" fill="hold"/>
                                        <p:tgtEl>
                                          <p:spTgt spid="1418"/>
                                        </p:tgtEl>
                                        <p:attrNameLst>
                                          <p:attrName>ppt_x</p:attrName>
                                        </p:attrNameLst>
                                      </p:cBhvr>
                                      <p:tavLst>
                                        <p:tav tm="0">
                                          <p:val>
                                            <p:strVal val="#ppt_x"/>
                                          </p:val>
                                        </p:tav>
                                        <p:tav tm="100000">
                                          <p:val>
                                            <p:strVal val="#ppt_x"/>
                                          </p:val>
                                        </p:tav>
                                      </p:tavLst>
                                    </p:anim>
                                    <p:anim calcmode="lin" valueType="num">
                                      <p:cBhvr additive="base">
                                        <p:cTn id="81" dur="500" fill="hold"/>
                                        <p:tgtEl>
                                          <p:spTgt spid="1418"/>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1416"/>
                                        </p:tgtEl>
                                        <p:attrNameLst>
                                          <p:attrName>style.visibility</p:attrName>
                                        </p:attrNameLst>
                                      </p:cBhvr>
                                      <p:to>
                                        <p:strVal val="visible"/>
                                      </p:to>
                                    </p:set>
                                    <p:anim calcmode="lin" valueType="num">
                                      <p:cBhvr additive="base">
                                        <p:cTn id="84" dur="500" fill="hold"/>
                                        <p:tgtEl>
                                          <p:spTgt spid="1416"/>
                                        </p:tgtEl>
                                        <p:attrNameLst>
                                          <p:attrName>ppt_x</p:attrName>
                                        </p:attrNameLst>
                                      </p:cBhvr>
                                      <p:tavLst>
                                        <p:tav tm="0">
                                          <p:val>
                                            <p:strVal val="#ppt_x"/>
                                          </p:val>
                                        </p:tav>
                                        <p:tav tm="100000">
                                          <p:val>
                                            <p:strVal val="#ppt_x"/>
                                          </p:val>
                                        </p:tav>
                                      </p:tavLst>
                                    </p:anim>
                                    <p:anim calcmode="lin" valueType="num">
                                      <p:cBhvr additive="base">
                                        <p:cTn id="85" dur="500" fill="hold"/>
                                        <p:tgtEl>
                                          <p:spTgt spid="1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7" grpId="0"/>
      <p:bldP spid="1409" grpId="0"/>
      <p:bldP spid="1410" grpId="0"/>
      <p:bldP spid="1413" grpId="0"/>
      <p:bldP spid="1415" grpId="0"/>
      <p:bldP spid="1418" grpId="0"/>
      <p:bldP spid="1420" grpId="0"/>
      <p:bldP spid="142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5" name="Picture 3"/>
          <p:cNvPicPr/>
          <p:nvPr/>
        </p:nvPicPr>
        <p:blipFill>
          <a:blip r:embed="rId2"/>
          <a:stretch/>
        </p:blipFill>
        <p:spPr>
          <a:xfrm>
            <a:off x="1256400" y="1517400"/>
            <a:ext cx="5612040" cy="362880"/>
          </a:xfrm>
          <a:prstGeom prst="rect">
            <a:avLst/>
          </a:prstGeom>
          <a:ln>
            <a:noFill/>
          </a:ln>
        </p:spPr>
      </p:pic>
      <p:sp>
        <p:nvSpPr>
          <p:cNvPr id="1426" name="CustomShape 1"/>
          <p:cNvSpPr/>
          <p:nvPr/>
        </p:nvSpPr>
        <p:spPr>
          <a:xfrm>
            <a:off x="602280" y="727920"/>
            <a:ext cx="124956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Assume:</a:t>
            </a:r>
            <a:endParaRPr lang="en-US" sz="2400" b="0" strike="noStrike" spc="-1">
              <a:latin typeface="Arial"/>
            </a:endParaRPr>
          </a:p>
        </p:txBody>
      </p:sp>
      <p:sp>
        <p:nvSpPr>
          <p:cNvPr id="1427" name="CustomShape 2"/>
          <p:cNvSpPr/>
          <p:nvPr/>
        </p:nvSpPr>
        <p:spPr>
          <a:xfrm>
            <a:off x="219600" y="3964320"/>
            <a:ext cx="8603640" cy="19339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79"/>
              </a:spcBef>
              <a:buClr>
                <a:srgbClr val="000000"/>
              </a:buClr>
              <a:buFont typeface="Arial"/>
              <a:buChar char="•"/>
            </a:pPr>
            <a:r>
              <a:rPr lang="en-US" sz="2400" b="0" strike="noStrike" spc="-1" dirty="0">
                <a:solidFill>
                  <a:srgbClr val="000000"/>
                </a:solidFill>
                <a:latin typeface="Times New Roman"/>
              </a:rPr>
              <a:t>Thus, from this point of view, the determination of parameters can be seen as a multilevel logistic regression where the state of each node is regressed on the the states of the remaining nodes, across all sample configurations.</a:t>
            </a:r>
            <a:endParaRPr lang="en-US" sz="2400" b="0" strike="noStrike" spc="-1" dirty="0">
              <a:latin typeface="Arial"/>
            </a:endParaRPr>
          </a:p>
        </p:txBody>
      </p:sp>
      <p:pic>
        <p:nvPicPr>
          <p:cNvPr id="1428" name="Picture 7"/>
          <p:cNvPicPr/>
          <p:nvPr/>
        </p:nvPicPr>
        <p:blipFill>
          <a:blip r:embed="rId3"/>
          <a:stretch/>
        </p:blipFill>
        <p:spPr>
          <a:xfrm>
            <a:off x="-12612" y="2724480"/>
            <a:ext cx="9143640" cy="482760"/>
          </a:xfrm>
          <a:prstGeom prst="rect">
            <a:avLst/>
          </a:prstGeom>
          <a:ln>
            <a:noFill/>
          </a:ln>
        </p:spPr>
      </p:pic>
      <p:sp>
        <p:nvSpPr>
          <p:cNvPr id="1429" name="CustomShape 3"/>
          <p:cNvSpPr/>
          <p:nvPr/>
        </p:nvSpPr>
        <p:spPr>
          <a:xfrm>
            <a:off x="622440" y="2068560"/>
            <a:ext cx="79236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then:</a:t>
            </a:r>
            <a:endParaRPr lang="en-US"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8"/>
                                        </p:tgtEl>
                                        <p:attrNameLst>
                                          <p:attrName>style.visibility</p:attrName>
                                        </p:attrNameLst>
                                      </p:cBhvr>
                                      <p:to>
                                        <p:strVal val="visible"/>
                                      </p:to>
                                    </p:set>
                                    <p:anim calcmode="lin" valueType="num">
                                      <p:cBhvr additive="base">
                                        <p:cTn id="7" dur="500" fill="hold"/>
                                        <p:tgtEl>
                                          <p:spTgt spid="1428"/>
                                        </p:tgtEl>
                                        <p:attrNameLst>
                                          <p:attrName>ppt_x</p:attrName>
                                        </p:attrNameLst>
                                      </p:cBhvr>
                                      <p:tavLst>
                                        <p:tav tm="0">
                                          <p:val>
                                            <p:strVal val="#ppt_x"/>
                                          </p:val>
                                        </p:tav>
                                        <p:tav tm="100000">
                                          <p:val>
                                            <p:strVal val="#ppt_x"/>
                                          </p:val>
                                        </p:tav>
                                      </p:tavLst>
                                    </p:anim>
                                    <p:anim calcmode="lin" valueType="num">
                                      <p:cBhvr additive="base">
                                        <p:cTn id="8" dur="500" fill="hold"/>
                                        <p:tgtEl>
                                          <p:spTgt spid="14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29"/>
                                        </p:tgtEl>
                                        <p:attrNameLst>
                                          <p:attrName>style.visibility</p:attrName>
                                        </p:attrNameLst>
                                      </p:cBhvr>
                                      <p:to>
                                        <p:strVal val="visible"/>
                                      </p:to>
                                    </p:set>
                                    <p:anim calcmode="lin" valueType="num">
                                      <p:cBhvr additive="base">
                                        <p:cTn id="11" dur="500" fill="hold"/>
                                        <p:tgtEl>
                                          <p:spTgt spid="1429"/>
                                        </p:tgtEl>
                                        <p:attrNameLst>
                                          <p:attrName>ppt_x</p:attrName>
                                        </p:attrNameLst>
                                      </p:cBhvr>
                                      <p:tavLst>
                                        <p:tav tm="0">
                                          <p:val>
                                            <p:strVal val="#ppt_x"/>
                                          </p:val>
                                        </p:tav>
                                        <p:tav tm="100000">
                                          <p:val>
                                            <p:strVal val="#ppt_x"/>
                                          </p:val>
                                        </p:tav>
                                      </p:tavLst>
                                    </p:anim>
                                    <p:anim calcmode="lin" valueType="num">
                                      <p:cBhvr additive="base">
                                        <p:cTn id="12" dur="500" fill="hold"/>
                                        <p:tgtEl>
                                          <p:spTgt spid="14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27"/>
                                        </p:tgtEl>
                                        <p:attrNameLst>
                                          <p:attrName>style.visibility</p:attrName>
                                        </p:attrNameLst>
                                      </p:cBhvr>
                                      <p:to>
                                        <p:strVal val="visible"/>
                                      </p:to>
                                    </p:set>
                                    <p:anim calcmode="lin" valueType="num">
                                      <p:cBhvr additive="repl">
                                        <p:cTn id="17" dur="500" fill="hold"/>
                                        <p:tgtEl>
                                          <p:spTgt spid="1427"/>
                                        </p:tgtEl>
                                        <p:attrNameLst>
                                          <p:attrName>ppt_x</p:attrName>
                                        </p:attrNameLst>
                                      </p:cBhvr>
                                      <p:tavLst>
                                        <p:tav tm="0">
                                          <p:val>
                                            <p:strVal val="#ppt_x"/>
                                          </p:val>
                                        </p:tav>
                                        <p:tav tm="100000">
                                          <p:val>
                                            <p:strVal val="#ppt_x"/>
                                          </p:val>
                                        </p:tav>
                                      </p:tavLst>
                                    </p:anim>
                                    <p:anim calcmode="lin" valueType="num">
                                      <p:cBhvr additive="repl">
                                        <p:cTn id="18" dur="500" fill="hold"/>
                                        <p:tgtEl>
                                          <p:spTgt spid="14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0" name="Table 1"/>
          <p:cNvGraphicFramePr/>
          <p:nvPr>
            <p:extLst>
              <p:ext uri="{D42A27DB-BD31-4B8C-83A1-F6EECF244321}">
                <p14:modId xmlns:p14="http://schemas.microsoft.com/office/powerpoint/2010/main" val="4114830547"/>
              </p:ext>
            </p:extLst>
          </p:nvPr>
        </p:nvGraphicFramePr>
        <p:xfrm>
          <a:off x="1483560" y="773120"/>
          <a:ext cx="5829120" cy="3657600"/>
        </p:xfrm>
        <a:graphic>
          <a:graphicData uri="http://schemas.openxmlformats.org/drawingml/2006/table">
            <a:tbl>
              <a:tblPr/>
              <a:tblGrid>
                <a:gridCol w="876240">
                  <a:extLst>
                    <a:ext uri="{9D8B030D-6E8A-4147-A177-3AD203B41FA5}">
                      <a16:colId xmlns:a16="http://schemas.microsoft.com/office/drawing/2014/main" val="20000"/>
                    </a:ext>
                  </a:extLst>
                </a:gridCol>
                <a:gridCol w="825480">
                  <a:extLst>
                    <a:ext uri="{9D8B030D-6E8A-4147-A177-3AD203B41FA5}">
                      <a16:colId xmlns:a16="http://schemas.microsoft.com/office/drawing/2014/main" val="20001"/>
                    </a:ext>
                  </a:extLst>
                </a:gridCol>
                <a:gridCol w="825480">
                  <a:extLst>
                    <a:ext uri="{9D8B030D-6E8A-4147-A177-3AD203B41FA5}">
                      <a16:colId xmlns:a16="http://schemas.microsoft.com/office/drawing/2014/main" val="20002"/>
                    </a:ext>
                  </a:extLst>
                </a:gridCol>
                <a:gridCol w="825480">
                  <a:extLst>
                    <a:ext uri="{9D8B030D-6E8A-4147-A177-3AD203B41FA5}">
                      <a16:colId xmlns:a16="http://schemas.microsoft.com/office/drawing/2014/main" val="20003"/>
                    </a:ext>
                  </a:extLst>
                </a:gridCol>
                <a:gridCol w="825480">
                  <a:extLst>
                    <a:ext uri="{9D8B030D-6E8A-4147-A177-3AD203B41FA5}">
                      <a16:colId xmlns:a16="http://schemas.microsoft.com/office/drawing/2014/main" val="20004"/>
                    </a:ext>
                  </a:extLst>
                </a:gridCol>
                <a:gridCol w="825480">
                  <a:extLst>
                    <a:ext uri="{9D8B030D-6E8A-4147-A177-3AD203B41FA5}">
                      <a16:colId xmlns:a16="http://schemas.microsoft.com/office/drawing/2014/main" val="20005"/>
                    </a:ext>
                  </a:extLst>
                </a:gridCol>
                <a:gridCol w="825480">
                  <a:extLst>
                    <a:ext uri="{9D8B030D-6E8A-4147-A177-3AD203B41FA5}">
                      <a16:colId xmlns:a16="http://schemas.microsoft.com/office/drawing/2014/main" val="20006"/>
                    </a:ext>
                  </a:extLst>
                </a:gridCol>
              </a:tblGrid>
              <a:tr h="302040">
                <a:tc>
                  <a:txBody>
                    <a:bodyPr/>
                    <a:lstStyle/>
                    <a:p>
                      <a:endParaRPr lang="en-US" dirty="0"/>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nSpc>
                          <a:spcPct val="100000"/>
                        </a:lnSpc>
                      </a:pPr>
                      <a:r>
                        <a:rPr lang="en-US" sz="1800" b="1" strike="noStrike" spc="-1">
                          <a:solidFill>
                            <a:srgbClr val="000000"/>
                          </a:solidFill>
                          <a:latin typeface="Times New Roman"/>
                        </a:rPr>
                        <a:t>X</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endParaRPr lang="en-US"/>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nSpc>
                          <a:spcPct val="100000"/>
                        </a:lnSpc>
                      </a:pPr>
                      <a:r>
                        <a:rPr lang="en-US" sz="1200" b="0" strike="noStrike" spc="-1" dirty="0">
                          <a:solidFill>
                            <a:srgbClr val="000000"/>
                          </a:solidFill>
                          <a:latin typeface="Calibri"/>
                        </a:rPr>
                        <a:t> </a:t>
                      </a:r>
                      <a:endParaRPr lang="en-US" sz="12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gridSpan="3">
                  <a:txBody>
                    <a:bodyPr/>
                    <a:lstStyle/>
                    <a:p>
                      <a:pPr>
                        <a:lnSpc>
                          <a:spcPct val="100000"/>
                        </a:lnSpc>
                      </a:pPr>
                      <a:r>
                        <a:rPr lang="en-US" sz="1800" b="0" strike="noStrike" spc="-1">
                          <a:solidFill>
                            <a:srgbClr val="000000"/>
                          </a:solidFill>
                          <a:latin typeface="Times New Roman"/>
                        </a:rPr>
                        <a:t>Complements (</a:t>
                      </a:r>
                      <a:r>
                        <a:rPr lang="en-US" sz="1800" b="0" i="1" strike="noStrike" spc="-1">
                          <a:solidFill>
                            <a:srgbClr val="000000"/>
                          </a:solidFill>
                          <a:latin typeface="Times New Roman"/>
                        </a:rPr>
                        <a:t>X</a:t>
                      </a:r>
                      <a:r>
                        <a:rPr lang="en-US" sz="1800" b="0" i="1" strike="noStrike" spc="-1" baseline="-25000">
                          <a:solidFill>
                            <a:srgbClr val="000000"/>
                          </a:solidFill>
                          <a:latin typeface="Times New Roman"/>
                        </a:rPr>
                        <a:t>i</a:t>
                      </a:r>
                      <a:r>
                        <a:rPr lang="en-US" sz="1800" b="0" strike="noStrike" spc="-1">
                          <a:solidFill>
                            <a:srgbClr val="000000"/>
                          </a:solidFill>
                          <a:latin typeface="Times New Roman"/>
                        </a:rPr>
                        <a:t>)</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0"/>
                  </a:ext>
                </a:extLst>
              </a:tr>
              <a:tr h="302040">
                <a:tc>
                  <a:txBody>
                    <a:bodyPr/>
                    <a:lstStyle/>
                    <a:p>
                      <a:pPr algn="ctr">
                        <a:lnSpc>
                          <a:spcPct val="100000"/>
                        </a:lnSpc>
                      </a:pPr>
                      <a:r>
                        <a:rPr lang="en-US" sz="1800" b="0" strike="noStrike" spc="-1" dirty="0">
                          <a:solidFill>
                            <a:srgbClr val="000000"/>
                          </a:solidFill>
                          <a:latin typeface="Times New Roman"/>
                        </a:rPr>
                        <a:t>config #</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1</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2</a:t>
                      </a:r>
                      <a:endParaRPr lang="en-US" sz="1800" b="0" strike="noStrike" spc="-1" dirty="0">
                        <a:latin typeface="Arial"/>
                      </a:endParaRPr>
                    </a:p>
                  </a:txBody>
                  <a:tcPr marL="12600" marR="12600">
                    <a:lnL w="6480">
                      <a:noFill/>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3</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1</a:t>
                      </a:r>
                      <a:r>
                        <a:rPr lang="en-US" sz="1800" b="0" i="1" strike="noStrike" spc="-1" dirty="0">
                          <a:solidFill>
                            <a:srgbClr val="000000"/>
                          </a:solidFill>
                          <a:latin typeface="Times New Roman"/>
                        </a:rPr>
                        <a:t>'</a:t>
                      </a:r>
                      <a:endParaRPr lang="en-US" sz="1800" b="0" strike="noStrike" spc="-1" dirty="0">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2</a:t>
                      </a:r>
                      <a:r>
                        <a:rPr lang="en-US" sz="1800" b="0" i="1" strike="noStrike" spc="-1" dirty="0">
                          <a:solidFill>
                            <a:srgbClr val="000000"/>
                          </a:solidFill>
                          <a:latin typeface="Times New Roman"/>
                        </a:rPr>
                        <a:t>'</a:t>
                      </a:r>
                      <a:endParaRPr lang="en-US" sz="1800" b="0" strike="noStrike" spc="-1" dirty="0">
                        <a:latin typeface="Arial"/>
                      </a:endParaRPr>
                    </a:p>
                  </a:txBody>
                  <a:tcPr marL="12600" marR="12600">
                    <a:lnL w="6480">
                      <a:noFill/>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800" b="0" i="1" strike="noStrike" spc="-1" dirty="0">
                          <a:solidFill>
                            <a:srgbClr val="000000"/>
                          </a:solidFill>
                          <a:latin typeface="Times New Roman"/>
                        </a:rPr>
                        <a:t>X</a:t>
                      </a:r>
                      <a:r>
                        <a:rPr lang="en-US" sz="1800" b="0" i="1" strike="noStrike" spc="-1" baseline="-25000" dirty="0">
                          <a:solidFill>
                            <a:srgbClr val="000000"/>
                          </a:solidFill>
                          <a:latin typeface="Times New Roman"/>
                        </a:rPr>
                        <a:t>3</a:t>
                      </a:r>
                      <a:r>
                        <a:rPr lang="en-US" sz="1800" b="0" i="1" strike="noStrike" spc="-1" dirty="0">
                          <a:solidFill>
                            <a:srgbClr val="000000"/>
                          </a:solidFill>
                          <a:latin typeface="Times New Roman"/>
                        </a:rPr>
                        <a:t>'</a:t>
                      </a:r>
                      <a:endParaRPr lang="en-US" sz="1800" b="0" strike="noStrike" spc="-1" dirty="0">
                        <a:latin typeface="Arial"/>
                      </a:endParaRPr>
                    </a:p>
                  </a:txBody>
                  <a:tcPr marL="12600" marR="12600">
                    <a:lnL w="6480">
                      <a:noFill/>
                    </a:lnL>
                    <a:lnR w="6480">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2040">
                <a:tc>
                  <a:txBody>
                    <a:bodyPr/>
                    <a:lstStyle/>
                    <a:p>
                      <a:pPr algn="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3</a:t>
                      </a:r>
                      <a:endParaRPr lang="en-US" sz="1800" b="0" strike="noStrike" spc="-1">
                        <a:latin typeface="Arial"/>
                      </a:endParaRPr>
                    </a:p>
                  </a:txBody>
                  <a:tcPr marL="12600" marR="1260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5</a:t>
                      </a:r>
                      <a:endParaRPr lang="en-US" sz="1800" b="0" strike="noStrike" spc="-1">
                        <a:latin typeface="Arial"/>
                      </a:endParaRPr>
                    </a:p>
                  </a:txBody>
                  <a:tcPr marL="12600" marR="1260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2040">
                <a:tc>
                  <a:txBody>
                    <a:bodyPr/>
                    <a:lstStyle/>
                    <a:p>
                      <a:pPr algn="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4</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6</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2040">
                <a:tc>
                  <a:txBody>
                    <a:bodyPr/>
                    <a:lstStyle/>
                    <a:p>
                      <a:pPr algn="r">
                        <a:lnSpc>
                          <a:spcPct val="100000"/>
                        </a:lnSpc>
                      </a:pPr>
                      <a:r>
                        <a:rPr lang="en-US" sz="1800" b="0" strike="noStrike" spc="-1" dirty="0">
                          <a:solidFill>
                            <a:srgbClr val="000000"/>
                          </a:solidFill>
                          <a:latin typeface="Times New Roman"/>
                        </a:rPr>
                        <a:t>3</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4</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1</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7</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2040">
                <a:tc>
                  <a:txBody>
                    <a:bodyPr/>
                    <a:lstStyle/>
                    <a:p>
                      <a:pPr algn="r">
                        <a:lnSpc>
                          <a:spcPct val="100000"/>
                        </a:lnSpc>
                      </a:pPr>
                      <a:r>
                        <a:rPr lang="en-US" sz="1800" b="0" strike="noStrike" spc="-1" dirty="0">
                          <a:solidFill>
                            <a:srgbClr val="000000"/>
                          </a:solidFill>
                          <a:latin typeface="Times New Roman"/>
                        </a:rPr>
                        <a:t>4</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1</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3</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2</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8</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02040">
                <a:tc>
                  <a:txBody>
                    <a:bodyPr/>
                    <a:lstStyle/>
                    <a:p>
                      <a:pPr algn="r">
                        <a:lnSpc>
                          <a:spcPct val="100000"/>
                        </a:lnSpc>
                      </a:pPr>
                      <a:r>
                        <a:rPr lang="en-US" sz="1800" b="0" strike="noStrike" spc="-1" dirty="0">
                          <a:solidFill>
                            <a:srgbClr val="000000"/>
                          </a:solidFill>
                          <a:latin typeface="Times New Roman"/>
                        </a:rPr>
                        <a:t>5</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6</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7</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1</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02040">
                <a:tc>
                  <a:txBody>
                    <a:bodyPr/>
                    <a:lstStyle/>
                    <a:p>
                      <a:pPr algn="r">
                        <a:lnSpc>
                          <a:spcPct val="100000"/>
                        </a:lnSpc>
                      </a:pPr>
                      <a:r>
                        <a:rPr lang="en-US" sz="1800" b="0" strike="noStrike" spc="-1" dirty="0">
                          <a:solidFill>
                            <a:srgbClr val="000000"/>
                          </a:solidFill>
                          <a:latin typeface="Times New Roman"/>
                        </a:rPr>
                        <a:t>6</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5</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8</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2</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02040">
                <a:tc>
                  <a:txBody>
                    <a:bodyPr/>
                    <a:lstStyle/>
                    <a:p>
                      <a:pPr algn="r">
                        <a:lnSpc>
                          <a:spcPct val="100000"/>
                        </a:lnSpc>
                      </a:pPr>
                      <a:r>
                        <a:rPr lang="en-US" sz="1800" b="0" strike="noStrike" spc="-1" dirty="0">
                          <a:solidFill>
                            <a:srgbClr val="000000"/>
                          </a:solidFill>
                          <a:latin typeface="Times New Roman"/>
                        </a:rPr>
                        <a:t>7</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1</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8</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5</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3</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02040">
                <a:tc>
                  <a:txBody>
                    <a:bodyPr/>
                    <a:lstStyle/>
                    <a:p>
                      <a:pPr algn="r">
                        <a:lnSpc>
                          <a:spcPct val="100000"/>
                        </a:lnSpc>
                      </a:pPr>
                      <a:r>
                        <a:rPr lang="en-US" sz="1800" b="0" strike="noStrike" spc="-1" dirty="0">
                          <a:solidFill>
                            <a:srgbClr val="000000"/>
                          </a:solidFill>
                          <a:latin typeface="Times New Roman"/>
                        </a:rPr>
                        <a:t>8</a:t>
                      </a:r>
                      <a:endParaRPr lang="en-US" sz="1800" b="0" strike="noStrike" spc="-1" dirty="0">
                        <a:latin typeface="Arial"/>
                      </a:endParaRPr>
                    </a:p>
                  </a:txBody>
                  <a:tcPr marL="12600" marR="12600">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a:solidFill>
                            <a:srgbClr val="000000"/>
                          </a:solidFill>
                          <a:latin typeface="Times New Roman"/>
                        </a:rPr>
                        <a:t>2</a:t>
                      </a:r>
                      <a:endParaRPr lang="en-US" sz="1800" b="0" strike="noStrike" spc="-1">
                        <a:latin typeface="Arial"/>
                      </a:endParaRPr>
                    </a:p>
                  </a:txBody>
                  <a:tcPr marL="12600" marR="12600">
                    <a:lnL w="6480">
                      <a:noFill/>
                    </a:lnL>
                    <a:lnR w="6480">
                      <a:noFill/>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0" strike="noStrike" spc="-1" dirty="0">
                          <a:solidFill>
                            <a:srgbClr val="000000"/>
                          </a:solidFill>
                          <a:latin typeface="Times New Roman"/>
                        </a:rPr>
                        <a:t>2</a:t>
                      </a:r>
                      <a:endParaRPr lang="en-US" sz="1800" b="0" strike="noStrike" spc="-1" dirty="0">
                        <a:latin typeface="Arial"/>
                      </a:endParaRPr>
                    </a:p>
                  </a:txBody>
                  <a:tcPr marL="12600" marR="12600">
                    <a:lnL w="6480">
                      <a:noFill/>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7</a:t>
                      </a:r>
                      <a:endParaRPr lang="en-US" sz="1800" b="0" strike="noStrike" spc="-1">
                        <a:latin typeface="Arial"/>
                      </a:endParaRPr>
                    </a:p>
                  </a:txBody>
                  <a:tcPr marL="12600" marR="12600">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a:solidFill>
                            <a:srgbClr val="000000"/>
                          </a:solidFill>
                          <a:latin typeface="Times New Roman"/>
                        </a:rPr>
                        <a:t>X</a:t>
                      </a:r>
                      <a:r>
                        <a:rPr lang="en-US" sz="1800" b="0" strike="noStrike" spc="-1" baseline="-25000">
                          <a:solidFill>
                            <a:srgbClr val="000000"/>
                          </a:solidFill>
                          <a:latin typeface="Times New Roman"/>
                        </a:rPr>
                        <a:t>6</a:t>
                      </a:r>
                      <a:endParaRPr lang="en-US" sz="1800" b="0" strike="noStrike" spc="-1">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a:lnSpc>
                          <a:spcPct val="100000"/>
                        </a:lnSpc>
                      </a:pPr>
                      <a:r>
                        <a:rPr lang="en-US" sz="1800" b="1" strike="noStrike" spc="-1" dirty="0">
                          <a:solidFill>
                            <a:srgbClr val="000000"/>
                          </a:solidFill>
                          <a:latin typeface="Times New Roman"/>
                        </a:rPr>
                        <a:t>X</a:t>
                      </a:r>
                      <a:r>
                        <a:rPr lang="en-US" sz="1800" b="0" strike="noStrike" spc="-1" baseline="-25000" dirty="0">
                          <a:solidFill>
                            <a:srgbClr val="000000"/>
                          </a:solidFill>
                          <a:latin typeface="Times New Roman"/>
                        </a:rPr>
                        <a:t>4</a:t>
                      </a:r>
                      <a:endParaRPr lang="en-US" sz="1800" b="0" strike="noStrike" spc="-1" dirty="0">
                        <a:latin typeface="Arial"/>
                      </a:endParaRPr>
                    </a:p>
                  </a:txBody>
                  <a:tcPr marL="12600" marR="126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431" name="CustomShape 2"/>
          <p:cNvSpPr/>
          <p:nvPr/>
        </p:nvSpPr>
        <p:spPr>
          <a:xfrm>
            <a:off x="274320" y="191348"/>
            <a:ext cx="8603640" cy="7502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79"/>
              </a:spcBef>
              <a:buClr>
                <a:srgbClr val="000000"/>
              </a:buClr>
              <a:buFont typeface="Arial"/>
              <a:buChar char="•"/>
            </a:pPr>
            <a:r>
              <a:rPr lang="en-US" sz="2400" b="0" strike="noStrike" spc="-1" dirty="0">
                <a:solidFill>
                  <a:srgbClr val="000000"/>
                </a:solidFill>
                <a:latin typeface="Times New Roman"/>
              </a:rPr>
              <a:t>Consider the complete configuration space for the triangle model:</a:t>
            </a:r>
            <a:endParaRPr lang="en-US" sz="2400" b="0" strike="noStrike" spc="-1" dirty="0">
              <a:latin typeface="Arial"/>
            </a:endParaRPr>
          </a:p>
        </p:txBody>
      </p:sp>
      <p:sp>
        <p:nvSpPr>
          <p:cNvPr id="1432" name="CustomShape 3"/>
          <p:cNvSpPr/>
          <p:nvPr/>
        </p:nvSpPr>
        <p:spPr>
          <a:xfrm>
            <a:off x="274320" y="4922280"/>
            <a:ext cx="8603640" cy="7502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79"/>
              </a:spcBef>
              <a:buClr>
                <a:srgbClr val="000000"/>
              </a:buClr>
              <a:buFont typeface="Arial"/>
              <a:buChar char="•"/>
            </a:pPr>
            <a:r>
              <a:rPr lang="en-US" sz="2400" b="0" strike="noStrike" spc="-1">
                <a:solidFill>
                  <a:srgbClr val="000000"/>
                </a:solidFill>
                <a:latin typeface="Times New Roman"/>
              </a:rPr>
              <a:t>Let’s symbolically compute the matrices:               and</a:t>
            </a:r>
            <a:endParaRPr lang="en-US" sz="2400" b="0" strike="noStrike" spc="-1">
              <a:latin typeface="Arial"/>
            </a:endParaRPr>
          </a:p>
        </p:txBody>
      </p:sp>
      <p:pic>
        <p:nvPicPr>
          <p:cNvPr id="1433" name="Picture 6"/>
          <p:cNvPicPr/>
          <p:nvPr/>
        </p:nvPicPr>
        <p:blipFill>
          <a:blip r:embed="rId2"/>
          <a:stretch/>
        </p:blipFill>
        <p:spPr>
          <a:xfrm>
            <a:off x="5844600" y="5054040"/>
            <a:ext cx="903960" cy="306720"/>
          </a:xfrm>
          <a:prstGeom prst="rect">
            <a:avLst/>
          </a:prstGeom>
          <a:ln>
            <a:noFill/>
          </a:ln>
        </p:spPr>
      </p:pic>
      <p:pic>
        <p:nvPicPr>
          <p:cNvPr id="1434" name="Picture 7"/>
          <p:cNvPicPr/>
          <p:nvPr/>
        </p:nvPicPr>
        <p:blipFill>
          <a:blip r:embed="rId3"/>
          <a:stretch/>
        </p:blipFill>
        <p:spPr>
          <a:xfrm>
            <a:off x="7473240" y="5054040"/>
            <a:ext cx="1096920" cy="315720"/>
          </a:xfrm>
          <a:prstGeom prst="rect">
            <a:avLst/>
          </a:prstGeom>
          <a:ln>
            <a:noFill/>
          </a:ln>
        </p:spPr>
      </p:pic>
      <p:sp>
        <p:nvSpPr>
          <p:cNvPr id="1435" name="CustomShape 4"/>
          <p:cNvSpPr/>
          <p:nvPr/>
        </p:nvSpPr>
        <p:spPr>
          <a:xfrm>
            <a:off x="880920" y="5574600"/>
            <a:ext cx="6591960" cy="10882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The result will allow us to see concretely, the logistic regression equations for all possible configurations that could be sampled. </a:t>
            </a:r>
            <a:endParaRPr lang="en-US" sz="22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
                                        </p:tgtEl>
                                        <p:attrNameLst>
                                          <p:attrName>style.visibility</p:attrName>
                                        </p:attrNameLst>
                                      </p:cBhvr>
                                      <p:to>
                                        <p:strVal val="visible"/>
                                      </p:to>
                                    </p:set>
                                    <p:anim calcmode="lin" valueType="num">
                                      <p:cBhvr additive="base">
                                        <p:cTn id="7" dur="500" fill="hold"/>
                                        <p:tgtEl>
                                          <p:spTgt spid="1433"/>
                                        </p:tgtEl>
                                        <p:attrNameLst>
                                          <p:attrName>ppt_x</p:attrName>
                                        </p:attrNameLst>
                                      </p:cBhvr>
                                      <p:tavLst>
                                        <p:tav tm="0">
                                          <p:val>
                                            <p:strVal val="#ppt_x"/>
                                          </p:val>
                                        </p:tav>
                                        <p:tav tm="100000">
                                          <p:val>
                                            <p:strVal val="#ppt_x"/>
                                          </p:val>
                                        </p:tav>
                                      </p:tavLst>
                                    </p:anim>
                                    <p:anim calcmode="lin" valueType="num">
                                      <p:cBhvr additive="base">
                                        <p:cTn id="8" dur="500" fill="hold"/>
                                        <p:tgtEl>
                                          <p:spTgt spid="14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
                                        </p:tgtEl>
                                        <p:attrNameLst>
                                          <p:attrName>style.visibility</p:attrName>
                                        </p:attrNameLst>
                                      </p:cBhvr>
                                      <p:to>
                                        <p:strVal val="visible"/>
                                      </p:to>
                                    </p:set>
                                    <p:anim calcmode="lin" valueType="num">
                                      <p:cBhvr additive="base">
                                        <p:cTn id="11" dur="500" fill="hold"/>
                                        <p:tgtEl>
                                          <p:spTgt spid="1434"/>
                                        </p:tgtEl>
                                        <p:attrNameLst>
                                          <p:attrName>ppt_x</p:attrName>
                                        </p:attrNameLst>
                                      </p:cBhvr>
                                      <p:tavLst>
                                        <p:tav tm="0">
                                          <p:val>
                                            <p:strVal val="#ppt_x"/>
                                          </p:val>
                                        </p:tav>
                                        <p:tav tm="100000">
                                          <p:val>
                                            <p:strVal val="#ppt_x"/>
                                          </p:val>
                                        </p:tav>
                                      </p:tavLst>
                                    </p:anim>
                                    <p:anim calcmode="lin" valueType="num">
                                      <p:cBhvr additive="base">
                                        <p:cTn id="12" dur="500" fill="hold"/>
                                        <p:tgtEl>
                                          <p:spTgt spid="14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32"/>
                                        </p:tgtEl>
                                        <p:attrNameLst>
                                          <p:attrName>style.visibility</p:attrName>
                                        </p:attrNameLst>
                                      </p:cBhvr>
                                      <p:to>
                                        <p:strVal val="visible"/>
                                      </p:to>
                                    </p:set>
                                    <p:anim calcmode="lin" valueType="num">
                                      <p:cBhvr additive="base">
                                        <p:cTn id="15" dur="500" fill="hold"/>
                                        <p:tgtEl>
                                          <p:spTgt spid="1432"/>
                                        </p:tgtEl>
                                        <p:attrNameLst>
                                          <p:attrName>ppt_x</p:attrName>
                                        </p:attrNameLst>
                                      </p:cBhvr>
                                      <p:tavLst>
                                        <p:tav tm="0">
                                          <p:val>
                                            <p:strVal val="#ppt_x"/>
                                          </p:val>
                                        </p:tav>
                                        <p:tav tm="100000">
                                          <p:val>
                                            <p:strVal val="#ppt_x"/>
                                          </p:val>
                                        </p:tav>
                                      </p:tavLst>
                                    </p:anim>
                                    <p:anim calcmode="lin" valueType="num">
                                      <p:cBhvr additive="base">
                                        <p:cTn id="16" dur="500" fill="hold"/>
                                        <p:tgtEl>
                                          <p:spTgt spid="143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435"/>
                                        </p:tgtEl>
                                        <p:attrNameLst>
                                          <p:attrName>style.visibility</p:attrName>
                                        </p:attrNameLst>
                                      </p:cBhvr>
                                      <p:to>
                                        <p:strVal val="visible"/>
                                      </p:to>
                                    </p:set>
                                    <p:anim calcmode="lin" valueType="num">
                                      <p:cBhvr additive="base">
                                        <p:cTn id="20" dur="500" fill="hold"/>
                                        <p:tgtEl>
                                          <p:spTgt spid="1435"/>
                                        </p:tgtEl>
                                        <p:attrNameLst>
                                          <p:attrName>ppt_x</p:attrName>
                                        </p:attrNameLst>
                                      </p:cBhvr>
                                      <p:tavLst>
                                        <p:tav tm="0">
                                          <p:val>
                                            <p:strVal val="#ppt_x"/>
                                          </p:val>
                                        </p:tav>
                                        <p:tav tm="100000">
                                          <p:val>
                                            <p:strVal val="#ppt_x"/>
                                          </p:val>
                                        </p:tav>
                                      </p:tavLst>
                                    </p:anim>
                                    <p:anim calcmode="lin" valueType="num">
                                      <p:cBhvr additive="base">
                                        <p:cTn id="21" dur="500" fill="hold"/>
                                        <p:tgtEl>
                                          <p:spTgt spid="1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 grpId="0"/>
      <p:bldP spid="143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 name="CustomShape 1"/>
          <p:cNvSpPr/>
          <p:nvPr/>
        </p:nvSpPr>
        <p:spPr>
          <a:xfrm>
            <a:off x="326880" y="216360"/>
            <a:ext cx="7799760" cy="864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Choosing (standard) parameterization the triangle model:</a:t>
            </a:r>
            <a:endParaRPr lang="en-US" sz="2200" b="0" strike="noStrike" spc="-1" dirty="0">
              <a:latin typeface="Arial"/>
            </a:endParaRPr>
          </a:p>
        </p:txBody>
      </p:sp>
      <p:grpSp>
        <p:nvGrpSpPr>
          <p:cNvPr id="1437" name="Group 2"/>
          <p:cNvGrpSpPr/>
          <p:nvPr/>
        </p:nvGrpSpPr>
        <p:grpSpPr>
          <a:xfrm>
            <a:off x="3693240" y="2777257"/>
            <a:ext cx="914040" cy="985680"/>
            <a:chOff x="3693240" y="2001600"/>
            <a:chExt cx="914040" cy="985680"/>
          </a:xfrm>
        </p:grpSpPr>
        <p:sp>
          <p:nvSpPr>
            <p:cNvPr id="1438" name="CustomShape 3"/>
            <p:cNvSpPr/>
            <p:nvPr/>
          </p:nvSpPr>
          <p:spPr>
            <a:xfrm>
              <a:off x="3693240" y="207324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439" name="CustomShape 4"/>
            <p:cNvSpPr/>
            <p:nvPr/>
          </p:nvSpPr>
          <p:spPr>
            <a:xfrm>
              <a:off x="3851640" y="200160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2</a:t>
              </a:r>
              <a:endParaRPr lang="en-US" sz="4800" b="0" strike="noStrike" spc="-1">
                <a:latin typeface="Arial"/>
              </a:endParaRPr>
            </a:p>
          </p:txBody>
        </p:sp>
      </p:grpSp>
      <p:grpSp>
        <p:nvGrpSpPr>
          <p:cNvPr id="1440" name="Group 5"/>
          <p:cNvGrpSpPr/>
          <p:nvPr/>
        </p:nvGrpSpPr>
        <p:grpSpPr>
          <a:xfrm>
            <a:off x="4816440" y="4431817"/>
            <a:ext cx="914040" cy="933480"/>
            <a:chOff x="4816440" y="3656160"/>
            <a:chExt cx="914040" cy="933480"/>
          </a:xfrm>
        </p:grpSpPr>
        <p:sp>
          <p:nvSpPr>
            <p:cNvPr id="1441" name="CustomShape 6"/>
            <p:cNvSpPr/>
            <p:nvPr/>
          </p:nvSpPr>
          <p:spPr>
            <a:xfrm>
              <a:off x="4816440" y="367560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442" name="CustomShape 7"/>
            <p:cNvSpPr/>
            <p:nvPr/>
          </p:nvSpPr>
          <p:spPr>
            <a:xfrm>
              <a:off x="4978080" y="365616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3</a:t>
              </a:r>
              <a:endParaRPr lang="en-US" sz="4800" b="0" strike="noStrike" spc="-1">
                <a:latin typeface="Arial"/>
              </a:endParaRPr>
            </a:p>
          </p:txBody>
        </p:sp>
      </p:grpSp>
      <p:grpSp>
        <p:nvGrpSpPr>
          <p:cNvPr id="1443" name="Group 8"/>
          <p:cNvGrpSpPr/>
          <p:nvPr/>
        </p:nvGrpSpPr>
        <p:grpSpPr>
          <a:xfrm>
            <a:off x="2433960" y="4435417"/>
            <a:ext cx="914040" cy="932400"/>
            <a:chOff x="2433960" y="3659760"/>
            <a:chExt cx="914040" cy="932400"/>
          </a:xfrm>
        </p:grpSpPr>
        <p:sp>
          <p:nvSpPr>
            <p:cNvPr id="1444" name="CustomShape 9"/>
            <p:cNvSpPr/>
            <p:nvPr/>
          </p:nvSpPr>
          <p:spPr>
            <a:xfrm>
              <a:off x="2433960" y="367812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445" name="CustomShape 10"/>
            <p:cNvSpPr/>
            <p:nvPr/>
          </p:nvSpPr>
          <p:spPr>
            <a:xfrm>
              <a:off x="2592360" y="365976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1</a:t>
              </a:r>
              <a:endParaRPr lang="en-US" sz="4800" b="0" strike="noStrike" spc="-1">
                <a:latin typeface="Arial"/>
              </a:endParaRPr>
            </a:p>
          </p:txBody>
        </p:sp>
      </p:grpSp>
      <p:sp>
        <p:nvSpPr>
          <p:cNvPr id="1446" name="Line 11"/>
          <p:cNvSpPr/>
          <p:nvPr/>
        </p:nvSpPr>
        <p:spPr>
          <a:xfrm>
            <a:off x="3348000" y="4908457"/>
            <a:ext cx="146844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447" name="Line 12"/>
          <p:cNvSpPr/>
          <p:nvPr/>
        </p:nvSpPr>
        <p:spPr>
          <a:xfrm flipH="1" flipV="1">
            <a:off x="4582080" y="3478897"/>
            <a:ext cx="69300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448" name="Line 13"/>
          <p:cNvSpPr/>
          <p:nvPr/>
        </p:nvSpPr>
        <p:spPr>
          <a:xfrm flipV="1">
            <a:off x="3039840" y="3505537"/>
            <a:ext cx="693000" cy="96084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pic>
        <p:nvPicPr>
          <p:cNvPr id="1449" name="Picture 24"/>
          <p:cNvPicPr/>
          <p:nvPr/>
        </p:nvPicPr>
        <p:blipFill>
          <a:blip r:embed="rId2"/>
          <a:stretch/>
        </p:blipFill>
        <p:spPr>
          <a:xfrm>
            <a:off x="5751000" y="1346400"/>
            <a:ext cx="3076920" cy="338040"/>
          </a:xfrm>
          <a:prstGeom prst="rect">
            <a:avLst/>
          </a:prstGeom>
          <a:ln>
            <a:noFill/>
          </a:ln>
        </p:spPr>
      </p:pic>
      <p:pic>
        <p:nvPicPr>
          <p:cNvPr id="1450" name="Picture 25"/>
          <p:cNvPicPr/>
          <p:nvPr/>
        </p:nvPicPr>
        <p:blipFill>
          <a:blip r:embed="rId3"/>
          <a:stretch/>
        </p:blipFill>
        <p:spPr>
          <a:xfrm>
            <a:off x="1145160" y="4995217"/>
            <a:ext cx="1158480" cy="585720"/>
          </a:xfrm>
          <a:prstGeom prst="rect">
            <a:avLst/>
          </a:prstGeom>
          <a:ln>
            <a:noFill/>
          </a:ln>
        </p:spPr>
      </p:pic>
      <p:pic>
        <p:nvPicPr>
          <p:cNvPr id="1451" name="Picture 26"/>
          <p:cNvPicPr/>
          <p:nvPr/>
        </p:nvPicPr>
        <p:blipFill>
          <a:blip r:embed="rId4"/>
          <a:stretch/>
        </p:blipFill>
        <p:spPr>
          <a:xfrm>
            <a:off x="3539160" y="2122057"/>
            <a:ext cx="1206720" cy="610200"/>
          </a:xfrm>
          <a:prstGeom prst="rect">
            <a:avLst/>
          </a:prstGeom>
          <a:ln>
            <a:noFill/>
          </a:ln>
        </p:spPr>
      </p:pic>
      <p:pic>
        <p:nvPicPr>
          <p:cNvPr id="1452" name="Picture 27"/>
          <p:cNvPicPr/>
          <p:nvPr/>
        </p:nvPicPr>
        <p:blipFill>
          <a:blip r:embed="rId5"/>
          <a:stretch/>
        </p:blipFill>
        <p:spPr>
          <a:xfrm>
            <a:off x="5727600" y="4995217"/>
            <a:ext cx="1143360" cy="578160"/>
          </a:xfrm>
          <a:prstGeom prst="rect">
            <a:avLst/>
          </a:prstGeom>
          <a:ln>
            <a:noFill/>
          </a:ln>
        </p:spPr>
      </p:pic>
      <p:pic>
        <p:nvPicPr>
          <p:cNvPr id="1453" name="Picture 1"/>
          <p:cNvPicPr/>
          <p:nvPr/>
        </p:nvPicPr>
        <p:blipFill>
          <a:blip r:embed="rId6"/>
          <a:stretch/>
        </p:blipFill>
        <p:spPr>
          <a:xfrm>
            <a:off x="1012320" y="3535057"/>
            <a:ext cx="1849680" cy="570240"/>
          </a:xfrm>
          <a:prstGeom prst="rect">
            <a:avLst/>
          </a:prstGeom>
          <a:ln>
            <a:noFill/>
          </a:ln>
        </p:spPr>
      </p:pic>
      <p:pic>
        <p:nvPicPr>
          <p:cNvPr id="1454" name="Picture 2"/>
          <p:cNvPicPr/>
          <p:nvPr/>
        </p:nvPicPr>
        <p:blipFill>
          <a:blip r:embed="rId7"/>
          <a:stretch/>
        </p:blipFill>
        <p:spPr>
          <a:xfrm>
            <a:off x="2791800" y="5480137"/>
            <a:ext cx="1845000" cy="568800"/>
          </a:xfrm>
          <a:prstGeom prst="rect">
            <a:avLst/>
          </a:prstGeom>
          <a:ln>
            <a:noFill/>
          </a:ln>
        </p:spPr>
      </p:pic>
      <p:pic>
        <p:nvPicPr>
          <p:cNvPr id="1455" name="Picture 3"/>
          <p:cNvPicPr/>
          <p:nvPr/>
        </p:nvPicPr>
        <p:blipFill>
          <a:blip r:embed="rId8"/>
          <a:stretch/>
        </p:blipFill>
        <p:spPr>
          <a:xfrm>
            <a:off x="5164920" y="3608137"/>
            <a:ext cx="1858320" cy="57312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7"/>
                                        </p:tgtEl>
                                        <p:attrNameLst>
                                          <p:attrName>style.visibility</p:attrName>
                                        </p:attrNameLst>
                                      </p:cBhvr>
                                      <p:to>
                                        <p:strVal val="visible"/>
                                      </p:to>
                                    </p:set>
                                    <p:anim calcmode="lin" valueType="num">
                                      <p:cBhvr additive="base">
                                        <p:cTn id="7" dur="500" fill="hold"/>
                                        <p:tgtEl>
                                          <p:spTgt spid="1437"/>
                                        </p:tgtEl>
                                        <p:attrNameLst>
                                          <p:attrName>ppt_x</p:attrName>
                                        </p:attrNameLst>
                                      </p:cBhvr>
                                      <p:tavLst>
                                        <p:tav tm="0">
                                          <p:val>
                                            <p:strVal val="#ppt_x"/>
                                          </p:val>
                                        </p:tav>
                                        <p:tav tm="100000">
                                          <p:val>
                                            <p:strVal val="#ppt_x"/>
                                          </p:val>
                                        </p:tav>
                                      </p:tavLst>
                                    </p:anim>
                                    <p:anim calcmode="lin" valueType="num">
                                      <p:cBhvr additive="base">
                                        <p:cTn id="8" dur="500" fill="hold"/>
                                        <p:tgtEl>
                                          <p:spTgt spid="14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40"/>
                                        </p:tgtEl>
                                        <p:attrNameLst>
                                          <p:attrName>style.visibility</p:attrName>
                                        </p:attrNameLst>
                                      </p:cBhvr>
                                      <p:to>
                                        <p:strVal val="visible"/>
                                      </p:to>
                                    </p:set>
                                    <p:anim calcmode="lin" valueType="num">
                                      <p:cBhvr additive="base">
                                        <p:cTn id="11" dur="500" fill="hold"/>
                                        <p:tgtEl>
                                          <p:spTgt spid="1440"/>
                                        </p:tgtEl>
                                        <p:attrNameLst>
                                          <p:attrName>ppt_x</p:attrName>
                                        </p:attrNameLst>
                                      </p:cBhvr>
                                      <p:tavLst>
                                        <p:tav tm="0">
                                          <p:val>
                                            <p:strVal val="#ppt_x"/>
                                          </p:val>
                                        </p:tav>
                                        <p:tav tm="100000">
                                          <p:val>
                                            <p:strVal val="#ppt_x"/>
                                          </p:val>
                                        </p:tav>
                                      </p:tavLst>
                                    </p:anim>
                                    <p:anim calcmode="lin" valueType="num">
                                      <p:cBhvr additive="base">
                                        <p:cTn id="12" dur="500" fill="hold"/>
                                        <p:tgtEl>
                                          <p:spTgt spid="14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43"/>
                                        </p:tgtEl>
                                        <p:attrNameLst>
                                          <p:attrName>style.visibility</p:attrName>
                                        </p:attrNameLst>
                                      </p:cBhvr>
                                      <p:to>
                                        <p:strVal val="visible"/>
                                      </p:to>
                                    </p:set>
                                    <p:anim calcmode="lin" valueType="num">
                                      <p:cBhvr additive="base">
                                        <p:cTn id="15" dur="500" fill="hold"/>
                                        <p:tgtEl>
                                          <p:spTgt spid="1443"/>
                                        </p:tgtEl>
                                        <p:attrNameLst>
                                          <p:attrName>ppt_x</p:attrName>
                                        </p:attrNameLst>
                                      </p:cBhvr>
                                      <p:tavLst>
                                        <p:tav tm="0">
                                          <p:val>
                                            <p:strVal val="#ppt_x"/>
                                          </p:val>
                                        </p:tav>
                                        <p:tav tm="100000">
                                          <p:val>
                                            <p:strVal val="#ppt_x"/>
                                          </p:val>
                                        </p:tav>
                                      </p:tavLst>
                                    </p:anim>
                                    <p:anim calcmode="lin" valueType="num">
                                      <p:cBhvr additive="base">
                                        <p:cTn id="16" dur="500" fill="hold"/>
                                        <p:tgtEl>
                                          <p:spTgt spid="14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46"/>
                                        </p:tgtEl>
                                        <p:attrNameLst>
                                          <p:attrName>style.visibility</p:attrName>
                                        </p:attrNameLst>
                                      </p:cBhvr>
                                      <p:to>
                                        <p:strVal val="visible"/>
                                      </p:to>
                                    </p:set>
                                    <p:anim calcmode="lin" valueType="num">
                                      <p:cBhvr additive="base">
                                        <p:cTn id="19" dur="500" fill="hold"/>
                                        <p:tgtEl>
                                          <p:spTgt spid="1446"/>
                                        </p:tgtEl>
                                        <p:attrNameLst>
                                          <p:attrName>ppt_x</p:attrName>
                                        </p:attrNameLst>
                                      </p:cBhvr>
                                      <p:tavLst>
                                        <p:tav tm="0">
                                          <p:val>
                                            <p:strVal val="#ppt_x"/>
                                          </p:val>
                                        </p:tav>
                                        <p:tav tm="100000">
                                          <p:val>
                                            <p:strVal val="#ppt_x"/>
                                          </p:val>
                                        </p:tav>
                                      </p:tavLst>
                                    </p:anim>
                                    <p:anim calcmode="lin" valueType="num">
                                      <p:cBhvr additive="base">
                                        <p:cTn id="20" dur="500" fill="hold"/>
                                        <p:tgtEl>
                                          <p:spTgt spid="14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47"/>
                                        </p:tgtEl>
                                        <p:attrNameLst>
                                          <p:attrName>style.visibility</p:attrName>
                                        </p:attrNameLst>
                                      </p:cBhvr>
                                      <p:to>
                                        <p:strVal val="visible"/>
                                      </p:to>
                                    </p:set>
                                    <p:anim calcmode="lin" valueType="num">
                                      <p:cBhvr additive="base">
                                        <p:cTn id="23" dur="500" fill="hold"/>
                                        <p:tgtEl>
                                          <p:spTgt spid="1447"/>
                                        </p:tgtEl>
                                        <p:attrNameLst>
                                          <p:attrName>ppt_x</p:attrName>
                                        </p:attrNameLst>
                                      </p:cBhvr>
                                      <p:tavLst>
                                        <p:tav tm="0">
                                          <p:val>
                                            <p:strVal val="#ppt_x"/>
                                          </p:val>
                                        </p:tav>
                                        <p:tav tm="100000">
                                          <p:val>
                                            <p:strVal val="#ppt_x"/>
                                          </p:val>
                                        </p:tav>
                                      </p:tavLst>
                                    </p:anim>
                                    <p:anim calcmode="lin" valueType="num">
                                      <p:cBhvr additive="base">
                                        <p:cTn id="24" dur="500" fill="hold"/>
                                        <p:tgtEl>
                                          <p:spTgt spid="14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48"/>
                                        </p:tgtEl>
                                        <p:attrNameLst>
                                          <p:attrName>style.visibility</p:attrName>
                                        </p:attrNameLst>
                                      </p:cBhvr>
                                      <p:to>
                                        <p:strVal val="visible"/>
                                      </p:to>
                                    </p:set>
                                    <p:anim calcmode="lin" valueType="num">
                                      <p:cBhvr additive="base">
                                        <p:cTn id="27" dur="500" fill="hold"/>
                                        <p:tgtEl>
                                          <p:spTgt spid="1448"/>
                                        </p:tgtEl>
                                        <p:attrNameLst>
                                          <p:attrName>ppt_x</p:attrName>
                                        </p:attrNameLst>
                                      </p:cBhvr>
                                      <p:tavLst>
                                        <p:tav tm="0">
                                          <p:val>
                                            <p:strVal val="#ppt_x"/>
                                          </p:val>
                                        </p:tav>
                                        <p:tav tm="100000">
                                          <p:val>
                                            <p:strVal val="#ppt_x"/>
                                          </p:val>
                                        </p:tav>
                                      </p:tavLst>
                                    </p:anim>
                                    <p:anim calcmode="lin" valueType="num">
                                      <p:cBhvr additive="base">
                                        <p:cTn id="28" dur="500" fill="hold"/>
                                        <p:tgtEl>
                                          <p:spTgt spid="144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50"/>
                                        </p:tgtEl>
                                        <p:attrNameLst>
                                          <p:attrName>style.visibility</p:attrName>
                                        </p:attrNameLst>
                                      </p:cBhvr>
                                      <p:to>
                                        <p:strVal val="visible"/>
                                      </p:to>
                                    </p:set>
                                    <p:anim calcmode="lin" valueType="num">
                                      <p:cBhvr additive="base">
                                        <p:cTn id="31" dur="500" fill="hold"/>
                                        <p:tgtEl>
                                          <p:spTgt spid="1450"/>
                                        </p:tgtEl>
                                        <p:attrNameLst>
                                          <p:attrName>ppt_x</p:attrName>
                                        </p:attrNameLst>
                                      </p:cBhvr>
                                      <p:tavLst>
                                        <p:tav tm="0">
                                          <p:val>
                                            <p:strVal val="#ppt_x"/>
                                          </p:val>
                                        </p:tav>
                                        <p:tav tm="100000">
                                          <p:val>
                                            <p:strVal val="#ppt_x"/>
                                          </p:val>
                                        </p:tav>
                                      </p:tavLst>
                                    </p:anim>
                                    <p:anim calcmode="lin" valueType="num">
                                      <p:cBhvr additive="base">
                                        <p:cTn id="32" dur="500" fill="hold"/>
                                        <p:tgtEl>
                                          <p:spTgt spid="145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51"/>
                                        </p:tgtEl>
                                        <p:attrNameLst>
                                          <p:attrName>style.visibility</p:attrName>
                                        </p:attrNameLst>
                                      </p:cBhvr>
                                      <p:to>
                                        <p:strVal val="visible"/>
                                      </p:to>
                                    </p:set>
                                    <p:anim calcmode="lin" valueType="num">
                                      <p:cBhvr additive="base">
                                        <p:cTn id="35" dur="500" fill="hold"/>
                                        <p:tgtEl>
                                          <p:spTgt spid="1451"/>
                                        </p:tgtEl>
                                        <p:attrNameLst>
                                          <p:attrName>ppt_x</p:attrName>
                                        </p:attrNameLst>
                                      </p:cBhvr>
                                      <p:tavLst>
                                        <p:tav tm="0">
                                          <p:val>
                                            <p:strVal val="#ppt_x"/>
                                          </p:val>
                                        </p:tav>
                                        <p:tav tm="100000">
                                          <p:val>
                                            <p:strVal val="#ppt_x"/>
                                          </p:val>
                                        </p:tav>
                                      </p:tavLst>
                                    </p:anim>
                                    <p:anim calcmode="lin" valueType="num">
                                      <p:cBhvr additive="base">
                                        <p:cTn id="36" dur="500" fill="hold"/>
                                        <p:tgtEl>
                                          <p:spTgt spid="145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52"/>
                                        </p:tgtEl>
                                        <p:attrNameLst>
                                          <p:attrName>style.visibility</p:attrName>
                                        </p:attrNameLst>
                                      </p:cBhvr>
                                      <p:to>
                                        <p:strVal val="visible"/>
                                      </p:to>
                                    </p:set>
                                    <p:anim calcmode="lin" valueType="num">
                                      <p:cBhvr additive="base">
                                        <p:cTn id="39" dur="500" fill="hold"/>
                                        <p:tgtEl>
                                          <p:spTgt spid="1452"/>
                                        </p:tgtEl>
                                        <p:attrNameLst>
                                          <p:attrName>ppt_x</p:attrName>
                                        </p:attrNameLst>
                                      </p:cBhvr>
                                      <p:tavLst>
                                        <p:tav tm="0">
                                          <p:val>
                                            <p:strVal val="#ppt_x"/>
                                          </p:val>
                                        </p:tav>
                                        <p:tav tm="100000">
                                          <p:val>
                                            <p:strVal val="#ppt_x"/>
                                          </p:val>
                                        </p:tav>
                                      </p:tavLst>
                                    </p:anim>
                                    <p:anim calcmode="lin" valueType="num">
                                      <p:cBhvr additive="base">
                                        <p:cTn id="40" dur="500" fill="hold"/>
                                        <p:tgtEl>
                                          <p:spTgt spid="145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53"/>
                                        </p:tgtEl>
                                        <p:attrNameLst>
                                          <p:attrName>style.visibility</p:attrName>
                                        </p:attrNameLst>
                                      </p:cBhvr>
                                      <p:to>
                                        <p:strVal val="visible"/>
                                      </p:to>
                                    </p:set>
                                    <p:anim calcmode="lin" valueType="num">
                                      <p:cBhvr additive="base">
                                        <p:cTn id="43" dur="500" fill="hold"/>
                                        <p:tgtEl>
                                          <p:spTgt spid="1453"/>
                                        </p:tgtEl>
                                        <p:attrNameLst>
                                          <p:attrName>ppt_x</p:attrName>
                                        </p:attrNameLst>
                                      </p:cBhvr>
                                      <p:tavLst>
                                        <p:tav tm="0">
                                          <p:val>
                                            <p:strVal val="#ppt_x"/>
                                          </p:val>
                                        </p:tav>
                                        <p:tav tm="100000">
                                          <p:val>
                                            <p:strVal val="#ppt_x"/>
                                          </p:val>
                                        </p:tav>
                                      </p:tavLst>
                                    </p:anim>
                                    <p:anim calcmode="lin" valueType="num">
                                      <p:cBhvr additive="base">
                                        <p:cTn id="44" dur="500" fill="hold"/>
                                        <p:tgtEl>
                                          <p:spTgt spid="145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54"/>
                                        </p:tgtEl>
                                        <p:attrNameLst>
                                          <p:attrName>style.visibility</p:attrName>
                                        </p:attrNameLst>
                                      </p:cBhvr>
                                      <p:to>
                                        <p:strVal val="visible"/>
                                      </p:to>
                                    </p:set>
                                    <p:anim calcmode="lin" valueType="num">
                                      <p:cBhvr additive="base">
                                        <p:cTn id="47" dur="500" fill="hold"/>
                                        <p:tgtEl>
                                          <p:spTgt spid="1454"/>
                                        </p:tgtEl>
                                        <p:attrNameLst>
                                          <p:attrName>ppt_x</p:attrName>
                                        </p:attrNameLst>
                                      </p:cBhvr>
                                      <p:tavLst>
                                        <p:tav tm="0">
                                          <p:val>
                                            <p:strVal val="#ppt_x"/>
                                          </p:val>
                                        </p:tav>
                                        <p:tav tm="100000">
                                          <p:val>
                                            <p:strVal val="#ppt_x"/>
                                          </p:val>
                                        </p:tav>
                                      </p:tavLst>
                                    </p:anim>
                                    <p:anim calcmode="lin" valueType="num">
                                      <p:cBhvr additive="base">
                                        <p:cTn id="48" dur="500" fill="hold"/>
                                        <p:tgtEl>
                                          <p:spTgt spid="145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55"/>
                                        </p:tgtEl>
                                        <p:attrNameLst>
                                          <p:attrName>style.visibility</p:attrName>
                                        </p:attrNameLst>
                                      </p:cBhvr>
                                      <p:to>
                                        <p:strVal val="visible"/>
                                      </p:to>
                                    </p:set>
                                    <p:anim calcmode="lin" valueType="num">
                                      <p:cBhvr additive="base">
                                        <p:cTn id="51" dur="500" fill="hold"/>
                                        <p:tgtEl>
                                          <p:spTgt spid="1455"/>
                                        </p:tgtEl>
                                        <p:attrNameLst>
                                          <p:attrName>ppt_x</p:attrName>
                                        </p:attrNameLst>
                                      </p:cBhvr>
                                      <p:tavLst>
                                        <p:tav tm="0">
                                          <p:val>
                                            <p:strVal val="#ppt_x"/>
                                          </p:val>
                                        </p:tav>
                                        <p:tav tm="100000">
                                          <p:val>
                                            <p:strVal val="#ppt_x"/>
                                          </p:val>
                                        </p:tav>
                                      </p:tavLst>
                                    </p:anim>
                                    <p:anim calcmode="lin" valueType="num">
                                      <p:cBhvr additive="base">
                                        <p:cTn id="52" dur="500" fill="hold"/>
                                        <p:tgtEl>
                                          <p:spTgt spid="14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423360" y="97344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79"/>
              </a:spcBef>
              <a:buClr>
                <a:srgbClr val="000000"/>
              </a:buClr>
              <a:buFont typeface="Arial"/>
              <a:buChar char="•"/>
            </a:pPr>
            <a:r>
              <a:rPr lang="en-US" sz="2400" b="0" strike="noStrike" spc="-1" dirty="0">
                <a:solidFill>
                  <a:srgbClr val="000000"/>
                </a:solidFill>
                <a:latin typeface="Times New Roman"/>
              </a:rPr>
              <a:t>For the models considered here, there will only be 2 states at each node. Also, each state has weight 1. That is:</a:t>
            </a:r>
            <a:endParaRPr lang="en-US" sz="2400" b="0" strike="noStrike" spc="-1" dirty="0">
              <a:latin typeface="Arial"/>
            </a:endParaRPr>
          </a:p>
        </p:txBody>
      </p:sp>
      <p:pic>
        <p:nvPicPr>
          <p:cNvPr id="268" name="Picture 7"/>
          <p:cNvPicPr/>
          <p:nvPr/>
        </p:nvPicPr>
        <p:blipFill>
          <a:blip r:embed="rId2"/>
          <a:stretch/>
        </p:blipFill>
        <p:spPr>
          <a:xfrm>
            <a:off x="2233800" y="2046600"/>
            <a:ext cx="4298760" cy="332280"/>
          </a:xfrm>
          <a:prstGeom prst="rect">
            <a:avLst/>
          </a:prstGeom>
          <a:ln>
            <a:noFill/>
          </a:ln>
        </p:spPr>
      </p:pic>
      <p:sp>
        <p:nvSpPr>
          <p:cNvPr id="269" name="CustomShape 2"/>
          <p:cNvSpPr/>
          <p:nvPr/>
        </p:nvSpPr>
        <p:spPr>
          <a:xfrm>
            <a:off x="704160" y="275508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Thus, the node and edge weights are:</a:t>
            </a:r>
            <a:endParaRPr lang="en-US" sz="2200" b="0" strike="noStrike" spc="-1" dirty="0">
              <a:latin typeface="Arial"/>
            </a:endParaRPr>
          </a:p>
        </p:txBody>
      </p:sp>
      <p:pic>
        <p:nvPicPr>
          <p:cNvPr id="270" name="Picture 3"/>
          <p:cNvPicPr/>
          <p:nvPr/>
        </p:nvPicPr>
        <p:blipFill>
          <a:blip r:embed="rId3"/>
          <a:stretch/>
        </p:blipFill>
        <p:spPr>
          <a:xfrm>
            <a:off x="2131560" y="3447360"/>
            <a:ext cx="1344600" cy="764640"/>
          </a:xfrm>
          <a:prstGeom prst="rect">
            <a:avLst/>
          </a:prstGeom>
          <a:ln>
            <a:noFill/>
          </a:ln>
        </p:spPr>
      </p:pic>
      <p:pic>
        <p:nvPicPr>
          <p:cNvPr id="271" name="Picture 4"/>
          <p:cNvPicPr/>
          <p:nvPr/>
        </p:nvPicPr>
        <p:blipFill>
          <a:blip r:embed="rId4"/>
          <a:stretch/>
        </p:blipFill>
        <p:spPr>
          <a:xfrm>
            <a:off x="4707360" y="3412440"/>
            <a:ext cx="2843280" cy="800280"/>
          </a:xfrm>
          <a:prstGeom prst="rect">
            <a:avLst/>
          </a:prstGeom>
          <a:ln>
            <a:noFill/>
          </a:ln>
        </p:spPr>
      </p:pic>
      <p:sp>
        <p:nvSpPr>
          <p:cNvPr id="272" name="CustomShape 3"/>
          <p:cNvSpPr/>
          <p:nvPr/>
        </p:nvSpPr>
        <p:spPr>
          <a:xfrm>
            <a:off x="704160" y="4510800"/>
            <a:ext cx="7799760" cy="504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The corresponding node and edge energies in table form are:</a:t>
            </a:r>
            <a:endParaRPr lang="en-US" sz="2200" b="0" strike="noStrike" spc="-1">
              <a:latin typeface="Arial"/>
            </a:endParaRPr>
          </a:p>
        </p:txBody>
      </p:sp>
      <p:pic>
        <p:nvPicPr>
          <p:cNvPr id="273" name="Picture 10"/>
          <p:cNvPicPr/>
          <p:nvPr/>
        </p:nvPicPr>
        <p:blipFill>
          <a:blip r:embed="rId5"/>
          <a:stretch/>
        </p:blipFill>
        <p:spPr>
          <a:xfrm>
            <a:off x="2946960" y="5128560"/>
            <a:ext cx="3340800" cy="667800"/>
          </a:xfrm>
          <a:prstGeom prst="rect">
            <a:avLst/>
          </a:prstGeom>
          <a:ln>
            <a:noFill/>
          </a:ln>
        </p:spPr>
      </p:pic>
      <p:pic>
        <p:nvPicPr>
          <p:cNvPr id="274" name="Picture 13"/>
          <p:cNvPicPr/>
          <p:nvPr/>
        </p:nvPicPr>
        <p:blipFill>
          <a:blip r:embed="rId6"/>
          <a:stretch/>
        </p:blipFill>
        <p:spPr>
          <a:xfrm>
            <a:off x="135360" y="6036480"/>
            <a:ext cx="8895960" cy="6566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 calcmode="lin" valueType="num">
                                      <p:cBhvr additive="repl">
                                        <p:cTn id="7" dur="500" fill="hold"/>
                                        <p:tgtEl>
                                          <p:spTgt spid="269"/>
                                        </p:tgtEl>
                                        <p:attrNameLst>
                                          <p:attrName>ppt_x</p:attrName>
                                        </p:attrNameLst>
                                      </p:cBhvr>
                                      <p:tavLst>
                                        <p:tav tm="0">
                                          <p:val>
                                            <p:strVal val="#ppt_x"/>
                                          </p:val>
                                        </p:tav>
                                        <p:tav tm="100000">
                                          <p:val>
                                            <p:strVal val="#ppt_x"/>
                                          </p:val>
                                        </p:tav>
                                      </p:tavLst>
                                    </p:anim>
                                    <p:anim calcmode="lin" valueType="num">
                                      <p:cBhvr additive="repl">
                                        <p:cTn id="8" dur="500" fill="hold"/>
                                        <p:tgtEl>
                                          <p:spTgt spid="2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0"/>
                                        </p:tgtEl>
                                        <p:attrNameLst>
                                          <p:attrName>style.visibility</p:attrName>
                                        </p:attrNameLst>
                                      </p:cBhvr>
                                      <p:to>
                                        <p:strVal val="visible"/>
                                      </p:to>
                                    </p:set>
                                    <p:anim calcmode="lin" valueType="num">
                                      <p:cBhvr additive="repl">
                                        <p:cTn id="11" dur="500" fill="hold"/>
                                        <p:tgtEl>
                                          <p:spTgt spid="270"/>
                                        </p:tgtEl>
                                        <p:attrNameLst>
                                          <p:attrName>ppt_x</p:attrName>
                                        </p:attrNameLst>
                                      </p:cBhvr>
                                      <p:tavLst>
                                        <p:tav tm="0">
                                          <p:val>
                                            <p:strVal val="#ppt_x"/>
                                          </p:val>
                                        </p:tav>
                                        <p:tav tm="100000">
                                          <p:val>
                                            <p:strVal val="#ppt_x"/>
                                          </p:val>
                                        </p:tav>
                                      </p:tavLst>
                                    </p:anim>
                                    <p:anim calcmode="lin" valueType="num">
                                      <p:cBhvr additive="repl">
                                        <p:cTn id="12" dur="500" fill="hold"/>
                                        <p:tgtEl>
                                          <p:spTgt spid="27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1"/>
                                        </p:tgtEl>
                                        <p:attrNameLst>
                                          <p:attrName>style.visibility</p:attrName>
                                        </p:attrNameLst>
                                      </p:cBhvr>
                                      <p:to>
                                        <p:strVal val="visible"/>
                                      </p:to>
                                    </p:set>
                                    <p:anim calcmode="lin" valueType="num">
                                      <p:cBhvr additive="repl">
                                        <p:cTn id="15" dur="500" fill="hold"/>
                                        <p:tgtEl>
                                          <p:spTgt spid="271"/>
                                        </p:tgtEl>
                                        <p:attrNameLst>
                                          <p:attrName>ppt_x</p:attrName>
                                        </p:attrNameLst>
                                      </p:cBhvr>
                                      <p:tavLst>
                                        <p:tav tm="0">
                                          <p:val>
                                            <p:strVal val="#ppt_x"/>
                                          </p:val>
                                        </p:tav>
                                        <p:tav tm="100000">
                                          <p:val>
                                            <p:strVal val="#ppt_x"/>
                                          </p:val>
                                        </p:tav>
                                      </p:tavLst>
                                    </p:anim>
                                    <p:anim calcmode="lin" valueType="num">
                                      <p:cBhvr additive="repl">
                                        <p:cTn id="16" dur="500" fill="hold"/>
                                        <p:tgtEl>
                                          <p:spTgt spid="27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72"/>
                                        </p:tgtEl>
                                        <p:attrNameLst>
                                          <p:attrName>style.visibility</p:attrName>
                                        </p:attrNameLst>
                                      </p:cBhvr>
                                      <p:to>
                                        <p:strVal val="visible"/>
                                      </p:to>
                                    </p:set>
                                    <p:anim calcmode="lin" valueType="num">
                                      <p:cBhvr additive="repl">
                                        <p:cTn id="21" dur="500" fill="hold"/>
                                        <p:tgtEl>
                                          <p:spTgt spid="272"/>
                                        </p:tgtEl>
                                        <p:attrNameLst>
                                          <p:attrName>ppt_x</p:attrName>
                                        </p:attrNameLst>
                                      </p:cBhvr>
                                      <p:tavLst>
                                        <p:tav tm="0">
                                          <p:val>
                                            <p:strVal val="#ppt_x"/>
                                          </p:val>
                                        </p:tav>
                                        <p:tav tm="100000">
                                          <p:val>
                                            <p:strVal val="#ppt_x"/>
                                          </p:val>
                                        </p:tav>
                                      </p:tavLst>
                                    </p:anim>
                                    <p:anim calcmode="lin" valueType="num">
                                      <p:cBhvr additive="repl">
                                        <p:cTn id="22" dur="500" fill="hold"/>
                                        <p:tgtEl>
                                          <p:spTgt spid="27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3"/>
                                        </p:tgtEl>
                                        <p:attrNameLst>
                                          <p:attrName>style.visibility</p:attrName>
                                        </p:attrNameLst>
                                      </p:cBhvr>
                                      <p:to>
                                        <p:strVal val="visible"/>
                                      </p:to>
                                    </p:set>
                                    <p:anim calcmode="lin" valueType="num">
                                      <p:cBhvr additive="repl">
                                        <p:cTn id="27" dur="500" fill="hold"/>
                                        <p:tgtEl>
                                          <p:spTgt spid="273"/>
                                        </p:tgtEl>
                                        <p:attrNameLst>
                                          <p:attrName>ppt_x</p:attrName>
                                        </p:attrNameLst>
                                      </p:cBhvr>
                                      <p:tavLst>
                                        <p:tav tm="0">
                                          <p:val>
                                            <p:strVal val="#ppt_x"/>
                                          </p:val>
                                        </p:tav>
                                        <p:tav tm="100000">
                                          <p:val>
                                            <p:strVal val="#ppt_x"/>
                                          </p:val>
                                        </p:tav>
                                      </p:tavLst>
                                    </p:anim>
                                    <p:anim calcmode="lin" valueType="num">
                                      <p:cBhvr additive="repl">
                                        <p:cTn id="28" dur="500" fill="hold"/>
                                        <p:tgtEl>
                                          <p:spTgt spid="27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74"/>
                                        </p:tgtEl>
                                        <p:attrNameLst>
                                          <p:attrName>style.visibility</p:attrName>
                                        </p:attrNameLst>
                                      </p:cBhvr>
                                      <p:to>
                                        <p:strVal val="visible"/>
                                      </p:to>
                                    </p:set>
                                    <p:anim calcmode="lin" valueType="num">
                                      <p:cBhvr additive="repl">
                                        <p:cTn id="33" dur="500" fill="hold"/>
                                        <p:tgtEl>
                                          <p:spTgt spid="274"/>
                                        </p:tgtEl>
                                        <p:attrNameLst>
                                          <p:attrName>ppt_x</p:attrName>
                                        </p:attrNameLst>
                                      </p:cBhvr>
                                      <p:tavLst>
                                        <p:tav tm="0">
                                          <p:val>
                                            <p:strVal val="#ppt_x"/>
                                          </p:val>
                                        </p:tav>
                                        <p:tav tm="100000">
                                          <p:val>
                                            <p:strVal val="#ppt_x"/>
                                          </p:val>
                                        </p:tav>
                                      </p:tavLst>
                                    </p:anim>
                                    <p:anim calcmode="lin" valueType="num">
                                      <p:cBhvr additive="repl">
                                        <p:cTn id="34" dur="500" fill="hold"/>
                                        <p:tgtEl>
                                          <p:spTgt spid="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6" name="Picture 10"/>
          <p:cNvPicPr/>
          <p:nvPr/>
        </p:nvPicPr>
        <p:blipFill>
          <a:blip r:embed="rId2"/>
          <a:stretch/>
        </p:blipFill>
        <p:spPr>
          <a:xfrm>
            <a:off x="177480" y="560880"/>
            <a:ext cx="8788680" cy="663480"/>
          </a:xfrm>
          <a:prstGeom prst="rect">
            <a:avLst/>
          </a:prstGeom>
          <a:ln>
            <a:noFill/>
          </a:ln>
        </p:spPr>
      </p:pic>
      <p:pic>
        <p:nvPicPr>
          <p:cNvPr id="1457" name="Picture 11"/>
          <p:cNvPicPr/>
          <p:nvPr/>
        </p:nvPicPr>
        <p:blipFill>
          <a:blip r:embed="rId3"/>
          <a:stretch/>
        </p:blipFill>
        <p:spPr>
          <a:xfrm>
            <a:off x="177480" y="2224800"/>
            <a:ext cx="8788680" cy="629280"/>
          </a:xfrm>
          <a:prstGeom prst="rect">
            <a:avLst/>
          </a:prstGeom>
          <a:ln>
            <a:noFill/>
          </a:ln>
        </p:spPr>
      </p:pic>
      <p:pic>
        <p:nvPicPr>
          <p:cNvPr id="1458" name="Picture 12"/>
          <p:cNvPicPr/>
          <p:nvPr/>
        </p:nvPicPr>
        <p:blipFill>
          <a:blip r:embed="rId4"/>
          <a:stretch/>
        </p:blipFill>
        <p:spPr>
          <a:xfrm>
            <a:off x="177480" y="3835800"/>
            <a:ext cx="8788680" cy="629280"/>
          </a:xfrm>
          <a:prstGeom prst="rect">
            <a:avLst/>
          </a:prstGeom>
          <a:ln>
            <a:noFill/>
          </a:ln>
        </p:spPr>
      </p:pic>
      <p:pic>
        <p:nvPicPr>
          <p:cNvPr id="1459" name="Picture 13"/>
          <p:cNvPicPr/>
          <p:nvPr/>
        </p:nvPicPr>
        <p:blipFill>
          <a:blip r:embed="rId5"/>
          <a:stretch/>
        </p:blipFill>
        <p:spPr>
          <a:xfrm>
            <a:off x="177480" y="5542920"/>
            <a:ext cx="8788680" cy="629280"/>
          </a:xfrm>
          <a:prstGeom prst="rect">
            <a:avLst/>
          </a:prstGeom>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 name="Picture 7"/>
          <p:cNvPicPr/>
          <p:nvPr/>
        </p:nvPicPr>
        <p:blipFill>
          <a:blip r:embed="rId2"/>
          <a:stretch/>
        </p:blipFill>
        <p:spPr>
          <a:xfrm>
            <a:off x="68400" y="504360"/>
            <a:ext cx="8966160" cy="642240"/>
          </a:xfrm>
          <a:prstGeom prst="rect">
            <a:avLst/>
          </a:prstGeom>
          <a:ln>
            <a:noFill/>
          </a:ln>
        </p:spPr>
      </p:pic>
      <p:pic>
        <p:nvPicPr>
          <p:cNvPr id="1461" name="Picture 8"/>
          <p:cNvPicPr/>
          <p:nvPr/>
        </p:nvPicPr>
        <p:blipFill>
          <a:blip r:embed="rId3"/>
          <a:stretch/>
        </p:blipFill>
        <p:spPr>
          <a:xfrm>
            <a:off x="68400" y="2143080"/>
            <a:ext cx="8966160" cy="642240"/>
          </a:xfrm>
          <a:prstGeom prst="rect">
            <a:avLst/>
          </a:prstGeom>
          <a:ln>
            <a:noFill/>
          </a:ln>
        </p:spPr>
      </p:pic>
      <p:pic>
        <p:nvPicPr>
          <p:cNvPr id="1462" name="Picture 9"/>
          <p:cNvPicPr/>
          <p:nvPr/>
        </p:nvPicPr>
        <p:blipFill>
          <a:blip r:embed="rId4"/>
          <a:stretch/>
        </p:blipFill>
        <p:spPr>
          <a:xfrm>
            <a:off x="68400" y="3767760"/>
            <a:ext cx="8966160" cy="642240"/>
          </a:xfrm>
          <a:prstGeom prst="rect">
            <a:avLst/>
          </a:prstGeom>
          <a:ln>
            <a:noFill/>
          </a:ln>
        </p:spPr>
      </p:pic>
      <p:pic>
        <p:nvPicPr>
          <p:cNvPr id="1463" name="Picture 10"/>
          <p:cNvPicPr/>
          <p:nvPr/>
        </p:nvPicPr>
        <p:blipFill>
          <a:blip r:embed="rId5"/>
          <a:stretch/>
        </p:blipFill>
        <p:spPr>
          <a:xfrm>
            <a:off x="68400" y="5365440"/>
            <a:ext cx="8966160" cy="642240"/>
          </a:xfrm>
          <a:prstGeom prst="rect">
            <a:avLst/>
          </a:prstGeom>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 name="Picture 13"/>
          <p:cNvPicPr/>
          <p:nvPr/>
        </p:nvPicPr>
        <p:blipFill>
          <a:blip r:embed="rId2"/>
          <a:stretch/>
        </p:blipFill>
        <p:spPr>
          <a:xfrm>
            <a:off x="491760" y="494640"/>
            <a:ext cx="7963200" cy="497520"/>
          </a:xfrm>
          <a:prstGeom prst="rect">
            <a:avLst/>
          </a:prstGeom>
          <a:ln>
            <a:noFill/>
          </a:ln>
        </p:spPr>
      </p:pic>
      <p:pic>
        <p:nvPicPr>
          <p:cNvPr id="1465" name="Picture 14"/>
          <p:cNvPicPr/>
          <p:nvPr/>
        </p:nvPicPr>
        <p:blipFill>
          <a:blip r:embed="rId3"/>
          <a:stretch/>
        </p:blipFill>
        <p:spPr>
          <a:xfrm>
            <a:off x="491760" y="1299960"/>
            <a:ext cx="7963200" cy="497520"/>
          </a:xfrm>
          <a:prstGeom prst="rect">
            <a:avLst/>
          </a:prstGeom>
          <a:ln>
            <a:noFill/>
          </a:ln>
        </p:spPr>
      </p:pic>
      <p:pic>
        <p:nvPicPr>
          <p:cNvPr id="1466" name="Picture 15"/>
          <p:cNvPicPr/>
          <p:nvPr/>
        </p:nvPicPr>
        <p:blipFill>
          <a:blip r:embed="rId4"/>
          <a:stretch/>
        </p:blipFill>
        <p:spPr>
          <a:xfrm>
            <a:off x="491760" y="2091960"/>
            <a:ext cx="7963200" cy="497520"/>
          </a:xfrm>
          <a:prstGeom prst="rect">
            <a:avLst/>
          </a:prstGeom>
          <a:ln>
            <a:noFill/>
          </a:ln>
        </p:spPr>
      </p:pic>
      <p:pic>
        <p:nvPicPr>
          <p:cNvPr id="1467" name="Picture 17"/>
          <p:cNvPicPr/>
          <p:nvPr/>
        </p:nvPicPr>
        <p:blipFill>
          <a:blip r:embed="rId5"/>
          <a:stretch/>
        </p:blipFill>
        <p:spPr>
          <a:xfrm>
            <a:off x="491760" y="2871360"/>
            <a:ext cx="7963200" cy="497520"/>
          </a:xfrm>
          <a:prstGeom prst="rect">
            <a:avLst/>
          </a:prstGeom>
          <a:ln>
            <a:noFill/>
          </a:ln>
        </p:spPr>
      </p:pic>
      <p:pic>
        <p:nvPicPr>
          <p:cNvPr id="1468" name="Picture 18"/>
          <p:cNvPicPr/>
          <p:nvPr/>
        </p:nvPicPr>
        <p:blipFill>
          <a:blip r:embed="rId6"/>
          <a:stretch/>
        </p:blipFill>
        <p:spPr>
          <a:xfrm>
            <a:off x="491760" y="3566880"/>
            <a:ext cx="7963200" cy="497520"/>
          </a:xfrm>
          <a:prstGeom prst="rect">
            <a:avLst/>
          </a:prstGeom>
          <a:ln>
            <a:noFill/>
          </a:ln>
        </p:spPr>
      </p:pic>
      <p:pic>
        <p:nvPicPr>
          <p:cNvPr id="1469" name="Picture 19"/>
          <p:cNvPicPr/>
          <p:nvPr/>
        </p:nvPicPr>
        <p:blipFill>
          <a:blip r:embed="rId7"/>
          <a:stretch/>
        </p:blipFill>
        <p:spPr>
          <a:xfrm>
            <a:off x="491760" y="4290480"/>
            <a:ext cx="7963200" cy="497520"/>
          </a:xfrm>
          <a:prstGeom prst="rect">
            <a:avLst/>
          </a:prstGeom>
          <a:ln>
            <a:noFill/>
          </a:ln>
        </p:spPr>
      </p:pic>
      <p:pic>
        <p:nvPicPr>
          <p:cNvPr id="1470" name="Picture 20"/>
          <p:cNvPicPr/>
          <p:nvPr/>
        </p:nvPicPr>
        <p:blipFill>
          <a:blip r:embed="rId8"/>
          <a:stretch/>
        </p:blipFill>
        <p:spPr>
          <a:xfrm>
            <a:off x="491760" y="5055120"/>
            <a:ext cx="7963200" cy="497520"/>
          </a:xfrm>
          <a:prstGeom prst="rect">
            <a:avLst/>
          </a:prstGeom>
          <a:ln>
            <a:noFill/>
          </a:ln>
        </p:spPr>
      </p:pic>
      <p:pic>
        <p:nvPicPr>
          <p:cNvPr id="1471" name="Picture 22"/>
          <p:cNvPicPr/>
          <p:nvPr/>
        </p:nvPicPr>
        <p:blipFill>
          <a:blip r:embed="rId9"/>
          <a:stretch/>
        </p:blipFill>
        <p:spPr>
          <a:xfrm>
            <a:off x="491760" y="5874480"/>
            <a:ext cx="7963200" cy="497520"/>
          </a:xfrm>
          <a:prstGeom prst="rect">
            <a:avLst/>
          </a:prstGeom>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2" name="Picture 12"/>
          <p:cNvPicPr/>
          <p:nvPr/>
        </p:nvPicPr>
        <p:blipFill>
          <a:blip r:embed="rId2"/>
          <a:stretch/>
        </p:blipFill>
        <p:spPr>
          <a:xfrm>
            <a:off x="464400" y="473400"/>
            <a:ext cx="7949520" cy="496440"/>
          </a:xfrm>
          <a:prstGeom prst="rect">
            <a:avLst/>
          </a:prstGeom>
          <a:ln>
            <a:noFill/>
          </a:ln>
        </p:spPr>
      </p:pic>
      <p:pic>
        <p:nvPicPr>
          <p:cNvPr id="1473" name="Picture 13"/>
          <p:cNvPicPr/>
          <p:nvPr/>
        </p:nvPicPr>
        <p:blipFill>
          <a:blip r:embed="rId3"/>
          <a:stretch/>
        </p:blipFill>
        <p:spPr>
          <a:xfrm>
            <a:off x="464400" y="1265400"/>
            <a:ext cx="7949520" cy="496440"/>
          </a:xfrm>
          <a:prstGeom prst="rect">
            <a:avLst/>
          </a:prstGeom>
          <a:ln>
            <a:noFill/>
          </a:ln>
        </p:spPr>
      </p:pic>
      <p:pic>
        <p:nvPicPr>
          <p:cNvPr id="1474" name="Picture 14"/>
          <p:cNvPicPr/>
          <p:nvPr/>
        </p:nvPicPr>
        <p:blipFill>
          <a:blip r:embed="rId4"/>
          <a:stretch/>
        </p:blipFill>
        <p:spPr>
          <a:xfrm>
            <a:off x="464400" y="2043720"/>
            <a:ext cx="7949520" cy="496440"/>
          </a:xfrm>
          <a:prstGeom prst="rect">
            <a:avLst/>
          </a:prstGeom>
          <a:ln>
            <a:noFill/>
          </a:ln>
        </p:spPr>
      </p:pic>
      <p:pic>
        <p:nvPicPr>
          <p:cNvPr id="1475" name="Picture 15"/>
          <p:cNvPicPr/>
          <p:nvPr/>
        </p:nvPicPr>
        <p:blipFill>
          <a:blip r:embed="rId5"/>
          <a:stretch/>
        </p:blipFill>
        <p:spPr>
          <a:xfrm>
            <a:off x="464400" y="2795760"/>
            <a:ext cx="7949520" cy="496440"/>
          </a:xfrm>
          <a:prstGeom prst="rect">
            <a:avLst/>
          </a:prstGeom>
          <a:ln>
            <a:noFill/>
          </a:ln>
        </p:spPr>
      </p:pic>
      <p:pic>
        <p:nvPicPr>
          <p:cNvPr id="1476" name="Picture 16"/>
          <p:cNvPicPr/>
          <p:nvPr/>
        </p:nvPicPr>
        <p:blipFill>
          <a:blip r:embed="rId6"/>
          <a:stretch/>
        </p:blipFill>
        <p:spPr>
          <a:xfrm>
            <a:off x="478080" y="3545640"/>
            <a:ext cx="7949520" cy="496440"/>
          </a:xfrm>
          <a:prstGeom prst="rect">
            <a:avLst/>
          </a:prstGeom>
          <a:ln>
            <a:noFill/>
          </a:ln>
        </p:spPr>
      </p:pic>
      <p:pic>
        <p:nvPicPr>
          <p:cNvPr id="1477" name="Picture 17"/>
          <p:cNvPicPr/>
          <p:nvPr/>
        </p:nvPicPr>
        <p:blipFill>
          <a:blip r:embed="rId7"/>
          <a:stretch/>
        </p:blipFill>
        <p:spPr>
          <a:xfrm>
            <a:off x="464400" y="4254480"/>
            <a:ext cx="7949520" cy="496440"/>
          </a:xfrm>
          <a:prstGeom prst="rect">
            <a:avLst/>
          </a:prstGeom>
          <a:ln>
            <a:noFill/>
          </a:ln>
        </p:spPr>
      </p:pic>
      <p:pic>
        <p:nvPicPr>
          <p:cNvPr id="1478" name="Picture 18"/>
          <p:cNvPicPr/>
          <p:nvPr/>
        </p:nvPicPr>
        <p:blipFill>
          <a:blip r:embed="rId8"/>
          <a:stretch/>
        </p:blipFill>
        <p:spPr>
          <a:xfrm>
            <a:off x="478080" y="5061240"/>
            <a:ext cx="7949520" cy="496440"/>
          </a:xfrm>
          <a:prstGeom prst="rect">
            <a:avLst/>
          </a:prstGeom>
          <a:ln>
            <a:noFill/>
          </a:ln>
        </p:spPr>
      </p:pic>
      <p:pic>
        <p:nvPicPr>
          <p:cNvPr id="1479" name="Picture 19"/>
          <p:cNvPicPr/>
          <p:nvPr/>
        </p:nvPicPr>
        <p:blipFill>
          <a:blip r:embed="rId9"/>
          <a:stretch/>
        </p:blipFill>
        <p:spPr>
          <a:xfrm>
            <a:off x="478080" y="5880600"/>
            <a:ext cx="7949520" cy="496440"/>
          </a:xfrm>
          <a:prstGeom prst="rect">
            <a:avLst/>
          </a:prstGeom>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 name="CustomShape 1"/>
          <p:cNvSpPr/>
          <p:nvPr/>
        </p:nvSpPr>
        <p:spPr>
          <a:xfrm>
            <a:off x="219600" y="226800"/>
            <a:ext cx="8603640" cy="564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79"/>
              </a:spcBef>
              <a:buClr>
                <a:srgbClr val="000000"/>
              </a:buClr>
              <a:buFont typeface="Arial"/>
              <a:buChar char="•"/>
            </a:pPr>
            <a:r>
              <a:rPr lang="en-US" sz="2400" b="0" strike="noStrike" spc="-1">
                <a:solidFill>
                  <a:srgbClr val="000000"/>
                </a:solidFill>
                <a:latin typeface="Times New Roman"/>
              </a:rPr>
              <a:t>Collecting the logit calculations into matrix-vector form:</a:t>
            </a:r>
            <a:endParaRPr lang="en-US" sz="2400" b="0" strike="noStrike" spc="-1">
              <a:latin typeface="Arial"/>
            </a:endParaRPr>
          </a:p>
        </p:txBody>
      </p:sp>
      <p:pic>
        <p:nvPicPr>
          <p:cNvPr id="1481" name="Picture 6"/>
          <p:cNvPicPr/>
          <p:nvPr/>
        </p:nvPicPr>
        <p:blipFill>
          <a:blip r:embed="rId2"/>
          <a:stretch/>
        </p:blipFill>
        <p:spPr>
          <a:xfrm>
            <a:off x="2031840" y="892800"/>
            <a:ext cx="4165200" cy="456840"/>
          </a:xfrm>
          <a:prstGeom prst="rect">
            <a:avLst/>
          </a:prstGeom>
          <a:ln>
            <a:noFill/>
          </a:ln>
        </p:spPr>
      </p:pic>
      <p:pic>
        <p:nvPicPr>
          <p:cNvPr id="1482" name="Picture 8"/>
          <p:cNvPicPr/>
          <p:nvPr/>
        </p:nvPicPr>
        <p:blipFill>
          <a:blip r:embed="rId3"/>
          <a:stretch/>
        </p:blipFill>
        <p:spPr>
          <a:xfrm>
            <a:off x="1679760" y="1539360"/>
            <a:ext cx="5448240" cy="3840840"/>
          </a:xfrm>
          <a:prstGeom prst="rect">
            <a:avLst/>
          </a:prstGeom>
          <a:ln>
            <a:noFill/>
          </a:ln>
        </p:spPr>
      </p:pic>
      <p:sp>
        <p:nvSpPr>
          <p:cNvPr id="1483" name="CustomShape 2"/>
          <p:cNvSpPr/>
          <p:nvPr/>
        </p:nvSpPr>
        <p:spPr>
          <a:xfrm>
            <a:off x="219600" y="5895720"/>
            <a:ext cx="8603640" cy="7948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This is the set of all possible equations that would be involved in a logistic regression to determine the parameter vector </a:t>
            </a:r>
            <a:endParaRPr lang="en-US" sz="2200" b="0" strike="noStrike" spc="-1" dirty="0">
              <a:latin typeface="Arial"/>
            </a:endParaRPr>
          </a:p>
        </p:txBody>
      </p:sp>
      <p:pic>
        <p:nvPicPr>
          <p:cNvPr id="1484" name="Picture 10"/>
          <p:cNvPicPr/>
          <p:nvPr/>
        </p:nvPicPr>
        <p:blipFill>
          <a:blip r:embed="rId4"/>
          <a:stretch/>
        </p:blipFill>
        <p:spPr>
          <a:xfrm>
            <a:off x="6629760" y="6350648"/>
            <a:ext cx="158760" cy="21708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81"/>
                                        </p:tgtEl>
                                        <p:attrNameLst>
                                          <p:attrName>style.visibility</p:attrName>
                                        </p:attrNameLst>
                                      </p:cBhvr>
                                      <p:to>
                                        <p:strVal val="visible"/>
                                      </p:to>
                                    </p:set>
                                    <p:anim calcmode="lin" valueType="num">
                                      <p:cBhvr additive="base">
                                        <p:cTn id="7" dur="500" fill="hold"/>
                                        <p:tgtEl>
                                          <p:spTgt spid="1481"/>
                                        </p:tgtEl>
                                        <p:attrNameLst>
                                          <p:attrName>ppt_x</p:attrName>
                                        </p:attrNameLst>
                                      </p:cBhvr>
                                      <p:tavLst>
                                        <p:tav tm="0">
                                          <p:val>
                                            <p:strVal val="#ppt_x"/>
                                          </p:val>
                                        </p:tav>
                                        <p:tav tm="100000">
                                          <p:val>
                                            <p:strVal val="#ppt_x"/>
                                          </p:val>
                                        </p:tav>
                                      </p:tavLst>
                                    </p:anim>
                                    <p:anim calcmode="lin" valueType="num">
                                      <p:cBhvr additive="base">
                                        <p:cTn id="8" dur="500" fill="hold"/>
                                        <p:tgtEl>
                                          <p:spTgt spid="148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82"/>
                                        </p:tgtEl>
                                        <p:attrNameLst>
                                          <p:attrName>style.visibility</p:attrName>
                                        </p:attrNameLst>
                                      </p:cBhvr>
                                      <p:to>
                                        <p:strVal val="visible"/>
                                      </p:to>
                                    </p:set>
                                    <p:anim calcmode="lin" valueType="num">
                                      <p:cBhvr additive="base">
                                        <p:cTn id="12" dur="500" fill="hold"/>
                                        <p:tgtEl>
                                          <p:spTgt spid="1482"/>
                                        </p:tgtEl>
                                        <p:attrNameLst>
                                          <p:attrName>ppt_x</p:attrName>
                                        </p:attrNameLst>
                                      </p:cBhvr>
                                      <p:tavLst>
                                        <p:tav tm="0">
                                          <p:val>
                                            <p:strVal val="#ppt_x"/>
                                          </p:val>
                                        </p:tav>
                                        <p:tav tm="100000">
                                          <p:val>
                                            <p:strVal val="#ppt_x"/>
                                          </p:val>
                                        </p:tav>
                                      </p:tavLst>
                                    </p:anim>
                                    <p:anim calcmode="lin" valueType="num">
                                      <p:cBhvr additive="base">
                                        <p:cTn id="13" dur="500" fill="hold"/>
                                        <p:tgtEl>
                                          <p:spTgt spid="148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83"/>
                                        </p:tgtEl>
                                        <p:attrNameLst>
                                          <p:attrName>style.visibility</p:attrName>
                                        </p:attrNameLst>
                                      </p:cBhvr>
                                      <p:to>
                                        <p:strVal val="visible"/>
                                      </p:to>
                                    </p:set>
                                    <p:anim calcmode="lin" valueType="num">
                                      <p:cBhvr additive="base">
                                        <p:cTn id="18" dur="500" fill="hold"/>
                                        <p:tgtEl>
                                          <p:spTgt spid="1483"/>
                                        </p:tgtEl>
                                        <p:attrNameLst>
                                          <p:attrName>ppt_x</p:attrName>
                                        </p:attrNameLst>
                                      </p:cBhvr>
                                      <p:tavLst>
                                        <p:tav tm="0">
                                          <p:val>
                                            <p:strVal val="#ppt_x"/>
                                          </p:val>
                                        </p:tav>
                                        <p:tav tm="100000">
                                          <p:val>
                                            <p:strVal val="#ppt_x"/>
                                          </p:val>
                                        </p:tav>
                                      </p:tavLst>
                                    </p:anim>
                                    <p:anim calcmode="lin" valueType="num">
                                      <p:cBhvr additive="base">
                                        <p:cTn id="19" dur="500" fill="hold"/>
                                        <p:tgtEl>
                                          <p:spTgt spid="148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84"/>
                                        </p:tgtEl>
                                        <p:attrNameLst>
                                          <p:attrName>style.visibility</p:attrName>
                                        </p:attrNameLst>
                                      </p:cBhvr>
                                      <p:to>
                                        <p:strVal val="visible"/>
                                      </p:to>
                                    </p:set>
                                    <p:anim calcmode="lin" valueType="num">
                                      <p:cBhvr additive="base">
                                        <p:cTn id="22" dur="500" fill="hold"/>
                                        <p:tgtEl>
                                          <p:spTgt spid="1484"/>
                                        </p:tgtEl>
                                        <p:attrNameLst>
                                          <p:attrName>ppt_x</p:attrName>
                                        </p:attrNameLst>
                                      </p:cBhvr>
                                      <p:tavLst>
                                        <p:tav tm="0">
                                          <p:val>
                                            <p:strVal val="#ppt_x"/>
                                          </p:val>
                                        </p:tav>
                                        <p:tav tm="100000">
                                          <p:val>
                                            <p:strVal val="#ppt_x"/>
                                          </p:val>
                                        </p:tav>
                                      </p:tavLst>
                                    </p:anim>
                                    <p:anim calcmode="lin" valueType="num">
                                      <p:cBhvr additive="base">
                                        <p:cTn id="23" dur="500" fill="hold"/>
                                        <p:tgtEl>
                                          <p:spTgt spid="1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 name="CustomShape 1"/>
          <p:cNvSpPr/>
          <p:nvPr/>
        </p:nvSpPr>
        <p:spPr>
          <a:xfrm>
            <a:off x="395640" y="880920"/>
            <a:ext cx="7799760" cy="8118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79"/>
              </a:spcBef>
              <a:buClr>
                <a:srgbClr val="000000"/>
              </a:buClr>
              <a:buFont typeface="Arial"/>
              <a:buChar char="•"/>
            </a:pPr>
            <a:r>
              <a:rPr lang="en-US" sz="2400" b="0" strike="noStrike" spc="-1">
                <a:solidFill>
                  <a:srgbClr val="000000"/>
                </a:solidFill>
                <a:latin typeface="Times New Roman"/>
              </a:rPr>
              <a:t>To see how we could do a logistic regression to determine the parameter vector:</a:t>
            </a:r>
            <a:endParaRPr lang="en-US" sz="2400" b="0" strike="noStrike" spc="-1">
              <a:latin typeface="Arial"/>
            </a:endParaRPr>
          </a:p>
        </p:txBody>
      </p:sp>
      <p:sp>
        <p:nvSpPr>
          <p:cNvPr id="1486" name="CustomShape 2"/>
          <p:cNvSpPr/>
          <p:nvPr/>
        </p:nvSpPr>
        <p:spPr>
          <a:xfrm>
            <a:off x="793800" y="1984320"/>
            <a:ext cx="7799760" cy="37299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457200" indent="-456840">
              <a:lnSpc>
                <a:spcPct val="100000"/>
              </a:lnSpc>
              <a:spcBef>
                <a:spcPts val="439"/>
              </a:spcBef>
              <a:buClr>
                <a:srgbClr val="000000"/>
              </a:buClr>
              <a:buFont typeface="Arial"/>
              <a:buAutoNum type="alphaLcPeriod"/>
            </a:pPr>
            <a:r>
              <a:rPr lang="en-US" sz="2200" b="0" strike="noStrike" spc="-1">
                <a:solidFill>
                  <a:srgbClr val="000000"/>
                </a:solidFill>
                <a:latin typeface="Times New Roman"/>
              </a:rPr>
              <a:t>Set up this triangle model with a known parameter vector.</a:t>
            </a:r>
            <a:endParaRPr lang="en-US" sz="2200" b="0" strike="noStrike" spc="-1">
              <a:latin typeface="Arial"/>
            </a:endParaRPr>
          </a:p>
          <a:p>
            <a:pPr marL="457200" indent="-456840">
              <a:lnSpc>
                <a:spcPct val="100000"/>
              </a:lnSpc>
              <a:spcBef>
                <a:spcPts val="439"/>
              </a:spcBef>
              <a:buClr>
                <a:srgbClr val="000000"/>
              </a:buClr>
              <a:buFont typeface="Arial"/>
              <a:buAutoNum type="alphaLcPeriod"/>
            </a:pPr>
            <a:r>
              <a:rPr lang="en-US" sz="2200" b="0" strike="noStrike" spc="-1">
                <a:solidFill>
                  <a:srgbClr val="000000"/>
                </a:solidFill>
                <a:latin typeface="Times New Roman"/>
              </a:rPr>
              <a:t>Sample the model and collect 25 sample configurations.</a:t>
            </a:r>
            <a:endParaRPr lang="en-US" sz="2200" b="0" strike="noStrike" spc="-1">
              <a:latin typeface="Arial"/>
            </a:endParaRPr>
          </a:p>
          <a:p>
            <a:pPr marL="457200" indent="-456840">
              <a:lnSpc>
                <a:spcPct val="100000"/>
              </a:lnSpc>
              <a:spcBef>
                <a:spcPts val="439"/>
              </a:spcBef>
              <a:buClr>
                <a:srgbClr val="000000"/>
              </a:buClr>
              <a:buFont typeface="Arial"/>
              <a:buAutoNum type="alphaLcPeriod"/>
            </a:pPr>
            <a:r>
              <a:rPr lang="en-US" sz="2200" b="0" strike="noStrike" spc="-1">
                <a:solidFill>
                  <a:srgbClr val="000000"/>
                </a:solidFill>
                <a:latin typeface="Times New Roman"/>
              </a:rPr>
              <a:t>Using the sampled configurations, determine the delta-alpha matrix </a:t>
            </a:r>
            <a:endParaRPr lang="en-US" sz="2200" b="0" strike="noStrike" spc="-1">
              <a:latin typeface="Arial"/>
            </a:endParaRPr>
          </a:p>
          <a:p>
            <a:pPr marL="457200" indent="-456840">
              <a:lnSpc>
                <a:spcPct val="100000"/>
              </a:lnSpc>
              <a:spcBef>
                <a:spcPts val="439"/>
              </a:spcBef>
              <a:buClr>
                <a:srgbClr val="000000"/>
              </a:buClr>
              <a:buFont typeface="Arial"/>
              <a:buAutoNum type="alphaLcPeriod"/>
            </a:pPr>
            <a:r>
              <a:rPr lang="en-US" sz="2200" b="0" strike="noStrike" spc="-1">
                <a:solidFill>
                  <a:srgbClr val="000000"/>
                </a:solidFill>
                <a:latin typeface="Times New Roman"/>
              </a:rPr>
              <a:t>Use               in a logistic regression on the individual sampled node states to estimate a parameter vector.</a:t>
            </a:r>
            <a:endParaRPr lang="en-US" sz="2200" b="0" strike="noStrike" spc="-1">
              <a:latin typeface="Arial"/>
            </a:endParaRPr>
          </a:p>
          <a:p>
            <a:pPr marL="457200" indent="-456840">
              <a:lnSpc>
                <a:spcPct val="100000"/>
              </a:lnSpc>
              <a:spcBef>
                <a:spcPts val="439"/>
              </a:spcBef>
              <a:buClr>
                <a:srgbClr val="000000"/>
              </a:buClr>
              <a:buFont typeface="Arial"/>
              <a:buAutoNum type="alphaLcPeriod"/>
            </a:pPr>
            <a:r>
              <a:rPr lang="en-US" sz="2200" b="0" strike="noStrike" spc="-1">
                <a:solidFill>
                  <a:srgbClr val="000000"/>
                </a:solidFill>
                <a:latin typeface="Times New Roman"/>
              </a:rPr>
              <a:t>Using the estimated parameter vector determine the configuration probabilities, node belief and edge beliefs. Compare to their true values determined from the known parameter vector.</a:t>
            </a:r>
            <a:endParaRPr lang="en-US" sz="2200" b="0" strike="noStrike" spc="-1">
              <a:latin typeface="Arial"/>
            </a:endParaRPr>
          </a:p>
        </p:txBody>
      </p:sp>
      <p:pic>
        <p:nvPicPr>
          <p:cNvPr id="1487" name="Picture 6"/>
          <p:cNvPicPr/>
          <p:nvPr/>
        </p:nvPicPr>
        <p:blipFill>
          <a:blip r:embed="rId2"/>
          <a:stretch/>
        </p:blipFill>
        <p:spPr>
          <a:xfrm>
            <a:off x="2212200" y="3210840"/>
            <a:ext cx="903960" cy="306720"/>
          </a:xfrm>
          <a:prstGeom prst="rect">
            <a:avLst/>
          </a:prstGeom>
          <a:ln>
            <a:noFill/>
          </a:ln>
        </p:spPr>
      </p:pic>
      <p:pic>
        <p:nvPicPr>
          <p:cNvPr id="1488" name="Picture 7"/>
          <p:cNvPicPr/>
          <p:nvPr/>
        </p:nvPicPr>
        <p:blipFill>
          <a:blip r:embed="rId2"/>
          <a:stretch/>
        </p:blipFill>
        <p:spPr>
          <a:xfrm>
            <a:off x="1870920" y="3622320"/>
            <a:ext cx="903960" cy="306720"/>
          </a:xfrm>
          <a:prstGeom prst="rect">
            <a:avLst/>
          </a:prstGeom>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 name="CustomShape 1"/>
          <p:cNvSpPr/>
          <p:nvPr/>
        </p:nvSpPr>
        <p:spPr>
          <a:xfrm>
            <a:off x="208800" y="308160"/>
            <a:ext cx="8393760" cy="6492631"/>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dirty="0">
                <a:solidFill>
                  <a:srgbClr val="FFFFFF"/>
                </a:solidFill>
                <a:latin typeface="Courier New"/>
              </a:rPr>
              <a:t>library(</a:t>
            </a:r>
            <a:r>
              <a:rPr lang="en-US" sz="1300" b="0" strike="noStrike" spc="-1" dirty="0" err="1">
                <a:solidFill>
                  <a:srgbClr val="FFFFFF"/>
                </a:solidFill>
                <a:latin typeface="Courier New"/>
              </a:rPr>
              <a:t>CRFutil</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Triangle model</a:t>
            </a:r>
            <a:endParaRPr lang="en-US" sz="1300" b="0" strike="noStrike" spc="-1" dirty="0">
              <a:latin typeface="Arial"/>
            </a:endParaRPr>
          </a:p>
          <a:p>
            <a:pPr>
              <a:lnSpc>
                <a:spcPct val="100000"/>
              </a:lnSpc>
            </a:pPr>
            <a:r>
              <a:rPr lang="en-US" sz="1300" b="0" strike="noStrike" spc="-1" dirty="0" err="1">
                <a:solidFill>
                  <a:srgbClr val="FFFFFF"/>
                </a:solidFill>
                <a:latin typeface="Courier New"/>
              </a:rPr>
              <a:t>grphf</a:t>
            </a:r>
            <a:r>
              <a:rPr lang="en-US" sz="1300" b="0" strike="noStrike" spc="-1" dirty="0">
                <a:solidFill>
                  <a:srgbClr val="FFFFFF"/>
                </a:solidFill>
                <a:latin typeface="Courier New"/>
              </a:rPr>
              <a:t> &lt;- ~1:2+1:3+2:3</a:t>
            </a:r>
            <a:endParaRPr lang="en-US" sz="1300" b="0" strike="noStrike" spc="-1" dirty="0">
              <a:latin typeface="Arial"/>
            </a:endParaRPr>
          </a:p>
          <a:p>
            <a:pPr>
              <a:lnSpc>
                <a:spcPct val="100000"/>
              </a:lnSpc>
            </a:pPr>
            <a:r>
              <a:rPr lang="en-US" sz="1300" b="0" strike="noStrike" spc="-1" dirty="0">
                <a:solidFill>
                  <a:srgbClr val="FFFFFF"/>
                </a:solidFill>
                <a:latin typeface="Courier New"/>
              </a:rPr>
              <a:t>adj &lt;- ug(</a:t>
            </a:r>
            <a:r>
              <a:rPr lang="en-US" sz="1300" b="0" strike="noStrike" spc="-1" dirty="0" err="1">
                <a:solidFill>
                  <a:srgbClr val="FFFFFF"/>
                </a:solidFill>
                <a:latin typeface="Courier New"/>
              </a:rPr>
              <a:t>grphf</a:t>
            </a:r>
            <a:r>
              <a:rPr lang="en-US" sz="1300" b="0" strike="noStrike" spc="-1" dirty="0">
                <a:solidFill>
                  <a:srgbClr val="FFFFFF"/>
                </a:solidFill>
                <a:latin typeface="Courier New"/>
              </a:rPr>
              <a:t>, result=</a:t>
            </a:r>
            <a:r>
              <a:rPr lang="en-US" sz="1300" b="0" strike="noStrike" spc="-1" dirty="0">
                <a:solidFill>
                  <a:srgbClr val="00B050"/>
                </a:solidFill>
                <a:latin typeface="Courier New"/>
              </a:rPr>
              <a:t>"matrix"</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gp</a:t>
            </a:r>
            <a:r>
              <a:rPr lang="en-US" sz="1300" b="0" strike="noStrike" spc="-1" dirty="0">
                <a:solidFill>
                  <a:srgbClr val="FFFFFF"/>
                </a:solidFill>
                <a:latin typeface="Courier New"/>
              </a:rPr>
              <a:t> &lt;- ug(</a:t>
            </a:r>
            <a:r>
              <a:rPr lang="en-US" sz="1300" b="0" strike="noStrike" spc="-1" dirty="0" err="1">
                <a:solidFill>
                  <a:srgbClr val="FFFFFF"/>
                </a:solidFill>
                <a:latin typeface="Courier New"/>
              </a:rPr>
              <a:t>grphf</a:t>
            </a:r>
            <a:r>
              <a:rPr lang="en-US" sz="1300" b="0" strike="noStrike" spc="-1" dirty="0">
                <a:solidFill>
                  <a:srgbClr val="FFFFFF"/>
                </a:solidFill>
                <a:latin typeface="Courier New"/>
              </a:rPr>
              <a:t>, result = </a:t>
            </a:r>
            <a:r>
              <a:rPr lang="en-US" sz="1300" b="0" strike="noStrike" spc="-1" dirty="0">
                <a:solidFill>
                  <a:srgbClr val="00B050"/>
                </a:solidFill>
                <a:latin typeface="Courier New"/>
              </a:rPr>
              <a:t>"graph"</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dev.off</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iplot</a:t>
            </a:r>
            <a:r>
              <a:rPr lang="en-US" sz="1300" b="0" strike="noStrike" spc="-1" dirty="0">
                <a:solidFill>
                  <a:srgbClr val="FFFFFF"/>
                </a:solidFill>
                <a:latin typeface="Courier New"/>
              </a:rPr>
              <a:t>(</a:t>
            </a:r>
            <a:r>
              <a:rPr lang="en-US" sz="1300" b="0" strike="noStrike" spc="-1" dirty="0" err="1">
                <a:solidFill>
                  <a:srgbClr val="FFFFFF"/>
                </a:solidFill>
                <a:latin typeface="Courier New"/>
              </a:rPr>
              <a:t>gp</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FF"/>
                </a:solidFill>
                <a:latin typeface="Courier New"/>
              </a:rPr>
              <a:t>f0 &lt;- function(y){ </a:t>
            </a:r>
            <a:r>
              <a:rPr lang="en-US" sz="1300" b="0" strike="noStrike" spc="-1" dirty="0" err="1">
                <a:solidFill>
                  <a:srgbClr val="FFFFFF"/>
                </a:solidFill>
                <a:latin typeface="Courier New"/>
              </a:rPr>
              <a:t>as.numeric</a:t>
            </a:r>
            <a:r>
              <a:rPr lang="en-US" sz="1300" b="0" strike="noStrike" spc="-1" dirty="0">
                <a:solidFill>
                  <a:srgbClr val="FFFFFF"/>
                </a:solidFill>
                <a:latin typeface="Courier New"/>
              </a:rPr>
              <a:t>(c((y==1),(y==2)))}</a:t>
            </a:r>
            <a:endParaRPr lang="en-US" sz="1300" b="0" strike="noStrike" spc="-1" dirty="0">
              <a:latin typeface="Arial"/>
            </a:endParaRPr>
          </a:p>
          <a:p>
            <a:pPr>
              <a:lnSpc>
                <a:spcPct val="100000"/>
              </a:lnSpc>
            </a:pPr>
            <a:r>
              <a:rPr lang="en-US" sz="1300" b="0" strike="noStrike" spc="-1" dirty="0" err="1">
                <a:solidFill>
                  <a:srgbClr val="FFFFFF"/>
                </a:solidFill>
                <a:latin typeface="Courier New"/>
              </a:rPr>
              <a:t>n.states</a:t>
            </a:r>
            <a:r>
              <a:rPr lang="en-US" sz="1300" b="0" strike="noStrike" spc="-1" dirty="0">
                <a:solidFill>
                  <a:srgbClr val="FFFFFF"/>
                </a:solidFill>
                <a:latin typeface="Courier New"/>
              </a:rPr>
              <a:t> &lt;- 2</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Instantiate model and pick a "true" theta:</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make.crf</a:t>
            </a:r>
            <a:r>
              <a:rPr lang="en-US" sz="1300" b="0" strike="noStrike" spc="-1" dirty="0">
                <a:solidFill>
                  <a:srgbClr val="FFFFFF"/>
                </a:solidFill>
                <a:latin typeface="Courier New"/>
              </a:rPr>
              <a:t>(adj, </a:t>
            </a:r>
            <a:r>
              <a:rPr lang="en-US" sz="1300" b="0" strike="noStrike" spc="-1" dirty="0" err="1">
                <a:solidFill>
                  <a:srgbClr val="FFFFFF"/>
                </a:solidFill>
                <a:latin typeface="Courier New"/>
              </a:rPr>
              <a:t>n.states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make.features</a:t>
            </a:r>
            <a:r>
              <a:rPr lang="en-US" sz="1300" b="0" strike="noStrike" spc="-1" dirty="0">
                <a:solidFill>
                  <a:srgbClr val="FFFFFF"/>
                </a:solidFill>
                <a:latin typeface="Courier New"/>
              </a:rPr>
              <a:t>(</a:t>
            </a:r>
            <a:r>
              <a:rPr lang="en-US" sz="1300" b="0" strike="noStrike" spc="-1" dirty="0" err="1">
                <a:solidFill>
                  <a:srgbClr val="FFFFFF"/>
                </a:solidFill>
                <a:latin typeface="Courier New"/>
              </a:rPr>
              <a:t>knm</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make.par</a:t>
            </a:r>
            <a:r>
              <a:rPr lang="en-US" sz="1300" b="0" strike="noStrike" spc="-1" dirty="0">
                <a:solidFill>
                  <a:srgbClr val="FFFFFF"/>
                </a:solidFill>
                <a:latin typeface="Courier New"/>
              </a:rPr>
              <a:t>(</a:t>
            </a:r>
            <a:r>
              <a:rPr lang="en-US" sz="1300" b="0" strike="noStrike" spc="-1" dirty="0" err="1">
                <a:solidFill>
                  <a:srgbClr val="FFFFFF"/>
                </a:solidFill>
                <a:latin typeface="Courier New"/>
              </a:rPr>
              <a:t>knm</a:t>
            </a:r>
            <a:r>
              <a:rPr lang="en-US" sz="1300" b="0" strike="noStrike" spc="-1" dirty="0">
                <a:solidFill>
                  <a:srgbClr val="FFFFFF"/>
                </a:solidFill>
                <a:latin typeface="Courier New"/>
              </a:rPr>
              <a:t>, 6)</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knm$node.par</a:t>
            </a:r>
            <a:r>
              <a:rPr lang="en-US" sz="1300" b="0" strike="noStrike" spc="-1" dirty="0">
                <a:solidFill>
                  <a:srgbClr val="FFFFFF"/>
                </a:solidFill>
                <a:latin typeface="Courier New"/>
              </a:rPr>
              <a:t>[1,1,] &lt;- 1</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knm$node.par</a:t>
            </a:r>
            <a:r>
              <a:rPr lang="en-US" sz="1300" b="0" strike="noStrike" spc="-1" dirty="0">
                <a:solidFill>
                  <a:srgbClr val="FFFFFF"/>
                </a:solidFill>
                <a:latin typeface="Courier New"/>
              </a:rPr>
              <a:t>[2,1,] &lt;- 2</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knm$node.par</a:t>
            </a:r>
            <a:r>
              <a:rPr lang="en-US" sz="1300" b="0" strike="noStrike" spc="-1" dirty="0">
                <a:solidFill>
                  <a:srgbClr val="FFFFFF"/>
                </a:solidFill>
                <a:latin typeface="Courier New"/>
              </a:rPr>
              <a:t>[3,1,] &lt;- 3</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knm$edge.par</a:t>
            </a:r>
            <a:r>
              <a:rPr lang="en-US" sz="1300" b="0" strike="noStrike" spc="-1" dirty="0">
                <a:solidFill>
                  <a:srgbClr val="FFFFFF"/>
                </a:solidFill>
                <a:latin typeface="Courier New"/>
              </a:rPr>
              <a:t>[[1]][1,1,1] &lt;- 4</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knm$edge.par</a:t>
            </a:r>
            <a:r>
              <a:rPr lang="en-US" sz="1300" b="0" strike="noStrike" spc="-1" dirty="0">
                <a:solidFill>
                  <a:srgbClr val="FFFFFF"/>
                </a:solidFill>
                <a:latin typeface="Courier New"/>
              </a:rPr>
              <a:t>[[1]][2,2,1] &lt;- 4</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knm$edge.par</a:t>
            </a:r>
            <a:r>
              <a:rPr lang="en-US" sz="1300" b="0" strike="noStrike" spc="-1" dirty="0">
                <a:solidFill>
                  <a:srgbClr val="FFFFFF"/>
                </a:solidFill>
                <a:latin typeface="Courier New"/>
              </a:rPr>
              <a:t>[[2]][1,1,1] &lt;- 5</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knm$edge.par</a:t>
            </a:r>
            <a:r>
              <a:rPr lang="en-US" sz="1300" b="0" strike="noStrike" spc="-1" dirty="0">
                <a:solidFill>
                  <a:srgbClr val="FFFFFF"/>
                </a:solidFill>
                <a:latin typeface="Courier New"/>
              </a:rPr>
              <a:t>[[2]][2,2,1] &lt;- 5</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knm$edge.par</a:t>
            </a:r>
            <a:r>
              <a:rPr lang="en-US" sz="1300" b="0" strike="noStrike" spc="-1" dirty="0">
                <a:solidFill>
                  <a:srgbClr val="FFFFFF"/>
                </a:solidFill>
                <a:latin typeface="Courier New"/>
              </a:rPr>
              <a:t>[[3]][1,1,1] &lt;- 6</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knm$edge.par</a:t>
            </a:r>
            <a:r>
              <a:rPr lang="en-US" sz="1300" b="0" strike="noStrike" spc="-1" dirty="0">
                <a:solidFill>
                  <a:srgbClr val="FFFFFF"/>
                </a:solidFill>
                <a:latin typeface="Courier New"/>
              </a:rPr>
              <a:t>[[3]][2,2,1] &lt;- 6</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err="1">
                <a:solidFill>
                  <a:srgbClr val="FFFFFF"/>
                </a:solidFill>
                <a:latin typeface="Courier New"/>
              </a:rPr>
              <a:t>set.seed</a:t>
            </a:r>
            <a:r>
              <a:rPr lang="en-US" sz="1300" b="0" strike="noStrike" spc="-1" dirty="0">
                <a:solidFill>
                  <a:srgbClr val="FFFFFF"/>
                </a:solidFill>
                <a:latin typeface="Courier New"/>
              </a:rPr>
              <a:t>(6)</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knm$par</a:t>
            </a:r>
            <a:r>
              <a:rPr lang="en-US" sz="1300" b="0" strike="noStrike" spc="-1" dirty="0">
                <a:solidFill>
                  <a:srgbClr val="FFFFFF"/>
                </a:solidFill>
                <a:latin typeface="Courier New"/>
              </a:rPr>
              <a:t> &lt;- </a:t>
            </a:r>
            <a:r>
              <a:rPr lang="en-US" sz="1300" b="0" strike="noStrike" spc="-1" dirty="0" err="1">
                <a:solidFill>
                  <a:srgbClr val="FFFFFF"/>
                </a:solidFill>
                <a:latin typeface="Courier New"/>
              </a:rPr>
              <a:t>runif</a:t>
            </a:r>
            <a:r>
              <a:rPr lang="en-US" sz="1300" b="0" strike="noStrike" spc="-1" dirty="0">
                <a:solidFill>
                  <a:srgbClr val="FFFFFF"/>
                </a:solidFill>
                <a:latin typeface="Courier New"/>
              </a:rPr>
              <a:t>(6,-1.5,1.1)</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knm$par</a:t>
            </a:r>
            <a:r>
              <a:rPr lang="en-US" sz="1300" b="0" strike="noStrike" spc="-1" dirty="0">
                <a:solidFill>
                  <a:srgbClr val="FFFFFF"/>
                </a:solidFill>
                <a:latin typeface="Courier New"/>
              </a:rPr>
              <a:t>                       </a:t>
            </a:r>
            <a:endParaRPr lang="en-US" sz="1300" b="0" strike="noStrike" spc="-1" dirty="0">
              <a:latin typeface="Arial"/>
            </a:endParaRPr>
          </a:p>
          <a:p>
            <a:pPr>
              <a:lnSpc>
                <a:spcPct val="100000"/>
              </a:lnSpc>
            </a:pPr>
            <a:r>
              <a:rPr lang="en-US" sz="1300" b="0" strike="noStrike" spc="-1" dirty="0">
                <a:solidFill>
                  <a:srgbClr val="FFFF00"/>
                </a:solidFill>
                <a:latin typeface="Courier New"/>
              </a:rPr>
              <a:t># "true" theta: </a:t>
            </a:r>
            <a:endParaRPr lang="en-US" sz="1300" b="0" strike="noStrike" spc="-1" dirty="0">
              <a:latin typeface="Arial"/>
            </a:endParaRPr>
          </a:p>
          <a:p>
            <a:pPr>
              <a:lnSpc>
                <a:spcPct val="100000"/>
              </a:lnSpc>
            </a:pPr>
            <a:r>
              <a:rPr lang="en-US" sz="1300" b="0" strike="noStrike" spc="-1" dirty="0">
                <a:solidFill>
                  <a:srgbClr val="FFFF00"/>
                </a:solidFill>
                <a:latin typeface="Courier New"/>
              </a:rPr>
              <a:t>#0.07629757  0.93786913 -0.81268462 -0.51175581  0.59945681  1.04299689</a:t>
            </a:r>
            <a:endParaRPr lang="en-US" sz="1300" b="0" strike="noStrike" spc="-1" dirty="0">
              <a:latin typeface="Arial"/>
            </a:endParaRPr>
          </a:p>
          <a:p>
            <a:pPr>
              <a:lnSpc>
                <a:spcPct val="100000"/>
              </a:lnSpc>
            </a:pPr>
            <a:r>
              <a:rPr lang="en-US" sz="1300" b="0" strike="noStrike" spc="-1" dirty="0">
                <a:solidFill>
                  <a:srgbClr val="FFFFFF"/>
                </a:solidFill>
                <a:latin typeface="Courier New"/>
              </a:rPr>
              <a:t>out.pot &lt;- </a:t>
            </a:r>
            <a:r>
              <a:rPr lang="en-US" sz="1300" b="0" strike="noStrike" spc="-1" dirty="0" err="1">
                <a:solidFill>
                  <a:srgbClr val="FFFFFF"/>
                </a:solidFill>
                <a:latin typeface="Courier New"/>
              </a:rPr>
              <a:t>make.pots</a:t>
            </a:r>
            <a:r>
              <a:rPr lang="en-US" sz="1300" b="0" strike="noStrike" spc="-1" dirty="0">
                <a:solidFill>
                  <a:srgbClr val="FFFFFF"/>
                </a:solidFill>
                <a:latin typeface="Courier New"/>
              </a:rPr>
              <a:t>(</a:t>
            </a:r>
            <a:r>
              <a:rPr lang="en-US" sz="1300" b="0" strike="noStrike" spc="-1" dirty="0" err="1">
                <a:solidFill>
                  <a:srgbClr val="FFFFFF"/>
                </a:solidFill>
                <a:latin typeface="Courier New"/>
              </a:rPr>
              <a:t>parms</a:t>
            </a:r>
            <a:r>
              <a:rPr lang="en-US" sz="1300" b="0" strike="noStrike" spc="-1" dirty="0">
                <a:solidFill>
                  <a:srgbClr val="FFFFFF"/>
                </a:solidFill>
                <a:latin typeface="Courier New"/>
              </a:rPr>
              <a:t> = </a:t>
            </a:r>
            <a:r>
              <a:rPr lang="en-US" sz="1300" b="0" strike="noStrike" spc="-1" dirty="0" err="1">
                <a:solidFill>
                  <a:srgbClr val="FFFFFF"/>
                </a:solidFill>
                <a:latin typeface="Courier New"/>
              </a:rPr>
              <a:t>knm$par</a:t>
            </a:r>
            <a:r>
              <a:rPr lang="en-US" sz="1300" b="0" strike="noStrike" spc="-1" dirty="0">
                <a:solidFill>
                  <a:srgbClr val="FFFFFF"/>
                </a:solidFill>
                <a:latin typeface="Courier New"/>
              </a:rPr>
              <a:t>,  </a:t>
            </a:r>
            <a:r>
              <a:rPr lang="en-US" sz="1300" b="0" strike="noStrike" spc="-1" dirty="0" err="1">
                <a:solidFill>
                  <a:srgbClr val="FFFFFF"/>
                </a:solidFill>
                <a:latin typeface="Courier New"/>
              </a:rPr>
              <a:t>crf</a:t>
            </a:r>
            <a:r>
              <a:rPr lang="en-US" sz="1300" b="0" strike="noStrike" spc="-1" dirty="0">
                <a:solidFill>
                  <a:srgbClr val="FFFFFF"/>
                </a:solidFill>
                <a:latin typeface="Courier New"/>
              </a:rPr>
              <a:t> = </a:t>
            </a:r>
            <a:r>
              <a:rPr lang="en-US" sz="1300" b="0" strike="noStrike" spc="-1" dirty="0" err="1">
                <a:solidFill>
                  <a:srgbClr val="FFFFFF"/>
                </a:solidFill>
                <a:latin typeface="Courier New"/>
              </a:rPr>
              <a:t>knm</a:t>
            </a:r>
            <a:r>
              <a:rPr lang="en-US" sz="1300" b="0" strike="noStrike" spc="-1" dirty="0">
                <a:solidFill>
                  <a:srgbClr val="FFFFFF"/>
                </a:solidFill>
                <a:latin typeface="Courier New"/>
              </a:rPr>
              <a:t>,  </a:t>
            </a:r>
            <a:r>
              <a:rPr lang="en-US" sz="1300" b="0" strike="noStrike" spc="-1" dirty="0" err="1">
                <a:solidFill>
                  <a:srgbClr val="FFFFFF"/>
                </a:solidFill>
                <a:latin typeface="Courier New"/>
              </a:rPr>
              <a:t>rescaleQ</a:t>
            </a:r>
            <a:r>
              <a:rPr lang="en-US" sz="1300" b="0" strike="noStrike" spc="-1" dirty="0">
                <a:solidFill>
                  <a:srgbClr val="FFFFFF"/>
                </a:solidFill>
                <a:latin typeface="Courier New"/>
              </a:rPr>
              <a:t> = T, </a:t>
            </a:r>
            <a:r>
              <a:rPr lang="en-US" sz="1300" b="0" strike="noStrike" spc="-1" dirty="0" err="1">
                <a:solidFill>
                  <a:srgbClr val="FFFFFF"/>
                </a:solidFill>
                <a:latin typeface="Courier New"/>
              </a:rPr>
              <a:t>replaceQ</a:t>
            </a:r>
            <a:r>
              <a:rPr lang="en-US" sz="1300" b="0" strike="noStrike" spc="-1" dirty="0">
                <a:solidFill>
                  <a:srgbClr val="FFFFFF"/>
                </a:solidFill>
                <a:latin typeface="Courier New"/>
              </a:rPr>
              <a:t> = T)</a:t>
            </a:r>
            <a:endParaRPr lang="en-US" sz="1300" b="0" strike="noStrike" spc="-1" dirty="0">
              <a:latin typeface="Arial"/>
            </a:endParaRPr>
          </a:p>
        </p:txBody>
      </p:sp>
      <p:sp>
        <p:nvSpPr>
          <p:cNvPr id="1490" name="CustomShape 2"/>
          <p:cNvSpPr/>
          <p:nvPr/>
        </p:nvSpPr>
        <p:spPr>
          <a:xfrm>
            <a:off x="159840" y="-41040"/>
            <a:ext cx="3412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a.</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CustomShape 1"/>
          <p:cNvSpPr/>
          <p:nvPr/>
        </p:nvSpPr>
        <p:spPr>
          <a:xfrm>
            <a:off x="208800" y="749520"/>
            <a:ext cx="8637840" cy="5292303"/>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dirty="0">
                <a:solidFill>
                  <a:srgbClr val="FFFF00"/>
                </a:solidFill>
                <a:latin typeface="Courier New"/>
              </a:rPr>
              <a:t># So now sample from the model as if we obtained an experimental sample:</a:t>
            </a:r>
            <a:endParaRPr lang="en-US" sz="1300" b="0" strike="noStrike" spc="-1" dirty="0">
              <a:latin typeface="Arial"/>
            </a:endParaRPr>
          </a:p>
          <a:p>
            <a:pPr>
              <a:lnSpc>
                <a:spcPct val="100000"/>
              </a:lnSpc>
            </a:pPr>
            <a:r>
              <a:rPr lang="en-US" sz="1300" b="0" strike="noStrike" spc="-1" dirty="0" err="1">
                <a:solidFill>
                  <a:srgbClr val="FFFFFF"/>
                </a:solidFill>
                <a:latin typeface="Courier New"/>
              </a:rPr>
              <a:t>num.samps</a:t>
            </a:r>
            <a:r>
              <a:rPr lang="en-US" sz="1300" b="0" strike="noStrike" spc="-1" dirty="0">
                <a:solidFill>
                  <a:srgbClr val="FFFFFF"/>
                </a:solidFill>
                <a:latin typeface="Courier New"/>
              </a:rPr>
              <a:t> &lt;- 25</a:t>
            </a:r>
            <a:endParaRPr lang="en-US" sz="1300" b="0" strike="noStrike" spc="-1" dirty="0">
              <a:latin typeface="Arial"/>
            </a:endParaRPr>
          </a:p>
          <a:p>
            <a:pPr>
              <a:lnSpc>
                <a:spcPct val="100000"/>
              </a:lnSpc>
            </a:pPr>
            <a:r>
              <a:rPr lang="en-US" sz="1300" b="0" strike="noStrike" spc="-1" dirty="0" err="1">
                <a:solidFill>
                  <a:srgbClr val="FFFFFF"/>
                </a:solidFill>
                <a:latin typeface="Courier New"/>
              </a:rPr>
              <a:t>set.seed</a:t>
            </a:r>
            <a:r>
              <a:rPr lang="en-US" sz="1300" b="0" strike="noStrike" spc="-1" dirty="0">
                <a:solidFill>
                  <a:srgbClr val="FFFFFF"/>
                </a:solidFill>
                <a:latin typeface="Courier New"/>
              </a:rPr>
              <a:t>(1)</a:t>
            </a:r>
            <a:endParaRPr lang="en-US" sz="1300" b="0" strike="noStrike" spc="-1" dirty="0">
              <a:latin typeface="Arial"/>
            </a:endParaRPr>
          </a:p>
          <a:p>
            <a:pPr>
              <a:lnSpc>
                <a:spcPct val="100000"/>
              </a:lnSpc>
            </a:pPr>
            <a:r>
              <a:rPr lang="en-US" sz="1300" b="0" strike="noStrike" spc="-1" dirty="0" err="1">
                <a:solidFill>
                  <a:srgbClr val="FFFFFF"/>
                </a:solidFill>
                <a:latin typeface="Courier New"/>
              </a:rPr>
              <a:t>samps</a:t>
            </a:r>
            <a:r>
              <a:rPr lang="en-US" sz="1300" b="0" strike="noStrike" spc="-1" dirty="0">
                <a:solidFill>
                  <a:srgbClr val="FFFFFF"/>
                </a:solidFill>
                <a:latin typeface="Courier New"/>
              </a:rPr>
              <a:t> &lt;- </a:t>
            </a:r>
            <a:r>
              <a:rPr lang="en-US" sz="1300" b="0" strike="noStrike" spc="-1" dirty="0" err="1">
                <a:solidFill>
                  <a:srgbClr val="FFFFFF"/>
                </a:solidFill>
                <a:latin typeface="Courier New"/>
              </a:rPr>
              <a:t>sample.exact</a:t>
            </a:r>
            <a:r>
              <a:rPr lang="en-US" sz="1300" b="0" strike="noStrike" spc="-1" dirty="0">
                <a:solidFill>
                  <a:srgbClr val="FFFFFF"/>
                </a:solidFill>
                <a:latin typeface="Courier New"/>
              </a:rPr>
              <a:t>(</a:t>
            </a:r>
            <a:r>
              <a:rPr lang="en-US" sz="1300" b="0" strike="noStrike" spc="-1" dirty="0" err="1">
                <a:solidFill>
                  <a:srgbClr val="FFFFFF"/>
                </a:solidFill>
                <a:latin typeface="Courier New"/>
              </a:rPr>
              <a:t>knm</a:t>
            </a:r>
            <a:r>
              <a:rPr lang="en-US" sz="1300" b="0" strike="noStrike" spc="-1" dirty="0">
                <a:solidFill>
                  <a:srgbClr val="FFFFFF"/>
                </a:solidFill>
                <a:latin typeface="Courier New"/>
              </a:rPr>
              <a:t>, </a:t>
            </a:r>
            <a:r>
              <a:rPr lang="en-US" sz="1300" b="0" strike="noStrike" spc="-1" dirty="0" err="1">
                <a:solidFill>
                  <a:srgbClr val="FFFFFF"/>
                </a:solidFill>
                <a:latin typeface="Courier New"/>
              </a:rPr>
              <a:t>num.samps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mrf.sample.plot</a:t>
            </a:r>
            <a:r>
              <a:rPr lang="en-US" sz="1300" b="0" strike="noStrike" spc="-1" dirty="0">
                <a:solidFill>
                  <a:srgbClr val="FFFFFF"/>
                </a:solidFill>
                <a:latin typeface="Courier New"/>
              </a:rPr>
              <a:t>(</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Instantiate an empty model to do the</a:t>
            </a:r>
            <a:endParaRPr lang="en-US" sz="1300" b="0" strike="noStrike" spc="-1" dirty="0">
              <a:latin typeface="Arial"/>
            </a:endParaRPr>
          </a:p>
          <a:p>
            <a:pPr>
              <a:lnSpc>
                <a:spcPct val="100000"/>
              </a:lnSpc>
            </a:pPr>
            <a:r>
              <a:rPr lang="en-US" sz="1300" b="0" strike="noStrike" spc="-1" dirty="0">
                <a:solidFill>
                  <a:srgbClr val="FFFF00"/>
                </a:solidFill>
                <a:latin typeface="Courier New"/>
              </a:rPr>
              <a:t># logistic fit on:</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make.crf</a:t>
            </a:r>
            <a:r>
              <a:rPr lang="en-US" sz="1300" b="0" strike="noStrike" spc="-1" dirty="0">
                <a:solidFill>
                  <a:srgbClr val="FFFFFF"/>
                </a:solidFill>
                <a:latin typeface="Courier New"/>
              </a:rPr>
              <a:t>(adj, </a:t>
            </a:r>
            <a:r>
              <a:rPr lang="en-US" sz="1300" b="0" strike="noStrike" spc="-1" dirty="0" err="1">
                <a:solidFill>
                  <a:srgbClr val="FFFFFF"/>
                </a:solidFill>
                <a:latin typeface="Courier New"/>
              </a:rPr>
              <a:t>n.states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make.features</a:t>
            </a:r>
            <a:r>
              <a:rPr lang="en-US" sz="1300" b="0" strike="noStrike" spc="-1" dirty="0">
                <a:solidFill>
                  <a:srgbClr val="FFFFFF"/>
                </a:solidFill>
                <a:latin typeface="Courier New"/>
              </a:rPr>
              <a:t>(</a:t>
            </a:r>
            <a:r>
              <a:rPr lang="en-US" sz="1300" b="0" strike="noStrike" spc="-1" dirty="0" err="1">
                <a:solidFill>
                  <a:srgbClr val="FFFFFF"/>
                </a:solidFill>
                <a:latin typeface="Courier New"/>
              </a:rPr>
              <a:t>psl</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make.par</a:t>
            </a:r>
            <a:r>
              <a:rPr lang="en-US" sz="1300" b="0" strike="noStrike" spc="-1" dirty="0">
                <a:solidFill>
                  <a:srgbClr val="FFFFFF"/>
                </a:solidFill>
                <a:latin typeface="Courier New"/>
              </a:rPr>
              <a:t>(</a:t>
            </a:r>
            <a:r>
              <a:rPr lang="en-US" sz="1300" b="0" strike="noStrike" spc="-1" dirty="0" err="1">
                <a:solidFill>
                  <a:srgbClr val="FFFFFF"/>
                </a:solidFill>
                <a:latin typeface="Courier New"/>
              </a:rPr>
              <a:t>psl</a:t>
            </a:r>
            <a:r>
              <a:rPr lang="en-US" sz="1300" b="0" strike="noStrike" spc="-1" dirty="0">
                <a:solidFill>
                  <a:srgbClr val="FFFFFF"/>
                </a:solidFill>
                <a:latin typeface="Courier New"/>
              </a:rPr>
              <a:t>, 6)</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psl$node.par</a:t>
            </a:r>
            <a:r>
              <a:rPr lang="en-US" sz="1300" b="0" strike="noStrike" spc="-1" dirty="0">
                <a:solidFill>
                  <a:srgbClr val="FFFFFF"/>
                </a:solidFill>
                <a:latin typeface="Courier New"/>
              </a:rPr>
              <a:t>[1,1,] &lt;- 1</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psl$node.par</a:t>
            </a:r>
            <a:r>
              <a:rPr lang="en-US" sz="1300" b="0" strike="noStrike" spc="-1" dirty="0">
                <a:solidFill>
                  <a:srgbClr val="FFFFFF"/>
                </a:solidFill>
                <a:latin typeface="Courier New"/>
              </a:rPr>
              <a:t>[2,1,] &lt;- 2</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psl$node.par</a:t>
            </a:r>
            <a:r>
              <a:rPr lang="en-US" sz="1300" b="0" strike="noStrike" spc="-1" dirty="0">
                <a:solidFill>
                  <a:srgbClr val="FFFFFF"/>
                </a:solidFill>
                <a:latin typeface="Courier New"/>
              </a:rPr>
              <a:t>[3,1,] &lt;- 3</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err="1">
                <a:solidFill>
                  <a:srgbClr val="FFFFFF"/>
                </a:solidFill>
                <a:latin typeface="Courier New"/>
              </a:rPr>
              <a:t>psl$edge.par</a:t>
            </a:r>
            <a:r>
              <a:rPr lang="en-US" sz="1300" b="0" strike="noStrike" spc="-1" dirty="0">
                <a:solidFill>
                  <a:srgbClr val="FFFFFF"/>
                </a:solidFill>
                <a:latin typeface="Courier New"/>
              </a:rPr>
              <a:t>[[1]][1,1,1] &lt;- 4</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psl$edge.par</a:t>
            </a:r>
            <a:r>
              <a:rPr lang="en-US" sz="1300" b="0" strike="noStrike" spc="-1" dirty="0">
                <a:solidFill>
                  <a:srgbClr val="FFFFFF"/>
                </a:solidFill>
                <a:latin typeface="Courier New"/>
              </a:rPr>
              <a:t>[[1]][2,2,1] &lt;- 4</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psl$edge.par</a:t>
            </a:r>
            <a:r>
              <a:rPr lang="en-US" sz="1300" b="0" strike="noStrike" spc="-1" dirty="0">
                <a:solidFill>
                  <a:srgbClr val="FFFFFF"/>
                </a:solidFill>
                <a:latin typeface="Courier New"/>
              </a:rPr>
              <a:t>[[2]][1,1,1] &lt;- 5</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psl$edge.par</a:t>
            </a:r>
            <a:r>
              <a:rPr lang="en-US" sz="1300" b="0" strike="noStrike" spc="-1" dirty="0">
                <a:solidFill>
                  <a:srgbClr val="FFFFFF"/>
                </a:solidFill>
                <a:latin typeface="Courier New"/>
              </a:rPr>
              <a:t>[[2]][2,2,1] &lt;- 5</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psl$edge.par</a:t>
            </a:r>
            <a:r>
              <a:rPr lang="en-US" sz="1300" b="0" strike="noStrike" spc="-1" dirty="0">
                <a:solidFill>
                  <a:srgbClr val="FFFFFF"/>
                </a:solidFill>
                <a:latin typeface="Courier New"/>
              </a:rPr>
              <a:t>[[3]][1,1,1] &lt;- 6</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psl$edge.par</a:t>
            </a:r>
            <a:r>
              <a:rPr lang="en-US" sz="1300" b="0" strike="noStrike" spc="-1" dirty="0">
                <a:solidFill>
                  <a:srgbClr val="FFFFFF"/>
                </a:solidFill>
                <a:latin typeface="Courier New"/>
              </a:rPr>
              <a:t>[[3]][2,2,1] &lt;- 6</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psl$edges</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Compute the delta-alpha matrix given the sampled configs:</a:t>
            </a:r>
            <a:endParaRPr lang="en-US" sz="1300" b="0" strike="noStrike" spc="-1" dirty="0">
              <a:latin typeface="Arial"/>
            </a:endParaRPr>
          </a:p>
          <a:p>
            <a:pPr>
              <a:lnSpc>
                <a:spcPct val="100000"/>
              </a:lnSpc>
            </a:pPr>
            <a:r>
              <a:rPr lang="en-US" sz="1300" b="0" strike="noStrike" spc="-1" dirty="0">
                <a:solidFill>
                  <a:srgbClr val="FFFFFF"/>
                </a:solidFill>
                <a:latin typeface="Courier New"/>
              </a:rPr>
              <a:t>Delta.alpha.info &lt;- </a:t>
            </a:r>
            <a:r>
              <a:rPr lang="en-US" sz="1300" b="0" strike="noStrike" spc="-1" dirty="0" err="1">
                <a:solidFill>
                  <a:srgbClr val="FFFFFF"/>
                </a:solidFill>
                <a:latin typeface="Courier New"/>
              </a:rPr>
              <a:t>delta.alpha</a:t>
            </a:r>
            <a:r>
              <a:rPr lang="en-US" sz="1300" b="0" strike="noStrike" spc="-1" dirty="0">
                <a:solidFill>
                  <a:srgbClr val="FFFFFF"/>
                </a:solidFill>
                <a:latin typeface="Courier New"/>
              </a:rPr>
              <a:t>(</a:t>
            </a:r>
            <a:r>
              <a:rPr lang="en-US" sz="1300" b="0" strike="noStrike" spc="-1" dirty="0" err="1">
                <a:solidFill>
                  <a:srgbClr val="FFFFFF"/>
                </a:solidFill>
                <a:latin typeface="Courier New"/>
              </a:rPr>
              <a:t>crf</a:t>
            </a:r>
            <a:r>
              <a:rPr lang="en-US" sz="1300" b="0" strike="noStrike" spc="-1" dirty="0">
                <a:solidFill>
                  <a:srgbClr val="FFFFFF"/>
                </a:solidFill>
                <a:latin typeface="Courier New"/>
              </a:rPr>
              <a:t> = </a:t>
            </a:r>
            <a:r>
              <a:rPr lang="en-US" sz="1300" b="0" strike="noStrike" spc="-1" dirty="0" err="1">
                <a:solidFill>
                  <a:srgbClr val="FFFFFF"/>
                </a:solidFill>
                <a:latin typeface="Courier New"/>
              </a:rPr>
              <a:t>psl</a:t>
            </a:r>
            <a:r>
              <a:rPr lang="en-US" sz="1300" b="0" strike="noStrike" spc="-1" dirty="0">
                <a:solidFill>
                  <a:srgbClr val="FFFFFF"/>
                </a:solidFill>
                <a:latin typeface="Courier New"/>
              </a:rPr>
              <a:t>, samples = </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 </a:t>
            </a:r>
            <a:r>
              <a:rPr lang="en-US" sz="1300" b="0" strike="noStrike" spc="-1" dirty="0" err="1">
                <a:solidFill>
                  <a:srgbClr val="FFFFFF"/>
                </a:solidFill>
                <a:latin typeface="Courier New"/>
              </a:rPr>
              <a:t>printQ</a:t>
            </a:r>
            <a:r>
              <a:rPr lang="en-US" sz="1300" b="0" strike="noStrike" spc="-1" dirty="0">
                <a:solidFill>
                  <a:srgbClr val="FFFFFF"/>
                </a:solidFill>
                <a:latin typeface="Courier New"/>
              </a:rPr>
              <a:t> </a:t>
            </a:r>
            <a:r>
              <a:rPr lang="en-US" sz="1300" b="0" strike="noStrike" spc="-1">
                <a:solidFill>
                  <a:srgbClr val="FFFFFF"/>
                </a:solidFill>
                <a:latin typeface="Courier New"/>
              </a:rPr>
              <a:t>= F, ff = f0)</a:t>
            </a:r>
            <a:endParaRPr lang="en-US" sz="1300" b="0" strike="noStrike" spc="-1" dirty="0">
              <a:latin typeface="Arial"/>
            </a:endParaRPr>
          </a:p>
          <a:p>
            <a:pPr>
              <a:lnSpc>
                <a:spcPct val="100000"/>
              </a:lnSpc>
            </a:pPr>
            <a:r>
              <a:rPr lang="en-US" sz="1300" b="0" strike="noStrike" spc="-1" dirty="0" err="1">
                <a:solidFill>
                  <a:srgbClr val="FFFFFF"/>
                </a:solidFill>
                <a:latin typeface="Courier New"/>
              </a:rPr>
              <a:t>Delta.alpha</a:t>
            </a:r>
            <a:r>
              <a:rPr lang="en-US" sz="1300" b="0" strike="noStrike" spc="-1" dirty="0">
                <a:solidFill>
                  <a:srgbClr val="FFFFFF"/>
                </a:solidFill>
                <a:latin typeface="Courier New"/>
              </a:rPr>
              <a:t> &lt;- </a:t>
            </a:r>
            <a:r>
              <a:rPr lang="en-US" sz="1300" b="0" strike="noStrike" spc="-1" dirty="0" err="1">
                <a:solidFill>
                  <a:srgbClr val="FFFFFF"/>
                </a:solidFill>
                <a:latin typeface="Courier New"/>
              </a:rPr>
              <a:t>Delta.alpha.info$Delta.alpha</a:t>
            </a:r>
            <a:endParaRPr lang="en-US" sz="1300" b="0" strike="noStrike" spc="-1" dirty="0">
              <a:latin typeface="Arial"/>
            </a:endParaRPr>
          </a:p>
        </p:txBody>
      </p:sp>
      <p:sp>
        <p:nvSpPr>
          <p:cNvPr id="1492" name="CustomShape 2"/>
          <p:cNvSpPr/>
          <p:nvPr/>
        </p:nvSpPr>
        <p:spPr>
          <a:xfrm>
            <a:off x="155880" y="400320"/>
            <a:ext cx="5713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b, c.</a:t>
            </a:r>
            <a:endParaRPr lang="en-US" sz="1800" b="0" strike="noStrike" spc="-1">
              <a:latin typeface="Arial"/>
            </a:endParaRPr>
          </a:p>
        </p:txBody>
      </p:sp>
      <p:pic>
        <p:nvPicPr>
          <p:cNvPr id="1493" name="Picture 1"/>
          <p:cNvPicPr/>
          <p:nvPr/>
        </p:nvPicPr>
        <p:blipFill>
          <a:blip r:embed="rId2"/>
          <a:stretch/>
        </p:blipFill>
        <p:spPr>
          <a:xfrm>
            <a:off x="4192560" y="1205640"/>
            <a:ext cx="3972960" cy="3019320"/>
          </a:xfrm>
          <a:prstGeom prst="rect">
            <a:avLst/>
          </a:prstGeom>
          <a:ln>
            <a:noFill/>
          </a:ln>
        </p:spPr>
      </p:pic>
      <p:sp>
        <p:nvSpPr>
          <p:cNvPr id="1494" name="CustomShape 3"/>
          <p:cNvSpPr/>
          <p:nvPr/>
        </p:nvSpPr>
        <p:spPr>
          <a:xfrm>
            <a:off x="2601000" y="1721160"/>
            <a:ext cx="1747080" cy="18252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 name="CustomShape 1"/>
          <p:cNvSpPr/>
          <p:nvPr/>
        </p:nvSpPr>
        <p:spPr>
          <a:xfrm>
            <a:off x="262080" y="588960"/>
            <a:ext cx="8637840" cy="58323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dirty="0">
                <a:solidFill>
                  <a:srgbClr val="FFFF00"/>
                </a:solidFill>
                <a:latin typeface="Courier New"/>
              </a:rPr>
              <a:t># So now sample from the model as if we obtained an experimental sample:</a:t>
            </a:r>
            <a:endParaRPr lang="en-US" sz="1300" b="0" strike="noStrike" spc="-1" dirty="0">
              <a:latin typeface="Arial"/>
            </a:endParaRPr>
          </a:p>
          <a:p>
            <a:pPr>
              <a:lnSpc>
                <a:spcPct val="100000"/>
              </a:lnSpc>
            </a:pPr>
            <a:r>
              <a:rPr lang="en-US" sz="1300" b="0" strike="noStrike" spc="-1" dirty="0" err="1">
                <a:solidFill>
                  <a:srgbClr val="FFFFFF"/>
                </a:solidFill>
                <a:latin typeface="Courier New"/>
              </a:rPr>
              <a:t>num.samps</a:t>
            </a:r>
            <a:r>
              <a:rPr lang="en-US" sz="1300" b="0" strike="noStrike" spc="-1" dirty="0">
                <a:solidFill>
                  <a:srgbClr val="FFFFFF"/>
                </a:solidFill>
                <a:latin typeface="Courier New"/>
              </a:rPr>
              <a:t> &lt;- 25</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Stack the node responses into one long binary vector:</a:t>
            </a:r>
            <a:endParaRPr lang="en-US" sz="1300" b="0" strike="noStrike" spc="-1" dirty="0">
              <a:latin typeface="Arial"/>
            </a:endParaRPr>
          </a:p>
          <a:p>
            <a:pPr>
              <a:lnSpc>
                <a:spcPct val="100000"/>
              </a:lnSpc>
            </a:pPr>
            <a:r>
              <a:rPr lang="en-US" sz="1300" b="0" strike="noStrike" spc="-1" dirty="0">
                <a:solidFill>
                  <a:srgbClr val="FFFFFF"/>
                </a:solidFill>
                <a:latin typeface="Courier New"/>
              </a:rPr>
              <a:t>y &lt;-c(</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[,1], </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[,2], </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[,3])</a:t>
            </a:r>
            <a:endParaRPr lang="en-US" sz="1300" b="0" strike="noStrike" spc="-1" dirty="0">
              <a:latin typeface="Arial"/>
            </a:endParaRPr>
          </a:p>
          <a:p>
            <a:pPr>
              <a:lnSpc>
                <a:spcPct val="100000"/>
              </a:lnSpc>
            </a:pPr>
            <a:r>
              <a:rPr lang="en-US" sz="1300" b="0" strike="noStrike" spc="-1" dirty="0">
                <a:solidFill>
                  <a:srgbClr val="FFFFFF"/>
                </a:solidFill>
                <a:latin typeface="Courier New"/>
              </a:rPr>
              <a:t>y[which(y==2)] &lt;- 0</a:t>
            </a:r>
            <a:endParaRPr lang="en-US" sz="1300" b="0" strike="noStrike" spc="-1" dirty="0">
              <a:latin typeface="Arial"/>
            </a:endParaRPr>
          </a:p>
          <a:p>
            <a:pPr>
              <a:lnSpc>
                <a:spcPct val="100000"/>
              </a:lnSpc>
            </a:pPr>
            <a:r>
              <a:rPr lang="en-US" sz="1300" b="0" strike="noStrike" spc="-1" dirty="0">
                <a:solidFill>
                  <a:srgbClr val="FFFFFF"/>
                </a:solidFill>
                <a:latin typeface="Courier New"/>
              </a:rPr>
              <a:t>y</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Fit the binary node response vector to the coefficients of the conditional energy</a:t>
            </a:r>
            <a:endParaRPr lang="en-US" sz="1300" b="0" strike="noStrike" spc="-1" dirty="0">
              <a:latin typeface="Arial"/>
            </a:endParaRPr>
          </a:p>
          <a:p>
            <a:pPr>
              <a:lnSpc>
                <a:spcPct val="100000"/>
              </a:lnSpc>
            </a:pPr>
            <a:r>
              <a:rPr lang="en-US" sz="1300" b="0" strike="noStrike" spc="-1" dirty="0">
                <a:solidFill>
                  <a:srgbClr val="FFFF00"/>
                </a:solidFill>
                <a:latin typeface="Courier New"/>
              </a:rPr>
              <a:t># differences (i.e. the Delta-alpha matrix). To do the fit, just use a quick and </a:t>
            </a:r>
            <a:endParaRPr lang="en-US" sz="1300" b="0" strike="noStrike" spc="-1" dirty="0">
              <a:latin typeface="Arial"/>
            </a:endParaRPr>
          </a:p>
          <a:p>
            <a:pPr>
              <a:lnSpc>
                <a:spcPct val="100000"/>
              </a:lnSpc>
            </a:pPr>
            <a:r>
              <a:rPr lang="en-US" sz="1300" b="0" strike="noStrike" spc="-1" dirty="0">
                <a:solidFill>
                  <a:srgbClr val="FFFF00"/>
                </a:solidFill>
                <a:latin typeface="Courier New"/>
              </a:rPr>
              <a:t># dirty </a:t>
            </a:r>
            <a:r>
              <a:rPr lang="en-US" sz="1300" b="0" strike="noStrike" spc="-1" dirty="0">
                <a:solidFill>
                  <a:srgbClr val="FF0000"/>
                </a:solidFill>
                <a:latin typeface="Courier New"/>
              </a:rPr>
              <a:t>logistic </a:t>
            </a:r>
            <a:r>
              <a:rPr lang="en-US" sz="1300" b="0" strike="noStrike" spc="-1" dirty="0" err="1">
                <a:solidFill>
                  <a:srgbClr val="FF0000"/>
                </a:solidFill>
                <a:latin typeface="Courier New"/>
              </a:rPr>
              <a:t>glm</a:t>
            </a:r>
            <a:r>
              <a:rPr lang="en-US" sz="1300" b="0" strike="noStrike" spc="-1" dirty="0">
                <a:solidFill>
                  <a:srgbClr val="FFFF00"/>
                </a:solidFill>
                <a:latin typeface="Courier New"/>
              </a:rPr>
              <a:t> with MLE:</a:t>
            </a:r>
            <a:endParaRPr lang="en-US" sz="1300" b="0" strike="noStrike" spc="-1" dirty="0">
              <a:latin typeface="Arial"/>
            </a:endParaRPr>
          </a:p>
          <a:p>
            <a:pPr>
              <a:lnSpc>
                <a:spcPct val="100000"/>
              </a:lnSpc>
            </a:pPr>
            <a:r>
              <a:rPr lang="en-US" sz="1300" b="0" strike="noStrike" spc="-1" dirty="0">
                <a:solidFill>
                  <a:srgbClr val="FFFFFF"/>
                </a:solidFill>
                <a:latin typeface="Courier New"/>
              </a:rPr>
              <a:t>Ma &lt;- </a:t>
            </a:r>
            <a:r>
              <a:rPr lang="en-US" sz="1300" b="0" strike="noStrike" spc="-1" dirty="0" err="1">
                <a:solidFill>
                  <a:srgbClr val="FFFFFF"/>
                </a:solidFill>
                <a:latin typeface="Courier New"/>
              </a:rPr>
              <a:t>glm</a:t>
            </a:r>
            <a:r>
              <a:rPr lang="en-US" sz="1300" b="0" strike="noStrike" spc="-1" dirty="0">
                <a:solidFill>
                  <a:srgbClr val="FFFFFF"/>
                </a:solidFill>
                <a:latin typeface="Courier New"/>
              </a:rPr>
              <a:t>(y ~ </a:t>
            </a:r>
            <a:r>
              <a:rPr lang="en-US" sz="1300" b="0" strike="noStrike" spc="-1" dirty="0" err="1">
                <a:solidFill>
                  <a:srgbClr val="FFFFFF"/>
                </a:solidFill>
                <a:latin typeface="Courier New"/>
              </a:rPr>
              <a:t>Delta.alpha</a:t>
            </a:r>
            <a:r>
              <a:rPr lang="en-US" sz="1300" b="0" strike="noStrike" spc="-1" dirty="0">
                <a:solidFill>
                  <a:srgbClr val="FFFFFF"/>
                </a:solidFill>
                <a:latin typeface="Courier New"/>
              </a:rPr>
              <a:t>[,1] + </a:t>
            </a:r>
            <a:r>
              <a:rPr lang="en-US" sz="1300" b="0" strike="noStrike" spc="-1" dirty="0" err="1">
                <a:solidFill>
                  <a:srgbClr val="FFFFFF"/>
                </a:solidFill>
                <a:latin typeface="Courier New"/>
              </a:rPr>
              <a:t>Delta.alpha</a:t>
            </a:r>
            <a:r>
              <a:rPr lang="en-US" sz="1300" b="0" strike="noStrike" spc="-1" dirty="0">
                <a:solidFill>
                  <a:srgbClr val="FFFFFF"/>
                </a:solidFill>
                <a:latin typeface="Courier New"/>
              </a:rPr>
              <a:t>[,2] + </a:t>
            </a:r>
            <a:r>
              <a:rPr lang="en-US" sz="1300" b="0" strike="noStrike" spc="-1" dirty="0" err="1">
                <a:solidFill>
                  <a:srgbClr val="FFFFFF"/>
                </a:solidFill>
                <a:latin typeface="Courier New"/>
              </a:rPr>
              <a:t>Delta.alpha</a:t>
            </a:r>
            <a:r>
              <a:rPr lang="en-US" sz="1300" b="0" strike="noStrike" spc="-1" dirty="0">
                <a:solidFill>
                  <a:srgbClr val="FFFFFF"/>
                </a:solidFill>
                <a:latin typeface="Courier New"/>
              </a:rPr>
              <a:t>[,3] +</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Delta.alpha</a:t>
            </a:r>
            <a:r>
              <a:rPr lang="en-US" sz="1300" b="0" strike="noStrike" spc="-1" dirty="0">
                <a:solidFill>
                  <a:srgbClr val="FFFFFF"/>
                </a:solidFill>
                <a:latin typeface="Courier New"/>
              </a:rPr>
              <a:t>[,4] + </a:t>
            </a:r>
            <a:r>
              <a:rPr lang="en-US" sz="1300" b="0" strike="noStrike" spc="-1" dirty="0" err="1">
                <a:solidFill>
                  <a:srgbClr val="FFFFFF"/>
                </a:solidFill>
                <a:latin typeface="Courier New"/>
              </a:rPr>
              <a:t>Delta.alpha</a:t>
            </a:r>
            <a:r>
              <a:rPr lang="en-US" sz="1300" b="0" strike="noStrike" spc="-1" dirty="0">
                <a:solidFill>
                  <a:srgbClr val="FFFFFF"/>
                </a:solidFill>
                <a:latin typeface="Courier New"/>
              </a:rPr>
              <a:t>[,5] + </a:t>
            </a:r>
            <a:r>
              <a:rPr lang="en-US" sz="1300" b="0" strike="noStrike" spc="-1" dirty="0" err="1">
                <a:solidFill>
                  <a:srgbClr val="FFFFFF"/>
                </a:solidFill>
                <a:latin typeface="Courier New"/>
              </a:rPr>
              <a:t>Delta.alpha</a:t>
            </a:r>
            <a:r>
              <a:rPr lang="en-US" sz="1300" b="0" strike="noStrike" spc="-1" dirty="0">
                <a:solidFill>
                  <a:srgbClr val="FFFFFF"/>
                </a:solidFill>
                <a:latin typeface="Courier New"/>
              </a:rPr>
              <a:t>[,6] - 1,</a:t>
            </a:r>
            <a:endParaRPr lang="en-US" sz="1300" b="0" strike="noStrike" spc="-1" dirty="0">
              <a:latin typeface="Arial"/>
            </a:endParaRPr>
          </a:p>
          <a:p>
            <a:pPr>
              <a:lnSpc>
                <a:spcPct val="100000"/>
              </a:lnSpc>
            </a:pPr>
            <a:r>
              <a:rPr lang="en-US" sz="1300" b="0" strike="noStrike" spc="-1" dirty="0">
                <a:solidFill>
                  <a:srgbClr val="FFFFFF"/>
                </a:solidFill>
                <a:latin typeface="Courier New"/>
              </a:rPr>
              <a:t>              family=binomial(link="logit"))</a:t>
            </a:r>
            <a:endParaRPr lang="en-US" sz="1300" b="0" strike="noStrike" spc="-1" dirty="0">
              <a:latin typeface="Arial"/>
            </a:endParaRPr>
          </a:p>
          <a:p>
            <a:pPr>
              <a:lnSpc>
                <a:spcPct val="100000"/>
              </a:lnSpc>
            </a:pPr>
            <a:r>
              <a:rPr lang="en-US" sz="1300" b="0" strike="noStrike" spc="-1" dirty="0">
                <a:solidFill>
                  <a:srgbClr val="FFFFFF"/>
                </a:solidFill>
                <a:latin typeface="Courier New"/>
              </a:rPr>
              <a:t>summary(Ma)</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Just for laughs, compare the fit and true values of the parameters: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coef</a:t>
            </a:r>
            <a:r>
              <a:rPr lang="en-US" sz="1300" b="0" strike="noStrike" spc="-1" dirty="0">
                <a:solidFill>
                  <a:srgbClr val="FFFFFF"/>
                </a:solidFill>
                <a:latin typeface="Courier New"/>
              </a:rPr>
              <a:t>(Ma)</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knm$par</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Dump the estimated parameters into the empty model and compute various </a:t>
            </a:r>
            <a:endParaRPr lang="en-US" sz="1300" b="0" strike="noStrike" spc="-1" dirty="0">
              <a:latin typeface="Arial"/>
            </a:endParaRPr>
          </a:p>
          <a:p>
            <a:pPr>
              <a:lnSpc>
                <a:spcPct val="100000"/>
              </a:lnSpc>
            </a:pPr>
            <a:r>
              <a:rPr lang="en-US" sz="1300" b="0" strike="noStrike" spc="-1" dirty="0">
                <a:solidFill>
                  <a:srgbClr val="FFFF00"/>
                </a:solidFill>
                <a:latin typeface="Courier New"/>
              </a:rPr>
              <a:t># probabilities: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psl$par</a:t>
            </a:r>
            <a:r>
              <a:rPr lang="en-US" sz="1300" b="0" strike="noStrike" spc="-1" dirty="0">
                <a:solidFill>
                  <a:srgbClr val="FFFFFF"/>
                </a:solidFill>
                <a:latin typeface="Courier New"/>
              </a:rPr>
              <a:t> &lt;- </a:t>
            </a:r>
            <a:r>
              <a:rPr lang="en-US" sz="1300" b="0" strike="noStrike" spc="-1" dirty="0" err="1">
                <a:solidFill>
                  <a:srgbClr val="FFFFFF"/>
                </a:solidFill>
                <a:latin typeface="Courier New"/>
              </a:rPr>
              <a:t>as.numeric</a:t>
            </a:r>
            <a:r>
              <a:rPr lang="en-US" sz="1300" b="0" strike="noStrike" spc="-1" dirty="0">
                <a:solidFill>
                  <a:srgbClr val="FFFFFF"/>
                </a:solidFill>
                <a:latin typeface="Courier New"/>
              </a:rPr>
              <a:t>(</a:t>
            </a:r>
            <a:r>
              <a:rPr lang="en-US" sz="1300" b="0" strike="noStrike" spc="-1" dirty="0" err="1">
                <a:solidFill>
                  <a:srgbClr val="FFFFFF"/>
                </a:solidFill>
                <a:latin typeface="Courier New"/>
              </a:rPr>
              <a:t>coef</a:t>
            </a:r>
            <a:r>
              <a:rPr lang="en-US" sz="1300" b="0" strike="noStrike" spc="-1" dirty="0">
                <a:solidFill>
                  <a:srgbClr val="FFFFFF"/>
                </a:solidFill>
                <a:latin typeface="Courier New"/>
              </a:rPr>
              <a:t>(Ma))</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FF"/>
                </a:solidFill>
                <a:latin typeface="Courier New"/>
              </a:rPr>
              <a:t>out.pot2 &lt;- </a:t>
            </a:r>
            <a:r>
              <a:rPr lang="en-US" sz="1300" b="0" strike="noStrike" spc="-1" dirty="0" err="1">
                <a:solidFill>
                  <a:srgbClr val="FFFFFF"/>
                </a:solidFill>
                <a:latin typeface="Courier New"/>
              </a:rPr>
              <a:t>make.pots</a:t>
            </a:r>
            <a:r>
              <a:rPr lang="en-US" sz="1300" b="0" strike="noStrike" spc="-1" dirty="0">
                <a:solidFill>
                  <a:srgbClr val="FFFFFF"/>
                </a:solidFill>
                <a:latin typeface="Courier New"/>
              </a:rPr>
              <a:t>(</a:t>
            </a:r>
            <a:r>
              <a:rPr lang="en-US" sz="1300" b="0" strike="noStrike" spc="-1" dirty="0" err="1">
                <a:solidFill>
                  <a:srgbClr val="FFFFFF"/>
                </a:solidFill>
                <a:latin typeface="Courier New"/>
              </a:rPr>
              <a:t>parms</a:t>
            </a:r>
            <a:r>
              <a:rPr lang="en-US" sz="1300" b="0" strike="noStrike" spc="-1" dirty="0">
                <a:solidFill>
                  <a:srgbClr val="FFFFFF"/>
                </a:solidFill>
                <a:latin typeface="Courier New"/>
              </a:rPr>
              <a:t> = </a:t>
            </a:r>
            <a:r>
              <a:rPr lang="en-US" sz="1300" b="0" strike="noStrike" spc="-1" dirty="0" err="1">
                <a:solidFill>
                  <a:srgbClr val="FFFFFF"/>
                </a:solidFill>
                <a:latin typeface="Courier New"/>
              </a:rPr>
              <a:t>psl$par</a:t>
            </a:r>
            <a:r>
              <a:rPr lang="en-US" sz="1300" b="0" strike="noStrike" spc="-1" dirty="0">
                <a:solidFill>
                  <a:srgbClr val="FFFFFF"/>
                </a:solidFill>
                <a:latin typeface="Courier New"/>
              </a:rPr>
              <a:t>,  </a:t>
            </a:r>
            <a:r>
              <a:rPr lang="en-US" sz="1300" b="0" strike="noStrike" spc="-1" dirty="0" err="1">
                <a:solidFill>
                  <a:srgbClr val="FFFFFF"/>
                </a:solidFill>
                <a:latin typeface="Courier New"/>
              </a:rPr>
              <a:t>crf</a:t>
            </a:r>
            <a:r>
              <a:rPr lang="en-US" sz="1300" b="0" strike="noStrike" spc="-1" dirty="0">
                <a:solidFill>
                  <a:srgbClr val="FFFFFF"/>
                </a:solidFill>
                <a:latin typeface="Courier New"/>
              </a:rPr>
              <a:t> = </a:t>
            </a:r>
            <a:r>
              <a:rPr lang="en-US" sz="1300" b="0" strike="noStrike" spc="-1" dirty="0" err="1">
                <a:solidFill>
                  <a:srgbClr val="FFFFFF"/>
                </a:solidFill>
                <a:latin typeface="Courier New"/>
              </a:rPr>
              <a:t>psl</a:t>
            </a:r>
            <a:r>
              <a:rPr lang="en-US" sz="1300" b="0" strike="noStrike" spc="-1" dirty="0">
                <a:solidFill>
                  <a:srgbClr val="FFFFFF"/>
                </a:solidFill>
                <a:latin typeface="Courier New"/>
              </a:rPr>
              <a:t>,  </a:t>
            </a:r>
            <a:r>
              <a:rPr lang="en-US" sz="1300" b="0" strike="noStrike" spc="-1" dirty="0" err="1">
                <a:solidFill>
                  <a:srgbClr val="FFFFFF"/>
                </a:solidFill>
                <a:latin typeface="Courier New"/>
              </a:rPr>
              <a:t>rescaleQ</a:t>
            </a:r>
            <a:r>
              <a:rPr lang="en-US" sz="1300" b="0" strike="noStrike" spc="-1" dirty="0">
                <a:solidFill>
                  <a:srgbClr val="FFFFFF"/>
                </a:solidFill>
                <a:latin typeface="Courier New"/>
              </a:rPr>
              <a:t> = T, </a:t>
            </a:r>
            <a:r>
              <a:rPr lang="en-US" sz="1300" b="0" strike="noStrike" spc="-1" dirty="0" err="1">
                <a:solidFill>
                  <a:srgbClr val="FFFFFF"/>
                </a:solidFill>
                <a:latin typeface="Courier New"/>
              </a:rPr>
              <a:t>replaceQ</a:t>
            </a:r>
            <a:r>
              <a:rPr lang="en-US" sz="1300" b="0" strike="noStrike" spc="-1" dirty="0">
                <a:solidFill>
                  <a:srgbClr val="FFFFFF"/>
                </a:solidFill>
                <a:latin typeface="Courier New"/>
              </a:rPr>
              <a:t> = 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Node and edge beliefs: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psl.bel</a:t>
            </a:r>
            <a:r>
              <a:rPr lang="en-US" sz="1300" b="0" strike="noStrike" spc="-1" dirty="0">
                <a:solidFill>
                  <a:srgbClr val="FFFFFF"/>
                </a:solidFill>
                <a:latin typeface="Courier New"/>
              </a:rPr>
              <a:t> &lt;- </a:t>
            </a:r>
            <a:r>
              <a:rPr lang="en-US" sz="1300" b="0" strike="noStrike" spc="-1" dirty="0" err="1">
                <a:solidFill>
                  <a:srgbClr val="FFFFFF"/>
                </a:solidFill>
                <a:latin typeface="Courier New"/>
              </a:rPr>
              <a:t>infer.exact</a:t>
            </a:r>
            <a:r>
              <a:rPr lang="en-US" sz="1300" b="0" strike="noStrike" spc="-1" dirty="0">
                <a:solidFill>
                  <a:srgbClr val="FFFFFF"/>
                </a:solidFill>
                <a:latin typeface="Courier New"/>
              </a:rPr>
              <a:t>(</a:t>
            </a:r>
            <a:r>
              <a:rPr lang="en-US" sz="1300" b="0" strike="noStrike" spc="-1" dirty="0" err="1">
                <a:solidFill>
                  <a:srgbClr val="FFFFFF"/>
                </a:solidFill>
                <a:latin typeface="Courier New"/>
              </a:rPr>
              <a:t>psl</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knm.bel</a:t>
            </a:r>
            <a:r>
              <a:rPr lang="en-US" sz="1300" b="0" strike="noStrike" spc="-1" dirty="0">
                <a:solidFill>
                  <a:srgbClr val="FFFFFF"/>
                </a:solidFill>
                <a:latin typeface="Courier New"/>
              </a:rPr>
              <a:t> &lt;- </a:t>
            </a:r>
            <a:r>
              <a:rPr lang="en-US" sz="1300" b="0" strike="noStrike" spc="-1" dirty="0" err="1">
                <a:solidFill>
                  <a:srgbClr val="FFFFFF"/>
                </a:solidFill>
                <a:latin typeface="Courier New"/>
              </a:rPr>
              <a:t>infer.exact</a:t>
            </a:r>
            <a:r>
              <a:rPr lang="en-US" sz="1300" b="0" strike="noStrike" spc="-1" dirty="0">
                <a:solidFill>
                  <a:srgbClr val="FFFFFF"/>
                </a:solidFill>
                <a:latin typeface="Courier New"/>
              </a:rPr>
              <a:t>(</a:t>
            </a:r>
            <a:r>
              <a:rPr lang="en-US" sz="1300" b="0" strike="noStrike" spc="-1" dirty="0" err="1">
                <a:solidFill>
                  <a:srgbClr val="FFFFFF"/>
                </a:solidFill>
                <a:latin typeface="Courier New"/>
              </a:rPr>
              <a:t>knm</a:t>
            </a:r>
            <a:r>
              <a:rPr lang="en-US" sz="1300" b="0" strike="noStrike" spc="-1" dirty="0">
                <a:solidFill>
                  <a:srgbClr val="FFFFFF"/>
                </a:solidFill>
                <a:latin typeface="Courier New"/>
              </a:rPr>
              <a:t>)</a:t>
            </a:r>
            <a:endParaRPr lang="en-US" sz="1300" b="0" strike="noStrike" spc="-1" dirty="0">
              <a:latin typeface="Arial"/>
            </a:endParaRPr>
          </a:p>
        </p:txBody>
      </p:sp>
      <p:sp>
        <p:nvSpPr>
          <p:cNvPr id="1496" name="CustomShape 2"/>
          <p:cNvSpPr/>
          <p:nvPr/>
        </p:nvSpPr>
        <p:spPr>
          <a:xfrm>
            <a:off x="209520" y="239760"/>
            <a:ext cx="353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d.</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 name="CustomShape 1"/>
          <p:cNvSpPr/>
          <p:nvPr/>
        </p:nvSpPr>
        <p:spPr>
          <a:xfrm>
            <a:off x="248760" y="241560"/>
            <a:ext cx="8637840" cy="415353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dirty="0">
                <a:solidFill>
                  <a:srgbClr val="FFFF00"/>
                </a:solidFill>
                <a:latin typeface="Courier New"/>
              </a:rPr>
              <a:t># Node and edge beliefs:</a:t>
            </a:r>
            <a:endParaRPr lang="en-US" sz="1100" b="0" strike="noStrike" spc="-1" dirty="0">
              <a:latin typeface="Arial"/>
            </a:endParaRPr>
          </a:p>
          <a:p>
            <a:pPr>
              <a:lnSpc>
                <a:spcPct val="100000"/>
              </a:lnSpc>
            </a:pPr>
            <a:r>
              <a:rPr lang="en-US" sz="1100" b="0" strike="noStrike" spc="-1" dirty="0" err="1">
                <a:solidFill>
                  <a:srgbClr val="FFFFFF"/>
                </a:solidFill>
                <a:latin typeface="Courier New"/>
              </a:rPr>
              <a:t>psl.bel$node.bel</a:t>
            </a:r>
            <a:endParaRPr lang="en-US" sz="1100" b="0" strike="noStrike" spc="-1" dirty="0">
              <a:latin typeface="Arial"/>
            </a:endParaRPr>
          </a:p>
          <a:p>
            <a:pPr>
              <a:lnSpc>
                <a:spcPct val="100000"/>
              </a:lnSpc>
            </a:pPr>
            <a:r>
              <a:rPr lang="en-US" sz="1100" b="0" strike="noStrike" spc="-1" dirty="0" err="1">
                <a:solidFill>
                  <a:srgbClr val="FFFFFF"/>
                </a:solidFill>
                <a:latin typeface="Courier New"/>
              </a:rPr>
              <a:t>knm.bel$node.bel</a:t>
            </a:r>
            <a:endParaRPr lang="en-US" sz="1100" b="0" strike="noStrike" spc="-1" dirty="0">
              <a:latin typeface="Arial"/>
            </a:endParaRPr>
          </a:p>
          <a:p>
            <a:pPr>
              <a:lnSpc>
                <a:spcPct val="100000"/>
              </a:lnSpc>
            </a:pPr>
            <a:endParaRPr lang="en-US" sz="1100" b="0" strike="noStrike" spc="-1" dirty="0">
              <a:latin typeface="Arial"/>
            </a:endParaRPr>
          </a:p>
          <a:p>
            <a:pPr>
              <a:lnSpc>
                <a:spcPct val="100000"/>
              </a:lnSpc>
            </a:pPr>
            <a:r>
              <a:rPr lang="en-US" sz="1100" b="0" strike="noStrike" spc="-1" dirty="0" err="1">
                <a:solidFill>
                  <a:srgbClr val="FFFFFF"/>
                </a:solidFill>
                <a:latin typeface="Courier New"/>
              </a:rPr>
              <a:t>psl.bel$edge.bel</a:t>
            </a:r>
            <a:r>
              <a:rPr lang="en-US" sz="1100" b="0" strike="noStrike" spc="-1" dirty="0">
                <a:solidFill>
                  <a:srgbClr val="FFFFFF"/>
                </a:solidFill>
                <a:latin typeface="Courier New"/>
              </a:rPr>
              <a:t>[[1]]</a:t>
            </a:r>
            <a:endParaRPr lang="en-US" sz="1100" b="0" strike="noStrike" spc="-1" dirty="0">
              <a:latin typeface="Arial"/>
            </a:endParaRPr>
          </a:p>
          <a:p>
            <a:pPr>
              <a:lnSpc>
                <a:spcPct val="100000"/>
              </a:lnSpc>
            </a:pPr>
            <a:r>
              <a:rPr lang="en-US" sz="1100" b="0" strike="noStrike" spc="-1" dirty="0" err="1">
                <a:solidFill>
                  <a:srgbClr val="FFFFFF"/>
                </a:solidFill>
                <a:latin typeface="Courier New"/>
              </a:rPr>
              <a:t>knm.bel$edge.bel</a:t>
            </a:r>
            <a:r>
              <a:rPr lang="en-US" sz="1100" b="0" strike="noStrike" spc="-1" dirty="0">
                <a:solidFill>
                  <a:srgbClr val="FFFFFF"/>
                </a:solidFill>
                <a:latin typeface="Courier New"/>
              </a:rPr>
              <a:t>[[1]]</a:t>
            </a:r>
            <a:endParaRPr lang="en-US" sz="1100" b="0" strike="noStrike" spc="-1" dirty="0">
              <a:latin typeface="Arial"/>
            </a:endParaRPr>
          </a:p>
          <a:p>
            <a:pPr>
              <a:lnSpc>
                <a:spcPct val="100000"/>
              </a:lnSpc>
            </a:pPr>
            <a:r>
              <a:rPr lang="en-US" sz="1100" b="0" strike="noStrike" spc="-1" dirty="0" err="1">
                <a:solidFill>
                  <a:srgbClr val="FFFFFF"/>
                </a:solidFill>
                <a:latin typeface="Courier New"/>
              </a:rPr>
              <a:t>psl.bel$edge.bel</a:t>
            </a:r>
            <a:r>
              <a:rPr lang="en-US" sz="1100" b="0" strike="noStrike" spc="-1" dirty="0">
                <a:solidFill>
                  <a:srgbClr val="FFFFFF"/>
                </a:solidFill>
                <a:latin typeface="Courier New"/>
              </a:rPr>
              <a:t>[[2]]</a:t>
            </a:r>
            <a:endParaRPr lang="en-US" sz="1100" b="0" strike="noStrike" spc="-1" dirty="0">
              <a:latin typeface="Arial"/>
            </a:endParaRPr>
          </a:p>
          <a:p>
            <a:pPr>
              <a:lnSpc>
                <a:spcPct val="100000"/>
              </a:lnSpc>
            </a:pPr>
            <a:r>
              <a:rPr lang="en-US" sz="1100" b="0" strike="noStrike" spc="-1" dirty="0" err="1">
                <a:solidFill>
                  <a:srgbClr val="FFFFFF"/>
                </a:solidFill>
                <a:latin typeface="Courier New"/>
              </a:rPr>
              <a:t>knm.bel$edge.bel</a:t>
            </a:r>
            <a:r>
              <a:rPr lang="en-US" sz="1100" b="0" strike="noStrike" spc="-1" dirty="0">
                <a:solidFill>
                  <a:srgbClr val="FFFFFF"/>
                </a:solidFill>
                <a:latin typeface="Courier New"/>
              </a:rPr>
              <a:t>[[2]]</a:t>
            </a:r>
            <a:endParaRPr lang="en-US" sz="1100" b="0" strike="noStrike" spc="-1" dirty="0">
              <a:latin typeface="Arial"/>
            </a:endParaRPr>
          </a:p>
          <a:p>
            <a:pPr>
              <a:lnSpc>
                <a:spcPct val="100000"/>
              </a:lnSpc>
            </a:pPr>
            <a:r>
              <a:rPr lang="en-US" sz="1100" b="0" strike="noStrike" spc="-1" dirty="0" err="1">
                <a:solidFill>
                  <a:srgbClr val="FFFFFF"/>
                </a:solidFill>
                <a:latin typeface="Courier New"/>
              </a:rPr>
              <a:t>psl.bel$edge.bel</a:t>
            </a:r>
            <a:r>
              <a:rPr lang="en-US" sz="1100" b="0" strike="noStrike" spc="-1" dirty="0">
                <a:solidFill>
                  <a:srgbClr val="FFFFFF"/>
                </a:solidFill>
                <a:latin typeface="Courier New"/>
              </a:rPr>
              <a:t>[[3]]</a:t>
            </a:r>
            <a:endParaRPr lang="en-US" sz="1100" b="0" strike="noStrike" spc="-1" dirty="0">
              <a:latin typeface="Arial"/>
            </a:endParaRPr>
          </a:p>
          <a:p>
            <a:pPr>
              <a:lnSpc>
                <a:spcPct val="100000"/>
              </a:lnSpc>
            </a:pPr>
            <a:r>
              <a:rPr lang="en-US" sz="1100" b="0" strike="noStrike" spc="-1" dirty="0" err="1">
                <a:solidFill>
                  <a:srgbClr val="FFFFFF"/>
                </a:solidFill>
                <a:latin typeface="Courier New"/>
              </a:rPr>
              <a:t>knm.bel$edge.bel</a:t>
            </a:r>
            <a:r>
              <a:rPr lang="en-US" sz="1100" b="0" strike="noStrike" spc="-1" dirty="0">
                <a:solidFill>
                  <a:srgbClr val="FFFFFF"/>
                </a:solidFill>
                <a:latin typeface="Courier New"/>
              </a:rPr>
              <a:t>[[3]]</a:t>
            </a:r>
            <a:endParaRPr lang="en-US" sz="1100" b="0" strike="noStrike" spc="-1" dirty="0">
              <a:latin typeface="Arial"/>
            </a:endParaRPr>
          </a:p>
          <a:p>
            <a:pPr>
              <a:lnSpc>
                <a:spcPct val="100000"/>
              </a:lnSpc>
            </a:pPr>
            <a:endParaRPr lang="en-US" sz="1100" b="0" strike="noStrike" spc="-1" dirty="0">
              <a:latin typeface="Arial"/>
            </a:endParaRPr>
          </a:p>
          <a:p>
            <a:pPr>
              <a:lnSpc>
                <a:spcPct val="100000"/>
              </a:lnSpc>
            </a:pPr>
            <a:r>
              <a:rPr lang="en-US" sz="1100" b="0" strike="noStrike" spc="-1" dirty="0">
                <a:solidFill>
                  <a:srgbClr val="FFFF00"/>
                </a:solidFill>
                <a:latin typeface="Courier New"/>
              </a:rPr>
              <a:t># Configuration probabilities:</a:t>
            </a:r>
            <a:endParaRPr lang="en-US" sz="1100" b="0" strike="noStrike" spc="-1" dirty="0">
              <a:latin typeface="Arial"/>
            </a:endParaRPr>
          </a:p>
          <a:p>
            <a:pPr>
              <a:lnSpc>
                <a:spcPct val="100000"/>
              </a:lnSpc>
            </a:pPr>
            <a:r>
              <a:rPr lang="en-US" sz="1100" b="0" strike="noStrike" spc="-1" dirty="0" err="1">
                <a:solidFill>
                  <a:srgbClr val="FFFFFF"/>
                </a:solidFill>
                <a:latin typeface="Courier New"/>
              </a:rPr>
              <a:t>pot.info</a:t>
            </a:r>
            <a:r>
              <a:rPr lang="en-US" sz="1100" b="0" strike="noStrike" spc="-1" dirty="0">
                <a:solidFill>
                  <a:srgbClr val="FFFFFF"/>
                </a:solidFill>
                <a:latin typeface="Courier New"/>
              </a:rPr>
              <a:t>        &lt;- </a:t>
            </a:r>
            <a:r>
              <a:rPr lang="en-US" sz="1100" b="0" strike="noStrike" spc="-1" dirty="0" err="1">
                <a:solidFill>
                  <a:srgbClr val="FFFFFF"/>
                </a:solidFill>
                <a:latin typeface="Courier New"/>
              </a:rPr>
              <a:t>make.gRbase.potentials</a:t>
            </a:r>
            <a:r>
              <a:rPr lang="en-US" sz="1100" b="0" strike="noStrike" spc="-1" dirty="0">
                <a:solidFill>
                  <a:srgbClr val="FFFFFF"/>
                </a:solidFill>
                <a:latin typeface="Courier New"/>
              </a:rPr>
              <a:t>(</a:t>
            </a:r>
            <a:r>
              <a:rPr lang="en-US" sz="1100" b="0" strike="noStrike" spc="-1" dirty="0" err="1">
                <a:solidFill>
                  <a:srgbClr val="FFFFFF"/>
                </a:solidFill>
                <a:latin typeface="Courier New"/>
              </a:rPr>
              <a:t>psl</a:t>
            </a:r>
            <a:r>
              <a:rPr lang="en-US" sz="1100" b="0" strike="noStrike" spc="-1" dirty="0">
                <a:solidFill>
                  <a:srgbClr val="FFFFFF"/>
                </a:solidFill>
                <a:latin typeface="Courier New"/>
              </a:rPr>
              <a:t>, </a:t>
            </a:r>
            <a:r>
              <a:rPr lang="en-US" sz="1100" b="0" strike="noStrike" spc="-1" dirty="0" err="1">
                <a:solidFill>
                  <a:srgbClr val="FFFFFF"/>
                </a:solidFill>
                <a:latin typeface="Courier New"/>
              </a:rPr>
              <a:t>node.names</a:t>
            </a:r>
            <a:r>
              <a:rPr lang="en-US" sz="1100" b="0" strike="noStrike" spc="-1" dirty="0">
                <a:solidFill>
                  <a:srgbClr val="FFFFFF"/>
                </a:solidFill>
                <a:latin typeface="Courier New"/>
              </a:rPr>
              <a:t> = </a:t>
            </a:r>
            <a:r>
              <a:rPr lang="en-US" sz="1100" b="0" strike="noStrike" spc="-1" dirty="0" err="1">
                <a:solidFill>
                  <a:srgbClr val="FFFFFF"/>
                </a:solidFill>
                <a:latin typeface="Courier New"/>
              </a:rPr>
              <a:t>gp@nodes</a:t>
            </a:r>
            <a:r>
              <a:rPr lang="en-US" sz="1100" b="0" strike="noStrike" spc="-1" dirty="0">
                <a:solidFill>
                  <a:srgbClr val="FFFFFF"/>
                </a:solidFill>
                <a:latin typeface="Courier New"/>
              </a:rPr>
              <a:t>, </a:t>
            </a:r>
            <a:r>
              <a:rPr lang="en-US" sz="1100" b="0" strike="noStrike" spc="-1" dirty="0" err="1">
                <a:solidFill>
                  <a:srgbClr val="FFFFFF"/>
                </a:solidFill>
                <a:latin typeface="Courier New"/>
              </a:rPr>
              <a:t>state.nmes</a:t>
            </a:r>
            <a:r>
              <a:rPr lang="en-US" sz="1100" b="0" strike="noStrike" spc="-1" dirty="0">
                <a:solidFill>
                  <a:srgbClr val="FFFFFF"/>
                </a:solidFill>
                <a:latin typeface="Courier New"/>
              </a:rPr>
              <a:t> = c(</a:t>
            </a:r>
            <a:r>
              <a:rPr lang="en-US" sz="1100" b="0" strike="noStrike" spc="-1" dirty="0">
                <a:solidFill>
                  <a:srgbClr val="00B050"/>
                </a:solidFill>
                <a:latin typeface="Courier New"/>
              </a:rPr>
              <a:t>"1"</a:t>
            </a:r>
            <a:r>
              <a:rPr lang="en-US" sz="1100" b="0" strike="noStrike" spc="-1" dirty="0">
                <a:solidFill>
                  <a:srgbClr val="FFFFFF"/>
                </a:solidFill>
                <a:latin typeface="Courier New"/>
              </a:rPr>
              <a:t>,</a:t>
            </a:r>
            <a:r>
              <a:rPr lang="en-US" sz="1100" b="0" strike="noStrike" spc="-1" dirty="0">
                <a:solidFill>
                  <a:srgbClr val="00B050"/>
                </a:solidFill>
                <a:latin typeface="Courier New"/>
              </a:rPr>
              <a:t>"2"</a:t>
            </a:r>
            <a:r>
              <a:rPr lang="en-US" sz="1100" b="0" strike="noStrike" spc="-1" dirty="0">
                <a:solidFill>
                  <a:srgbClr val="FFFFFF"/>
                </a:solidFill>
                <a:latin typeface="Courier New"/>
              </a:rPr>
              <a:t>))</a:t>
            </a:r>
            <a:endParaRPr lang="en-US" sz="1100" b="0" strike="noStrike" spc="-1" dirty="0">
              <a:latin typeface="Arial"/>
            </a:endParaRPr>
          </a:p>
          <a:p>
            <a:pPr>
              <a:lnSpc>
                <a:spcPct val="100000"/>
              </a:lnSpc>
            </a:pPr>
            <a:r>
              <a:rPr lang="en-US" sz="1100" b="0" strike="noStrike" spc="-1" dirty="0" err="1">
                <a:solidFill>
                  <a:srgbClr val="FFFFFF"/>
                </a:solidFill>
                <a:latin typeface="Courier New"/>
              </a:rPr>
              <a:t>gR.dist.info</a:t>
            </a:r>
            <a:r>
              <a:rPr lang="en-US" sz="1100" b="0" strike="noStrike" spc="-1" dirty="0">
                <a:solidFill>
                  <a:srgbClr val="FFFFFF"/>
                </a:solidFill>
                <a:latin typeface="Courier New"/>
              </a:rPr>
              <a:t>    &lt;- </a:t>
            </a:r>
            <a:r>
              <a:rPr lang="en-US" sz="1100" b="0" strike="noStrike" spc="-1" dirty="0" err="1">
                <a:solidFill>
                  <a:srgbClr val="FFFFFF"/>
                </a:solidFill>
                <a:latin typeface="Courier New"/>
              </a:rPr>
              <a:t>distribution.from.potentials</a:t>
            </a:r>
            <a:r>
              <a:rPr lang="en-US" sz="1100" b="0" strike="noStrike" spc="-1" dirty="0">
                <a:solidFill>
                  <a:srgbClr val="FFFFFF"/>
                </a:solidFill>
                <a:latin typeface="Courier New"/>
              </a:rPr>
              <a:t>(</a:t>
            </a:r>
            <a:r>
              <a:rPr lang="en-US" sz="1100" b="0" strike="noStrike" spc="-1" dirty="0" err="1">
                <a:solidFill>
                  <a:srgbClr val="FFFFFF"/>
                </a:solidFill>
                <a:latin typeface="Courier New"/>
              </a:rPr>
              <a:t>pot.info$node.potentials</a:t>
            </a:r>
            <a:r>
              <a:rPr lang="en-US" sz="1100" b="0" strike="noStrike" spc="-1" dirty="0">
                <a:solidFill>
                  <a:srgbClr val="FFFFFF"/>
                </a:solidFill>
                <a:latin typeface="Courier New"/>
              </a:rPr>
              <a:t>, </a:t>
            </a:r>
            <a:r>
              <a:rPr lang="en-US" sz="1100" b="0" strike="noStrike" spc="-1" dirty="0" err="1">
                <a:solidFill>
                  <a:srgbClr val="FFFFFF"/>
                </a:solidFill>
                <a:latin typeface="Courier New"/>
              </a:rPr>
              <a:t>pot.info$edge.potentials</a:t>
            </a:r>
            <a:r>
              <a:rPr lang="en-US" sz="1100" b="0" strike="noStrike" spc="-1" dirty="0">
                <a:solidFill>
                  <a:srgbClr val="FFFFFF"/>
                </a:solidFill>
                <a:latin typeface="Courier New"/>
              </a:rPr>
              <a:t>)</a:t>
            </a:r>
            <a:endParaRPr lang="en-US" sz="1100" b="0" strike="noStrike" spc="-1" dirty="0">
              <a:latin typeface="Arial"/>
            </a:endParaRPr>
          </a:p>
          <a:p>
            <a:pPr>
              <a:lnSpc>
                <a:spcPct val="100000"/>
              </a:lnSpc>
            </a:pPr>
            <a:r>
              <a:rPr lang="en-US" sz="1100" b="0" strike="noStrike" spc="-1" dirty="0" err="1">
                <a:solidFill>
                  <a:srgbClr val="FFFFFF"/>
                </a:solidFill>
                <a:latin typeface="Courier New"/>
              </a:rPr>
              <a:t>joint.dist.info</a:t>
            </a:r>
            <a:r>
              <a:rPr lang="en-US" sz="1100" b="0" strike="noStrike" spc="-1" dirty="0">
                <a:solidFill>
                  <a:srgbClr val="FFFFFF"/>
                </a:solidFill>
                <a:latin typeface="Courier New"/>
              </a:rPr>
              <a:t> &lt;- </a:t>
            </a:r>
            <a:r>
              <a:rPr lang="en-US" sz="1100" b="0" strike="noStrike" spc="-1" dirty="0" err="1">
                <a:solidFill>
                  <a:srgbClr val="FFFFFF"/>
                </a:solidFill>
                <a:latin typeface="Courier New"/>
              </a:rPr>
              <a:t>as.data.frame</a:t>
            </a:r>
            <a:r>
              <a:rPr lang="en-US" sz="1100" b="0" strike="noStrike" spc="-1" dirty="0">
                <a:solidFill>
                  <a:srgbClr val="FFFFFF"/>
                </a:solidFill>
                <a:latin typeface="Courier New"/>
              </a:rPr>
              <a:t>(</a:t>
            </a:r>
            <a:r>
              <a:rPr lang="en-US" sz="1100" b="0" strike="noStrike" spc="-1" dirty="0" err="1">
                <a:solidFill>
                  <a:srgbClr val="FFFFFF"/>
                </a:solidFill>
                <a:latin typeface="Courier New"/>
              </a:rPr>
              <a:t>as.table</a:t>
            </a:r>
            <a:r>
              <a:rPr lang="en-US" sz="1100" b="0" strike="noStrike" spc="-1" dirty="0">
                <a:solidFill>
                  <a:srgbClr val="FFFFFF"/>
                </a:solidFill>
                <a:latin typeface="Courier New"/>
              </a:rPr>
              <a:t>(</a:t>
            </a:r>
            <a:r>
              <a:rPr lang="en-US" sz="1100" b="0" strike="noStrike" spc="-1" dirty="0" err="1">
                <a:solidFill>
                  <a:srgbClr val="FFFFFF"/>
                </a:solidFill>
                <a:latin typeface="Courier New"/>
              </a:rPr>
              <a:t>gR.dist.info$state.probs</a:t>
            </a:r>
            <a:r>
              <a:rPr lang="en-US" sz="1100" b="0" strike="noStrike" spc="-1" dirty="0">
                <a:solidFill>
                  <a:srgbClr val="FFFFFF"/>
                </a:solidFill>
                <a:latin typeface="Courier New"/>
              </a:rPr>
              <a:t>))</a:t>
            </a:r>
            <a:endParaRPr lang="en-US" sz="1100" b="0" strike="noStrike" spc="-1" dirty="0">
              <a:latin typeface="Arial"/>
            </a:endParaRPr>
          </a:p>
          <a:p>
            <a:pPr>
              <a:lnSpc>
                <a:spcPct val="100000"/>
              </a:lnSpc>
            </a:pPr>
            <a:endParaRPr lang="en-US" sz="1100" b="0" strike="noStrike" spc="-1" dirty="0">
              <a:latin typeface="Arial"/>
            </a:endParaRPr>
          </a:p>
          <a:p>
            <a:pPr>
              <a:lnSpc>
                <a:spcPct val="100000"/>
              </a:lnSpc>
            </a:pPr>
            <a:r>
              <a:rPr lang="en-US" sz="1100" b="0" strike="noStrike" spc="-1" dirty="0" err="1">
                <a:solidFill>
                  <a:srgbClr val="FFFFFF"/>
                </a:solidFill>
                <a:latin typeface="Courier New"/>
              </a:rPr>
              <a:t>pot.info.knm</a:t>
            </a:r>
            <a:r>
              <a:rPr lang="en-US" sz="1100" b="0" strike="noStrike" spc="-1" dirty="0">
                <a:solidFill>
                  <a:srgbClr val="FFFFFF"/>
                </a:solidFill>
                <a:latin typeface="Courier New"/>
              </a:rPr>
              <a:t>        &lt;- </a:t>
            </a:r>
            <a:r>
              <a:rPr lang="en-US" sz="1100" b="0" strike="noStrike" spc="-1" dirty="0" err="1">
                <a:solidFill>
                  <a:srgbClr val="FFFFFF"/>
                </a:solidFill>
                <a:latin typeface="Courier New"/>
              </a:rPr>
              <a:t>make.gRbase.potentials</a:t>
            </a:r>
            <a:r>
              <a:rPr lang="en-US" sz="1100" b="0" strike="noStrike" spc="-1" dirty="0">
                <a:solidFill>
                  <a:srgbClr val="FFFFFF"/>
                </a:solidFill>
                <a:latin typeface="Courier New"/>
              </a:rPr>
              <a:t>(</a:t>
            </a:r>
            <a:r>
              <a:rPr lang="en-US" sz="1100" b="0" strike="noStrike" spc="-1" dirty="0" err="1">
                <a:solidFill>
                  <a:srgbClr val="FFFFFF"/>
                </a:solidFill>
                <a:latin typeface="Courier New"/>
              </a:rPr>
              <a:t>knm</a:t>
            </a:r>
            <a:r>
              <a:rPr lang="en-US" sz="1100" b="0" strike="noStrike" spc="-1" dirty="0">
                <a:solidFill>
                  <a:srgbClr val="FFFFFF"/>
                </a:solidFill>
                <a:latin typeface="Courier New"/>
              </a:rPr>
              <a:t>, </a:t>
            </a:r>
            <a:r>
              <a:rPr lang="en-US" sz="1100" b="0" strike="noStrike" spc="-1" dirty="0" err="1">
                <a:solidFill>
                  <a:srgbClr val="FFFFFF"/>
                </a:solidFill>
                <a:latin typeface="Courier New"/>
              </a:rPr>
              <a:t>node.names</a:t>
            </a:r>
            <a:r>
              <a:rPr lang="en-US" sz="1100" b="0" strike="noStrike" spc="-1" dirty="0">
                <a:solidFill>
                  <a:srgbClr val="FFFFFF"/>
                </a:solidFill>
                <a:latin typeface="Courier New"/>
              </a:rPr>
              <a:t> = </a:t>
            </a:r>
            <a:r>
              <a:rPr lang="en-US" sz="1100" b="0" strike="noStrike" spc="-1" dirty="0" err="1">
                <a:solidFill>
                  <a:srgbClr val="FFFFFF"/>
                </a:solidFill>
                <a:latin typeface="Courier New"/>
              </a:rPr>
              <a:t>gp@nodes</a:t>
            </a:r>
            <a:r>
              <a:rPr lang="en-US" sz="1100" b="0" strike="noStrike" spc="-1" dirty="0">
                <a:solidFill>
                  <a:srgbClr val="FFFFFF"/>
                </a:solidFill>
                <a:latin typeface="Courier New"/>
              </a:rPr>
              <a:t>, </a:t>
            </a:r>
            <a:r>
              <a:rPr lang="en-US" sz="1100" b="0" strike="noStrike" spc="-1" dirty="0" err="1">
                <a:solidFill>
                  <a:srgbClr val="FFFFFF"/>
                </a:solidFill>
                <a:latin typeface="Courier New"/>
              </a:rPr>
              <a:t>state.nmes</a:t>
            </a:r>
            <a:r>
              <a:rPr lang="en-US" sz="1100" b="0" strike="noStrike" spc="-1" dirty="0">
                <a:solidFill>
                  <a:srgbClr val="FFFFFF"/>
                </a:solidFill>
                <a:latin typeface="Courier New"/>
              </a:rPr>
              <a:t> = c(</a:t>
            </a:r>
            <a:r>
              <a:rPr lang="en-US" sz="1100" b="0" strike="noStrike" spc="-1" dirty="0">
                <a:solidFill>
                  <a:srgbClr val="00B050"/>
                </a:solidFill>
                <a:latin typeface="Courier New"/>
              </a:rPr>
              <a:t>"1"</a:t>
            </a:r>
            <a:r>
              <a:rPr lang="en-US" sz="1100" b="0" strike="noStrike" spc="-1" dirty="0">
                <a:solidFill>
                  <a:srgbClr val="FFFFFF"/>
                </a:solidFill>
                <a:latin typeface="Courier New"/>
              </a:rPr>
              <a:t>,</a:t>
            </a:r>
            <a:r>
              <a:rPr lang="en-US" sz="1100" b="0" strike="noStrike" spc="-1" dirty="0">
                <a:solidFill>
                  <a:srgbClr val="00B050"/>
                </a:solidFill>
                <a:latin typeface="Courier New"/>
              </a:rPr>
              <a:t>"2"</a:t>
            </a:r>
            <a:r>
              <a:rPr lang="en-US" sz="1100" b="0" strike="noStrike" spc="-1" dirty="0">
                <a:solidFill>
                  <a:srgbClr val="FFFFFF"/>
                </a:solidFill>
                <a:latin typeface="Courier New"/>
              </a:rPr>
              <a:t>))</a:t>
            </a:r>
            <a:endParaRPr lang="en-US" sz="1100" b="0" strike="noStrike" spc="-1" dirty="0">
              <a:latin typeface="Arial"/>
            </a:endParaRPr>
          </a:p>
          <a:p>
            <a:pPr>
              <a:lnSpc>
                <a:spcPct val="100000"/>
              </a:lnSpc>
            </a:pPr>
            <a:r>
              <a:rPr lang="en-US" sz="1100" b="0" strike="noStrike" spc="-1" dirty="0" err="1">
                <a:solidFill>
                  <a:srgbClr val="FFFFFF"/>
                </a:solidFill>
                <a:latin typeface="Courier New"/>
              </a:rPr>
              <a:t>gR.dist.info.knm</a:t>
            </a:r>
            <a:r>
              <a:rPr lang="en-US" sz="1100" b="0" strike="noStrike" spc="-1" dirty="0">
                <a:solidFill>
                  <a:srgbClr val="FFFFFF"/>
                </a:solidFill>
                <a:latin typeface="Courier New"/>
              </a:rPr>
              <a:t>    &lt;- </a:t>
            </a:r>
            <a:r>
              <a:rPr lang="en-US" sz="1100" b="0" strike="noStrike" spc="-1" dirty="0" err="1">
                <a:solidFill>
                  <a:srgbClr val="FFFFFF"/>
                </a:solidFill>
                <a:latin typeface="Courier New"/>
              </a:rPr>
              <a:t>distribution.from.potentials</a:t>
            </a:r>
            <a:r>
              <a:rPr lang="en-US" sz="1100" b="0" strike="noStrike" spc="-1" dirty="0">
                <a:solidFill>
                  <a:srgbClr val="FFFFFF"/>
                </a:solidFill>
                <a:latin typeface="Courier New"/>
              </a:rPr>
              <a:t>(</a:t>
            </a:r>
            <a:r>
              <a:rPr lang="en-US" sz="1100" b="0" strike="noStrike" spc="-1" dirty="0" err="1">
                <a:solidFill>
                  <a:srgbClr val="FFFFFF"/>
                </a:solidFill>
                <a:latin typeface="Courier New"/>
              </a:rPr>
              <a:t>pot.info.knm$node.potentials</a:t>
            </a:r>
            <a:r>
              <a:rPr lang="en-US" sz="1100" b="0" strike="noStrike" spc="-1" dirty="0">
                <a:solidFill>
                  <a:srgbClr val="FFFFFF"/>
                </a:solidFill>
                <a:latin typeface="Courier New"/>
              </a:rPr>
              <a:t>, </a:t>
            </a:r>
            <a:endParaRPr lang="en-US" sz="1100" b="0" strike="noStrike" spc="-1" dirty="0">
              <a:latin typeface="Arial"/>
            </a:endParaRPr>
          </a:p>
          <a:p>
            <a:pPr>
              <a:lnSpc>
                <a:spcPct val="100000"/>
              </a:lnSpc>
            </a:pPr>
            <a:r>
              <a:rPr lang="en-US" sz="1100" b="0" strike="noStrike" spc="-1" dirty="0">
                <a:solidFill>
                  <a:srgbClr val="FFFFFF"/>
                </a:solidFill>
                <a:latin typeface="Courier New"/>
              </a:rPr>
              <a:t>                                                    </a:t>
            </a:r>
            <a:r>
              <a:rPr lang="en-US" sz="1100" b="0" strike="noStrike" spc="-1" dirty="0" err="1">
                <a:solidFill>
                  <a:srgbClr val="FFFFFF"/>
                </a:solidFill>
                <a:latin typeface="Courier New"/>
              </a:rPr>
              <a:t>pot.info.knm$edge.potentials</a:t>
            </a:r>
            <a:r>
              <a:rPr lang="en-US" sz="1100" b="0" strike="noStrike" spc="-1" dirty="0">
                <a:solidFill>
                  <a:srgbClr val="FFFFFF"/>
                </a:solidFill>
                <a:latin typeface="Courier New"/>
              </a:rPr>
              <a:t>)</a:t>
            </a:r>
            <a:endParaRPr lang="en-US" sz="1100" b="0" strike="noStrike" spc="-1" dirty="0">
              <a:latin typeface="Arial"/>
            </a:endParaRPr>
          </a:p>
          <a:p>
            <a:pPr>
              <a:lnSpc>
                <a:spcPct val="100000"/>
              </a:lnSpc>
            </a:pPr>
            <a:r>
              <a:rPr lang="en-US" sz="1100" b="0" strike="noStrike" spc="-1" dirty="0" err="1">
                <a:solidFill>
                  <a:srgbClr val="FFFFFF"/>
                </a:solidFill>
                <a:latin typeface="Courier New"/>
              </a:rPr>
              <a:t>joint.dist.info.knm</a:t>
            </a:r>
            <a:r>
              <a:rPr lang="en-US" sz="1100" b="0" strike="noStrike" spc="-1" dirty="0">
                <a:solidFill>
                  <a:srgbClr val="FFFFFF"/>
                </a:solidFill>
                <a:latin typeface="Courier New"/>
              </a:rPr>
              <a:t> &lt;- </a:t>
            </a:r>
            <a:r>
              <a:rPr lang="en-US" sz="1100" b="0" strike="noStrike" spc="-1" dirty="0" err="1">
                <a:solidFill>
                  <a:srgbClr val="FFFFFF"/>
                </a:solidFill>
                <a:latin typeface="Courier New"/>
              </a:rPr>
              <a:t>as.data.frame</a:t>
            </a:r>
            <a:r>
              <a:rPr lang="en-US" sz="1100" b="0" strike="noStrike" spc="-1" dirty="0">
                <a:solidFill>
                  <a:srgbClr val="FFFFFF"/>
                </a:solidFill>
                <a:latin typeface="Courier New"/>
              </a:rPr>
              <a:t>(</a:t>
            </a:r>
            <a:r>
              <a:rPr lang="en-US" sz="1100" b="0" strike="noStrike" spc="-1" dirty="0" err="1">
                <a:solidFill>
                  <a:srgbClr val="FFFFFF"/>
                </a:solidFill>
                <a:latin typeface="Courier New"/>
              </a:rPr>
              <a:t>as.table</a:t>
            </a:r>
            <a:r>
              <a:rPr lang="en-US" sz="1100" b="0" strike="noStrike" spc="-1" dirty="0">
                <a:solidFill>
                  <a:srgbClr val="FFFFFF"/>
                </a:solidFill>
                <a:latin typeface="Courier New"/>
              </a:rPr>
              <a:t>(</a:t>
            </a:r>
            <a:r>
              <a:rPr lang="en-US" sz="1100" b="0" strike="noStrike" spc="-1" dirty="0" err="1">
                <a:solidFill>
                  <a:srgbClr val="FFFFFF"/>
                </a:solidFill>
                <a:latin typeface="Courier New"/>
              </a:rPr>
              <a:t>gR.dist.info.knm$state.probs</a:t>
            </a:r>
            <a:r>
              <a:rPr lang="en-US" sz="1100" b="0" strike="noStrike" spc="-1" dirty="0">
                <a:solidFill>
                  <a:srgbClr val="FFFFFF"/>
                </a:solidFill>
                <a:latin typeface="Courier New"/>
              </a:rPr>
              <a:t>))</a:t>
            </a:r>
            <a:endParaRPr lang="en-US" sz="1100" b="0" strike="noStrike" spc="-1" dirty="0">
              <a:latin typeface="Arial"/>
            </a:endParaRPr>
          </a:p>
          <a:p>
            <a:pPr>
              <a:lnSpc>
                <a:spcPct val="100000"/>
              </a:lnSpc>
            </a:pPr>
            <a:endParaRPr lang="en-US" sz="1100" b="0" strike="noStrike" spc="-1" dirty="0">
              <a:latin typeface="Arial"/>
            </a:endParaRPr>
          </a:p>
          <a:p>
            <a:pPr>
              <a:lnSpc>
                <a:spcPct val="100000"/>
              </a:lnSpc>
            </a:pPr>
            <a:r>
              <a:rPr lang="en-US" sz="1100" b="0" strike="noStrike" spc="-1" dirty="0" err="1">
                <a:solidFill>
                  <a:srgbClr val="FFFFFF"/>
                </a:solidFill>
                <a:latin typeface="Courier New"/>
              </a:rPr>
              <a:t>psl.cp</a:t>
            </a:r>
            <a:r>
              <a:rPr lang="en-US" sz="1100" b="0" strike="noStrike" spc="-1" dirty="0">
                <a:solidFill>
                  <a:srgbClr val="FFFFFF"/>
                </a:solidFill>
                <a:latin typeface="Courier New"/>
              </a:rPr>
              <a:t> &lt;- round(</a:t>
            </a:r>
            <a:r>
              <a:rPr lang="en-US" sz="1100" b="0" strike="noStrike" spc="-1" dirty="0" err="1">
                <a:solidFill>
                  <a:srgbClr val="FFFFFF"/>
                </a:solidFill>
                <a:latin typeface="Courier New"/>
              </a:rPr>
              <a:t>joint.dist.info</a:t>
            </a:r>
            <a:r>
              <a:rPr lang="en-US" sz="1100" b="0" strike="noStrike" spc="-1" dirty="0">
                <a:solidFill>
                  <a:srgbClr val="FFFFFF"/>
                </a:solidFill>
                <a:latin typeface="Courier New"/>
              </a:rPr>
              <a:t>[,4]*100, 1)</a:t>
            </a:r>
            <a:endParaRPr lang="en-US" sz="1100" b="0" strike="noStrike" spc="-1" dirty="0">
              <a:latin typeface="Arial"/>
            </a:endParaRPr>
          </a:p>
          <a:p>
            <a:pPr>
              <a:lnSpc>
                <a:spcPct val="100000"/>
              </a:lnSpc>
            </a:pPr>
            <a:r>
              <a:rPr lang="en-US" sz="1100" b="0" strike="noStrike" spc="-1" dirty="0" err="1">
                <a:solidFill>
                  <a:srgbClr val="FFFFFF"/>
                </a:solidFill>
                <a:latin typeface="Courier New"/>
              </a:rPr>
              <a:t>knm.cp</a:t>
            </a:r>
            <a:r>
              <a:rPr lang="en-US" sz="1100" b="0" strike="noStrike" spc="-1" dirty="0">
                <a:solidFill>
                  <a:srgbClr val="FFFFFF"/>
                </a:solidFill>
                <a:latin typeface="Courier New"/>
              </a:rPr>
              <a:t> &lt;- round(</a:t>
            </a:r>
            <a:r>
              <a:rPr lang="en-US" sz="1100" b="0" strike="noStrike" spc="-1" dirty="0" err="1">
                <a:solidFill>
                  <a:srgbClr val="FFFFFF"/>
                </a:solidFill>
                <a:latin typeface="Courier New"/>
              </a:rPr>
              <a:t>joint.dist.info.knm</a:t>
            </a:r>
            <a:r>
              <a:rPr lang="en-US" sz="1100" b="0" strike="noStrike" spc="-1" dirty="0">
                <a:solidFill>
                  <a:srgbClr val="FFFFFF"/>
                </a:solidFill>
                <a:latin typeface="Courier New"/>
              </a:rPr>
              <a:t>[,4]*100, 1)</a:t>
            </a:r>
            <a:endParaRPr lang="en-US" sz="1100" b="0" strike="noStrike" spc="-1" dirty="0">
              <a:latin typeface="Arial"/>
            </a:endParaRPr>
          </a:p>
          <a:p>
            <a:pPr>
              <a:lnSpc>
                <a:spcPct val="100000"/>
              </a:lnSpc>
            </a:pPr>
            <a:r>
              <a:rPr lang="en-US" sz="1100" b="0" strike="noStrike" spc="-1" dirty="0" err="1">
                <a:solidFill>
                  <a:srgbClr val="FFFFFF"/>
                </a:solidFill>
                <a:latin typeface="Courier New"/>
              </a:rPr>
              <a:t>cbind</a:t>
            </a:r>
            <a:r>
              <a:rPr lang="en-US" sz="1100" b="0" strike="noStrike" spc="-1" dirty="0">
                <a:solidFill>
                  <a:srgbClr val="FFFFFF"/>
                </a:solidFill>
                <a:latin typeface="Courier New"/>
              </a:rPr>
              <a:t>(</a:t>
            </a:r>
            <a:r>
              <a:rPr lang="en-US" sz="1100" b="0" strike="noStrike" spc="-1" dirty="0" err="1">
                <a:solidFill>
                  <a:srgbClr val="FFFFFF"/>
                </a:solidFill>
                <a:latin typeface="Courier New"/>
              </a:rPr>
              <a:t>joint.dist.info</a:t>
            </a:r>
            <a:r>
              <a:rPr lang="en-US" sz="1100" b="0" strike="noStrike" spc="-1" dirty="0">
                <a:solidFill>
                  <a:srgbClr val="FFFFFF"/>
                </a:solidFill>
                <a:latin typeface="Courier New"/>
              </a:rPr>
              <a:t>[,c(2,3,1)], </a:t>
            </a:r>
            <a:r>
              <a:rPr lang="en-US" sz="1100" b="0" strike="noStrike" spc="-1" dirty="0" err="1">
                <a:solidFill>
                  <a:srgbClr val="FFFFFF"/>
                </a:solidFill>
                <a:latin typeface="Courier New"/>
              </a:rPr>
              <a:t>psl.cp</a:t>
            </a:r>
            <a:r>
              <a:rPr lang="en-US" sz="1100" b="0" strike="noStrike" spc="-1" dirty="0">
                <a:solidFill>
                  <a:srgbClr val="FFFFFF"/>
                </a:solidFill>
                <a:latin typeface="Courier New"/>
              </a:rPr>
              <a:t>, </a:t>
            </a:r>
            <a:r>
              <a:rPr lang="en-US" sz="1100" b="0" strike="noStrike" spc="-1" dirty="0" err="1">
                <a:solidFill>
                  <a:srgbClr val="FFFFFF"/>
                </a:solidFill>
                <a:latin typeface="Courier New"/>
              </a:rPr>
              <a:t>knm.cp</a:t>
            </a:r>
            <a:r>
              <a:rPr lang="en-US" sz="1100" b="0" strike="noStrike" spc="-1" dirty="0">
                <a:solidFill>
                  <a:srgbClr val="FFFFFF"/>
                </a:solidFill>
                <a:latin typeface="Courier New"/>
              </a:rPr>
              <a:t>)</a:t>
            </a:r>
            <a:endParaRPr lang="en-US" sz="1100" b="0" strike="noStrike" spc="-1" dirty="0">
              <a:latin typeface="Arial"/>
            </a:endParaRPr>
          </a:p>
        </p:txBody>
      </p:sp>
      <p:sp>
        <p:nvSpPr>
          <p:cNvPr id="1498" name="CustomShape 2"/>
          <p:cNvSpPr/>
          <p:nvPr/>
        </p:nvSpPr>
        <p:spPr>
          <a:xfrm>
            <a:off x="195480" y="-94320"/>
            <a:ext cx="3412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e.</a:t>
            </a:r>
            <a:endParaRPr lang="en-US" sz="1800" b="0" strike="noStrike" spc="-1">
              <a:latin typeface="Arial"/>
            </a:endParaRPr>
          </a:p>
        </p:txBody>
      </p:sp>
      <p:pic>
        <p:nvPicPr>
          <p:cNvPr id="1499" name="Picture 1"/>
          <p:cNvPicPr/>
          <p:nvPr/>
        </p:nvPicPr>
        <p:blipFill>
          <a:blip r:embed="rId2"/>
          <a:stretch/>
        </p:blipFill>
        <p:spPr>
          <a:xfrm>
            <a:off x="5701680" y="4025880"/>
            <a:ext cx="2793600" cy="2361960"/>
          </a:xfrm>
          <a:prstGeom prst="rect">
            <a:avLst/>
          </a:prstGeom>
          <a:ln>
            <a:noFill/>
          </a:ln>
        </p:spPr>
      </p:pic>
      <p:sp>
        <p:nvSpPr>
          <p:cNvPr id="1500" name="CustomShape 3"/>
          <p:cNvSpPr/>
          <p:nvPr/>
        </p:nvSpPr>
        <p:spPr>
          <a:xfrm>
            <a:off x="2311920" y="4892760"/>
            <a:ext cx="31986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Times New Roman"/>
              </a:rPr>
              <a:t>Not too bad for only 25 samples:</a:t>
            </a:r>
            <a:endParaRPr lang="en-US" sz="1800" b="0" strike="noStrike" spc="-1" dirty="0">
              <a:latin typeface="Arial"/>
            </a:endParaRPr>
          </a:p>
        </p:txBody>
      </p:sp>
      <p:sp>
        <p:nvSpPr>
          <p:cNvPr id="1501" name="CustomShape 4"/>
          <p:cNvSpPr/>
          <p:nvPr/>
        </p:nvSpPr>
        <p:spPr>
          <a:xfrm>
            <a:off x="6752880" y="6388560"/>
            <a:ext cx="2432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Configuration probs (%)</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00"/>
                                        </p:tgtEl>
                                        <p:attrNameLst>
                                          <p:attrName>style.visibility</p:attrName>
                                        </p:attrNameLst>
                                      </p:cBhvr>
                                      <p:to>
                                        <p:strVal val="visible"/>
                                      </p:to>
                                    </p:set>
                                    <p:anim calcmode="lin" valueType="num">
                                      <p:cBhvr additive="base">
                                        <p:cTn id="7" dur="500" fill="hold"/>
                                        <p:tgtEl>
                                          <p:spTgt spid="1500"/>
                                        </p:tgtEl>
                                        <p:attrNameLst>
                                          <p:attrName>ppt_x</p:attrName>
                                        </p:attrNameLst>
                                      </p:cBhvr>
                                      <p:tavLst>
                                        <p:tav tm="0">
                                          <p:val>
                                            <p:strVal val="#ppt_x"/>
                                          </p:val>
                                        </p:tav>
                                        <p:tav tm="100000">
                                          <p:val>
                                            <p:strVal val="#ppt_x"/>
                                          </p:val>
                                        </p:tav>
                                      </p:tavLst>
                                    </p:anim>
                                    <p:anim calcmode="lin" valueType="num">
                                      <p:cBhvr additive="base">
                                        <p:cTn id="8" dur="500" fill="hold"/>
                                        <p:tgtEl>
                                          <p:spTgt spid="15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99"/>
                                        </p:tgtEl>
                                        <p:attrNameLst>
                                          <p:attrName>style.visibility</p:attrName>
                                        </p:attrNameLst>
                                      </p:cBhvr>
                                      <p:to>
                                        <p:strVal val="visible"/>
                                      </p:to>
                                    </p:set>
                                    <p:anim calcmode="lin" valueType="num">
                                      <p:cBhvr additive="base">
                                        <p:cTn id="11" dur="500" fill="hold"/>
                                        <p:tgtEl>
                                          <p:spTgt spid="1499"/>
                                        </p:tgtEl>
                                        <p:attrNameLst>
                                          <p:attrName>ppt_x</p:attrName>
                                        </p:attrNameLst>
                                      </p:cBhvr>
                                      <p:tavLst>
                                        <p:tav tm="0">
                                          <p:val>
                                            <p:strVal val="#ppt_x"/>
                                          </p:val>
                                        </p:tav>
                                        <p:tav tm="100000">
                                          <p:val>
                                            <p:strVal val="#ppt_x"/>
                                          </p:val>
                                        </p:tav>
                                      </p:tavLst>
                                    </p:anim>
                                    <p:anim calcmode="lin" valueType="num">
                                      <p:cBhvr additive="base">
                                        <p:cTn id="12" dur="500" fill="hold"/>
                                        <p:tgtEl>
                                          <p:spTgt spid="149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01"/>
                                        </p:tgtEl>
                                        <p:attrNameLst>
                                          <p:attrName>style.visibility</p:attrName>
                                        </p:attrNameLst>
                                      </p:cBhvr>
                                      <p:to>
                                        <p:strVal val="visible"/>
                                      </p:to>
                                    </p:set>
                                    <p:anim calcmode="lin" valueType="num">
                                      <p:cBhvr additive="base">
                                        <p:cTn id="15" dur="500" fill="hold"/>
                                        <p:tgtEl>
                                          <p:spTgt spid="1501"/>
                                        </p:tgtEl>
                                        <p:attrNameLst>
                                          <p:attrName>ppt_x</p:attrName>
                                        </p:attrNameLst>
                                      </p:cBhvr>
                                      <p:tavLst>
                                        <p:tav tm="0">
                                          <p:val>
                                            <p:strVal val="#ppt_x"/>
                                          </p:val>
                                        </p:tav>
                                        <p:tav tm="100000">
                                          <p:val>
                                            <p:strVal val="#ppt_x"/>
                                          </p:val>
                                        </p:tav>
                                      </p:tavLst>
                                    </p:anim>
                                    <p:anim calcmode="lin" valueType="num">
                                      <p:cBhvr additive="base">
                                        <p:cTn id="16" dur="500" fill="hold"/>
                                        <p:tgtEl>
                                          <p:spTgt spid="15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0" grpId="0"/>
      <p:bldP spid="15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a:off x="731160" y="47448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Here is how one and two-body energy calculations can be implemented in R:</a:t>
            </a:r>
            <a:endParaRPr lang="en-US" sz="2200" b="0" strike="noStrike" spc="-1">
              <a:latin typeface="Arial"/>
            </a:endParaRPr>
          </a:p>
        </p:txBody>
      </p:sp>
      <p:sp>
        <p:nvSpPr>
          <p:cNvPr id="276" name="CustomShape 2"/>
          <p:cNvSpPr/>
          <p:nvPr/>
        </p:nvSpPr>
        <p:spPr>
          <a:xfrm>
            <a:off x="279360" y="1286640"/>
            <a:ext cx="6764760" cy="544428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600" b="0" strike="noStrike" spc="-1">
                <a:solidFill>
                  <a:srgbClr val="FFFF00"/>
                </a:solidFill>
                <a:latin typeface="Courier New"/>
              </a:rPr>
              <a:t># Consider an Ising-like model with: </a:t>
            </a:r>
            <a:endParaRPr lang="en-US" sz="1600" b="0" strike="noStrike" spc="-1">
              <a:latin typeface="Arial"/>
            </a:endParaRPr>
          </a:p>
          <a:p>
            <a:pPr>
              <a:lnSpc>
                <a:spcPct val="100000"/>
              </a:lnSpc>
            </a:pPr>
            <a:r>
              <a:rPr lang="en-US" sz="1600" b="0" strike="noStrike" spc="-1">
                <a:solidFill>
                  <a:srgbClr val="FFFFFF"/>
                </a:solidFill>
                <a:latin typeface="Courier New"/>
              </a:rPr>
              <a:t>tau   &lt;- c(2, 3.4)    </a:t>
            </a:r>
            <a:r>
              <a:rPr lang="en-US" sz="1600" b="0" strike="noStrike" spc="-1">
                <a:solidFill>
                  <a:srgbClr val="FFFF00"/>
                </a:solidFill>
                <a:latin typeface="Courier New"/>
              </a:rPr>
              <a:t>#</a:t>
            </a:r>
            <a:r>
              <a:rPr lang="en-US" sz="1600" b="0" strike="noStrike" spc="-1">
                <a:solidFill>
                  <a:srgbClr val="FFFFFF"/>
                </a:solidFill>
                <a:latin typeface="Courier New"/>
              </a:rPr>
              <a:t> </a:t>
            </a:r>
            <a:r>
              <a:rPr lang="en-US" sz="1600" b="0" strike="noStrike" spc="-1">
                <a:solidFill>
                  <a:srgbClr val="FFFF00"/>
                </a:solidFill>
                <a:latin typeface="Courier New"/>
              </a:rPr>
              <a:t>node weights</a:t>
            </a:r>
            <a:endParaRPr lang="en-US" sz="1600" b="0" strike="noStrike" spc="-1">
              <a:latin typeface="Arial"/>
            </a:endParaRPr>
          </a:p>
          <a:p>
            <a:pPr>
              <a:lnSpc>
                <a:spcPct val="100000"/>
              </a:lnSpc>
            </a:pPr>
            <a:r>
              <a:rPr lang="en-US" sz="1600" b="0" strike="noStrike" spc="-1">
                <a:solidFill>
                  <a:srgbClr val="FFFFFF"/>
                </a:solidFill>
                <a:latin typeface="Courier New"/>
              </a:rPr>
              <a:t>omega &lt;- rbind(       </a:t>
            </a:r>
            <a:r>
              <a:rPr lang="en-US" sz="1600" b="0" strike="noStrike" spc="-1">
                <a:solidFill>
                  <a:srgbClr val="FFFF00"/>
                </a:solidFill>
                <a:latin typeface="Courier New"/>
              </a:rPr>
              <a:t># edge weights</a:t>
            </a:r>
            <a:endParaRPr lang="en-US" sz="1600" b="0" strike="noStrike" spc="-1">
              <a:latin typeface="Arial"/>
            </a:endParaRPr>
          </a:p>
          <a:p>
            <a:pPr>
              <a:lnSpc>
                <a:spcPct val="100000"/>
              </a:lnSpc>
            </a:pPr>
            <a:r>
              <a:rPr lang="en-US" sz="1600" b="0" strike="noStrike" spc="-1">
                <a:solidFill>
                  <a:srgbClr val="FFFFFF"/>
                </a:solidFill>
                <a:latin typeface="Courier New"/>
              </a:rPr>
              <a:t>  c(1,9),</a:t>
            </a:r>
            <a:endParaRPr lang="en-US" sz="1600" b="0" strike="noStrike" spc="-1">
              <a:latin typeface="Arial"/>
            </a:endParaRPr>
          </a:p>
          <a:p>
            <a:pPr>
              <a:lnSpc>
                <a:spcPct val="100000"/>
              </a:lnSpc>
            </a:pPr>
            <a:r>
              <a:rPr lang="en-US" sz="1600" b="0" strike="noStrike" spc="-1">
                <a:solidFill>
                  <a:srgbClr val="FFFFFF"/>
                </a:solidFill>
                <a:latin typeface="Courier New"/>
              </a:rPr>
              <a:t>  c(3,-2)</a:t>
            </a:r>
            <a:endParaRPr lang="en-US" sz="1600" b="0" strike="noStrike" spc="-1">
              <a:latin typeface="Arial"/>
            </a:endParaRPr>
          </a:p>
          <a:p>
            <a:pPr>
              <a:lnSpc>
                <a:spcPct val="100000"/>
              </a:lnSpc>
            </a:pPr>
            <a:r>
              <a:rPr lang="en-US" sz="1600" b="0" strike="noStrike" spc="-1">
                <a:solidFill>
                  <a:srgbClr val="FFFFFF"/>
                </a:solidFill>
                <a:latin typeface="Courier New"/>
              </a:rPr>
              <a:t>)</a:t>
            </a:r>
            <a:endParaRPr lang="en-US" sz="1600" b="0" strike="noStrike" spc="-1">
              <a:latin typeface="Arial"/>
            </a:endParaRPr>
          </a:p>
          <a:p>
            <a:pPr>
              <a:lnSpc>
                <a:spcPct val="100000"/>
              </a:lnSpc>
            </a:pPr>
            <a:endParaRPr lang="en-US" sz="1600" b="0" strike="noStrike" spc="-1">
              <a:latin typeface="Arial"/>
            </a:endParaRPr>
          </a:p>
          <a:p>
            <a:pPr>
              <a:lnSpc>
                <a:spcPct val="100000"/>
              </a:lnSpc>
            </a:pPr>
            <a:r>
              <a:rPr lang="en-US" sz="1600" b="0" strike="noStrike" spc="-1">
                <a:solidFill>
                  <a:srgbClr val="FFFF00"/>
                </a:solidFill>
                <a:latin typeface="Courier New"/>
              </a:rPr>
              <a:t># Define states and feature function:</a:t>
            </a:r>
            <a:endParaRPr lang="en-US" sz="1600" b="0" strike="noStrike" spc="-1">
              <a:latin typeface="Arial"/>
            </a:endParaRPr>
          </a:p>
          <a:p>
            <a:pPr>
              <a:lnSpc>
                <a:spcPct val="100000"/>
              </a:lnSpc>
            </a:pPr>
            <a:r>
              <a:rPr lang="en-US" sz="1600" b="0" strike="noStrike" spc="-1">
                <a:solidFill>
                  <a:srgbClr val="FFFFFF"/>
                </a:solidFill>
                <a:latin typeface="Courier New"/>
              </a:rPr>
              <a:t>s1 &lt;- 1</a:t>
            </a:r>
            <a:endParaRPr lang="en-US" sz="1600" b="0" strike="noStrike" spc="-1">
              <a:latin typeface="Arial"/>
            </a:endParaRPr>
          </a:p>
          <a:p>
            <a:pPr>
              <a:lnSpc>
                <a:spcPct val="100000"/>
              </a:lnSpc>
            </a:pPr>
            <a:r>
              <a:rPr lang="en-US" sz="1600" b="0" strike="noStrike" spc="-1">
                <a:solidFill>
                  <a:srgbClr val="FFFFFF"/>
                </a:solidFill>
                <a:latin typeface="Courier New"/>
              </a:rPr>
              <a:t>s2 &lt;- 2</a:t>
            </a:r>
            <a:endParaRPr lang="en-US" sz="1600" b="0" strike="noStrike" spc="-1">
              <a:latin typeface="Arial"/>
            </a:endParaRPr>
          </a:p>
          <a:p>
            <a:pPr>
              <a:lnSpc>
                <a:spcPct val="100000"/>
              </a:lnSpc>
            </a:pPr>
            <a:r>
              <a:rPr lang="en-US" sz="1600" b="0" strike="noStrike" spc="-1">
                <a:solidFill>
                  <a:srgbClr val="FFFFFF"/>
                </a:solidFill>
                <a:latin typeface="Courier New"/>
              </a:rPr>
              <a:t>f  &lt;- function(y){ as.numeric(c((y==s1),(y==s2))) }</a:t>
            </a:r>
            <a:endParaRPr lang="en-US" sz="1600" b="0" strike="noStrike" spc="-1">
              <a:latin typeface="Arial"/>
            </a:endParaRPr>
          </a:p>
          <a:p>
            <a:pPr>
              <a:lnSpc>
                <a:spcPct val="100000"/>
              </a:lnSpc>
            </a:pPr>
            <a:endParaRPr lang="en-US" sz="1600" b="0" strike="noStrike" spc="-1">
              <a:latin typeface="Arial"/>
            </a:endParaRPr>
          </a:p>
          <a:p>
            <a:pPr>
              <a:lnSpc>
                <a:spcPct val="100000"/>
              </a:lnSpc>
            </a:pPr>
            <a:r>
              <a:rPr lang="en-US" sz="1600" b="0" strike="noStrike" spc="-1">
                <a:solidFill>
                  <a:srgbClr val="FFFF00"/>
                </a:solidFill>
                <a:latin typeface="Courier New"/>
              </a:rPr>
              <a:t># one-body energies:</a:t>
            </a:r>
            <a:endParaRPr lang="en-US" sz="1600" b="0" strike="noStrike" spc="-1">
              <a:latin typeface="Arial"/>
            </a:endParaRPr>
          </a:p>
          <a:p>
            <a:pPr>
              <a:lnSpc>
                <a:spcPct val="100000"/>
              </a:lnSpc>
            </a:pPr>
            <a:r>
              <a:rPr lang="en-US" sz="1600" b="0" strike="noStrike" spc="-1">
                <a:solidFill>
                  <a:srgbClr val="FFFFFF"/>
                </a:solidFill>
                <a:latin typeface="Courier New"/>
              </a:rPr>
              <a:t>e1 &lt;- c(f(1) %*% tau , f(2) %*% tau)</a:t>
            </a:r>
            <a:endParaRPr lang="en-US" sz="1600" b="0" strike="noStrike" spc="-1">
              <a:latin typeface="Arial"/>
            </a:endParaRPr>
          </a:p>
          <a:p>
            <a:pPr>
              <a:lnSpc>
                <a:spcPct val="100000"/>
              </a:lnSpc>
            </a:pPr>
            <a:r>
              <a:rPr lang="en-US" sz="1600" b="0" strike="noStrike" spc="-1">
                <a:solidFill>
                  <a:srgbClr val="FFFFFF"/>
                </a:solidFill>
                <a:latin typeface="Courier New"/>
              </a:rPr>
              <a:t>e1</a:t>
            </a:r>
            <a:endParaRPr lang="en-US" sz="1600" b="0" strike="noStrike" spc="-1">
              <a:latin typeface="Arial"/>
            </a:endParaRPr>
          </a:p>
          <a:p>
            <a:pPr>
              <a:lnSpc>
                <a:spcPct val="100000"/>
              </a:lnSpc>
            </a:pPr>
            <a:endParaRPr lang="en-US" sz="1600" b="0" strike="noStrike" spc="-1">
              <a:latin typeface="Arial"/>
            </a:endParaRPr>
          </a:p>
          <a:p>
            <a:pPr>
              <a:lnSpc>
                <a:spcPct val="100000"/>
              </a:lnSpc>
            </a:pPr>
            <a:r>
              <a:rPr lang="en-US" sz="1600" b="0" strike="noStrike" spc="-1">
                <a:solidFill>
                  <a:srgbClr val="FFFF00"/>
                </a:solidFill>
                <a:latin typeface="Courier New"/>
              </a:rPr>
              <a:t># two-body energies</a:t>
            </a:r>
            <a:endParaRPr lang="en-US" sz="1600" b="0" strike="noStrike" spc="-1">
              <a:latin typeface="Arial"/>
            </a:endParaRPr>
          </a:p>
          <a:p>
            <a:pPr>
              <a:lnSpc>
                <a:spcPct val="100000"/>
              </a:lnSpc>
            </a:pPr>
            <a:r>
              <a:rPr lang="en-US" sz="1600" b="0" strike="noStrike" spc="-1">
                <a:solidFill>
                  <a:srgbClr val="FFFFFF"/>
                </a:solidFill>
                <a:latin typeface="Courier New"/>
              </a:rPr>
              <a:t>e2 &lt;- rbind(</a:t>
            </a:r>
            <a:endParaRPr lang="en-US" sz="1600" b="0" strike="noStrike" spc="-1">
              <a:latin typeface="Arial"/>
            </a:endParaRPr>
          </a:p>
          <a:p>
            <a:pPr>
              <a:lnSpc>
                <a:spcPct val="100000"/>
              </a:lnSpc>
            </a:pPr>
            <a:r>
              <a:rPr lang="en-US" sz="1600" b="0" strike="noStrike" spc="-1">
                <a:solidFill>
                  <a:srgbClr val="FFFFFF"/>
                </a:solidFill>
                <a:latin typeface="Courier New"/>
              </a:rPr>
              <a:t>  c(f(1) %*% omega %*% f(1), f(1) %*% omega %*% f(2)),</a:t>
            </a:r>
            <a:endParaRPr lang="en-US" sz="1600" b="0" strike="noStrike" spc="-1">
              <a:latin typeface="Arial"/>
            </a:endParaRPr>
          </a:p>
          <a:p>
            <a:pPr>
              <a:lnSpc>
                <a:spcPct val="100000"/>
              </a:lnSpc>
            </a:pPr>
            <a:r>
              <a:rPr lang="en-US" sz="1600" b="0" strike="noStrike" spc="-1">
                <a:solidFill>
                  <a:srgbClr val="FFFFFF"/>
                </a:solidFill>
                <a:latin typeface="Courier New"/>
              </a:rPr>
              <a:t>  c(f(2) %*% omega %*% f(1), f(2) %*% omega %*% f(2))</a:t>
            </a:r>
            <a:endParaRPr lang="en-US" sz="1600" b="0" strike="noStrike" spc="-1">
              <a:latin typeface="Arial"/>
            </a:endParaRPr>
          </a:p>
          <a:p>
            <a:pPr>
              <a:lnSpc>
                <a:spcPct val="100000"/>
              </a:lnSpc>
            </a:pPr>
            <a:r>
              <a:rPr lang="en-US" sz="1600" b="0" strike="noStrike" spc="-1">
                <a:solidFill>
                  <a:srgbClr val="FFFFFF"/>
                </a:solidFill>
                <a:latin typeface="Courier New"/>
              </a:rPr>
              <a:t>)</a:t>
            </a:r>
            <a:endParaRPr lang="en-US" sz="1600" b="0" strike="noStrike" spc="-1">
              <a:latin typeface="Arial"/>
            </a:endParaRPr>
          </a:p>
          <a:p>
            <a:pPr>
              <a:lnSpc>
                <a:spcPct val="100000"/>
              </a:lnSpc>
            </a:pPr>
            <a:r>
              <a:rPr lang="en-US" sz="1600" b="0" strike="noStrike" spc="-1">
                <a:solidFill>
                  <a:srgbClr val="FFFFFF"/>
                </a:solidFill>
                <a:latin typeface="Courier New"/>
              </a:rPr>
              <a:t>e2</a:t>
            </a:r>
            <a:endParaRPr lang="en-US" sz="1600" b="0" strike="noStrike" spc="-1">
              <a:latin typeface="Arial"/>
            </a:endParaRPr>
          </a:p>
        </p:txBody>
      </p:sp>
      <p:pic>
        <p:nvPicPr>
          <p:cNvPr id="277" name="Picture 3"/>
          <p:cNvPicPr/>
          <p:nvPr/>
        </p:nvPicPr>
        <p:blipFill>
          <a:blip r:embed="rId2"/>
          <a:stretch/>
        </p:blipFill>
        <p:spPr>
          <a:xfrm>
            <a:off x="7079040" y="3073320"/>
            <a:ext cx="1663200" cy="15998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repl">
                                        <p:cTn id="7" dur="500" fill="hold"/>
                                        <p:tgtEl>
                                          <p:spTgt spid="277"/>
                                        </p:tgtEl>
                                        <p:attrNameLst>
                                          <p:attrName>ppt_x</p:attrName>
                                        </p:attrNameLst>
                                      </p:cBhvr>
                                      <p:tavLst>
                                        <p:tav tm="0">
                                          <p:val>
                                            <p:strVal val="#ppt_x"/>
                                          </p:val>
                                        </p:tav>
                                        <p:tav tm="100000">
                                          <p:val>
                                            <p:strVal val="#ppt_x"/>
                                          </p:val>
                                        </p:tav>
                                      </p:tavLst>
                                    </p:anim>
                                    <p:anim calcmode="lin" valueType="num">
                                      <p:cBhvr additive="repl">
                                        <p:cTn id="8" dur="500" fill="hold"/>
                                        <p:tgtEl>
                                          <p:spTgt spid="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96DF58EF-0B68-43DF-9406-9B371E96A2CB}"/>
              </a:ext>
            </a:extLst>
          </p:cNvPr>
          <p:cNvSpPr/>
          <p:nvPr/>
        </p:nvSpPr>
        <p:spPr>
          <a:xfrm>
            <a:off x="415167" y="281581"/>
            <a:ext cx="8603640" cy="1939761"/>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800" b="0" strike="noStrike" spc="-1" dirty="0">
                <a:solidFill>
                  <a:srgbClr val="000000"/>
                </a:solidFill>
                <a:latin typeface="Times New Roman"/>
              </a:rPr>
              <a:t>Since we can construct a logistic regression that can be subjected to MLE for parameter estimates, there is </a:t>
            </a:r>
            <a:r>
              <a:rPr lang="en-US" sz="2800" b="1" i="1" u="sng" strike="noStrike" spc="-1" dirty="0">
                <a:solidFill>
                  <a:srgbClr val="000000"/>
                </a:solidFill>
                <a:latin typeface="Times New Roman"/>
              </a:rPr>
              <a:t>nothing sto</a:t>
            </a:r>
            <a:r>
              <a:rPr lang="en-US" sz="2800" b="1" i="1" u="sng" spc="-1" dirty="0">
                <a:solidFill>
                  <a:srgbClr val="000000"/>
                </a:solidFill>
                <a:latin typeface="Times New Roman"/>
              </a:rPr>
              <a:t>pping us from doing a Bayesian logistic regression instead</a:t>
            </a:r>
            <a:r>
              <a:rPr lang="en-US" sz="2800" spc="-1" dirty="0">
                <a:solidFill>
                  <a:srgbClr val="000000"/>
                </a:solidFill>
                <a:latin typeface="Times New Roman"/>
              </a:rPr>
              <a:t>!</a:t>
            </a:r>
            <a:endParaRPr lang="en-US" sz="2200" b="0" strike="noStrike" spc="-1" baseline="-25000" dirty="0">
              <a:latin typeface="Arial"/>
            </a:endParaRPr>
          </a:p>
        </p:txBody>
      </p:sp>
      <p:sp>
        <p:nvSpPr>
          <p:cNvPr id="5" name="CustomShape 1">
            <a:extLst>
              <a:ext uri="{FF2B5EF4-FFF2-40B4-BE49-F238E27FC236}">
                <a16:creationId xmlns:a16="http://schemas.microsoft.com/office/drawing/2014/main" id="{E6025980-3E7A-40F4-9FE5-C9E9E2AFCD73}"/>
              </a:ext>
            </a:extLst>
          </p:cNvPr>
          <p:cNvSpPr/>
          <p:nvPr/>
        </p:nvSpPr>
        <p:spPr>
          <a:xfrm>
            <a:off x="832428" y="2272256"/>
            <a:ext cx="8186379" cy="1315973"/>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400" b="0" strike="noStrike" spc="-1" dirty="0">
                <a:solidFill>
                  <a:srgbClr val="000000"/>
                </a:solidFill>
                <a:latin typeface="Times New Roman"/>
              </a:rPr>
              <a:t>This gives us the added flexibility of </a:t>
            </a:r>
            <a:r>
              <a:rPr lang="en-US" sz="2400" spc="-1" dirty="0">
                <a:solidFill>
                  <a:srgbClr val="000000"/>
                </a:solidFill>
                <a:latin typeface="Times New Roman"/>
              </a:rPr>
              <a:t>including prior information for the parameters</a:t>
            </a:r>
          </a:p>
          <a:p>
            <a:pPr marL="343080" indent="-342720">
              <a:lnSpc>
                <a:spcPct val="100000"/>
              </a:lnSpc>
              <a:spcBef>
                <a:spcPts val="439"/>
              </a:spcBef>
              <a:buClr>
                <a:srgbClr val="000000"/>
              </a:buClr>
              <a:buFont typeface="Arial"/>
              <a:buChar char="•"/>
            </a:pPr>
            <a:r>
              <a:rPr lang="en-US" sz="2400" b="0" strike="noStrike" spc="-1" dirty="0">
                <a:solidFill>
                  <a:srgbClr val="000000"/>
                </a:solidFill>
                <a:latin typeface="Times New Roman"/>
              </a:rPr>
              <a:t>For the Bayesian logistic regression, we’ll us</a:t>
            </a:r>
            <a:r>
              <a:rPr lang="en-US" sz="2400" spc="-1" dirty="0">
                <a:solidFill>
                  <a:srgbClr val="000000"/>
                </a:solidFill>
                <a:latin typeface="Times New Roman"/>
              </a:rPr>
              <a:t>e Stan</a:t>
            </a:r>
            <a:r>
              <a:rPr lang="en-US" sz="2400" b="0" strike="noStrike" spc="-1" dirty="0">
                <a:solidFill>
                  <a:srgbClr val="000000"/>
                </a:solidFill>
                <a:latin typeface="Times New Roman"/>
              </a:rPr>
              <a:t> </a:t>
            </a:r>
            <a:endParaRPr lang="en-US" sz="2000" b="0" strike="noStrike" spc="-1" baseline="-25000" dirty="0">
              <a:latin typeface="Arial"/>
            </a:endParaRPr>
          </a:p>
        </p:txBody>
      </p:sp>
      <p:pic>
        <p:nvPicPr>
          <p:cNvPr id="7" name="Picture 6">
            <a:extLst>
              <a:ext uri="{FF2B5EF4-FFF2-40B4-BE49-F238E27FC236}">
                <a16:creationId xmlns:a16="http://schemas.microsoft.com/office/drawing/2014/main" id="{6FFBE22F-36DB-4F40-9357-2DEF2C5EB7B9}"/>
              </a:ext>
            </a:extLst>
          </p:cNvPr>
          <p:cNvPicPr>
            <a:picLocks noChangeAspect="1"/>
          </p:cNvPicPr>
          <p:nvPr/>
        </p:nvPicPr>
        <p:blipFill>
          <a:blip r:embed="rId2"/>
          <a:stretch>
            <a:fillRect/>
          </a:stretch>
        </p:blipFill>
        <p:spPr>
          <a:xfrm>
            <a:off x="712610" y="4104997"/>
            <a:ext cx="2791153" cy="334777"/>
          </a:xfrm>
          <a:prstGeom prst="rect">
            <a:avLst/>
          </a:prstGeom>
        </p:spPr>
      </p:pic>
      <p:pic>
        <p:nvPicPr>
          <p:cNvPr id="8" name="Picture 7">
            <a:extLst>
              <a:ext uri="{FF2B5EF4-FFF2-40B4-BE49-F238E27FC236}">
                <a16:creationId xmlns:a16="http://schemas.microsoft.com/office/drawing/2014/main" id="{9B0657E3-73F9-4763-9CA7-D64AD769BC93}"/>
              </a:ext>
            </a:extLst>
          </p:cNvPr>
          <p:cNvPicPr>
            <a:picLocks noChangeAspect="1"/>
          </p:cNvPicPr>
          <p:nvPr/>
        </p:nvPicPr>
        <p:blipFill>
          <a:blip r:embed="rId3"/>
          <a:stretch>
            <a:fillRect/>
          </a:stretch>
        </p:blipFill>
        <p:spPr>
          <a:xfrm>
            <a:off x="306070" y="5115329"/>
            <a:ext cx="5614583" cy="334777"/>
          </a:xfrm>
          <a:prstGeom prst="rect">
            <a:avLst/>
          </a:prstGeom>
        </p:spPr>
      </p:pic>
      <p:sp>
        <p:nvSpPr>
          <p:cNvPr id="9" name="Rectangle 8">
            <a:extLst>
              <a:ext uri="{FF2B5EF4-FFF2-40B4-BE49-F238E27FC236}">
                <a16:creationId xmlns:a16="http://schemas.microsoft.com/office/drawing/2014/main" id="{B89CF451-4236-4AA8-8B81-AFC3ADA82AC6}"/>
              </a:ext>
            </a:extLst>
          </p:cNvPr>
          <p:cNvSpPr/>
          <p:nvPr/>
        </p:nvSpPr>
        <p:spPr>
          <a:xfrm>
            <a:off x="3796750" y="4047107"/>
            <a:ext cx="5278048" cy="400110"/>
          </a:xfrm>
          <a:prstGeom prst="rect">
            <a:avLst/>
          </a:prstGeom>
        </p:spPr>
        <p:txBody>
          <a:bodyPr wrap="none">
            <a:spAutoFit/>
          </a:bodyPr>
          <a:lstStyle/>
          <a:p>
            <a:r>
              <a:rPr lang="en-US" sz="2000" spc="-1" dirty="0">
                <a:solidFill>
                  <a:srgbClr val="000000"/>
                </a:solidFill>
                <a:latin typeface="Times New Roman"/>
              </a:rPr>
              <a:t>A reasonable vague prior for the MRF parameters</a:t>
            </a:r>
            <a:endParaRPr lang="en-US" sz="2000" dirty="0"/>
          </a:p>
        </p:txBody>
      </p:sp>
      <p:sp>
        <p:nvSpPr>
          <p:cNvPr id="10" name="Rectangle 9">
            <a:extLst>
              <a:ext uri="{FF2B5EF4-FFF2-40B4-BE49-F238E27FC236}">
                <a16:creationId xmlns:a16="http://schemas.microsoft.com/office/drawing/2014/main" id="{A428E417-0259-452D-A328-A3F67318DC9A}"/>
              </a:ext>
            </a:extLst>
          </p:cNvPr>
          <p:cNvSpPr/>
          <p:nvPr/>
        </p:nvSpPr>
        <p:spPr>
          <a:xfrm>
            <a:off x="6099567" y="4898652"/>
            <a:ext cx="2584490" cy="707886"/>
          </a:xfrm>
          <a:prstGeom prst="rect">
            <a:avLst/>
          </a:prstGeom>
        </p:spPr>
        <p:txBody>
          <a:bodyPr wrap="none">
            <a:spAutoFit/>
          </a:bodyPr>
          <a:lstStyle/>
          <a:p>
            <a:r>
              <a:rPr lang="en-US" sz="2000" spc="-1" dirty="0">
                <a:solidFill>
                  <a:srgbClr val="000000"/>
                </a:solidFill>
                <a:latin typeface="Times New Roman"/>
              </a:rPr>
              <a:t>The likelihoods for the </a:t>
            </a:r>
          </a:p>
          <a:p>
            <a:r>
              <a:rPr lang="en-US" sz="2000" spc="-1" dirty="0">
                <a:solidFill>
                  <a:srgbClr val="000000"/>
                </a:solidFill>
                <a:latin typeface="Times New Roman"/>
              </a:rPr>
              <a:t>conditioned responses</a:t>
            </a:r>
            <a:endParaRPr lang="en-US" sz="2000" dirty="0"/>
          </a:p>
        </p:txBody>
      </p:sp>
      <p:sp>
        <p:nvSpPr>
          <p:cNvPr id="11" name="Rectangle 10">
            <a:extLst>
              <a:ext uri="{FF2B5EF4-FFF2-40B4-BE49-F238E27FC236}">
                <a16:creationId xmlns:a16="http://schemas.microsoft.com/office/drawing/2014/main" id="{8B721967-DF97-4780-AE3A-408C0C55B4E1}"/>
              </a:ext>
            </a:extLst>
          </p:cNvPr>
          <p:cNvSpPr/>
          <p:nvPr/>
        </p:nvSpPr>
        <p:spPr>
          <a:xfrm>
            <a:off x="510515" y="5811317"/>
            <a:ext cx="8412945" cy="923330"/>
          </a:xfrm>
          <a:prstGeom prst="rect">
            <a:avLst/>
          </a:prstGeom>
        </p:spPr>
        <p:txBody>
          <a:bodyPr wrap="none">
            <a:spAutoFit/>
          </a:bodyPr>
          <a:lstStyle/>
          <a:p>
            <a:pPr algn="ctr"/>
            <a:r>
              <a:rPr lang="en-US" spc="-1" dirty="0">
                <a:solidFill>
                  <a:srgbClr val="000000"/>
                </a:solidFill>
                <a:latin typeface="Times New Roman"/>
              </a:rPr>
              <a:t>The Stan computation to follow basically assumes you know how to use Stan. If not, see:</a:t>
            </a:r>
          </a:p>
          <a:p>
            <a:pPr algn="ctr"/>
            <a:r>
              <a:rPr lang="en-US" dirty="0">
                <a:hlinkClick r:id="rId4"/>
              </a:rPr>
              <a:t>https://mc-stan.org/</a:t>
            </a:r>
            <a:endParaRPr lang="en-US" dirty="0"/>
          </a:p>
          <a:p>
            <a:pPr algn="ctr"/>
            <a:endParaRPr lang="en-US" dirty="0"/>
          </a:p>
        </p:txBody>
      </p:sp>
    </p:spTree>
    <p:extLst>
      <p:ext uri="{BB962C8B-B14F-4D97-AF65-F5344CB8AC3E}">
        <p14:creationId xmlns:p14="http://schemas.microsoft.com/office/powerpoint/2010/main" val="15272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F896EA7-191D-48D2-AD69-97530D62DEFB}"/>
              </a:ext>
            </a:extLst>
          </p:cNvPr>
          <p:cNvSpPr/>
          <p:nvPr/>
        </p:nvSpPr>
        <p:spPr>
          <a:xfrm>
            <a:off x="253080" y="1491301"/>
            <a:ext cx="8637840" cy="5046082"/>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spc="-1" dirty="0">
                <a:solidFill>
                  <a:srgbClr val="FFC000"/>
                </a:solidFill>
                <a:latin typeface="Courier New" panose="02070309020205020404" pitchFamily="49" charset="0"/>
                <a:cs typeface="Courier New" panose="02070309020205020404" pitchFamily="49" charset="0"/>
              </a:rPr>
              <a:t>data</a:t>
            </a: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int&lt;lower=0&gt; N;</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int&lt;lower=-1,upper=1&gt; X1[N];  </a:t>
            </a:r>
            <a:r>
              <a:rPr lang="en-US" sz="1400" spc="-1" dirty="0">
                <a:solidFill>
                  <a:srgbClr val="FFFF00"/>
                </a:solidFill>
                <a:latin typeface="Courier New" panose="02070309020205020404" pitchFamily="49" charset="0"/>
                <a:cs typeface="Courier New" panose="02070309020205020404" pitchFamily="49" charset="0"/>
              </a:rPr>
              <a:t>//Delta-alpha vectors for each parameter</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int&lt;lower=-1,upper=1&gt; X2[N];</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int&lt;lower=-1,upper=1&gt; X3[N];</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int&lt;lower=-1,upper=1&gt; X4[N];</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int&lt;lower=-1,upper=1&gt; X5[N];</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int&lt;lower=-1,upper=1&gt; X6[N];</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int&lt;lower=0,upper=1&gt; y[N];   </a:t>
            </a:r>
            <a:r>
              <a:rPr lang="en-US" sz="1400" spc="-1" dirty="0">
                <a:solidFill>
                  <a:srgbClr val="FFFF00"/>
                </a:solidFill>
                <a:latin typeface="Courier New" panose="02070309020205020404" pitchFamily="49" charset="0"/>
                <a:cs typeface="Courier New" panose="02070309020205020404" pitchFamily="49" charset="0"/>
              </a:rPr>
              <a:t>//Node responses</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a:solidFill>
                  <a:srgbClr val="FFC000"/>
                </a:solidFill>
                <a:latin typeface="Courier New" panose="02070309020205020404" pitchFamily="49" charset="0"/>
                <a:cs typeface="Courier New" panose="02070309020205020404" pitchFamily="49" charset="0"/>
              </a:rPr>
              <a:t>parameters</a:t>
            </a: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vector[6] beta;              </a:t>
            </a:r>
            <a:r>
              <a:rPr lang="en-US" sz="1400" spc="-1" dirty="0">
                <a:solidFill>
                  <a:srgbClr val="FFFF00"/>
                </a:solidFill>
                <a:latin typeface="Courier New" panose="02070309020205020404" pitchFamily="49" charset="0"/>
                <a:cs typeface="Courier New" panose="02070309020205020404" pitchFamily="49" charset="0"/>
              </a:rPr>
              <a:t>//The MRF parameters</a:t>
            </a:r>
            <a:endParaRPr lang="en-US" sz="1400" spc="-1" dirty="0">
              <a:solidFill>
                <a:schemeClr val="bg1"/>
              </a:solidFill>
              <a:latin typeface="Courier New" panose="02070309020205020404" pitchFamily="49" charset="0"/>
              <a:cs typeface="Courier New" panose="02070309020205020404" pitchFamily="49" charset="0"/>
            </a:endParaRP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a:solidFill>
                  <a:srgbClr val="FFC000"/>
                </a:solidFill>
                <a:latin typeface="Courier New" panose="02070309020205020404" pitchFamily="49" charset="0"/>
                <a:cs typeface="Courier New" panose="02070309020205020404" pitchFamily="49" charset="0"/>
              </a:rPr>
              <a:t>transformed parameters</a:t>
            </a: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vector[N] </a:t>
            </a:r>
            <a:r>
              <a:rPr lang="en-US" sz="1400" spc="-1" dirty="0" err="1">
                <a:solidFill>
                  <a:schemeClr val="bg1"/>
                </a:solidFill>
                <a:latin typeface="Courier New" panose="02070309020205020404" pitchFamily="49" charset="0"/>
                <a:cs typeface="Courier New" panose="02070309020205020404" pitchFamily="49" charset="0"/>
              </a:rPr>
              <a:t>Xbeta</a:t>
            </a: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for (</a:t>
            </a:r>
            <a:r>
              <a:rPr lang="en-US" sz="1400" spc="-1" dirty="0" err="1">
                <a:solidFill>
                  <a:schemeClr val="bg1"/>
                </a:solidFill>
                <a:latin typeface="Courier New" panose="02070309020205020404" pitchFamily="49" charset="0"/>
                <a:cs typeface="Courier New" panose="02070309020205020404" pitchFamily="49" charset="0"/>
              </a:rPr>
              <a:t>i</a:t>
            </a:r>
            <a:r>
              <a:rPr lang="en-US" sz="1400" spc="-1" dirty="0">
                <a:solidFill>
                  <a:schemeClr val="bg1"/>
                </a:solidFill>
                <a:latin typeface="Courier New" panose="02070309020205020404" pitchFamily="49" charset="0"/>
                <a:cs typeface="Courier New" panose="02070309020205020404" pitchFamily="49" charset="0"/>
              </a:rPr>
              <a:t> in 1:N)               </a:t>
            </a:r>
            <a:r>
              <a:rPr lang="en-US" sz="1400" spc="-1" dirty="0">
                <a:solidFill>
                  <a:srgbClr val="FFFF00"/>
                </a:solidFill>
                <a:latin typeface="Courier New" panose="02070309020205020404" pitchFamily="49" charset="0"/>
                <a:cs typeface="Courier New" panose="02070309020205020404" pitchFamily="49" charset="0"/>
              </a:rPr>
              <a:t>// Form Delta theta (called beta here)</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a:t>
            </a:r>
            <a:r>
              <a:rPr lang="en-US" sz="1400" spc="-1" dirty="0" err="1">
                <a:solidFill>
                  <a:schemeClr val="bg1"/>
                </a:solidFill>
                <a:latin typeface="Courier New" panose="02070309020205020404" pitchFamily="49" charset="0"/>
                <a:cs typeface="Courier New" panose="02070309020205020404" pitchFamily="49" charset="0"/>
              </a:rPr>
              <a:t>Xbeta</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i</a:t>
            </a:r>
            <a:r>
              <a:rPr lang="en-US" sz="1400" spc="-1" dirty="0">
                <a:solidFill>
                  <a:schemeClr val="bg1"/>
                </a:solidFill>
                <a:latin typeface="Courier New" panose="02070309020205020404" pitchFamily="49" charset="0"/>
                <a:cs typeface="Courier New" panose="02070309020205020404" pitchFamily="49" charset="0"/>
              </a:rPr>
              <a:t>] = beta[1]*X1[</a:t>
            </a:r>
            <a:r>
              <a:rPr lang="en-US" sz="1400" spc="-1" dirty="0" err="1">
                <a:solidFill>
                  <a:schemeClr val="bg1"/>
                </a:solidFill>
                <a:latin typeface="Courier New" panose="02070309020205020404" pitchFamily="49" charset="0"/>
                <a:cs typeface="Courier New" panose="02070309020205020404" pitchFamily="49" charset="0"/>
              </a:rPr>
              <a:t>i</a:t>
            </a:r>
            <a:r>
              <a:rPr lang="en-US" sz="1400" spc="-1" dirty="0">
                <a:solidFill>
                  <a:schemeClr val="bg1"/>
                </a:solidFill>
                <a:latin typeface="Courier New" panose="02070309020205020404" pitchFamily="49" charset="0"/>
                <a:cs typeface="Courier New" panose="02070309020205020404" pitchFamily="49" charset="0"/>
              </a:rPr>
              <a:t>] + beta[2]*X2[</a:t>
            </a:r>
            <a:r>
              <a:rPr lang="en-US" sz="1400" spc="-1" dirty="0" err="1">
                <a:solidFill>
                  <a:schemeClr val="bg1"/>
                </a:solidFill>
                <a:latin typeface="Courier New" panose="02070309020205020404" pitchFamily="49" charset="0"/>
                <a:cs typeface="Courier New" panose="02070309020205020404" pitchFamily="49" charset="0"/>
              </a:rPr>
              <a:t>i</a:t>
            </a:r>
            <a:r>
              <a:rPr lang="en-US" sz="1400" spc="-1" dirty="0">
                <a:solidFill>
                  <a:schemeClr val="bg1"/>
                </a:solidFill>
                <a:latin typeface="Courier New" panose="02070309020205020404" pitchFamily="49" charset="0"/>
                <a:cs typeface="Courier New" panose="02070309020205020404" pitchFamily="49" charset="0"/>
              </a:rPr>
              <a:t>] + beta[3]*X3[</a:t>
            </a:r>
            <a:r>
              <a:rPr lang="en-US" sz="1400" spc="-1" dirty="0" err="1">
                <a:solidFill>
                  <a:schemeClr val="bg1"/>
                </a:solidFill>
                <a:latin typeface="Courier New" panose="02070309020205020404" pitchFamily="49" charset="0"/>
                <a:cs typeface="Courier New" panose="02070309020205020404" pitchFamily="49" charset="0"/>
              </a:rPr>
              <a:t>i</a:t>
            </a:r>
            <a:r>
              <a:rPr lang="en-US" sz="1400" spc="-1" dirty="0">
                <a:solidFill>
                  <a:schemeClr val="bg1"/>
                </a:solidFill>
                <a:latin typeface="Courier New" panose="02070309020205020404" pitchFamily="49" charset="0"/>
                <a:cs typeface="Courier New" panose="02070309020205020404" pitchFamily="49" charset="0"/>
              </a:rPr>
              <a:t>] +</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beta[4]*X4[</a:t>
            </a:r>
            <a:r>
              <a:rPr lang="en-US" sz="1400" spc="-1" dirty="0" err="1">
                <a:solidFill>
                  <a:schemeClr val="bg1"/>
                </a:solidFill>
                <a:latin typeface="Courier New" panose="02070309020205020404" pitchFamily="49" charset="0"/>
                <a:cs typeface="Courier New" panose="02070309020205020404" pitchFamily="49" charset="0"/>
              </a:rPr>
              <a:t>i</a:t>
            </a:r>
            <a:r>
              <a:rPr lang="en-US" sz="1400" spc="-1" dirty="0">
                <a:solidFill>
                  <a:schemeClr val="bg1"/>
                </a:solidFill>
                <a:latin typeface="Courier New" panose="02070309020205020404" pitchFamily="49" charset="0"/>
                <a:cs typeface="Courier New" panose="02070309020205020404" pitchFamily="49" charset="0"/>
              </a:rPr>
              <a:t>] + beta[5]*X5[</a:t>
            </a:r>
            <a:r>
              <a:rPr lang="en-US" sz="1400" spc="-1" dirty="0" err="1">
                <a:solidFill>
                  <a:schemeClr val="bg1"/>
                </a:solidFill>
                <a:latin typeface="Courier New" panose="02070309020205020404" pitchFamily="49" charset="0"/>
                <a:cs typeface="Courier New" panose="02070309020205020404" pitchFamily="49" charset="0"/>
              </a:rPr>
              <a:t>i</a:t>
            </a:r>
            <a:r>
              <a:rPr lang="en-US" sz="1400" spc="-1" dirty="0">
                <a:solidFill>
                  <a:schemeClr val="bg1"/>
                </a:solidFill>
                <a:latin typeface="Courier New" panose="02070309020205020404" pitchFamily="49" charset="0"/>
                <a:cs typeface="Courier New" panose="02070309020205020404" pitchFamily="49" charset="0"/>
              </a:rPr>
              <a:t>] + beta[6]*X6[</a:t>
            </a:r>
            <a:r>
              <a:rPr lang="en-US" sz="1400" spc="-1" dirty="0" err="1">
                <a:solidFill>
                  <a:schemeClr val="bg1"/>
                </a:solidFill>
                <a:latin typeface="Courier New" panose="02070309020205020404" pitchFamily="49" charset="0"/>
                <a:cs typeface="Courier New" panose="02070309020205020404" pitchFamily="49" charset="0"/>
              </a:rPr>
              <a:t>i</a:t>
            </a: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a:solidFill>
                  <a:srgbClr val="FFC000"/>
                </a:solidFill>
                <a:latin typeface="Courier New" panose="02070309020205020404" pitchFamily="49" charset="0"/>
                <a:cs typeface="Courier New" panose="02070309020205020404" pitchFamily="49" charset="0"/>
              </a:rPr>
              <a:t>model</a:t>
            </a: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beta ~ normal(0,100);</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  y ~ </a:t>
            </a:r>
            <a:r>
              <a:rPr lang="en-US" sz="1400" spc="-1" dirty="0" err="1">
                <a:solidFill>
                  <a:schemeClr val="bg1"/>
                </a:solidFill>
                <a:latin typeface="Courier New" panose="02070309020205020404" pitchFamily="49" charset="0"/>
                <a:cs typeface="Courier New" panose="02070309020205020404" pitchFamily="49" charset="0"/>
              </a:rPr>
              <a:t>bernoulli_logit</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Xbeta</a:t>
            </a: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a:solidFill>
                  <a:schemeClr val="bg1"/>
                </a:solidFill>
                <a:latin typeface="Courier New" panose="02070309020205020404" pitchFamily="49" charset="0"/>
                <a:cs typeface="Courier New" panose="02070309020205020404" pitchFamily="49" charset="0"/>
              </a:rPr>
              <a:t>}</a:t>
            </a:r>
          </a:p>
        </p:txBody>
      </p:sp>
      <p:sp>
        <p:nvSpPr>
          <p:cNvPr id="5" name="CustomShape 1">
            <a:extLst>
              <a:ext uri="{FF2B5EF4-FFF2-40B4-BE49-F238E27FC236}">
                <a16:creationId xmlns:a16="http://schemas.microsoft.com/office/drawing/2014/main" id="{125750D2-2088-4608-B8CC-DB03103CE40D}"/>
              </a:ext>
            </a:extLst>
          </p:cNvPr>
          <p:cNvSpPr/>
          <p:nvPr/>
        </p:nvSpPr>
        <p:spPr>
          <a:xfrm>
            <a:off x="415167" y="281581"/>
            <a:ext cx="8603640" cy="1939761"/>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400" b="0" strike="noStrike" spc="-1" dirty="0">
                <a:solidFill>
                  <a:srgbClr val="000000"/>
                </a:solidFill>
                <a:latin typeface="Times New Roman"/>
              </a:rPr>
              <a:t>Here is the logistic regression for the triangle model coded in Stan. </a:t>
            </a:r>
            <a:r>
              <a:rPr lang="en-US" sz="2400" b="1" i="1" u="sng" strike="noStrike" spc="-1" dirty="0">
                <a:solidFill>
                  <a:srgbClr val="000000"/>
                </a:solidFill>
                <a:latin typeface="Times New Roman"/>
              </a:rPr>
              <a:t>Put it in a file called </a:t>
            </a:r>
            <a:r>
              <a:rPr lang="en-US" sz="2400" b="1" u="sng" strike="noStrike" spc="-1" dirty="0" err="1">
                <a:solidFill>
                  <a:srgbClr val="FF0000"/>
                </a:solidFill>
                <a:latin typeface="Times New Roman"/>
              </a:rPr>
              <a:t>logistic_regression.stan</a:t>
            </a:r>
            <a:r>
              <a:rPr lang="en-US" sz="2400" b="1" i="1" u="sng" spc="-1" dirty="0">
                <a:solidFill>
                  <a:srgbClr val="000000"/>
                </a:solidFill>
                <a:latin typeface="Times New Roman"/>
              </a:rPr>
              <a:t>. We’ll load it 6 slides from now.</a:t>
            </a:r>
            <a:r>
              <a:rPr lang="en-US" sz="2400" b="0" strike="noStrike" spc="-1" dirty="0">
                <a:solidFill>
                  <a:srgbClr val="000000"/>
                </a:solidFill>
                <a:latin typeface="Times New Roman"/>
              </a:rPr>
              <a:t> </a:t>
            </a:r>
            <a:endParaRPr lang="en-US" sz="2000" b="0" strike="noStrike" spc="-1" baseline="-25000" dirty="0">
              <a:latin typeface="Arial"/>
            </a:endParaRPr>
          </a:p>
        </p:txBody>
      </p:sp>
    </p:spTree>
    <p:extLst>
      <p:ext uri="{BB962C8B-B14F-4D97-AF65-F5344CB8AC3E}">
        <p14:creationId xmlns:p14="http://schemas.microsoft.com/office/powerpoint/2010/main" val="228635976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F896EA7-191D-48D2-AD69-97530D62DEFB}"/>
              </a:ext>
            </a:extLst>
          </p:cNvPr>
          <p:cNvSpPr/>
          <p:nvPr/>
        </p:nvSpPr>
        <p:spPr>
          <a:xfrm>
            <a:off x="253080" y="1746135"/>
            <a:ext cx="8637840" cy="467675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prstClr val="white"/>
                </a:solidFill>
                <a:latin typeface="Courier New" panose="02070309020205020404" pitchFamily="49" charset="0"/>
                <a:cs typeface="Courier New" panose="02070309020205020404" pitchFamily="49" charset="0"/>
              </a:rPr>
              <a:t>library(</a:t>
            </a:r>
            <a:r>
              <a:rPr lang="en-US" sz="2000" spc="-1" dirty="0" err="1">
                <a:solidFill>
                  <a:prstClr val="white"/>
                </a:solidFill>
                <a:latin typeface="Courier New" panose="02070309020205020404" pitchFamily="49" charset="0"/>
                <a:cs typeface="Courier New" panose="02070309020205020404" pitchFamily="49" charset="0"/>
              </a:rPr>
              <a:t>CRFutil</a:t>
            </a:r>
            <a:r>
              <a:rPr lang="en-US" sz="2000" spc="-1" dirty="0">
                <a:solidFill>
                  <a:prstClr val="white"/>
                </a:solidFill>
                <a:latin typeface="Courier New" panose="02070309020205020404" pitchFamily="49" charset="0"/>
                <a:cs typeface="Courier New" panose="02070309020205020404" pitchFamily="49" charset="0"/>
              </a:rPr>
              <a:t>)</a:t>
            </a:r>
          </a:p>
          <a:p>
            <a:pPr lvl="0"/>
            <a:r>
              <a:rPr lang="en-US" sz="2000" spc="-1" dirty="0">
                <a:solidFill>
                  <a:prstClr val="white"/>
                </a:solidFill>
                <a:latin typeface="Courier New" panose="02070309020205020404" pitchFamily="49" charset="0"/>
                <a:cs typeface="Courier New" panose="02070309020205020404" pitchFamily="49" charset="0"/>
              </a:rPr>
              <a:t>library(</a:t>
            </a:r>
            <a:r>
              <a:rPr lang="en-US" sz="2000" spc="-1" dirty="0" err="1">
                <a:solidFill>
                  <a:prstClr val="white"/>
                </a:solidFill>
                <a:latin typeface="Courier New" panose="02070309020205020404" pitchFamily="49" charset="0"/>
                <a:cs typeface="Courier New" panose="02070309020205020404" pitchFamily="49" charset="0"/>
              </a:rPr>
              <a:t>rstan</a:t>
            </a:r>
            <a:r>
              <a:rPr lang="en-US" sz="2000" spc="-1" dirty="0">
                <a:solidFill>
                  <a:prstClr val="white"/>
                </a:solidFill>
                <a:latin typeface="Courier New" panose="02070309020205020404" pitchFamily="49" charset="0"/>
                <a:cs typeface="Courier New" panose="02070309020205020404" pitchFamily="49" charset="0"/>
              </a:rPr>
              <a:t>)</a:t>
            </a:r>
          </a:p>
          <a:p>
            <a:pPr lvl="0"/>
            <a:r>
              <a:rPr lang="en-US" sz="2000" spc="-1" dirty="0">
                <a:solidFill>
                  <a:prstClr val="white"/>
                </a:solidFill>
                <a:latin typeface="Courier New" panose="02070309020205020404" pitchFamily="49" charset="0"/>
                <a:cs typeface="Courier New" panose="02070309020205020404" pitchFamily="49" charset="0"/>
              </a:rPr>
              <a:t>library(</a:t>
            </a:r>
            <a:r>
              <a:rPr lang="en-US" sz="2000" spc="-1" dirty="0" err="1">
                <a:solidFill>
                  <a:prstClr val="white"/>
                </a:solidFill>
                <a:latin typeface="Courier New" panose="02070309020205020404" pitchFamily="49" charset="0"/>
                <a:cs typeface="Courier New" panose="02070309020205020404" pitchFamily="49" charset="0"/>
              </a:rPr>
              <a:t>shinystan</a:t>
            </a:r>
            <a:r>
              <a:rPr lang="en-US" sz="2000" spc="-1" dirty="0">
                <a:solidFill>
                  <a:prstClr val="white"/>
                </a:solidFill>
                <a:latin typeface="Courier New" panose="02070309020205020404" pitchFamily="49" charset="0"/>
                <a:cs typeface="Courier New" panose="02070309020205020404" pitchFamily="49" charset="0"/>
              </a:rPr>
              <a:t>)</a:t>
            </a:r>
          </a:p>
          <a:p>
            <a:pPr lvl="0"/>
            <a:r>
              <a:rPr lang="en-US" sz="2000" spc="-1" dirty="0">
                <a:solidFill>
                  <a:prstClr val="white"/>
                </a:solidFill>
                <a:latin typeface="Courier New" panose="02070309020205020404" pitchFamily="49" charset="0"/>
                <a:cs typeface="Courier New" panose="02070309020205020404" pitchFamily="49" charset="0"/>
              </a:rPr>
              <a:t>library(coda)</a:t>
            </a:r>
          </a:p>
          <a:p>
            <a:pPr lvl="0"/>
            <a:endParaRPr lang="en-US" sz="2000" spc="-1" dirty="0">
              <a:solidFill>
                <a:prstClr val="white"/>
              </a:solidFill>
              <a:latin typeface="Courier New" panose="02070309020205020404" pitchFamily="49" charset="0"/>
              <a:cs typeface="Courier New" panose="02070309020205020404" pitchFamily="49" charset="0"/>
            </a:endParaRPr>
          </a:p>
          <a:p>
            <a:pPr lvl="0"/>
            <a:r>
              <a:rPr lang="en-US" sz="2000" spc="-1" dirty="0">
                <a:solidFill>
                  <a:srgbClr val="FFFF00"/>
                </a:solidFill>
                <a:latin typeface="Courier New" panose="02070309020205020404" pitchFamily="49" charset="0"/>
                <a:cs typeface="Courier New" panose="02070309020205020404" pitchFamily="49" charset="0"/>
              </a:rPr>
              <a:t># Re-set up triangle model</a:t>
            </a:r>
          </a:p>
          <a:p>
            <a:pPr lvl="0"/>
            <a:r>
              <a:rPr lang="en-US" sz="2000" spc="-1" dirty="0" err="1">
                <a:solidFill>
                  <a:prstClr val="white"/>
                </a:solidFill>
                <a:latin typeface="Courier New" panose="02070309020205020404" pitchFamily="49" charset="0"/>
                <a:cs typeface="Courier New" panose="02070309020205020404" pitchFamily="49" charset="0"/>
              </a:rPr>
              <a:t>grphf</a:t>
            </a:r>
            <a:r>
              <a:rPr lang="en-US" sz="2000" spc="-1" dirty="0">
                <a:solidFill>
                  <a:prstClr val="white"/>
                </a:solidFill>
                <a:latin typeface="Courier New" panose="02070309020205020404" pitchFamily="49" charset="0"/>
                <a:cs typeface="Courier New" panose="02070309020205020404" pitchFamily="49" charset="0"/>
              </a:rPr>
              <a:t> &lt;- ~1:2+1:3+2:3</a:t>
            </a:r>
          </a:p>
          <a:p>
            <a:pPr lvl="0"/>
            <a:r>
              <a:rPr lang="en-US" sz="2000" spc="-1" dirty="0">
                <a:solidFill>
                  <a:prstClr val="white"/>
                </a:solidFill>
                <a:latin typeface="Courier New" panose="02070309020205020404" pitchFamily="49" charset="0"/>
                <a:cs typeface="Courier New" panose="02070309020205020404" pitchFamily="49" charset="0"/>
              </a:rPr>
              <a:t>adj &lt;- ug(</a:t>
            </a:r>
            <a:r>
              <a:rPr lang="en-US" sz="2000" spc="-1" dirty="0" err="1">
                <a:solidFill>
                  <a:prstClr val="white"/>
                </a:solidFill>
                <a:latin typeface="Courier New" panose="02070309020205020404" pitchFamily="49" charset="0"/>
                <a:cs typeface="Courier New" panose="02070309020205020404" pitchFamily="49" charset="0"/>
              </a:rPr>
              <a:t>grphf</a:t>
            </a:r>
            <a:r>
              <a:rPr lang="en-US" sz="2000" spc="-1" dirty="0">
                <a:solidFill>
                  <a:prstClr val="white"/>
                </a:solidFill>
                <a:latin typeface="Courier New" panose="02070309020205020404" pitchFamily="49" charset="0"/>
                <a:cs typeface="Courier New" panose="02070309020205020404" pitchFamily="49" charset="0"/>
              </a:rPr>
              <a:t>, result=</a:t>
            </a:r>
            <a:r>
              <a:rPr lang="en-US" sz="2000" spc="-1" dirty="0">
                <a:solidFill>
                  <a:srgbClr val="00B050"/>
                </a:solidFill>
                <a:latin typeface="Courier New" panose="02070309020205020404" pitchFamily="49" charset="0"/>
                <a:cs typeface="Courier New" panose="02070309020205020404" pitchFamily="49" charset="0"/>
              </a:rPr>
              <a:t>"matrix"</a:t>
            </a:r>
            <a:r>
              <a:rPr lang="en-US" sz="2000" spc="-1" dirty="0">
                <a:solidFill>
                  <a:prstClr val="white"/>
                </a:solidFill>
                <a:latin typeface="Courier New" panose="02070309020205020404" pitchFamily="49" charset="0"/>
                <a:cs typeface="Courier New" panose="02070309020205020404" pitchFamily="49" charset="0"/>
              </a:rPr>
              <a:t>)</a:t>
            </a:r>
          </a:p>
          <a:p>
            <a:pPr lvl="0"/>
            <a:r>
              <a:rPr lang="en-US" sz="2000" spc="-1" dirty="0">
                <a:solidFill>
                  <a:srgbClr val="FFFF00"/>
                </a:solidFill>
                <a:latin typeface="Courier New" panose="02070309020205020404" pitchFamily="49" charset="0"/>
                <a:cs typeface="Courier New" panose="02070309020205020404" pitchFamily="49" charset="0"/>
              </a:rPr>
              <a:t># Check the graph:</a:t>
            </a:r>
          </a:p>
          <a:p>
            <a:pPr lvl="0"/>
            <a:r>
              <a:rPr lang="en-US" sz="2000" spc="-1" dirty="0" err="1">
                <a:solidFill>
                  <a:prstClr val="white"/>
                </a:solidFill>
                <a:latin typeface="Courier New" panose="02070309020205020404" pitchFamily="49" charset="0"/>
                <a:cs typeface="Courier New" panose="02070309020205020404" pitchFamily="49" charset="0"/>
              </a:rPr>
              <a:t>gp</a:t>
            </a:r>
            <a:r>
              <a:rPr lang="en-US" sz="2000" spc="-1" dirty="0">
                <a:solidFill>
                  <a:prstClr val="white"/>
                </a:solidFill>
                <a:latin typeface="Courier New" panose="02070309020205020404" pitchFamily="49" charset="0"/>
                <a:cs typeface="Courier New" panose="02070309020205020404" pitchFamily="49" charset="0"/>
              </a:rPr>
              <a:t> &lt;- ug(</a:t>
            </a:r>
            <a:r>
              <a:rPr lang="en-US" sz="2000" spc="-1" dirty="0" err="1">
                <a:solidFill>
                  <a:prstClr val="white"/>
                </a:solidFill>
                <a:latin typeface="Courier New" panose="02070309020205020404" pitchFamily="49" charset="0"/>
                <a:cs typeface="Courier New" panose="02070309020205020404" pitchFamily="49" charset="0"/>
              </a:rPr>
              <a:t>grphf</a:t>
            </a:r>
            <a:r>
              <a:rPr lang="en-US" sz="2000" spc="-1" dirty="0">
                <a:solidFill>
                  <a:prstClr val="white"/>
                </a:solidFill>
                <a:latin typeface="Courier New" panose="02070309020205020404" pitchFamily="49" charset="0"/>
                <a:cs typeface="Courier New" panose="02070309020205020404" pitchFamily="49" charset="0"/>
              </a:rPr>
              <a:t>, result = </a:t>
            </a:r>
            <a:r>
              <a:rPr lang="en-US" sz="2000" spc="-1" dirty="0">
                <a:solidFill>
                  <a:srgbClr val="00B050"/>
                </a:solidFill>
                <a:latin typeface="Courier New" panose="02070309020205020404" pitchFamily="49" charset="0"/>
                <a:cs typeface="Courier New" panose="02070309020205020404" pitchFamily="49" charset="0"/>
              </a:rPr>
              <a:t>"graph"</a:t>
            </a:r>
            <a:r>
              <a:rPr lang="en-US" sz="2000" spc="-1" dirty="0">
                <a:solidFill>
                  <a:prstClr val="white"/>
                </a:solidFill>
                <a:latin typeface="Courier New" panose="02070309020205020404" pitchFamily="49" charset="0"/>
                <a:cs typeface="Courier New" panose="02070309020205020404" pitchFamily="49" charset="0"/>
              </a:rPr>
              <a:t>)</a:t>
            </a:r>
          </a:p>
          <a:p>
            <a:pPr lvl="0"/>
            <a:r>
              <a:rPr lang="en-US" sz="2000" spc="-1" dirty="0" err="1">
                <a:solidFill>
                  <a:prstClr val="white"/>
                </a:solidFill>
                <a:latin typeface="Courier New" panose="02070309020205020404" pitchFamily="49" charset="0"/>
                <a:cs typeface="Courier New" panose="02070309020205020404" pitchFamily="49" charset="0"/>
              </a:rPr>
              <a:t>dev.off</a:t>
            </a:r>
            <a:r>
              <a:rPr lang="en-US" sz="2000" spc="-1" dirty="0">
                <a:solidFill>
                  <a:prstClr val="white"/>
                </a:solidFill>
                <a:latin typeface="Courier New" panose="02070309020205020404" pitchFamily="49" charset="0"/>
                <a:cs typeface="Courier New" panose="02070309020205020404" pitchFamily="49" charset="0"/>
              </a:rPr>
              <a:t>()</a:t>
            </a:r>
          </a:p>
          <a:p>
            <a:pPr lvl="0"/>
            <a:r>
              <a:rPr lang="en-US" sz="2000" spc="-1" dirty="0" err="1">
                <a:solidFill>
                  <a:prstClr val="white"/>
                </a:solidFill>
                <a:latin typeface="Courier New" panose="02070309020205020404" pitchFamily="49" charset="0"/>
                <a:cs typeface="Courier New" panose="02070309020205020404" pitchFamily="49" charset="0"/>
              </a:rPr>
              <a:t>iplot</a:t>
            </a:r>
            <a:r>
              <a:rPr lang="en-US" sz="2000" spc="-1" dirty="0">
                <a:solidFill>
                  <a:prstClr val="white"/>
                </a:solidFill>
                <a:latin typeface="Courier New" panose="02070309020205020404" pitchFamily="49" charset="0"/>
                <a:cs typeface="Courier New" panose="02070309020205020404" pitchFamily="49" charset="0"/>
              </a:rPr>
              <a:t>(</a:t>
            </a:r>
            <a:r>
              <a:rPr lang="en-US" sz="2000" spc="-1" dirty="0" err="1">
                <a:solidFill>
                  <a:prstClr val="white"/>
                </a:solidFill>
                <a:latin typeface="Courier New" panose="02070309020205020404" pitchFamily="49" charset="0"/>
                <a:cs typeface="Courier New" panose="02070309020205020404" pitchFamily="49" charset="0"/>
              </a:rPr>
              <a:t>gp</a:t>
            </a:r>
            <a:r>
              <a:rPr lang="en-US" sz="2000" spc="-1" dirty="0">
                <a:solidFill>
                  <a:prstClr val="white"/>
                </a:solidFill>
                <a:latin typeface="Courier New" panose="02070309020205020404" pitchFamily="49" charset="0"/>
                <a:cs typeface="Courier New" panose="02070309020205020404" pitchFamily="49" charset="0"/>
              </a:rPr>
              <a:t>)</a:t>
            </a:r>
          </a:p>
          <a:p>
            <a:pPr lvl="0"/>
            <a:endParaRPr lang="en-US" sz="2000" spc="-1" dirty="0">
              <a:solidFill>
                <a:prstClr val="white"/>
              </a:solidFill>
              <a:latin typeface="Courier New" panose="02070309020205020404" pitchFamily="49" charset="0"/>
              <a:cs typeface="Courier New" panose="02070309020205020404" pitchFamily="49" charset="0"/>
            </a:endParaRPr>
          </a:p>
          <a:p>
            <a:pPr lvl="0"/>
            <a:r>
              <a:rPr lang="en-US" sz="2000" spc="-1" dirty="0">
                <a:solidFill>
                  <a:prstClr val="white"/>
                </a:solidFill>
                <a:latin typeface="Courier New" panose="02070309020205020404" pitchFamily="49" charset="0"/>
                <a:cs typeface="Courier New" panose="02070309020205020404" pitchFamily="49" charset="0"/>
              </a:rPr>
              <a:t>f0 &lt;- function(y){ </a:t>
            </a:r>
            <a:r>
              <a:rPr lang="en-US" sz="2000" spc="-1" dirty="0" err="1">
                <a:solidFill>
                  <a:prstClr val="white"/>
                </a:solidFill>
                <a:latin typeface="Courier New" panose="02070309020205020404" pitchFamily="49" charset="0"/>
                <a:cs typeface="Courier New" panose="02070309020205020404" pitchFamily="49" charset="0"/>
              </a:rPr>
              <a:t>as.numeric</a:t>
            </a:r>
            <a:r>
              <a:rPr lang="en-US" sz="2000" spc="-1" dirty="0">
                <a:solidFill>
                  <a:prstClr val="white"/>
                </a:solidFill>
                <a:latin typeface="Courier New" panose="02070309020205020404" pitchFamily="49" charset="0"/>
                <a:cs typeface="Courier New" panose="02070309020205020404" pitchFamily="49" charset="0"/>
              </a:rPr>
              <a:t>(c((y==1),(y==2)))}</a:t>
            </a:r>
          </a:p>
          <a:p>
            <a:pPr lvl="0"/>
            <a:r>
              <a:rPr lang="en-US" sz="2000" spc="-1" dirty="0" err="1">
                <a:solidFill>
                  <a:prstClr val="white"/>
                </a:solidFill>
                <a:latin typeface="Courier New" panose="02070309020205020404" pitchFamily="49" charset="0"/>
                <a:cs typeface="Courier New" panose="02070309020205020404" pitchFamily="49" charset="0"/>
              </a:rPr>
              <a:t>n.states</a:t>
            </a:r>
            <a:r>
              <a:rPr lang="en-US" sz="2000" spc="-1" dirty="0">
                <a:solidFill>
                  <a:prstClr val="white"/>
                </a:solidFill>
                <a:latin typeface="Courier New" panose="02070309020205020404" pitchFamily="49" charset="0"/>
                <a:cs typeface="Courier New" panose="02070309020205020404" pitchFamily="49" charset="0"/>
              </a:rPr>
              <a:t> &lt;- 2</a:t>
            </a:r>
          </a:p>
        </p:txBody>
      </p:sp>
      <p:sp>
        <p:nvSpPr>
          <p:cNvPr id="5" name="CustomShape 1">
            <a:extLst>
              <a:ext uri="{FF2B5EF4-FFF2-40B4-BE49-F238E27FC236}">
                <a16:creationId xmlns:a16="http://schemas.microsoft.com/office/drawing/2014/main" id="{125750D2-2088-4608-B8CC-DB03103CE40D}"/>
              </a:ext>
            </a:extLst>
          </p:cNvPr>
          <p:cNvSpPr/>
          <p:nvPr/>
        </p:nvSpPr>
        <p:spPr>
          <a:xfrm>
            <a:off x="415167" y="281581"/>
            <a:ext cx="8603640" cy="1939761"/>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marR="0" lvl="0" indent="-342720" algn="l" defTabSz="914400" rtl="0" eaLnBrk="1" fontAlgn="auto" latinLnBrk="0" hangingPunct="1">
              <a:lnSpc>
                <a:spcPct val="100000"/>
              </a:lnSpc>
              <a:spcBef>
                <a:spcPts val="439"/>
              </a:spcBef>
              <a:spcAft>
                <a:spcPts val="0"/>
              </a:spcAft>
              <a:buClr>
                <a:srgbClr val="000000"/>
              </a:buClr>
              <a:buSzTx/>
              <a:buFont typeface="Arial"/>
              <a:buChar char="•"/>
              <a:tabLst/>
              <a:defRPr/>
            </a:pPr>
            <a:r>
              <a:rPr kumimoji="0" lang="en-US" sz="2800" b="0" i="0" u="none" strike="noStrike" kern="1200" cap="none" spc="-1" normalizeH="0" baseline="0" noProof="0" dirty="0">
                <a:ln>
                  <a:noFill/>
                </a:ln>
                <a:solidFill>
                  <a:srgbClr val="000000"/>
                </a:solidFill>
                <a:effectLst/>
                <a:uLnTx/>
                <a:uFillTx/>
                <a:latin typeface="Times New Roman"/>
              </a:rPr>
              <a:t>Here is the R code </a:t>
            </a:r>
            <a:r>
              <a:rPr lang="en-US" sz="2800" spc="-1" dirty="0">
                <a:solidFill>
                  <a:srgbClr val="000000"/>
                </a:solidFill>
                <a:latin typeface="Times New Roman"/>
              </a:rPr>
              <a:t>t</a:t>
            </a:r>
            <a:r>
              <a:rPr kumimoji="0" lang="en-US" sz="2800" b="0" i="0" u="none" strike="noStrike" kern="1200" cap="none" spc="-1" normalizeH="0" baseline="0" noProof="0" dirty="0">
                <a:ln>
                  <a:noFill/>
                </a:ln>
                <a:solidFill>
                  <a:srgbClr val="000000"/>
                </a:solidFill>
                <a:effectLst/>
                <a:uLnTx/>
                <a:uFillTx/>
                <a:latin typeface="Times New Roman"/>
              </a:rPr>
              <a:t>o execute the regression with Stan. First we begin just like the MLE estimation by setting up the model:</a:t>
            </a:r>
            <a:endParaRPr kumimoji="0" lang="en-US" sz="2200" b="0" i="0" u="none" strike="noStrike" kern="1200" cap="none" spc="-1" normalizeH="0" baseline="-2500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11656824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F896EA7-191D-48D2-AD69-97530D62DEFB}"/>
              </a:ext>
            </a:extLst>
          </p:cNvPr>
          <p:cNvSpPr/>
          <p:nvPr/>
        </p:nvSpPr>
        <p:spPr>
          <a:xfrm>
            <a:off x="0" y="1099078"/>
            <a:ext cx="9144000" cy="4899888"/>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r>
              <a:rPr lang="en-US" sz="1250" spc="-1" dirty="0">
                <a:solidFill>
                  <a:srgbClr val="FFFF00"/>
                </a:solidFill>
                <a:latin typeface="Courier New" panose="02070309020205020404" pitchFamily="49" charset="0"/>
                <a:cs typeface="Courier New" panose="02070309020205020404" pitchFamily="49" charset="0"/>
              </a:rPr>
              <a:t># Instantiate the "true model":</a:t>
            </a:r>
          </a:p>
          <a:p>
            <a:pPr lvl="0"/>
            <a:r>
              <a:rPr lang="en-US" sz="1250" spc="-1" dirty="0" err="1">
                <a:solidFill>
                  <a:prstClr val="white"/>
                </a:solidFill>
                <a:latin typeface="Courier New" panose="02070309020205020404" pitchFamily="49" charset="0"/>
                <a:cs typeface="Courier New" panose="02070309020205020404" pitchFamily="49" charset="0"/>
              </a:rPr>
              <a:t>true.model</a:t>
            </a:r>
            <a:r>
              <a:rPr lang="en-US" sz="1250" spc="-1" dirty="0">
                <a:solidFill>
                  <a:prstClr val="white"/>
                </a:solidFill>
                <a:latin typeface="Courier New" panose="02070309020205020404" pitchFamily="49" charset="0"/>
                <a:cs typeface="Courier New" panose="02070309020205020404" pitchFamily="49" charset="0"/>
              </a:rPr>
              <a:t> &lt;- </a:t>
            </a:r>
            <a:r>
              <a:rPr lang="en-US" sz="1250" spc="-1" dirty="0" err="1">
                <a:solidFill>
                  <a:prstClr val="white"/>
                </a:solidFill>
                <a:latin typeface="Courier New" panose="02070309020205020404" pitchFamily="49" charset="0"/>
                <a:cs typeface="Courier New" panose="02070309020205020404" pitchFamily="49" charset="0"/>
              </a:rPr>
              <a:t>make.crf</a:t>
            </a:r>
            <a:r>
              <a:rPr lang="en-US" sz="1250" spc="-1" dirty="0">
                <a:solidFill>
                  <a:prstClr val="white"/>
                </a:solidFill>
                <a:latin typeface="Courier New" panose="02070309020205020404" pitchFamily="49" charset="0"/>
                <a:cs typeface="Courier New" panose="02070309020205020404" pitchFamily="49" charset="0"/>
              </a:rPr>
              <a:t>(adj, </a:t>
            </a:r>
            <a:r>
              <a:rPr lang="en-US" sz="1250" spc="-1" dirty="0" err="1">
                <a:solidFill>
                  <a:prstClr val="white"/>
                </a:solidFill>
                <a:latin typeface="Courier New" panose="02070309020205020404" pitchFamily="49" charset="0"/>
                <a:cs typeface="Courier New" panose="02070309020205020404" pitchFamily="49" charset="0"/>
              </a:rPr>
              <a:t>n.states</a:t>
            </a:r>
            <a:r>
              <a:rPr lang="en-US" sz="1250" spc="-1" dirty="0">
                <a:solidFill>
                  <a:prstClr val="white"/>
                </a:solidFill>
                <a:latin typeface="Courier New" panose="02070309020205020404" pitchFamily="49" charset="0"/>
                <a:cs typeface="Courier New" panose="02070309020205020404" pitchFamily="49" charset="0"/>
              </a:rPr>
              <a:t>)</a:t>
            </a:r>
          </a:p>
          <a:p>
            <a:pPr lvl="0"/>
            <a:r>
              <a:rPr lang="en-US" sz="1250" spc="-1" dirty="0" err="1">
                <a:solidFill>
                  <a:prstClr val="white"/>
                </a:solidFill>
                <a:latin typeface="Courier New" panose="02070309020205020404" pitchFamily="49" charset="0"/>
                <a:cs typeface="Courier New" panose="02070309020205020404" pitchFamily="49" charset="0"/>
              </a:rPr>
              <a:t>true.model</a:t>
            </a:r>
            <a:r>
              <a:rPr lang="en-US" sz="1250" spc="-1" dirty="0">
                <a:solidFill>
                  <a:prstClr val="white"/>
                </a:solidFill>
                <a:latin typeface="Courier New" panose="02070309020205020404" pitchFamily="49" charset="0"/>
                <a:cs typeface="Courier New" panose="02070309020205020404" pitchFamily="49" charset="0"/>
              </a:rPr>
              <a:t> &lt;- </a:t>
            </a:r>
            <a:r>
              <a:rPr lang="en-US" sz="1250" spc="-1" dirty="0" err="1">
                <a:solidFill>
                  <a:prstClr val="white"/>
                </a:solidFill>
                <a:latin typeface="Courier New" panose="02070309020205020404" pitchFamily="49" charset="0"/>
                <a:cs typeface="Courier New" panose="02070309020205020404" pitchFamily="49" charset="0"/>
              </a:rPr>
              <a:t>make.features</a:t>
            </a:r>
            <a:r>
              <a:rPr lang="en-US" sz="1250" spc="-1" dirty="0">
                <a:solidFill>
                  <a:prstClr val="white"/>
                </a:solidFill>
                <a:latin typeface="Courier New" panose="02070309020205020404" pitchFamily="49" charset="0"/>
                <a:cs typeface="Courier New" panose="02070309020205020404" pitchFamily="49" charset="0"/>
              </a:rPr>
              <a:t>(</a:t>
            </a:r>
            <a:r>
              <a:rPr lang="en-US" sz="1250" spc="-1" dirty="0" err="1">
                <a:solidFill>
                  <a:prstClr val="white"/>
                </a:solidFill>
                <a:latin typeface="Courier New" panose="02070309020205020404" pitchFamily="49" charset="0"/>
                <a:cs typeface="Courier New" panose="02070309020205020404" pitchFamily="49" charset="0"/>
              </a:rPr>
              <a:t>true.model</a:t>
            </a:r>
            <a:r>
              <a:rPr lang="en-US" sz="1250" spc="-1" dirty="0">
                <a:solidFill>
                  <a:prstClr val="white"/>
                </a:solidFill>
                <a:latin typeface="Courier New" panose="02070309020205020404" pitchFamily="49" charset="0"/>
                <a:cs typeface="Courier New" panose="02070309020205020404" pitchFamily="49" charset="0"/>
              </a:rPr>
              <a:t>)</a:t>
            </a:r>
          </a:p>
          <a:p>
            <a:pPr lvl="0"/>
            <a:r>
              <a:rPr lang="en-US" sz="1250" spc="-1" dirty="0" err="1">
                <a:solidFill>
                  <a:prstClr val="white"/>
                </a:solidFill>
                <a:latin typeface="Courier New" panose="02070309020205020404" pitchFamily="49" charset="0"/>
                <a:cs typeface="Courier New" panose="02070309020205020404" pitchFamily="49" charset="0"/>
              </a:rPr>
              <a:t>true.model</a:t>
            </a:r>
            <a:r>
              <a:rPr lang="en-US" sz="1250" spc="-1" dirty="0">
                <a:solidFill>
                  <a:prstClr val="white"/>
                </a:solidFill>
                <a:latin typeface="Courier New" panose="02070309020205020404" pitchFamily="49" charset="0"/>
                <a:cs typeface="Courier New" panose="02070309020205020404" pitchFamily="49" charset="0"/>
              </a:rPr>
              <a:t> &lt;- </a:t>
            </a:r>
            <a:r>
              <a:rPr lang="en-US" sz="1250" spc="-1" dirty="0" err="1">
                <a:solidFill>
                  <a:prstClr val="white"/>
                </a:solidFill>
                <a:latin typeface="Courier New" panose="02070309020205020404" pitchFamily="49" charset="0"/>
                <a:cs typeface="Courier New" panose="02070309020205020404" pitchFamily="49" charset="0"/>
              </a:rPr>
              <a:t>make.par</a:t>
            </a:r>
            <a:r>
              <a:rPr lang="en-US" sz="1250" spc="-1" dirty="0">
                <a:solidFill>
                  <a:prstClr val="white"/>
                </a:solidFill>
                <a:latin typeface="Courier New" panose="02070309020205020404" pitchFamily="49" charset="0"/>
                <a:cs typeface="Courier New" panose="02070309020205020404" pitchFamily="49" charset="0"/>
              </a:rPr>
              <a:t>(</a:t>
            </a:r>
            <a:r>
              <a:rPr lang="en-US" sz="1250" spc="-1" dirty="0" err="1">
                <a:solidFill>
                  <a:prstClr val="white"/>
                </a:solidFill>
                <a:latin typeface="Courier New" panose="02070309020205020404" pitchFamily="49" charset="0"/>
                <a:cs typeface="Courier New" panose="02070309020205020404" pitchFamily="49" charset="0"/>
              </a:rPr>
              <a:t>true.model</a:t>
            </a:r>
            <a:r>
              <a:rPr lang="en-US" sz="1250" spc="-1" dirty="0">
                <a:solidFill>
                  <a:prstClr val="white"/>
                </a:solidFill>
                <a:latin typeface="Courier New" panose="02070309020205020404" pitchFamily="49" charset="0"/>
                <a:cs typeface="Courier New" panose="02070309020205020404" pitchFamily="49" charset="0"/>
              </a:rPr>
              <a:t>, 6)</a:t>
            </a:r>
          </a:p>
          <a:p>
            <a:pPr lvl="0"/>
            <a:r>
              <a:rPr lang="en-US" sz="1250" spc="-1" dirty="0" err="1">
                <a:solidFill>
                  <a:prstClr val="white"/>
                </a:solidFill>
                <a:latin typeface="Courier New" panose="02070309020205020404" pitchFamily="49" charset="0"/>
                <a:cs typeface="Courier New" panose="02070309020205020404" pitchFamily="49" charset="0"/>
              </a:rPr>
              <a:t>true.model$node.par</a:t>
            </a:r>
            <a:r>
              <a:rPr lang="en-US" sz="1250" spc="-1" dirty="0">
                <a:solidFill>
                  <a:prstClr val="white"/>
                </a:solidFill>
                <a:latin typeface="Courier New" panose="02070309020205020404" pitchFamily="49" charset="0"/>
                <a:cs typeface="Courier New" panose="02070309020205020404" pitchFamily="49" charset="0"/>
              </a:rPr>
              <a:t>[1,1,] &lt;- 1</a:t>
            </a:r>
          </a:p>
          <a:p>
            <a:pPr lvl="0"/>
            <a:r>
              <a:rPr lang="en-US" sz="1250" spc="-1" dirty="0" err="1">
                <a:solidFill>
                  <a:prstClr val="white"/>
                </a:solidFill>
                <a:latin typeface="Courier New" panose="02070309020205020404" pitchFamily="49" charset="0"/>
                <a:cs typeface="Courier New" panose="02070309020205020404" pitchFamily="49" charset="0"/>
              </a:rPr>
              <a:t>true.model$node.par</a:t>
            </a:r>
            <a:r>
              <a:rPr lang="en-US" sz="1250" spc="-1" dirty="0">
                <a:solidFill>
                  <a:prstClr val="white"/>
                </a:solidFill>
                <a:latin typeface="Courier New" panose="02070309020205020404" pitchFamily="49" charset="0"/>
                <a:cs typeface="Courier New" panose="02070309020205020404" pitchFamily="49" charset="0"/>
              </a:rPr>
              <a:t>[2,1,] &lt;- 2</a:t>
            </a:r>
          </a:p>
          <a:p>
            <a:pPr lvl="0"/>
            <a:r>
              <a:rPr lang="en-US" sz="1250" spc="-1" dirty="0" err="1">
                <a:solidFill>
                  <a:prstClr val="white"/>
                </a:solidFill>
                <a:latin typeface="Courier New" panose="02070309020205020404" pitchFamily="49" charset="0"/>
                <a:cs typeface="Courier New" panose="02070309020205020404" pitchFamily="49" charset="0"/>
              </a:rPr>
              <a:t>true.model$node.par</a:t>
            </a:r>
            <a:r>
              <a:rPr lang="en-US" sz="1250" spc="-1" dirty="0">
                <a:solidFill>
                  <a:prstClr val="white"/>
                </a:solidFill>
                <a:latin typeface="Courier New" panose="02070309020205020404" pitchFamily="49" charset="0"/>
                <a:cs typeface="Courier New" panose="02070309020205020404" pitchFamily="49" charset="0"/>
              </a:rPr>
              <a:t>[3,1,] &lt;- 3</a:t>
            </a:r>
          </a:p>
          <a:p>
            <a:pPr lvl="0"/>
            <a:r>
              <a:rPr lang="en-US" sz="1250" spc="-1" dirty="0" err="1">
                <a:solidFill>
                  <a:prstClr val="white"/>
                </a:solidFill>
                <a:latin typeface="Courier New" panose="02070309020205020404" pitchFamily="49" charset="0"/>
                <a:cs typeface="Courier New" panose="02070309020205020404" pitchFamily="49" charset="0"/>
              </a:rPr>
              <a:t>true.model$edge.par</a:t>
            </a:r>
            <a:r>
              <a:rPr lang="en-US" sz="1250" spc="-1" dirty="0">
                <a:solidFill>
                  <a:prstClr val="white"/>
                </a:solidFill>
                <a:latin typeface="Courier New" panose="02070309020205020404" pitchFamily="49" charset="0"/>
                <a:cs typeface="Courier New" panose="02070309020205020404" pitchFamily="49" charset="0"/>
              </a:rPr>
              <a:t>[[1]][1,1,1] &lt;- 4</a:t>
            </a:r>
          </a:p>
          <a:p>
            <a:pPr lvl="0"/>
            <a:r>
              <a:rPr lang="en-US" sz="1250" spc="-1" dirty="0" err="1">
                <a:solidFill>
                  <a:prstClr val="white"/>
                </a:solidFill>
                <a:latin typeface="Courier New" panose="02070309020205020404" pitchFamily="49" charset="0"/>
                <a:cs typeface="Courier New" panose="02070309020205020404" pitchFamily="49" charset="0"/>
              </a:rPr>
              <a:t>true.model$edge.par</a:t>
            </a:r>
            <a:r>
              <a:rPr lang="en-US" sz="1250" spc="-1" dirty="0">
                <a:solidFill>
                  <a:prstClr val="white"/>
                </a:solidFill>
                <a:latin typeface="Courier New" panose="02070309020205020404" pitchFamily="49" charset="0"/>
                <a:cs typeface="Courier New" panose="02070309020205020404" pitchFamily="49" charset="0"/>
              </a:rPr>
              <a:t>[[1]][2,2,1] &lt;- 4</a:t>
            </a:r>
          </a:p>
          <a:p>
            <a:pPr lvl="0"/>
            <a:r>
              <a:rPr lang="en-US" sz="1250" spc="-1" dirty="0" err="1">
                <a:solidFill>
                  <a:prstClr val="white"/>
                </a:solidFill>
                <a:latin typeface="Courier New" panose="02070309020205020404" pitchFamily="49" charset="0"/>
                <a:cs typeface="Courier New" panose="02070309020205020404" pitchFamily="49" charset="0"/>
              </a:rPr>
              <a:t>true.model$edge.par</a:t>
            </a:r>
            <a:r>
              <a:rPr lang="en-US" sz="1250" spc="-1" dirty="0">
                <a:solidFill>
                  <a:prstClr val="white"/>
                </a:solidFill>
                <a:latin typeface="Courier New" panose="02070309020205020404" pitchFamily="49" charset="0"/>
                <a:cs typeface="Courier New" panose="02070309020205020404" pitchFamily="49" charset="0"/>
              </a:rPr>
              <a:t>[[2]][1,1,1] &lt;- 5</a:t>
            </a:r>
          </a:p>
          <a:p>
            <a:pPr lvl="0"/>
            <a:r>
              <a:rPr lang="en-US" sz="1250" spc="-1" dirty="0" err="1">
                <a:solidFill>
                  <a:prstClr val="white"/>
                </a:solidFill>
                <a:latin typeface="Courier New" panose="02070309020205020404" pitchFamily="49" charset="0"/>
                <a:cs typeface="Courier New" panose="02070309020205020404" pitchFamily="49" charset="0"/>
              </a:rPr>
              <a:t>true.model$edge.par</a:t>
            </a:r>
            <a:r>
              <a:rPr lang="en-US" sz="1250" spc="-1" dirty="0">
                <a:solidFill>
                  <a:prstClr val="white"/>
                </a:solidFill>
                <a:latin typeface="Courier New" panose="02070309020205020404" pitchFamily="49" charset="0"/>
                <a:cs typeface="Courier New" panose="02070309020205020404" pitchFamily="49" charset="0"/>
              </a:rPr>
              <a:t>[[2]][2,2,1] &lt;- 5</a:t>
            </a:r>
          </a:p>
          <a:p>
            <a:pPr lvl="0"/>
            <a:r>
              <a:rPr lang="en-US" sz="1250" spc="-1" dirty="0" err="1">
                <a:solidFill>
                  <a:prstClr val="white"/>
                </a:solidFill>
                <a:latin typeface="Courier New" panose="02070309020205020404" pitchFamily="49" charset="0"/>
                <a:cs typeface="Courier New" panose="02070309020205020404" pitchFamily="49" charset="0"/>
              </a:rPr>
              <a:t>true.model$edge.par</a:t>
            </a:r>
            <a:r>
              <a:rPr lang="en-US" sz="1250" spc="-1" dirty="0">
                <a:solidFill>
                  <a:prstClr val="white"/>
                </a:solidFill>
                <a:latin typeface="Courier New" panose="02070309020205020404" pitchFamily="49" charset="0"/>
                <a:cs typeface="Courier New" panose="02070309020205020404" pitchFamily="49" charset="0"/>
              </a:rPr>
              <a:t>[[3]][1,1,1] &lt;- 6</a:t>
            </a:r>
          </a:p>
          <a:p>
            <a:pPr lvl="0"/>
            <a:r>
              <a:rPr lang="en-US" sz="1250" spc="-1" dirty="0" err="1">
                <a:solidFill>
                  <a:prstClr val="white"/>
                </a:solidFill>
                <a:latin typeface="Courier New" panose="02070309020205020404" pitchFamily="49" charset="0"/>
                <a:cs typeface="Courier New" panose="02070309020205020404" pitchFamily="49" charset="0"/>
              </a:rPr>
              <a:t>true.model$edge.par</a:t>
            </a:r>
            <a:r>
              <a:rPr lang="en-US" sz="1250" spc="-1" dirty="0">
                <a:solidFill>
                  <a:prstClr val="white"/>
                </a:solidFill>
                <a:latin typeface="Courier New" panose="02070309020205020404" pitchFamily="49" charset="0"/>
                <a:cs typeface="Courier New" panose="02070309020205020404" pitchFamily="49" charset="0"/>
              </a:rPr>
              <a:t>[[3]][2,2,1] &lt;- 6</a:t>
            </a:r>
          </a:p>
          <a:p>
            <a:pPr lvl="0"/>
            <a:endParaRPr lang="en-US" sz="1250" spc="-1" dirty="0">
              <a:solidFill>
                <a:prstClr val="white"/>
              </a:solidFill>
              <a:latin typeface="Courier New" panose="02070309020205020404" pitchFamily="49" charset="0"/>
              <a:cs typeface="Courier New" panose="02070309020205020404" pitchFamily="49" charset="0"/>
            </a:endParaRPr>
          </a:p>
          <a:p>
            <a:pPr lvl="0"/>
            <a:r>
              <a:rPr lang="en-US" sz="1250" spc="-1" dirty="0" err="1">
                <a:solidFill>
                  <a:prstClr val="white"/>
                </a:solidFill>
                <a:latin typeface="Courier New" panose="02070309020205020404" pitchFamily="49" charset="0"/>
                <a:cs typeface="Courier New" panose="02070309020205020404" pitchFamily="49" charset="0"/>
              </a:rPr>
              <a:t>set.seed</a:t>
            </a:r>
            <a:r>
              <a:rPr lang="en-US" sz="1250" spc="-1" dirty="0">
                <a:solidFill>
                  <a:prstClr val="white"/>
                </a:solidFill>
                <a:latin typeface="Courier New" panose="02070309020205020404" pitchFamily="49" charset="0"/>
                <a:cs typeface="Courier New" panose="02070309020205020404" pitchFamily="49" charset="0"/>
              </a:rPr>
              <a:t>(6)</a:t>
            </a:r>
          </a:p>
          <a:p>
            <a:pPr lvl="0"/>
            <a:r>
              <a:rPr lang="en-US" sz="1250" spc="-1" dirty="0" err="1">
                <a:solidFill>
                  <a:prstClr val="white"/>
                </a:solidFill>
                <a:latin typeface="Courier New" panose="02070309020205020404" pitchFamily="49" charset="0"/>
                <a:cs typeface="Courier New" panose="02070309020205020404" pitchFamily="49" charset="0"/>
              </a:rPr>
              <a:t>true.model$par</a:t>
            </a:r>
            <a:r>
              <a:rPr lang="en-US" sz="1250" spc="-1" dirty="0">
                <a:solidFill>
                  <a:prstClr val="white"/>
                </a:solidFill>
                <a:latin typeface="Courier New" panose="02070309020205020404" pitchFamily="49" charset="0"/>
                <a:cs typeface="Courier New" panose="02070309020205020404" pitchFamily="49" charset="0"/>
              </a:rPr>
              <a:t> &lt;- </a:t>
            </a:r>
            <a:r>
              <a:rPr lang="en-US" sz="1250" spc="-1" dirty="0" err="1">
                <a:solidFill>
                  <a:prstClr val="white"/>
                </a:solidFill>
                <a:latin typeface="Courier New" panose="02070309020205020404" pitchFamily="49" charset="0"/>
                <a:cs typeface="Courier New" panose="02070309020205020404" pitchFamily="49" charset="0"/>
              </a:rPr>
              <a:t>runif</a:t>
            </a:r>
            <a:r>
              <a:rPr lang="en-US" sz="1250" spc="-1" dirty="0">
                <a:solidFill>
                  <a:prstClr val="white"/>
                </a:solidFill>
                <a:latin typeface="Courier New" panose="02070309020205020404" pitchFamily="49" charset="0"/>
                <a:cs typeface="Courier New" panose="02070309020205020404" pitchFamily="49" charset="0"/>
              </a:rPr>
              <a:t>(6,-1.5,1.1)</a:t>
            </a:r>
          </a:p>
          <a:p>
            <a:pPr lvl="0"/>
            <a:r>
              <a:rPr lang="en-US" sz="1250" spc="-1" dirty="0" err="1">
                <a:solidFill>
                  <a:prstClr val="white"/>
                </a:solidFill>
                <a:latin typeface="Courier New" panose="02070309020205020404" pitchFamily="49" charset="0"/>
                <a:cs typeface="Courier New" panose="02070309020205020404" pitchFamily="49" charset="0"/>
              </a:rPr>
              <a:t>true.model$par</a:t>
            </a:r>
            <a:r>
              <a:rPr lang="en-US" sz="1250" spc="-1" dirty="0">
                <a:solidFill>
                  <a:prstClr val="white"/>
                </a:solidFill>
                <a:latin typeface="Courier New" panose="02070309020205020404" pitchFamily="49" charset="0"/>
                <a:cs typeface="Courier New" panose="02070309020205020404" pitchFamily="49" charset="0"/>
              </a:rPr>
              <a:t> </a:t>
            </a:r>
            <a:r>
              <a:rPr lang="en-US" sz="1250" spc="-1" dirty="0">
                <a:solidFill>
                  <a:srgbClr val="FFFF00"/>
                </a:solidFill>
                <a:latin typeface="Courier New" panose="02070309020205020404" pitchFamily="49" charset="0"/>
                <a:cs typeface="Courier New" panose="02070309020205020404" pitchFamily="49" charset="0"/>
              </a:rPr>
              <a:t># "true" theta</a:t>
            </a:r>
          </a:p>
          <a:p>
            <a:pPr lvl="0"/>
            <a:r>
              <a:rPr lang="en-US" sz="1250" spc="-1" dirty="0">
                <a:solidFill>
                  <a:prstClr val="white"/>
                </a:solidFill>
                <a:latin typeface="Courier New" panose="02070309020205020404" pitchFamily="49" charset="0"/>
                <a:cs typeface="Courier New" panose="02070309020205020404" pitchFamily="49" charset="0"/>
              </a:rPr>
              <a:t>out.pot &lt;- </a:t>
            </a:r>
            <a:r>
              <a:rPr lang="en-US" sz="1250" spc="-1" dirty="0" err="1">
                <a:solidFill>
                  <a:prstClr val="white"/>
                </a:solidFill>
                <a:latin typeface="Courier New" panose="02070309020205020404" pitchFamily="49" charset="0"/>
                <a:cs typeface="Courier New" panose="02070309020205020404" pitchFamily="49" charset="0"/>
              </a:rPr>
              <a:t>make.pots</a:t>
            </a:r>
            <a:r>
              <a:rPr lang="en-US" sz="1250" spc="-1" dirty="0">
                <a:solidFill>
                  <a:prstClr val="white"/>
                </a:solidFill>
                <a:latin typeface="Courier New" panose="02070309020205020404" pitchFamily="49" charset="0"/>
                <a:cs typeface="Courier New" panose="02070309020205020404" pitchFamily="49" charset="0"/>
              </a:rPr>
              <a:t>(</a:t>
            </a:r>
            <a:r>
              <a:rPr lang="en-US" sz="1250" spc="-1" dirty="0" err="1">
                <a:solidFill>
                  <a:prstClr val="white"/>
                </a:solidFill>
                <a:latin typeface="Courier New" panose="02070309020205020404" pitchFamily="49" charset="0"/>
                <a:cs typeface="Courier New" panose="02070309020205020404" pitchFamily="49" charset="0"/>
              </a:rPr>
              <a:t>parms</a:t>
            </a:r>
            <a:r>
              <a:rPr lang="en-US" sz="1250" spc="-1" dirty="0">
                <a:solidFill>
                  <a:prstClr val="white"/>
                </a:solidFill>
                <a:latin typeface="Courier New" panose="02070309020205020404" pitchFamily="49" charset="0"/>
                <a:cs typeface="Courier New" panose="02070309020205020404" pitchFamily="49" charset="0"/>
              </a:rPr>
              <a:t> = </a:t>
            </a:r>
            <a:r>
              <a:rPr lang="en-US" sz="1250" spc="-1" dirty="0" err="1">
                <a:solidFill>
                  <a:prstClr val="white"/>
                </a:solidFill>
                <a:latin typeface="Courier New" panose="02070309020205020404" pitchFamily="49" charset="0"/>
                <a:cs typeface="Courier New" panose="02070309020205020404" pitchFamily="49" charset="0"/>
              </a:rPr>
              <a:t>true.model$par</a:t>
            </a:r>
            <a:r>
              <a:rPr lang="en-US" sz="1250" spc="-1" dirty="0">
                <a:solidFill>
                  <a:prstClr val="white"/>
                </a:solidFill>
                <a:latin typeface="Courier New" panose="02070309020205020404" pitchFamily="49" charset="0"/>
                <a:cs typeface="Courier New" panose="02070309020205020404" pitchFamily="49" charset="0"/>
              </a:rPr>
              <a:t>,  </a:t>
            </a:r>
            <a:r>
              <a:rPr lang="en-US" sz="1250" spc="-1" dirty="0" err="1">
                <a:solidFill>
                  <a:prstClr val="white"/>
                </a:solidFill>
                <a:latin typeface="Courier New" panose="02070309020205020404" pitchFamily="49" charset="0"/>
                <a:cs typeface="Courier New" panose="02070309020205020404" pitchFamily="49" charset="0"/>
              </a:rPr>
              <a:t>crf</a:t>
            </a:r>
            <a:r>
              <a:rPr lang="en-US" sz="1250" spc="-1" dirty="0">
                <a:solidFill>
                  <a:prstClr val="white"/>
                </a:solidFill>
                <a:latin typeface="Courier New" panose="02070309020205020404" pitchFamily="49" charset="0"/>
                <a:cs typeface="Courier New" panose="02070309020205020404" pitchFamily="49" charset="0"/>
              </a:rPr>
              <a:t> = </a:t>
            </a:r>
            <a:r>
              <a:rPr lang="en-US" sz="1250" spc="-1" dirty="0" err="1">
                <a:solidFill>
                  <a:prstClr val="white"/>
                </a:solidFill>
                <a:latin typeface="Courier New" panose="02070309020205020404" pitchFamily="49" charset="0"/>
                <a:cs typeface="Courier New" panose="02070309020205020404" pitchFamily="49" charset="0"/>
              </a:rPr>
              <a:t>true.model</a:t>
            </a:r>
            <a:r>
              <a:rPr lang="en-US" sz="1250" spc="-1" dirty="0">
                <a:solidFill>
                  <a:prstClr val="white"/>
                </a:solidFill>
                <a:latin typeface="Courier New" panose="02070309020205020404" pitchFamily="49" charset="0"/>
                <a:cs typeface="Courier New" panose="02070309020205020404" pitchFamily="49" charset="0"/>
              </a:rPr>
              <a:t>,  </a:t>
            </a:r>
            <a:r>
              <a:rPr lang="en-US" sz="1250" spc="-1" dirty="0" err="1">
                <a:solidFill>
                  <a:prstClr val="white"/>
                </a:solidFill>
                <a:latin typeface="Courier New" panose="02070309020205020404" pitchFamily="49" charset="0"/>
                <a:cs typeface="Courier New" panose="02070309020205020404" pitchFamily="49" charset="0"/>
              </a:rPr>
              <a:t>rescaleQ</a:t>
            </a:r>
            <a:r>
              <a:rPr lang="en-US" sz="1250" spc="-1" dirty="0">
                <a:solidFill>
                  <a:prstClr val="white"/>
                </a:solidFill>
                <a:latin typeface="Courier New" panose="02070309020205020404" pitchFamily="49" charset="0"/>
                <a:cs typeface="Courier New" panose="02070309020205020404" pitchFamily="49" charset="0"/>
              </a:rPr>
              <a:t> = T, </a:t>
            </a:r>
            <a:r>
              <a:rPr lang="en-US" sz="1250" spc="-1" dirty="0" err="1">
                <a:solidFill>
                  <a:prstClr val="white"/>
                </a:solidFill>
                <a:latin typeface="Courier New" panose="02070309020205020404" pitchFamily="49" charset="0"/>
                <a:cs typeface="Courier New" panose="02070309020205020404" pitchFamily="49" charset="0"/>
              </a:rPr>
              <a:t>replaceQ</a:t>
            </a:r>
            <a:r>
              <a:rPr lang="en-US" sz="1250" spc="-1" dirty="0">
                <a:solidFill>
                  <a:prstClr val="white"/>
                </a:solidFill>
                <a:latin typeface="Courier New" panose="02070309020205020404" pitchFamily="49" charset="0"/>
                <a:cs typeface="Courier New" panose="02070309020205020404" pitchFamily="49" charset="0"/>
              </a:rPr>
              <a:t> = 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1" normalizeH="0" baseline="0" noProof="0" dirty="0">
              <a:ln>
                <a:noFill/>
              </a:ln>
              <a:solidFill>
                <a:prstClr val="white"/>
              </a:solidFill>
              <a:effectLst/>
              <a:uLnTx/>
              <a:uFillTx/>
              <a:latin typeface="Courier New" panose="02070309020205020404" pitchFamily="49" charset="0"/>
              <a:cs typeface="Courier New" panose="02070309020205020404" pitchFamily="49" charset="0"/>
            </a:endParaRPr>
          </a:p>
          <a:p>
            <a:pPr lvl="0"/>
            <a:r>
              <a:rPr lang="en-US" sz="1250" spc="-1" dirty="0">
                <a:solidFill>
                  <a:srgbClr val="FFFF00"/>
                </a:solidFill>
                <a:latin typeface="Courier New" panose="02070309020205020404" pitchFamily="49" charset="0"/>
                <a:cs typeface="Courier New" panose="02070309020205020404" pitchFamily="49" charset="0"/>
              </a:rPr>
              <a:t># So now sample from the true model as if we obtained an experimental sample:</a:t>
            </a:r>
          </a:p>
          <a:p>
            <a:pPr lvl="0"/>
            <a:r>
              <a:rPr lang="en-US" sz="1250" spc="-1" dirty="0" err="1">
                <a:solidFill>
                  <a:prstClr val="white"/>
                </a:solidFill>
                <a:latin typeface="Courier New" panose="02070309020205020404" pitchFamily="49" charset="0"/>
                <a:cs typeface="Courier New" panose="02070309020205020404" pitchFamily="49" charset="0"/>
              </a:rPr>
              <a:t>num.samps</a:t>
            </a:r>
            <a:r>
              <a:rPr lang="en-US" sz="1250" spc="-1" dirty="0">
                <a:solidFill>
                  <a:prstClr val="white"/>
                </a:solidFill>
                <a:latin typeface="Courier New" panose="02070309020205020404" pitchFamily="49" charset="0"/>
                <a:cs typeface="Courier New" panose="02070309020205020404" pitchFamily="49" charset="0"/>
              </a:rPr>
              <a:t> &lt;- 25</a:t>
            </a:r>
          </a:p>
          <a:p>
            <a:pPr lvl="0"/>
            <a:r>
              <a:rPr lang="en-US" sz="1250" spc="-1" dirty="0" err="1">
                <a:solidFill>
                  <a:prstClr val="white"/>
                </a:solidFill>
                <a:latin typeface="Courier New" panose="02070309020205020404" pitchFamily="49" charset="0"/>
                <a:cs typeface="Courier New" panose="02070309020205020404" pitchFamily="49" charset="0"/>
              </a:rPr>
              <a:t>set.seed</a:t>
            </a:r>
            <a:r>
              <a:rPr lang="en-US" sz="1250" spc="-1" dirty="0">
                <a:solidFill>
                  <a:prstClr val="white"/>
                </a:solidFill>
                <a:latin typeface="Courier New" panose="02070309020205020404" pitchFamily="49" charset="0"/>
                <a:cs typeface="Courier New" panose="02070309020205020404" pitchFamily="49" charset="0"/>
              </a:rPr>
              <a:t>(1)</a:t>
            </a:r>
          </a:p>
          <a:p>
            <a:pPr lvl="0"/>
            <a:r>
              <a:rPr lang="en-US" sz="1250" spc="-1" dirty="0" err="1">
                <a:solidFill>
                  <a:prstClr val="white"/>
                </a:solidFill>
                <a:latin typeface="Courier New" panose="02070309020205020404" pitchFamily="49" charset="0"/>
                <a:cs typeface="Courier New" panose="02070309020205020404" pitchFamily="49" charset="0"/>
              </a:rPr>
              <a:t>samps</a:t>
            </a:r>
            <a:r>
              <a:rPr lang="en-US" sz="1250" spc="-1" dirty="0">
                <a:solidFill>
                  <a:prstClr val="white"/>
                </a:solidFill>
                <a:latin typeface="Courier New" panose="02070309020205020404" pitchFamily="49" charset="0"/>
                <a:cs typeface="Courier New" panose="02070309020205020404" pitchFamily="49" charset="0"/>
              </a:rPr>
              <a:t> &lt;- </a:t>
            </a:r>
            <a:r>
              <a:rPr lang="en-US" sz="1250" spc="-1" dirty="0" err="1">
                <a:solidFill>
                  <a:prstClr val="white"/>
                </a:solidFill>
                <a:latin typeface="Courier New" panose="02070309020205020404" pitchFamily="49" charset="0"/>
                <a:cs typeface="Courier New" panose="02070309020205020404" pitchFamily="49" charset="0"/>
              </a:rPr>
              <a:t>sample.exact</a:t>
            </a:r>
            <a:r>
              <a:rPr lang="en-US" sz="1250" spc="-1" dirty="0">
                <a:solidFill>
                  <a:prstClr val="white"/>
                </a:solidFill>
                <a:latin typeface="Courier New" panose="02070309020205020404" pitchFamily="49" charset="0"/>
                <a:cs typeface="Courier New" panose="02070309020205020404" pitchFamily="49" charset="0"/>
              </a:rPr>
              <a:t>(</a:t>
            </a:r>
            <a:r>
              <a:rPr lang="en-US" sz="1250" spc="-1" dirty="0" err="1">
                <a:solidFill>
                  <a:prstClr val="white"/>
                </a:solidFill>
                <a:latin typeface="Courier New" panose="02070309020205020404" pitchFamily="49" charset="0"/>
                <a:cs typeface="Courier New" panose="02070309020205020404" pitchFamily="49" charset="0"/>
              </a:rPr>
              <a:t>true.model</a:t>
            </a:r>
            <a:r>
              <a:rPr lang="en-US" sz="1250" spc="-1" dirty="0">
                <a:solidFill>
                  <a:prstClr val="white"/>
                </a:solidFill>
                <a:latin typeface="Courier New" panose="02070309020205020404" pitchFamily="49" charset="0"/>
                <a:cs typeface="Courier New" panose="02070309020205020404" pitchFamily="49" charset="0"/>
              </a:rPr>
              <a:t>, </a:t>
            </a:r>
            <a:r>
              <a:rPr lang="en-US" sz="1250" spc="-1" dirty="0" err="1">
                <a:solidFill>
                  <a:prstClr val="white"/>
                </a:solidFill>
                <a:latin typeface="Courier New" panose="02070309020205020404" pitchFamily="49" charset="0"/>
                <a:cs typeface="Courier New" panose="02070309020205020404" pitchFamily="49" charset="0"/>
              </a:rPr>
              <a:t>num.samps</a:t>
            </a:r>
            <a:r>
              <a:rPr lang="en-US" sz="1250" spc="-1" dirty="0">
                <a:solidFill>
                  <a:prstClr val="white"/>
                </a:solidFill>
                <a:latin typeface="Courier New" panose="02070309020205020404" pitchFamily="49" charset="0"/>
                <a:cs typeface="Courier New" panose="02070309020205020404" pitchFamily="49" charset="0"/>
              </a:rPr>
              <a:t>)</a:t>
            </a:r>
          </a:p>
          <a:p>
            <a:pPr lvl="0"/>
            <a:r>
              <a:rPr lang="en-US" sz="1250" spc="-1" dirty="0" err="1">
                <a:solidFill>
                  <a:prstClr val="white"/>
                </a:solidFill>
                <a:latin typeface="Courier New" panose="02070309020205020404" pitchFamily="49" charset="0"/>
                <a:cs typeface="Courier New" panose="02070309020205020404" pitchFamily="49" charset="0"/>
              </a:rPr>
              <a:t>mrf.sample.plot</a:t>
            </a:r>
            <a:r>
              <a:rPr lang="en-US" sz="1250" spc="-1" dirty="0">
                <a:solidFill>
                  <a:prstClr val="white"/>
                </a:solidFill>
                <a:latin typeface="Courier New" panose="02070309020205020404" pitchFamily="49" charset="0"/>
                <a:cs typeface="Courier New" panose="02070309020205020404" pitchFamily="49" charset="0"/>
              </a:rPr>
              <a:t>(</a:t>
            </a:r>
            <a:r>
              <a:rPr lang="en-US" sz="1250" spc="-1" dirty="0" err="1">
                <a:solidFill>
                  <a:prstClr val="white"/>
                </a:solidFill>
                <a:latin typeface="Courier New" panose="02070309020205020404" pitchFamily="49" charset="0"/>
                <a:cs typeface="Courier New" panose="02070309020205020404" pitchFamily="49" charset="0"/>
              </a:rPr>
              <a:t>samps</a:t>
            </a:r>
            <a:r>
              <a:rPr lang="en-US" sz="1250" spc="-1" dirty="0">
                <a:solidFill>
                  <a:prstClr val="white"/>
                </a:solidFill>
                <a:latin typeface="Courier New" panose="02070309020205020404" pitchFamily="49" charset="0"/>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1" normalizeH="0" baseline="0" noProof="0" dirty="0">
              <a:ln>
                <a:noFill/>
              </a:ln>
              <a:solidFill>
                <a:prstClr val="white"/>
              </a:solidFill>
              <a:effectLst/>
              <a:uLnTx/>
              <a:uFillTx/>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8298591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F896EA7-191D-48D2-AD69-97530D62DEFB}"/>
              </a:ext>
            </a:extLst>
          </p:cNvPr>
          <p:cNvSpPr/>
          <p:nvPr/>
        </p:nvSpPr>
        <p:spPr>
          <a:xfrm>
            <a:off x="134913" y="1129059"/>
            <a:ext cx="8859187" cy="5015304"/>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2000" spc="-1" dirty="0">
                <a:solidFill>
                  <a:srgbClr val="FFFF00"/>
                </a:solidFill>
                <a:latin typeface="Courier New" panose="02070309020205020404" pitchFamily="49" charset="0"/>
                <a:cs typeface="Courier New" panose="02070309020205020404" pitchFamily="49" charset="0"/>
              </a:rPr>
              <a:t># Instantiate an empty model for the Bayesian fit:</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a:t>
            </a:r>
            <a:r>
              <a:rPr lang="en-US" sz="2000" spc="-1" dirty="0">
                <a:solidFill>
                  <a:prstClr val="white"/>
                </a:solidFill>
                <a:latin typeface="Courier New" panose="02070309020205020404" pitchFamily="49" charset="0"/>
                <a:cs typeface="Courier New" panose="02070309020205020404" pitchFamily="49" charset="0"/>
              </a:rPr>
              <a:t> &lt;- </a:t>
            </a:r>
            <a:r>
              <a:rPr lang="en-US" sz="2000" spc="-1" dirty="0" err="1">
                <a:solidFill>
                  <a:prstClr val="white"/>
                </a:solidFill>
                <a:latin typeface="Courier New" panose="02070309020205020404" pitchFamily="49" charset="0"/>
                <a:cs typeface="Courier New" panose="02070309020205020404" pitchFamily="49" charset="0"/>
              </a:rPr>
              <a:t>make.crf</a:t>
            </a:r>
            <a:r>
              <a:rPr lang="en-US" sz="2000" spc="-1" dirty="0">
                <a:solidFill>
                  <a:prstClr val="white"/>
                </a:solidFill>
                <a:latin typeface="Courier New" panose="02070309020205020404" pitchFamily="49" charset="0"/>
                <a:cs typeface="Courier New" panose="02070309020205020404" pitchFamily="49" charset="0"/>
              </a:rPr>
              <a:t>(adj, </a:t>
            </a:r>
            <a:r>
              <a:rPr lang="en-US" sz="2000" spc="-1" dirty="0" err="1">
                <a:solidFill>
                  <a:prstClr val="white"/>
                </a:solidFill>
                <a:latin typeface="Courier New" panose="02070309020205020404" pitchFamily="49" charset="0"/>
                <a:cs typeface="Courier New" panose="02070309020205020404" pitchFamily="49" charset="0"/>
              </a:rPr>
              <a:t>n.states</a:t>
            </a:r>
            <a:r>
              <a:rPr lang="en-US" sz="2000" spc="-1" dirty="0">
                <a:solidFill>
                  <a:prstClr val="white"/>
                </a:solidFill>
                <a:latin typeface="Courier New" panose="02070309020205020404" pitchFamily="49" charset="0"/>
                <a:cs typeface="Courier New" panose="02070309020205020404" pitchFamily="49" charset="0"/>
              </a:rPr>
              <a:t>)</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a:t>
            </a:r>
            <a:r>
              <a:rPr lang="en-US" sz="2000" spc="-1" dirty="0">
                <a:solidFill>
                  <a:prstClr val="white"/>
                </a:solidFill>
                <a:latin typeface="Courier New" panose="02070309020205020404" pitchFamily="49" charset="0"/>
                <a:cs typeface="Courier New" panose="02070309020205020404" pitchFamily="49" charset="0"/>
              </a:rPr>
              <a:t> &lt;- </a:t>
            </a:r>
            <a:r>
              <a:rPr lang="en-US" sz="2000" spc="-1" dirty="0" err="1">
                <a:solidFill>
                  <a:prstClr val="white"/>
                </a:solidFill>
                <a:latin typeface="Courier New" panose="02070309020205020404" pitchFamily="49" charset="0"/>
                <a:cs typeface="Courier New" panose="02070309020205020404" pitchFamily="49" charset="0"/>
              </a:rPr>
              <a:t>make.features</a:t>
            </a:r>
            <a:r>
              <a:rPr lang="en-US" sz="2000" spc="-1" dirty="0">
                <a:solidFill>
                  <a:prstClr val="white"/>
                </a:solidFill>
                <a:latin typeface="Courier New" panose="02070309020205020404" pitchFamily="49" charset="0"/>
                <a:cs typeface="Courier New" panose="02070309020205020404" pitchFamily="49" charset="0"/>
              </a:rPr>
              <a:t>(</a:t>
            </a:r>
            <a:r>
              <a:rPr lang="en-US" sz="2000" spc="-1" dirty="0" err="1">
                <a:solidFill>
                  <a:prstClr val="white"/>
                </a:solidFill>
                <a:latin typeface="Courier New" panose="02070309020205020404" pitchFamily="49" charset="0"/>
                <a:cs typeface="Courier New" panose="02070309020205020404" pitchFamily="49" charset="0"/>
              </a:rPr>
              <a:t>bayes.lrm</a:t>
            </a:r>
            <a:r>
              <a:rPr lang="en-US" sz="2000" spc="-1" dirty="0">
                <a:solidFill>
                  <a:prstClr val="white"/>
                </a:solidFill>
                <a:latin typeface="Courier New" panose="02070309020205020404" pitchFamily="49" charset="0"/>
                <a:cs typeface="Courier New" panose="02070309020205020404" pitchFamily="49" charset="0"/>
              </a:rPr>
              <a:t>)</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a:t>
            </a:r>
            <a:r>
              <a:rPr lang="en-US" sz="2000" spc="-1" dirty="0">
                <a:solidFill>
                  <a:prstClr val="white"/>
                </a:solidFill>
                <a:latin typeface="Courier New" panose="02070309020205020404" pitchFamily="49" charset="0"/>
                <a:cs typeface="Courier New" panose="02070309020205020404" pitchFamily="49" charset="0"/>
              </a:rPr>
              <a:t> &lt;- </a:t>
            </a:r>
            <a:r>
              <a:rPr lang="en-US" sz="2000" spc="-1" dirty="0" err="1">
                <a:solidFill>
                  <a:prstClr val="white"/>
                </a:solidFill>
                <a:latin typeface="Courier New" panose="02070309020205020404" pitchFamily="49" charset="0"/>
                <a:cs typeface="Courier New" panose="02070309020205020404" pitchFamily="49" charset="0"/>
              </a:rPr>
              <a:t>make.par</a:t>
            </a:r>
            <a:r>
              <a:rPr lang="en-US" sz="2000" spc="-1" dirty="0">
                <a:solidFill>
                  <a:prstClr val="white"/>
                </a:solidFill>
                <a:latin typeface="Courier New" panose="02070309020205020404" pitchFamily="49" charset="0"/>
                <a:cs typeface="Courier New" panose="02070309020205020404" pitchFamily="49" charset="0"/>
              </a:rPr>
              <a:t>(</a:t>
            </a:r>
            <a:r>
              <a:rPr lang="en-US" sz="2000" spc="-1" dirty="0" err="1">
                <a:solidFill>
                  <a:prstClr val="white"/>
                </a:solidFill>
                <a:latin typeface="Courier New" panose="02070309020205020404" pitchFamily="49" charset="0"/>
                <a:cs typeface="Courier New" panose="02070309020205020404" pitchFamily="49" charset="0"/>
              </a:rPr>
              <a:t>bayes.lrm</a:t>
            </a:r>
            <a:r>
              <a:rPr lang="en-US" sz="2000" spc="-1" dirty="0">
                <a:solidFill>
                  <a:prstClr val="white"/>
                </a:solidFill>
                <a:latin typeface="Courier New" panose="02070309020205020404" pitchFamily="49" charset="0"/>
                <a:cs typeface="Courier New" panose="02070309020205020404" pitchFamily="49" charset="0"/>
              </a:rPr>
              <a:t>, 6)</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bayes.lrm$node.par</a:t>
            </a:r>
            <a:r>
              <a:rPr lang="en-US" sz="2000" spc="-1" dirty="0">
                <a:solidFill>
                  <a:prstClr val="white"/>
                </a:solidFill>
                <a:latin typeface="Courier New" panose="02070309020205020404" pitchFamily="49" charset="0"/>
                <a:cs typeface="Courier New" panose="02070309020205020404" pitchFamily="49" charset="0"/>
              </a:rPr>
              <a:t>[1,1,] &lt;- 1</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bayes.lrm$node.par</a:t>
            </a:r>
            <a:r>
              <a:rPr lang="en-US" sz="2000" spc="-1" dirty="0">
                <a:solidFill>
                  <a:prstClr val="white"/>
                </a:solidFill>
                <a:latin typeface="Courier New" panose="02070309020205020404" pitchFamily="49" charset="0"/>
                <a:cs typeface="Courier New" panose="02070309020205020404" pitchFamily="49" charset="0"/>
              </a:rPr>
              <a:t>[2,1,] &lt;- 2</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bayes.lrm$node.par</a:t>
            </a:r>
            <a:r>
              <a:rPr lang="en-US" sz="2000" spc="-1" dirty="0">
                <a:solidFill>
                  <a:prstClr val="white"/>
                </a:solidFill>
                <a:latin typeface="Courier New" panose="02070309020205020404" pitchFamily="49" charset="0"/>
                <a:cs typeface="Courier New" panose="02070309020205020404" pitchFamily="49" charset="0"/>
              </a:rPr>
              <a:t>[3,1,] &lt;- 3</a:t>
            </a:r>
          </a:p>
          <a:p>
            <a:pPr lvl="0">
              <a:defRPr/>
            </a:pPr>
            <a:endParaRPr lang="en-US" sz="2000" spc="-1" dirty="0">
              <a:solidFill>
                <a:prstClr val="white"/>
              </a:solidFill>
              <a:latin typeface="Courier New" panose="02070309020205020404" pitchFamily="49" charset="0"/>
              <a:cs typeface="Courier New" panose="02070309020205020404" pitchFamily="49" charset="0"/>
            </a:endParaRPr>
          </a:p>
          <a:p>
            <a:pPr lvl="0">
              <a:defRPr/>
            </a:pPr>
            <a:r>
              <a:rPr lang="en-US" sz="2000" spc="-1" dirty="0" err="1">
                <a:solidFill>
                  <a:prstClr val="white"/>
                </a:solidFill>
                <a:latin typeface="Courier New" panose="02070309020205020404" pitchFamily="49" charset="0"/>
                <a:cs typeface="Courier New" panose="02070309020205020404" pitchFamily="49" charset="0"/>
              </a:rPr>
              <a:t>bayes.lrm$edge.par</a:t>
            </a:r>
            <a:r>
              <a:rPr lang="en-US" sz="2000" spc="-1" dirty="0">
                <a:solidFill>
                  <a:prstClr val="white"/>
                </a:solidFill>
                <a:latin typeface="Courier New" panose="02070309020205020404" pitchFamily="49" charset="0"/>
                <a:cs typeface="Courier New" panose="02070309020205020404" pitchFamily="49" charset="0"/>
              </a:rPr>
              <a:t>[[1]][1,1,1] &lt;- 4</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bayes.lrm$edge.par</a:t>
            </a:r>
            <a:r>
              <a:rPr lang="en-US" sz="2000" spc="-1" dirty="0">
                <a:solidFill>
                  <a:prstClr val="white"/>
                </a:solidFill>
                <a:latin typeface="Courier New" panose="02070309020205020404" pitchFamily="49" charset="0"/>
                <a:cs typeface="Courier New" panose="02070309020205020404" pitchFamily="49" charset="0"/>
              </a:rPr>
              <a:t>[[1]][2,2,1] &lt;- 4</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bayes.lrm$edge.par</a:t>
            </a:r>
            <a:r>
              <a:rPr lang="en-US" sz="2000" spc="-1" dirty="0">
                <a:solidFill>
                  <a:prstClr val="white"/>
                </a:solidFill>
                <a:latin typeface="Courier New" panose="02070309020205020404" pitchFamily="49" charset="0"/>
                <a:cs typeface="Courier New" panose="02070309020205020404" pitchFamily="49" charset="0"/>
              </a:rPr>
              <a:t>[[2]][1,1,1] &lt;- 5</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bayes.lrm$edge.par</a:t>
            </a:r>
            <a:r>
              <a:rPr lang="en-US" sz="2000" spc="-1" dirty="0">
                <a:solidFill>
                  <a:prstClr val="white"/>
                </a:solidFill>
                <a:latin typeface="Courier New" panose="02070309020205020404" pitchFamily="49" charset="0"/>
                <a:cs typeface="Courier New" panose="02070309020205020404" pitchFamily="49" charset="0"/>
              </a:rPr>
              <a:t>[[2]][2,2,1] &lt;- 5</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bayes.lrm$edge.par</a:t>
            </a:r>
            <a:r>
              <a:rPr lang="en-US" sz="2000" spc="-1" dirty="0">
                <a:solidFill>
                  <a:prstClr val="white"/>
                </a:solidFill>
                <a:latin typeface="Courier New" panose="02070309020205020404" pitchFamily="49" charset="0"/>
                <a:cs typeface="Courier New" panose="02070309020205020404" pitchFamily="49" charset="0"/>
              </a:rPr>
              <a:t>[[3]][1,1,1] &lt;- 6</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bayes.lrm$edge.par</a:t>
            </a:r>
            <a:r>
              <a:rPr lang="en-US" sz="2000" spc="-1" dirty="0">
                <a:solidFill>
                  <a:prstClr val="white"/>
                </a:solidFill>
                <a:latin typeface="Courier New" panose="02070309020205020404" pitchFamily="49" charset="0"/>
                <a:cs typeface="Courier New" panose="02070309020205020404" pitchFamily="49" charset="0"/>
              </a:rPr>
              <a:t>[[3]][2,2,1] &lt;- 6</a:t>
            </a:r>
          </a:p>
          <a:p>
            <a:pPr lvl="0">
              <a:defRPr/>
            </a:pPr>
            <a:r>
              <a:rPr lang="en-US" sz="2000" spc="-1" dirty="0" err="1">
                <a:solidFill>
                  <a:prstClr val="white"/>
                </a:solidFill>
                <a:latin typeface="Courier New" panose="02070309020205020404" pitchFamily="49" charset="0"/>
                <a:cs typeface="Courier New" panose="02070309020205020404" pitchFamily="49" charset="0"/>
              </a:rPr>
              <a:t>bayes.lrm$edges</a:t>
            </a:r>
            <a:endParaRPr lang="en-US" sz="2000" spc="-1" dirty="0">
              <a:solidFill>
                <a:prstClr val="white"/>
              </a:solidFill>
              <a:latin typeface="Courier New" panose="02070309020205020404" pitchFamily="49" charset="0"/>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 normalizeH="0" baseline="0" noProof="0" dirty="0">
              <a:ln>
                <a:noFill/>
              </a:ln>
              <a:solidFill>
                <a:prstClr val="white"/>
              </a:solidFill>
              <a:effectLst/>
              <a:uLnTx/>
              <a:uFillTx/>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8988965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F896EA7-191D-48D2-AD69-97530D62DEFB}"/>
              </a:ext>
            </a:extLst>
          </p:cNvPr>
          <p:cNvSpPr/>
          <p:nvPr/>
        </p:nvSpPr>
        <p:spPr>
          <a:xfrm>
            <a:off x="142406" y="921348"/>
            <a:ext cx="8859187" cy="4399751"/>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2000" spc="-1" dirty="0">
                <a:solidFill>
                  <a:srgbClr val="FFFF00"/>
                </a:solidFill>
                <a:latin typeface="Courier New" panose="02070309020205020404" pitchFamily="49" charset="0"/>
                <a:cs typeface="Courier New" panose="02070309020205020404" pitchFamily="49" charset="0"/>
              </a:rPr>
              <a:t># Instantiate an empty model for the MLE fit:</a:t>
            </a:r>
          </a:p>
          <a:p>
            <a:pPr lvl="0">
              <a:defRPr/>
            </a:pPr>
            <a:r>
              <a:rPr lang="en-US" sz="2000" spc="-1" dirty="0" err="1">
                <a:solidFill>
                  <a:prstClr val="white"/>
                </a:solidFill>
                <a:latin typeface="Courier New" panose="02070309020205020404" pitchFamily="49" charset="0"/>
                <a:cs typeface="Courier New" panose="02070309020205020404" pitchFamily="49" charset="0"/>
              </a:rPr>
              <a:t>mle.lrm</a:t>
            </a:r>
            <a:r>
              <a:rPr lang="en-US" sz="2000" spc="-1" dirty="0">
                <a:solidFill>
                  <a:prstClr val="white"/>
                </a:solidFill>
                <a:latin typeface="Courier New" panose="02070309020205020404" pitchFamily="49" charset="0"/>
                <a:cs typeface="Courier New" panose="02070309020205020404" pitchFamily="49" charset="0"/>
              </a:rPr>
              <a:t> &lt;- </a:t>
            </a:r>
            <a:r>
              <a:rPr lang="en-US" sz="2000" spc="-1" dirty="0" err="1">
                <a:solidFill>
                  <a:prstClr val="white"/>
                </a:solidFill>
                <a:latin typeface="Courier New" panose="02070309020205020404" pitchFamily="49" charset="0"/>
                <a:cs typeface="Courier New" panose="02070309020205020404" pitchFamily="49" charset="0"/>
              </a:rPr>
              <a:t>make.crf</a:t>
            </a:r>
            <a:r>
              <a:rPr lang="en-US" sz="2000" spc="-1" dirty="0">
                <a:solidFill>
                  <a:prstClr val="white"/>
                </a:solidFill>
                <a:latin typeface="Courier New" panose="02070309020205020404" pitchFamily="49" charset="0"/>
                <a:cs typeface="Courier New" panose="02070309020205020404" pitchFamily="49" charset="0"/>
              </a:rPr>
              <a:t>(adj, </a:t>
            </a:r>
            <a:r>
              <a:rPr lang="en-US" sz="2000" spc="-1" dirty="0" err="1">
                <a:solidFill>
                  <a:prstClr val="white"/>
                </a:solidFill>
                <a:latin typeface="Courier New" panose="02070309020205020404" pitchFamily="49" charset="0"/>
                <a:cs typeface="Courier New" panose="02070309020205020404" pitchFamily="49" charset="0"/>
              </a:rPr>
              <a:t>n.states</a:t>
            </a:r>
            <a:r>
              <a:rPr lang="en-US" sz="2000" spc="-1" dirty="0">
                <a:solidFill>
                  <a:prstClr val="white"/>
                </a:solidFill>
                <a:latin typeface="Courier New" panose="02070309020205020404" pitchFamily="49" charset="0"/>
                <a:cs typeface="Courier New" panose="02070309020205020404" pitchFamily="49" charset="0"/>
              </a:rPr>
              <a:t>)</a:t>
            </a:r>
          </a:p>
          <a:p>
            <a:pPr lvl="0">
              <a:defRPr/>
            </a:pPr>
            <a:r>
              <a:rPr lang="en-US" sz="2000" spc="-1" dirty="0" err="1">
                <a:solidFill>
                  <a:prstClr val="white"/>
                </a:solidFill>
                <a:latin typeface="Courier New" panose="02070309020205020404" pitchFamily="49" charset="0"/>
                <a:cs typeface="Courier New" panose="02070309020205020404" pitchFamily="49" charset="0"/>
              </a:rPr>
              <a:t>mle.lrm</a:t>
            </a:r>
            <a:r>
              <a:rPr lang="en-US" sz="2000" spc="-1" dirty="0">
                <a:solidFill>
                  <a:prstClr val="white"/>
                </a:solidFill>
                <a:latin typeface="Courier New" panose="02070309020205020404" pitchFamily="49" charset="0"/>
                <a:cs typeface="Courier New" panose="02070309020205020404" pitchFamily="49" charset="0"/>
              </a:rPr>
              <a:t> &lt;- </a:t>
            </a:r>
            <a:r>
              <a:rPr lang="en-US" sz="2000" spc="-1" dirty="0" err="1">
                <a:solidFill>
                  <a:prstClr val="white"/>
                </a:solidFill>
                <a:latin typeface="Courier New" panose="02070309020205020404" pitchFamily="49" charset="0"/>
                <a:cs typeface="Courier New" panose="02070309020205020404" pitchFamily="49" charset="0"/>
              </a:rPr>
              <a:t>make.features</a:t>
            </a:r>
            <a:r>
              <a:rPr lang="en-US" sz="2000" spc="-1" dirty="0">
                <a:solidFill>
                  <a:prstClr val="white"/>
                </a:solidFill>
                <a:latin typeface="Courier New" panose="02070309020205020404" pitchFamily="49" charset="0"/>
                <a:cs typeface="Courier New" panose="02070309020205020404" pitchFamily="49" charset="0"/>
              </a:rPr>
              <a:t>(</a:t>
            </a:r>
            <a:r>
              <a:rPr lang="en-US" sz="2000" spc="-1" dirty="0" err="1">
                <a:solidFill>
                  <a:prstClr val="white"/>
                </a:solidFill>
                <a:latin typeface="Courier New" panose="02070309020205020404" pitchFamily="49" charset="0"/>
                <a:cs typeface="Courier New" panose="02070309020205020404" pitchFamily="49" charset="0"/>
              </a:rPr>
              <a:t>mle.lrm</a:t>
            </a:r>
            <a:r>
              <a:rPr lang="en-US" sz="2000" spc="-1" dirty="0">
                <a:solidFill>
                  <a:prstClr val="white"/>
                </a:solidFill>
                <a:latin typeface="Courier New" panose="02070309020205020404" pitchFamily="49" charset="0"/>
                <a:cs typeface="Courier New" panose="02070309020205020404" pitchFamily="49" charset="0"/>
              </a:rPr>
              <a:t>)</a:t>
            </a:r>
          </a:p>
          <a:p>
            <a:pPr lvl="0">
              <a:defRPr/>
            </a:pPr>
            <a:r>
              <a:rPr lang="en-US" sz="2000" spc="-1" dirty="0" err="1">
                <a:solidFill>
                  <a:prstClr val="white"/>
                </a:solidFill>
                <a:latin typeface="Courier New" panose="02070309020205020404" pitchFamily="49" charset="0"/>
                <a:cs typeface="Courier New" panose="02070309020205020404" pitchFamily="49" charset="0"/>
              </a:rPr>
              <a:t>mle.lrm</a:t>
            </a:r>
            <a:r>
              <a:rPr lang="en-US" sz="2000" spc="-1" dirty="0">
                <a:solidFill>
                  <a:prstClr val="white"/>
                </a:solidFill>
                <a:latin typeface="Courier New" panose="02070309020205020404" pitchFamily="49" charset="0"/>
                <a:cs typeface="Courier New" panose="02070309020205020404" pitchFamily="49" charset="0"/>
              </a:rPr>
              <a:t> &lt;- </a:t>
            </a:r>
            <a:r>
              <a:rPr lang="en-US" sz="2000" spc="-1" dirty="0" err="1">
                <a:solidFill>
                  <a:prstClr val="white"/>
                </a:solidFill>
                <a:latin typeface="Courier New" panose="02070309020205020404" pitchFamily="49" charset="0"/>
                <a:cs typeface="Courier New" panose="02070309020205020404" pitchFamily="49" charset="0"/>
              </a:rPr>
              <a:t>make.par</a:t>
            </a:r>
            <a:r>
              <a:rPr lang="en-US" sz="2000" spc="-1" dirty="0">
                <a:solidFill>
                  <a:prstClr val="white"/>
                </a:solidFill>
                <a:latin typeface="Courier New" panose="02070309020205020404" pitchFamily="49" charset="0"/>
                <a:cs typeface="Courier New" panose="02070309020205020404" pitchFamily="49" charset="0"/>
              </a:rPr>
              <a:t>(</a:t>
            </a:r>
            <a:r>
              <a:rPr lang="en-US" sz="2000" spc="-1" dirty="0" err="1">
                <a:solidFill>
                  <a:prstClr val="white"/>
                </a:solidFill>
                <a:latin typeface="Courier New" panose="02070309020205020404" pitchFamily="49" charset="0"/>
                <a:cs typeface="Courier New" panose="02070309020205020404" pitchFamily="49" charset="0"/>
              </a:rPr>
              <a:t>mle.lrm</a:t>
            </a:r>
            <a:r>
              <a:rPr lang="en-US" sz="2000" spc="-1" dirty="0">
                <a:solidFill>
                  <a:prstClr val="white"/>
                </a:solidFill>
                <a:latin typeface="Courier New" panose="02070309020205020404" pitchFamily="49" charset="0"/>
                <a:cs typeface="Courier New" panose="02070309020205020404" pitchFamily="49" charset="0"/>
              </a:rPr>
              <a:t>, 6)</a:t>
            </a:r>
          </a:p>
          <a:p>
            <a:pPr lvl="0">
              <a:defRPr/>
            </a:pPr>
            <a:r>
              <a:rPr lang="en-US" sz="2000" spc="-1" dirty="0" err="1">
                <a:solidFill>
                  <a:prstClr val="white"/>
                </a:solidFill>
                <a:latin typeface="Courier New" panose="02070309020205020404" pitchFamily="49" charset="0"/>
                <a:cs typeface="Courier New" panose="02070309020205020404" pitchFamily="49" charset="0"/>
              </a:rPr>
              <a:t>mle.lrm$node.par</a:t>
            </a:r>
            <a:r>
              <a:rPr lang="en-US" sz="2000" spc="-1" dirty="0">
                <a:solidFill>
                  <a:prstClr val="white"/>
                </a:solidFill>
                <a:latin typeface="Courier New" panose="02070309020205020404" pitchFamily="49" charset="0"/>
                <a:cs typeface="Courier New" panose="02070309020205020404" pitchFamily="49" charset="0"/>
              </a:rPr>
              <a:t>[1,1,] &lt;- 1</a:t>
            </a:r>
          </a:p>
          <a:p>
            <a:pPr lvl="0">
              <a:defRPr/>
            </a:pPr>
            <a:r>
              <a:rPr lang="en-US" sz="2000" spc="-1" dirty="0" err="1">
                <a:solidFill>
                  <a:prstClr val="white"/>
                </a:solidFill>
                <a:latin typeface="Courier New" panose="02070309020205020404" pitchFamily="49" charset="0"/>
                <a:cs typeface="Courier New" panose="02070309020205020404" pitchFamily="49" charset="0"/>
              </a:rPr>
              <a:t>mle.lrm$node.par</a:t>
            </a:r>
            <a:r>
              <a:rPr lang="en-US" sz="2000" spc="-1" dirty="0">
                <a:solidFill>
                  <a:prstClr val="white"/>
                </a:solidFill>
                <a:latin typeface="Courier New" panose="02070309020205020404" pitchFamily="49" charset="0"/>
                <a:cs typeface="Courier New" panose="02070309020205020404" pitchFamily="49" charset="0"/>
              </a:rPr>
              <a:t>[2,1,] &lt;- 2</a:t>
            </a:r>
          </a:p>
          <a:p>
            <a:pPr lvl="0">
              <a:defRPr/>
            </a:pPr>
            <a:r>
              <a:rPr lang="en-US" sz="2000" spc="-1" dirty="0" err="1">
                <a:solidFill>
                  <a:prstClr val="white"/>
                </a:solidFill>
                <a:latin typeface="Courier New" panose="02070309020205020404" pitchFamily="49" charset="0"/>
                <a:cs typeface="Courier New" panose="02070309020205020404" pitchFamily="49" charset="0"/>
              </a:rPr>
              <a:t>mle.lrm$node.par</a:t>
            </a:r>
            <a:r>
              <a:rPr lang="en-US" sz="2000" spc="-1" dirty="0">
                <a:solidFill>
                  <a:prstClr val="white"/>
                </a:solidFill>
                <a:latin typeface="Courier New" panose="02070309020205020404" pitchFamily="49" charset="0"/>
                <a:cs typeface="Courier New" panose="02070309020205020404" pitchFamily="49" charset="0"/>
              </a:rPr>
              <a:t>[3,1,] &lt;- 3</a:t>
            </a:r>
          </a:p>
          <a:p>
            <a:pPr lvl="0">
              <a:defRPr/>
            </a:pPr>
            <a:endParaRPr lang="en-US" sz="2000" spc="-1" dirty="0">
              <a:solidFill>
                <a:prstClr val="white"/>
              </a:solidFill>
              <a:latin typeface="Courier New" panose="02070309020205020404" pitchFamily="49" charset="0"/>
              <a:cs typeface="Courier New" panose="02070309020205020404" pitchFamily="49" charset="0"/>
            </a:endParaRPr>
          </a:p>
          <a:p>
            <a:pPr lvl="0">
              <a:defRPr/>
            </a:pPr>
            <a:r>
              <a:rPr lang="en-US" sz="2000" spc="-1" dirty="0" err="1">
                <a:solidFill>
                  <a:prstClr val="white"/>
                </a:solidFill>
                <a:latin typeface="Courier New" panose="02070309020205020404" pitchFamily="49" charset="0"/>
                <a:cs typeface="Courier New" panose="02070309020205020404" pitchFamily="49" charset="0"/>
              </a:rPr>
              <a:t>mle.lrm$edge.par</a:t>
            </a:r>
            <a:r>
              <a:rPr lang="en-US" sz="2000" spc="-1" dirty="0">
                <a:solidFill>
                  <a:prstClr val="white"/>
                </a:solidFill>
                <a:latin typeface="Courier New" panose="02070309020205020404" pitchFamily="49" charset="0"/>
                <a:cs typeface="Courier New" panose="02070309020205020404" pitchFamily="49" charset="0"/>
              </a:rPr>
              <a:t>[[1]][1,1,1] &lt;- 4</a:t>
            </a:r>
          </a:p>
          <a:p>
            <a:pPr lvl="0">
              <a:defRPr/>
            </a:pPr>
            <a:r>
              <a:rPr lang="en-US" sz="2000" spc="-1" dirty="0" err="1">
                <a:solidFill>
                  <a:prstClr val="white"/>
                </a:solidFill>
                <a:latin typeface="Courier New" panose="02070309020205020404" pitchFamily="49" charset="0"/>
                <a:cs typeface="Courier New" panose="02070309020205020404" pitchFamily="49" charset="0"/>
              </a:rPr>
              <a:t>mle.lrm$edge.par</a:t>
            </a:r>
            <a:r>
              <a:rPr lang="en-US" sz="2000" spc="-1" dirty="0">
                <a:solidFill>
                  <a:prstClr val="white"/>
                </a:solidFill>
                <a:latin typeface="Courier New" panose="02070309020205020404" pitchFamily="49" charset="0"/>
                <a:cs typeface="Courier New" panose="02070309020205020404" pitchFamily="49" charset="0"/>
              </a:rPr>
              <a:t>[[1]][2,2,1] &lt;- 4</a:t>
            </a:r>
          </a:p>
          <a:p>
            <a:pPr lvl="0">
              <a:defRPr/>
            </a:pPr>
            <a:r>
              <a:rPr lang="en-US" sz="2000" spc="-1" dirty="0" err="1">
                <a:solidFill>
                  <a:prstClr val="white"/>
                </a:solidFill>
                <a:latin typeface="Courier New" panose="02070309020205020404" pitchFamily="49" charset="0"/>
                <a:cs typeface="Courier New" panose="02070309020205020404" pitchFamily="49" charset="0"/>
              </a:rPr>
              <a:t>mle.lrm$edge.par</a:t>
            </a:r>
            <a:r>
              <a:rPr lang="en-US" sz="2000" spc="-1" dirty="0">
                <a:solidFill>
                  <a:prstClr val="white"/>
                </a:solidFill>
                <a:latin typeface="Courier New" panose="02070309020205020404" pitchFamily="49" charset="0"/>
                <a:cs typeface="Courier New" panose="02070309020205020404" pitchFamily="49" charset="0"/>
              </a:rPr>
              <a:t>[[2]][1,1,1] &lt;- 5</a:t>
            </a:r>
          </a:p>
          <a:p>
            <a:pPr lvl="0">
              <a:defRPr/>
            </a:pPr>
            <a:r>
              <a:rPr lang="en-US" sz="2000" spc="-1" dirty="0" err="1">
                <a:solidFill>
                  <a:prstClr val="white"/>
                </a:solidFill>
                <a:latin typeface="Courier New" panose="02070309020205020404" pitchFamily="49" charset="0"/>
                <a:cs typeface="Courier New" panose="02070309020205020404" pitchFamily="49" charset="0"/>
              </a:rPr>
              <a:t>mle.lrm$edge.par</a:t>
            </a:r>
            <a:r>
              <a:rPr lang="en-US" sz="2000" spc="-1" dirty="0">
                <a:solidFill>
                  <a:prstClr val="white"/>
                </a:solidFill>
                <a:latin typeface="Courier New" panose="02070309020205020404" pitchFamily="49" charset="0"/>
                <a:cs typeface="Courier New" panose="02070309020205020404" pitchFamily="49" charset="0"/>
              </a:rPr>
              <a:t>[[2]][2,2,1] &lt;- 5</a:t>
            </a:r>
          </a:p>
          <a:p>
            <a:pPr lvl="0">
              <a:defRPr/>
            </a:pPr>
            <a:r>
              <a:rPr lang="en-US" sz="2000" spc="-1" dirty="0" err="1">
                <a:solidFill>
                  <a:prstClr val="white"/>
                </a:solidFill>
                <a:latin typeface="Courier New" panose="02070309020205020404" pitchFamily="49" charset="0"/>
                <a:cs typeface="Courier New" panose="02070309020205020404" pitchFamily="49" charset="0"/>
              </a:rPr>
              <a:t>mle.lrm$edge.par</a:t>
            </a:r>
            <a:r>
              <a:rPr lang="en-US" sz="2000" spc="-1" dirty="0">
                <a:solidFill>
                  <a:prstClr val="white"/>
                </a:solidFill>
                <a:latin typeface="Courier New" panose="02070309020205020404" pitchFamily="49" charset="0"/>
                <a:cs typeface="Courier New" panose="02070309020205020404" pitchFamily="49" charset="0"/>
              </a:rPr>
              <a:t>[[3]][1,1,1] &lt;- 6</a:t>
            </a:r>
          </a:p>
          <a:p>
            <a:pPr lvl="0">
              <a:defRPr/>
            </a:pPr>
            <a:r>
              <a:rPr lang="en-US" sz="2000" spc="-1" dirty="0" err="1">
                <a:solidFill>
                  <a:prstClr val="white"/>
                </a:solidFill>
                <a:latin typeface="Courier New" panose="02070309020205020404" pitchFamily="49" charset="0"/>
                <a:cs typeface="Courier New" panose="02070309020205020404" pitchFamily="49" charset="0"/>
              </a:rPr>
              <a:t>mle.lrm$edge.par</a:t>
            </a:r>
            <a:r>
              <a:rPr lang="en-US" sz="2000" spc="-1" dirty="0">
                <a:solidFill>
                  <a:prstClr val="white"/>
                </a:solidFill>
                <a:latin typeface="Courier New" panose="02070309020205020404" pitchFamily="49" charset="0"/>
                <a:cs typeface="Courier New" panose="02070309020205020404" pitchFamily="49" charset="0"/>
              </a:rPr>
              <a:t>[[3]][2,2,1] &lt;- 6</a:t>
            </a:r>
          </a:p>
        </p:txBody>
      </p:sp>
    </p:spTree>
    <p:extLst>
      <p:ext uri="{BB962C8B-B14F-4D97-AF65-F5344CB8AC3E}">
        <p14:creationId xmlns:p14="http://schemas.microsoft.com/office/powerpoint/2010/main" val="298959776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F896EA7-191D-48D2-AD69-97530D62DEFB}"/>
              </a:ext>
            </a:extLst>
          </p:cNvPr>
          <p:cNvSpPr/>
          <p:nvPr/>
        </p:nvSpPr>
        <p:spPr>
          <a:xfrm>
            <a:off x="142406" y="1295942"/>
            <a:ext cx="8859187" cy="4184307"/>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dirty="0">
                <a:ln>
                  <a:noFill/>
                </a:ln>
                <a:solidFill>
                  <a:srgbClr val="FFFF00"/>
                </a:solidFill>
                <a:effectLst/>
                <a:uLnTx/>
                <a:uFillTx/>
                <a:latin typeface="Courier New" panose="02070309020205020404" pitchFamily="49" charset="0"/>
                <a:cs typeface="Courier New" panose="02070309020205020404" pitchFamily="49" charset="0"/>
              </a:rPr>
              <a:t># Set up the Delta-alpha matrix and requisite data to pass to Stan:</a:t>
            </a:r>
          </a:p>
          <a:p>
            <a:pPr lvl="0">
              <a:defRPr/>
            </a:pPr>
            <a:r>
              <a:rPr lang="en-US" sz="1400" spc="-1" dirty="0">
                <a:solidFill>
                  <a:prstClr val="white"/>
                </a:solidFill>
                <a:latin typeface="Courier New" panose="02070309020205020404" pitchFamily="49" charset="0"/>
                <a:cs typeface="Courier New" panose="02070309020205020404" pitchFamily="49" charset="0"/>
              </a:rPr>
              <a:t>Delta.alpha.info &lt;- </a:t>
            </a:r>
            <a:r>
              <a:rPr lang="en-US" sz="1400" spc="-1" dirty="0" err="1">
                <a:solidFill>
                  <a:prstClr val="white"/>
                </a:solidFill>
                <a:latin typeface="Courier New" panose="02070309020205020404" pitchFamily="49" charset="0"/>
                <a:cs typeface="Courier New" panose="02070309020205020404" pitchFamily="49" charset="0"/>
              </a:rPr>
              <a:t>delta.alpha</a:t>
            </a:r>
            <a:r>
              <a:rPr lang="en-US" sz="1400" spc="-1" dirty="0">
                <a:solidFill>
                  <a:prstClr val="white"/>
                </a:solidFill>
                <a:latin typeface="Courier New" panose="02070309020205020404" pitchFamily="49" charset="0"/>
                <a:cs typeface="Courier New" panose="02070309020205020404" pitchFamily="49" charset="0"/>
              </a:rPr>
              <a:t>(</a:t>
            </a:r>
            <a:r>
              <a:rPr lang="en-US" sz="1400" spc="-1" dirty="0" err="1">
                <a:solidFill>
                  <a:prstClr val="white"/>
                </a:solidFill>
                <a:latin typeface="Courier New" panose="02070309020205020404" pitchFamily="49" charset="0"/>
                <a:cs typeface="Courier New" panose="02070309020205020404" pitchFamily="49" charset="0"/>
              </a:rPr>
              <a:t>crf</a:t>
            </a:r>
            <a:r>
              <a:rPr lang="en-US" sz="1400" spc="-1" dirty="0">
                <a:solidFill>
                  <a:prstClr val="white"/>
                </a:solidFill>
                <a:latin typeface="Courier New" panose="02070309020205020404" pitchFamily="49" charset="0"/>
                <a:cs typeface="Courier New" panose="02070309020205020404" pitchFamily="49" charset="0"/>
              </a:rPr>
              <a:t> = </a:t>
            </a:r>
            <a:r>
              <a:rPr lang="en-US" sz="1400" spc="-1" dirty="0" err="1">
                <a:solidFill>
                  <a:prstClr val="white"/>
                </a:solidFill>
                <a:latin typeface="Courier New" panose="02070309020205020404" pitchFamily="49" charset="0"/>
                <a:cs typeface="Courier New" panose="02070309020205020404" pitchFamily="49" charset="0"/>
              </a:rPr>
              <a:t>bayes.lrm</a:t>
            </a:r>
            <a:r>
              <a:rPr lang="en-US" sz="1400" spc="-1" dirty="0">
                <a:solidFill>
                  <a:prstClr val="white"/>
                </a:solidFill>
                <a:latin typeface="Courier New" panose="02070309020205020404" pitchFamily="49" charset="0"/>
                <a:cs typeface="Courier New" panose="02070309020205020404" pitchFamily="49" charset="0"/>
              </a:rPr>
              <a:t>, samples = </a:t>
            </a:r>
            <a:r>
              <a:rPr lang="en-US" sz="1400" spc="-1" dirty="0" err="1">
                <a:solidFill>
                  <a:prstClr val="white"/>
                </a:solidFill>
                <a:latin typeface="Courier New" panose="02070309020205020404" pitchFamily="49" charset="0"/>
                <a:cs typeface="Courier New" panose="02070309020205020404" pitchFamily="49" charset="0"/>
              </a:rPr>
              <a:t>samps</a:t>
            </a:r>
            <a:r>
              <a:rPr lang="en-US" sz="1400" spc="-1" dirty="0">
                <a:solidFill>
                  <a:prstClr val="white"/>
                </a:solidFill>
                <a:latin typeface="Courier New" panose="02070309020205020404" pitchFamily="49" charset="0"/>
                <a:cs typeface="Courier New" panose="02070309020205020404" pitchFamily="49" charset="0"/>
              </a:rPr>
              <a:t>, </a:t>
            </a:r>
            <a:r>
              <a:rPr lang="en-US" sz="1400" spc="-1" dirty="0" err="1">
                <a:solidFill>
                  <a:prstClr val="white"/>
                </a:solidFill>
                <a:latin typeface="Courier New" panose="02070309020205020404" pitchFamily="49" charset="0"/>
                <a:cs typeface="Courier New" panose="02070309020205020404" pitchFamily="49" charset="0"/>
              </a:rPr>
              <a:t>printQ</a:t>
            </a:r>
            <a:r>
              <a:rPr lang="en-US" sz="1400" spc="-1" dirty="0">
                <a:solidFill>
                  <a:prstClr val="white"/>
                </a:solidFill>
                <a:latin typeface="Courier New" panose="02070309020205020404" pitchFamily="49" charset="0"/>
                <a:cs typeface="Courier New" panose="02070309020205020404" pitchFamily="49" charset="0"/>
              </a:rPr>
              <a:t> = F)</a:t>
            </a:r>
          </a:p>
          <a:p>
            <a:pPr lvl="0">
              <a:defRPr/>
            </a:pPr>
            <a:r>
              <a:rPr lang="en-US" sz="1400" spc="-1" dirty="0" err="1">
                <a:solidFill>
                  <a:prstClr val="white"/>
                </a:solidFill>
                <a:latin typeface="Courier New" panose="02070309020205020404" pitchFamily="49" charset="0"/>
                <a:cs typeface="Courier New" panose="02070309020205020404" pitchFamily="49" charset="0"/>
              </a:rPr>
              <a:t>Delta.alpha</a:t>
            </a:r>
            <a:r>
              <a:rPr lang="en-US" sz="1400" spc="-1" dirty="0">
                <a:solidFill>
                  <a:prstClr val="white"/>
                </a:solidFill>
                <a:latin typeface="Courier New" panose="02070309020205020404" pitchFamily="49" charset="0"/>
                <a:cs typeface="Courier New" panose="02070309020205020404" pitchFamily="49" charset="0"/>
              </a:rPr>
              <a:t> &lt;- </a:t>
            </a:r>
            <a:r>
              <a:rPr lang="en-US" sz="1400" spc="-1" dirty="0" err="1">
                <a:solidFill>
                  <a:prstClr val="white"/>
                </a:solidFill>
                <a:latin typeface="Courier New" panose="02070309020205020404" pitchFamily="49" charset="0"/>
                <a:cs typeface="Courier New" panose="02070309020205020404" pitchFamily="49" charset="0"/>
              </a:rPr>
              <a:t>Delta.alpha.info$Delta.alpha</a:t>
            </a:r>
            <a:endParaRPr lang="en-US" sz="1400" spc="-1" dirty="0">
              <a:solidFill>
                <a:prstClr val="white"/>
              </a:solidFill>
              <a:latin typeface="Courier New" panose="02070309020205020404" pitchFamily="49" charset="0"/>
              <a:cs typeface="Courier New" panose="02070309020205020404" pitchFamily="49" charset="0"/>
            </a:endParaRPr>
          </a:p>
          <a:p>
            <a:pPr lvl="0">
              <a:defRPr/>
            </a:pPr>
            <a:endParaRPr lang="en-US" sz="1400" spc="-1" dirty="0">
              <a:solidFill>
                <a:prstClr val="white"/>
              </a:solidFill>
              <a:latin typeface="Courier New" panose="02070309020205020404" pitchFamily="49" charset="0"/>
              <a:cs typeface="Courier New" panose="02070309020205020404" pitchFamily="49" charset="0"/>
            </a:endParaRPr>
          </a:p>
          <a:p>
            <a:pPr lvl="0">
              <a:defRPr/>
            </a:pPr>
            <a:r>
              <a:rPr lang="en-US" sz="1400" spc="-1" dirty="0">
                <a:solidFill>
                  <a:prstClr val="white"/>
                </a:solidFill>
                <a:latin typeface="Courier New" panose="02070309020205020404" pitchFamily="49" charset="0"/>
                <a:cs typeface="Courier New" panose="02070309020205020404" pitchFamily="49" charset="0"/>
              </a:rPr>
              <a:t>y &lt;-c(</a:t>
            </a:r>
            <a:r>
              <a:rPr lang="en-US" sz="1400" spc="-1" dirty="0" err="1">
                <a:solidFill>
                  <a:prstClr val="white"/>
                </a:solidFill>
                <a:latin typeface="Courier New" panose="02070309020205020404" pitchFamily="49" charset="0"/>
                <a:cs typeface="Courier New" panose="02070309020205020404" pitchFamily="49" charset="0"/>
              </a:rPr>
              <a:t>samps</a:t>
            </a:r>
            <a:r>
              <a:rPr lang="en-US" sz="1400" spc="-1" dirty="0">
                <a:solidFill>
                  <a:prstClr val="white"/>
                </a:solidFill>
                <a:latin typeface="Courier New" panose="02070309020205020404" pitchFamily="49" charset="0"/>
                <a:cs typeface="Courier New" panose="02070309020205020404" pitchFamily="49" charset="0"/>
              </a:rPr>
              <a:t>[,1], </a:t>
            </a:r>
            <a:r>
              <a:rPr lang="en-US" sz="1400" spc="-1" dirty="0" err="1">
                <a:solidFill>
                  <a:prstClr val="white"/>
                </a:solidFill>
                <a:latin typeface="Courier New" panose="02070309020205020404" pitchFamily="49" charset="0"/>
                <a:cs typeface="Courier New" panose="02070309020205020404" pitchFamily="49" charset="0"/>
              </a:rPr>
              <a:t>samps</a:t>
            </a:r>
            <a:r>
              <a:rPr lang="en-US" sz="1400" spc="-1" dirty="0">
                <a:solidFill>
                  <a:prstClr val="white"/>
                </a:solidFill>
                <a:latin typeface="Courier New" panose="02070309020205020404" pitchFamily="49" charset="0"/>
                <a:cs typeface="Courier New" panose="02070309020205020404" pitchFamily="49" charset="0"/>
              </a:rPr>
              <a:t>[,2], </a:t>
            </a:r>
            <a:r>
              <a:rPr lang="en-US" sz="1400" spc="-1" dirty="0" err="1">
                <a:solidFill>
                  <a:prstClr val="white"/>
                </a:solidFill>
                <a:latin typeface="Courier New" panose="02070309020205020404" pitchFamily="49" charset="0"/>
                <a:cs typeface="Courier New" panose="02070309020205020404" pitchFamily="49" charset="0"/>
              </a:rPr>
              <a:t>samps</a:t>
            </a:r>
            <a:r>
              <a:rPr lang="en-US" sz="1400" spc="-1" dirty="0">
                <a:solidFill>
                  <a:prstClr val="white"/>
                </a:solidFill>
                <a:latin typeface="Courier New" panose="02070309020205020404" pitchFamily="49" charset="0"/>
                <a:cs typeface="Courier New" panose="02070309020205020404" pitchFamily="49" charset="0"/>
              </a:rPr>
              <a:t>[,3])</a:t>
            </a:r>
          </a:p>
          <a:p>
            <a:pPr lvl="0">
              <a:defRPr/>
            </a:pPr>
            <a:r>
              <a:rPr lang="en-US" sz="1400" spc="-1" dirty="0">
                <a:solidFill>
                  <a:prstClr val="white"/>
                </a:solidFill>
                <a:latin typeface="Courier New" panose="02070309020205020404" pitchFamily="49" charset="0"/>
                <a:cs typeface="Courier New" panose="02070309020205020404" pitchFamily="49" charset="0"/>
              </a:rPr>
              <a:t>y[which(y==2)] &lt;- 0</a:t>
            </a:r>
          </a:p>
          <a:p>
            <a:pPr lvl="0">
              <a:defRPr/>
            </a:pPr>
            <a:r>
              <a:rPr lang="en-US" sz="1400" spc="-1" dirty="0">
                <a:solidFill>
                  <a:prstClr val="white"/>
                </a:solidFill>
                <a:latin typeface="Courier New" panose="02070309020205020404" pitchFamily="49" charset="0"/>
                <a:cs typeface="Courier New" panose="02070309020205020404" pitchFamily="49" charset="0"/>
              </a:rPr>
              <a:t>y</a:t>
            </a:r>
          </a:p>
          <a:p>
            <a:pPr lvl="0">
              <a:defRPr/>
            </a:pPr>
            <a:endParaRPr lang="en-US" sz="1400" spc="-1" dirty="0">
              <a:solidFill>
                <a:prstClr val="white"/>
              </a:solidFill>
              <a:latin typeface="Courier New" panose="02070309020205020404" pitchFamily="49" charset="0"/>
              <a:cs typeface="Courier New" panose="02070309020205020404" pitchFamily="49" charset="0"/>
            </a:endParaRPr>
          </a:p>
          <a:p>
            <a:pPr lvl="0">
              <a:defRPr/>
            </a:pPr>
            <a:r>
              <a:rPr lang="en-US" sz="1400" spc="-1" dirty="0" err="1">
                <a:solidFill>
                  <a:prstClr val="white"/>
                </a:solidFill>
                <a:latin typeface="Courier New" panose="02070309020205020404" pitchFamily="49" charset="0"/>
                <a:cs typeface="Courier New" panose="02070309020205020404" pitchFamily="49" charset="0"/>
              </a:rPr>
              <a:t>dat</a:t>
            </a:r>
            <a:r>
              <a:rPr lang="en-US" sz="1400" spc="-1" dirty="0">
                <a:solidFill>
                  <a:prstClr val="white"/>
                </a:solidFill>
                <a:latin typeface="Courier New" panose="02070309020205020404" pitchFamily="49" charset="0"/>
                <a:cs typeface="Courier New" panose="02070309020205020404" pitchFamily="49" charset="0"/>
              </a:rPr>
              <a:t> &lt;- list(</a:t>
            </a:r>
          </a:p>
          <a:p>
            <a:pPr lvl="0">
              <a:defRPr/>
            </a:pPr>
            <a:r>
              <a:rPr lang="en-US" sz="1400" spc="-1" dirty="0">
                <a:solidFill>
                  <a:prstClr val="white"/>
                </a:solidFill>
                <a:latin typeface="Courier New" panose="02070309020205020404" pitchFamily="49" charset="0"/>
                <a:cs typeface="Courier New" panose="02070309020205020404" pitchFamily="49" charset="0"/>
              </a:rPr>
              <a:t>  N=length(y),</a:t>
            </a:r>
          </a:p>
          <a:p>
            <a:pPr lvl="0">
              <a:defRPr/>
            </a:pPr>
            <a:r>
              <a:rPr lang="en-US" sz="1400" spc="-1" dirty="0">
                <a:solidFill>
                  <a:prstClr val="white"/>
                </a:solidFill>
                <a:latin typeface="Courier New" panose="02070309020205020404" pitchFamily="49" charset="0"/>
                <a:cs typeface="Courier New" panose="02070309020205020404" pitchFamily="49" charset="0"/>
              </a:rPr>
              <a:t>  X1=</a:t>
            </a:r>
            <a:r>
              <a:rPr lang="en-US" sz="1400" spc="-1" dirty="0" err="1">
                <a:solidFill>
                  <a:prstClr val="white"/>
                </a:solidFill>
                <a:latin typeface="Courier New" panose="02070309020205020404" pitchFamily="49" charset="0"/>
                <a:cs typeface="Courier New" panose="02070309020205020404" pitchFamily="49" charset="0"/>
              </a:rPr>
              <a:t>Delta.alpha</a:t>
            </a:r>
            <a:r>
              <a:rPr lang="en-US" sz="1400" spc="-1" dirty="0">
                <a:solidFill>
                  <a:prstClr val="white"/>
                </a:solidFill>
                <a:latin typeface="Courier New" panose="02070309020205020404" pitchFamily="49" charset="0"/>
                <a:cs typeface="Courier New" panose="02070309020205020404" pitchFamily="49" charset="0"/>
              </a:rPr>
              <a:t>[,1],</a:t>
            </a:r>
          </a:p>
          <a:p>
            <a:pPr lvl="0">
              <a:defRPr/>
            </a:pPr>
            <a:r>
              <a:rPr lang="en-US" sz="1400" spc="-1" dirty="0">
                <a:solidFill>
                  <a:prstClr val="white"/>
                </a:solidFill>
                <a:latin typeface="Courier New" panose="02070309020205020404" pitchFamily="49" charset="0"/>
                <a:cs typeface="Courier New" panose="02070309020205020404" pitchFamily="49" charset="0"/>
              </a:rPr>
              <a:t>  X2=</a:t>
            </a:r>
            <a:r>
              <a:rPr lang="en-US" sz="1400" spc="-1" dirty="0" err="1">
                <a:solidFill>
                  <a:prstClr val="white"/>
                </a:solidFill>
                <a:latin typeface="Courier New" panose="02070309020205020404" pitchFamily="49" charset="0"/>
                <a:cs typeface="Courier New" panose="02070309020205020404" pitchFamily="49" charset="0"/>
              </a:rPr>
              <a:t>Delta.alpha</a:t>
            </a:r>
            <a:r>
              <a:rPr lang="en-US" sz="1400" spc="-1" dirty="0">
                <a:solidFill>
                  <a:prstClr val="white"/>
                </a:solidFill>
                <a:latin typeface="Courier New" panose="02070309020205020404" pitchFamily="49" charset="0"/>
                <a:cs typeface="Courier New" panose="02070309020205020404" pitchFamily="49" charset="0"/>
              </a:rPr>
              <a:t>[,2],</a:t>
            </a:r>
          </a:p>
          <a:p>
            <a:pPr lvl="0">
              <a:defRPr/>
            </a:pPr>
            <a:r>
              <a:rPr lang="en-US" sz="1400" spc="-1" dirty="0">
                <a:solidFill>
                  <a:prstClr val="white"/>
                </a:solidFill>
                <a:latin typeface="Courier New" panose="02070309020205020404" pitchFamily="49" charset="0"/>
                <a:cs typeface="Courier New" panose="02070309020205020404" pitchFamily="49" charset="0"/>
              </a:rPr>
              <a:t>  X3=</a:t>
            </a:r>
            <a:r>
              <a:rPr lang="en-US" sz="1400" spc="-1" dirty="0" err="1">
                <a:solidFill>
                  <a:prstClr val="white"/>
                </a:solidFill>
                <a:latin typeface="Courier New" panose="02070309020205020404" pitchFamily="49" charset="0"/>
                <a:cs typeface="Courier New" panose="02070309020205020404" pitchFamily="49" charset="0"/>
              </a:rPr>
              <a:t>Delta.alpha</a:t>
            </a:r>
            <a:r>
              <a:rPr lang="en-US" sz="1400" spc="-1" dirty="0">
                <a:solidFill>
                  <a:prstClr val="white"/>
                </a:solidFill>
                <a:latin typeface="Courier New" panose="02070309020205020404" pitchFamily="49" charset="0"/>
                <a:cs typeface="Courier New" panose="02070309020205020404" pitchFamily="49" charset="0"/>
              </a:rPr>
              <a:t>[,3],</a:t>
            </a:r>
          </a:p>
          <a:p>
            <a:pPr lvl="0">
              <a:defRPr/>
            </a:pPr>
            <a:r>
              <a:rPr lang="en-US" sz="1400" spc="-1" dirty="0">
                <a:solidFill>
                  <a:prstClr val="white"/>
                </a:solidFill>
                <a:latin typeface="Courier New" panose="02070309020205020404" pitchFamily="49" charset="0"/>
                <a:cs typeface="Courier New" panose="02070309020205020404" pitchFamily="49" charset="0"/>
              </a:rPr>
              <a:t>  X4=</a:t>
            </a:r>
            <a:r>
              <a:rPr lang="en-US" sz="1400" spc="-1" dirty="0" err="1">
                <a:solidFill>
                  <a:prstClr val="white"/>
                </a:solidFill>
                <a:latin typeface="Courier New" panose="02070309020205020404" pitchFamily="49" charset="0"/>
                <a:cs typeface="Courier New" panose="02070309020205020404" pitchFamily="49" charset="0"/>
              </a:rPr>
              <a:t>Delta.alpha</a:t>
            </a:r>
            <a:r>
              <a:rPr lang="en-US" sz="1400" spc="-1" dirty="0">
                <a:solidFill>
                  <a:prstClr val="white"/>
                </a:solidFill>
                <a:latin typeface="Courier New" panose="02070309020205020404" pitchFamily="49" charset="0"/>
                <a:cs typeface="Courier New" panose="02070309020205020404" pitchFamily="49" charset="0"/>
              </a:rPr>
              <a:t>[,4],</a:t>
            </a:r>
          </a:p>
          <a:p>
            <a:pPr lvl="0">
              <a:defRPr/>
            </a:pPr>
            <a:r>
              <a:rPr lang="en-US" sz="1400" spc="-1" dirty="0">
                <a:solidFill>
                  <a:prstClr val="white"/>
                </a:solidFill>
                <a:latin typeface="Courier New" panose="02070309020205020404" pitchFamily="49" charset="0"/>
                <a:cs typeface="Courier New" panose="02070309020205020404" pitchFamily="49" charset="0"/>
              </a:rPr>
              <a:t>  X5=</a:t>
            </a:r>
            <a:r>
              <a:rPr lang="en-US" sz="1400" spc="-1" dirty="0" err="1">
                <a:solidFill>
                  <a:prstClr val="white"/>
                </a:solidFill>
                <a:latin typeface="Courier New" panose="02070309020205020404" pitchFamily="49" charset="0"/>
                <a:cs typeface="Courier New" panose="02070309020205020404" pitchFamily="49" charset="0"/>
              </a:rPr>
              <a:t>Delta.alpha</a:t>
            </a:r>
            <a:r>
              <a:rPr lang="en-US" sz="1400" spc="-1" dirty="0">
                <a:solidFill>
                  <a:prstClr val="white"/>
                </a:solidFill>
                <a:latin typeface="Courier New" panose="02070309020205020404" pitchFamily="49" charset="0"/>
                <a:cs typeface="Courier New" panose="02070309020205020404" pitchFamily="49" charset="0"/>
              </a:rPr>
              <a:t>[,5],</a:t>
            </a:r>
          </a:p>
          <a:p>
            <a:pPr lvl="0">
              <a:defRPr/>
            </a:pPr>
            <a:r>
              <a:rPr lang="en-US" sz="1400" spc="-1" dirty="0">
                <a:solidFill>
                  <a:prstClr val="white"/>
                </a:solidFill>
                <a:latin typeface="Courier New" panose="02070309020205020404" pitchFamily="49" charset="0"/>
                <a:cs typeface="Courier New" panose="02070309020205020404" pitchFamily="49" charset="0"/>
              </a:rPr>
              <a:t>  X6=</a:t>
            </a:r>
            <a:r>
              <a:rPr lang="en-US" sz="1400" spc="-1" dirty="0" err="1">
                <a:solidFill>
                  <a:prstClr val="white"/>
                </a:solidFill>
                <a:latin typeface="Courier New" panose="02070309020205020404" pitchFamily="49" charset="0"/>
                <a:cs typeface="Courier New" panose="02070309020205020404" pitchFamily="49" charset="0"/>
              </a:rPr>
              <a:t>Delta.alpha</a:t>
            </a:r>
            <a:r>
              <a:rPr lang="en-US" sz="1400" spc="-1" dirty="0">
                <a:solidFill>
                  <a:prstClr val="white"/>
                </a:solidFill>
                <a:latin typeface="Courier New" panose="02070309020205020404" pitchFamily="49" charset="0"/>
                <a:cs typeface="Courier New" panose="02070309020205020404" pitchFamily="49" charset="0"/>
              </a:rPr>
              <a:t>[,6],</a:t>
            </a:r>
          </a:p>
          <a:p>
            <a:pPr lvl="0">
              <a:defRPr/>
            </a:pPr>
            <a:r>
              <a:rPr lang="en-US" sz="1400" spc="-1" dirty="0">
                <a:solidFill>
                  <a:prstClr val="white"/>
                </a:solidFill>
                <a:latin typeface="Courier New" panose="02070309020205020404" pitchFamily="49" charset="0"/>
                <a:cs typeface="Courier New" panose="02070309020205020404" pitchFamily="49" charset="0"/>
              </a:rPr>
              <a:t>  y = y</a:t>
            </a:r>
          </a:p>
          <a:p>
            <a:pPr lvl="0">
              <a:defRPr/>
            </a:pPr>
            <a:r>
              <a:rPr lang="en-US" sz="1400" spc="-1" dirty="0">
                <a:solidFill>
                  <a:prstClr val="white"/>
                </a:solidFill>
                <a:latin typeface="Courier New" panose="02070309020205020404" pitchFamily="49" charset="0"/>
                <a:cs typeface="Courier New" panose="02070309020205020404" pitchFamily="49" charset="0"/>
              </a:rPr>
              <a:t>)</a:t>
            </a:r>
          </a:p>
          <a:p>
            <a:pPr lvl="0">
              <a:defRPr/>
            </a:pPr>
            <a:endParaRPr lang="en-US" sz="1400" spc="-1"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67939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F896EA7-191D-48D2-AD69-97530D62DEFB}"/>
              </a:ext>
            </a:extLst>
          </p:cNvPr>
          <p:cNvSpPr/>
          <p:nvPr/>
        </p:nvSpPr>
        <p:spPr>
          <a:xfrm>
            <a:off x="142406" y="711323"/>
            <a:ext cx="8859187" cy="5630857"/>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FFFF00"/>
                </a:solidFill>
                <a:effectLst/>
                <a:uLnTx/>
                <a:uFillTx/>
                <a:latin typeface="Courier New" panose="02070309020205020404" pitchFamily="49" charset="0"/>
                <a:cs typeface="Courier New" panose="02070309020205020404" pitchFamily="49" charset="0"/>
              </a:rPr>
              <a:t># Compile and run the Stan model:</a:t>
            </a:r>
            <a:endParaRPr lang="en-US" sz="2000" spc="-1" dirty="0">
              <a:solidFill>
                <a:srgbClr val="FFFF00"/>
              </a:solidFill>
              <a:latin typeface="Courier New" panose="02070309020205020404" pitchFamily="49" charset="0"/>
              <a:cs typeface="Courier New" panose="02070309020205020404" pitchFamily="49" charset="0"/>
            </a:endParaRPr>
          </a:p>
          <a:p>
            <a:pPr lvl="0">
              <a:defRPr/>
            </a:pPr>
            <a:r>
              <a:rPr lang="en-US" sz="2000" spc="-1" dirty="0" err="1">
                <a:solidFill>
                  <a:schemeClr val="bg1"/>
                </a:solidFill>
                <a:latin typeface="Courier New" panose="02070309020205020404" pitchFamily="49" charset="0"/>
                <a:cs typeface="Courier New" panose="02070309020205020404" pitchFamily="49" charset="0"/>
              </a:rPr>
              <a:t>model.c</a:t>
            </a:r>
            <a:r>
              <a:rPr lang="en-US" sz="2000" spc="-1" dirty="0">
                <a:solidFill>
                  <a:schemeClr val="bg1"/>
                </a:solidFill>
                <a:latin typeface="Courier New" panose="02070309020205020404" pitchFamily="49" charset="0"/>
                <a:cs typeface="Courier New" panose="02070309020205020404" pitchFamily="49" charset="0"/>
              </a:rPr>
              <a:t> &lt;- </a:t>
            </a:r>
            <a:r>
              <a:rPr lang="en-US" sz="2000" spc="-1" dirty="0" err="1">
                <a:solidFill>
                  <a:schemeClr val="bg1"/>
                </a:solidFill>
                <a:latin typeface="Courier New" panose="02070309020205020404" pitchFamily="49" charset="0"/>
                <a:cs typeface="Courier New" panose="02070309020205020404" pitchFamily="49" charset="0"/>
              </a:rPr>
              <a:t>stanc</a:t>
            </a:r>
            <a:r>
              <a:rPr lang="en-US" sz="2000" spc="-1" dirty="0">
                <a:solidFill>
                  <a:schemeClr val="bg1"/>
                </a:solidFill>
                <a:latin typeface="Courier New" panose="02070309020205020404" pitchFamily="49" charset="0"/>
                <a:cs typeface="Courier New" panose="02070309020205020404" pitchFamily="49" charset="0"/>
              </a:rPr>
              <a:t>(file = </a:t>
            </a:r>
          </a:p>
          <a:p>
            <a:pPr lvl="0">
              <a:defRPr/>
            </a:pPr>
            <a:r>
              <a:rPr lang="en-US" sz="2000" spc="-1" dirty="0">
                <a:solidFill>
                  <a:schemeClr val="bg1"/>
                </a:solidFill>
                <a:latin typeface="Courier New" panose="02070309020205020404" pitchFamily="49" charset="0"/>
                <a:cs typeface="Courier New" panose="02070309020205020404" pitchFamily="49" charset="0"/>
              </a:rPr>
              <a:t>    </a:t>
            </a:r>
            <a:r>
              <a:rPr lang="en-US" sz="2000" spc="-1" dirty="0">
                <a:solidFill>
                  <a:srgbClr val="00B050"/>
                </a:solidFill>
                <a:latin typeface="Courier New" panose="02070309020205020404" pitchFamily="49" charset="0"/>
                <a:cs typeface="Courier New" panose="02070309020205020404" pitchFamily="49" charset="0"/>
              </a:rPr>
              <a:t>"</a:t>
            </a:r>
            <a:r>
              <a:rPr lang="en-US" sz="2000" spc="-1" dirty="0" err="1">
                <a:solidFill>
                  <a:srgbClr val="00B050"/>
                </a:solidFill>
                <a:latin typeface="Courier New" panose="02070309020205020404" pitchFamily="49" charset="0"/>
                <a:cs typeface="Courier New" panose="02070309020205020404" pitchFamily="49" charset="0"/>
              </a:rPr>
              <a:t>logistic_model.stan</a:t>
            </a:r>
            <a:r>
              <a:rPr lang="en-US" sz="2000" spc="-1" dirty="0">
                <a:solidFill>
                  <a:srgbClr val="00B050"/>
                </a:solidFill>
                <a:latin typeface="Courier New" panose="02070309020205020404" pitchFamily="49" charset="0"/>
                <a:cs typeface="Courier New" panose="02070309020205020404" pitchFamily="49" charset="0"/>
              </a:rPr>
              <a:t>"</a:t>
            </a:r>
            <a:r>
              <a:rPr lang="en-US" sz="2000" spc="-1" dirty="0">
                <a:solidFill>
                  <a:schemeClr val="bg1"/>
                </a:solidFill>
                <a:latin typeface="Courier New" panose="02070309020205020404" pitchFamily="49" charset="0"/>
                <a:cs typeface="Courier New" panose="02070309020205020404" pitchFamily="49" charset="0"/>
              </a:rPr>
              <a:t>, </a:t>
            </a:r>
          </a:p>
          <a:p>
            <a:pPr lvl="0">
              <a:defRPr/>
            </a:pPr>
            <a:r>
              <a:rPr lang="en-US" sz="2000" spc="-1" dirty="0">
                <a:solidFill>
                  <a:schemeClr val="bg1"/>
                </a:solidFill>
                <a:latin typeface="Courier New" panose="02070309020205020404" pitchFamily="49" charset="0"/>
                <a:cs typeface="Courier New" panose="02070309020205020404" pitchFamily="49" charset="0"/>
              </a:rPr>
              <a:t>     </a:t>
            </a:r>
            <a:r>
              <a:rPr lang="en-US" sz="2000" spc="-1" dirty="0" err="1">
                <a:solidFill>
                  <a:schemeClr val="bg1"/>
                </a:solidFill>
                <a:latin typeface="Courier New" panose="02070309020205020404" pitchFamily="49" charset="0"/>
                <a:cs typeface="Courier New" panose="02070309020205020404" pitchFamily="49" charset="0"/>
              </a:rPr>
              <a:t>model_name</a:t>
            </a:r>
            <a:r>
              <a:rPr lang="en-US" sz="2000" spc="-1" dirty="0">
                <a:solidFill>
                  <a:schemeClr val="bg1"/>
                </a:solidFill>
                <a:latin typeface="Courier New" panose="02070309020205020404" pitchFamily="49" charset="0"/>
                <a:cs typeface="Courier New" panose="02070309020205020404" pitchFamily="49" charset="0"/>
              </a:rPr>
              <a:t> = </a:t>
            </a:r>
            <a:r>
              <a:rPr lang="en-US" sz="2000" spc="-1" dirty="0">
                <a:solidFill>
                  <a:srgbClr val="00B050"/>
                </a:solidFill>
                <a:latin typeface="Courier New" panose="02070309020205020404" pitchFamily="49" charset="0"/>
                <a:cs typeface="Courier New" panose="02070309020205020404" pitchFamily="49" charset="0"/>
              </a:rPr>
              <a:t>'model'</a:t>
            </a:r>
            <a:r>
              <a:rPr lang="en-US" sz="2000" spc="-1" dirty="0">
                <a:solidFill>
                  <a:schemeClr val="bg1"/>
                </a:solidFill>
                <a:latin typeface="Courier New" panose="02070309020205020404" pitchFamily="49" charset="0"/>
                <a:cs typeface="Courier New" panose="02070309020205020404" pitchFamily="49" charset="0"/>
              </a:rPr>
              <a:t>)</a:t>
            </a:r>
          </a:p>
          <a:p>
            <a:pPr lvl="0">
              <a:defRPr/>
            </a:pPr>
            <a:endParaRPr lang="en-US" sz="2000" spc="-1" dirty="0">
              <a:solidFill>
                <a:schemeClr val="bg1"/>
              </a:solidFill>
              <a:latin typeface="Courier New" panose="02070309020205020404" pitchFamily="49" charset="0"/>
              <a:cs typeface="Courier New" panose="02070309020205020404" pitchFamily="49" charset="0"/>
            </a:endParaRPr>
          </a:p>
          <a:p>
            <a:pPr lvl="0">
              <a:defRPr/>
            </a:pPr>
            <a:r>
              <a:rPr lang="en-US" sz="2000" spc="-1" dirty="0" err="1">
                <a:solidFill>
                  <a:schemeClr val="bg1"/>
                </a:solidFill>
                <a:latin typeface="Courier New" panose="02070309020205020404" pitchFamily="49" charset="0"/>
                <a:cs typeface="Courier New" panose="02070309020205020404" pitchFamily="49" charset="0"/>
              </a:rPr>
              <a:t>sm</a:t>
            </a:r>
            <a:r>
              <a:rPr lang="en-US" sz="2000" spc="-1" dirty="0">
                <a:solidFill>
                  <a:schemeClr val="bg1"/>
                </a:solidFill>
                <a:latin typeface="Courier New" panose="02070309020205020404" pitchFamily="49" charset="0"/>
                <a:cs typeface="Courier New" panose="02070309020205020404" pitchFamily="49" charset="0"/>
              </a:rPr>
              <a:t> &lt;- </a:t>
            </a:r>
            <a:r>
              <a:rPr lang="en-US" sz="2000" spc="-1" dirty="0" err="1">
                <a:solidFill>
                  <a:schemeClr val="bg1"/>
                </a:solidFill>
                <a:latin typeface="Courier New" panose="02070309020205020404" pitchFamily="49" charset="0"/>
                <a:cs typeface="Courier New" panose="02070309020205020404" pitchFamily="49" charset="0"/>
              </a:rPr>
              <a:t>stan_model</a:t>
            </a:r>
            <a:r>
              <a:rPr lang="en-US" sz="2000" spc="-1" dirty="0">
                <a:solidFill>
                  <a:schemeClr val="bg1"/>
                </a:solidFill>
                <a:latin typeface="Courier New" panose="02070309020205020404" pitchFamily="49" charset="0"/>
                <a:cs typeface="Courier New" panose="02070309020205020404" pitchFamily="49" charset="0"/>
              </a:rPr>
              <a:t>(</a:t>
            </a:r>
            <a:r>
              <a:rPr lang="en-US" sz="2000" spc="-1" dirty="0" err="1">
                <a:solidFill>
                  <a:schemeClr val="bg1"/>
                </a:solidFill>
                <a:latin typeface="Courier New" panose="02070309020205020404" pitchFamily="49" charset="0"/>
                <a:cs typeface="Courier New" panose="02070309020205020404" pitchFamily="49" charset="0"/>
              </a:rPr>
              <a:t>stanc_ret</a:t>
            </a:r>
            <a:r>
              <a:rPr lang="en-US" sz="2000" spc="-1" dirty="0">
                <a:solidFill>
                  <a:schemeClr val="bg1"/>
                </a:solidFill>
                <a:latin typeface="Courier New" panose="02070309020205020404" pitchFamily="49" charset="0"/>
                <a:cs typeface="Courier New" panose="02070309020205020404" pitchFamily="49" charset="0"/>
              </a:rPr>
              <a:t> = </a:t>
            </a:r>
            <a:r>
              <a:rPr lang="en-US" sz="2000" spc="-1" dirty="0" err="1">
                <a:solidFill>
                  <a:schemeClr val="bg1"/>
                </a:solidFill>
                <a:latin typeface="Courier New" panose="02070309020205020404" pitchFamily="49" charset="0"/>
                <a:cs typeface="Courier New" panose="02070309020205020404" pitchFamily="49" charset="0"/>
              </a:rPr>
              <a:t>model.c</a:t>
            </a:r>
            <a:r>
              <a:rPr lang="en-US" sz="2000" spc="-1" dirty="0">
                <a:solidFill>
                  <a:schemeClr val="bg1"/>
                </a:solidFill>
                <a:latin typeface="Courier New" panose="02070309020205020404" pitchFamily="49" charset="0"/>
                <a:cs typeface="Courier New" panose="02070309020205020404" pitchFamily="49" charset="0"/>
              </a:rPr>
              <a:t>, verbose = T)</a:t>
            </a:r>
          </a:p>
          <a:p>
            <a:pPr lvl="0">
              <a:defRPr/>
            </a:pPr>
            <a:endParaRPr lang="en-US" sz="2000" spc="-1" dirty="0">
              <a:solidFill>
                <a:schemeClr val="bg1"/>
              </a:solidFill>
              <a:latin typeface="Courier New" panose="02070309020205020404" pitchFamily="49" charset="0"/>
              <a:cs typeface="Courier New" panose="02070309020205020404" pitchFamily="49" charset="0"/>
            </a:endParaRPr>
          </a:p>
          <a:p>
            <a:pPr lvl="0">
              <a:defRPr/>
            </a:pPr>
            <a:r>
              <a:rPr lang="en-US" sz="2000" spc="-1" dirty="0">
                <a:solidFill>
                  <a:srgbClr val="FFFF00"/>
                </a:solidFill>
                <a:latin typeface="Courier New" panose="02070309020205020404" pitchFamily="49" charset="0"/>
                <a:cs typeface="Courier New" panose="02070309020205020404" pitchFamily="49" charset="0"/>
              </a:rPr>
              <a:t># Run and </a:t>
            </a:r>
            <a:r>
              <a:rPr lang="en-US" sz="2000" spc="-1" dirty="0" err="1">
                <a:solidFill>
                  <a:srgbClr val="FFFF00"/>
                </a:solidFill>
                <a:latin typeface="Courier New" panose="02070309020205020404" pitchFamily="49" charset="0"/>
                <a:cs typeface="Courier New" panose="02070309020205020404" pitchFamily="49" charset="0"/>
              </a:rPr>
              <a:t>diagnost</a:t>
            </a:r>
            <a:r>
              <a:rPr lang="en-US" sz="2000" spc="-1" dirty="0">
                <a:solidFill>
                  <a:srgbClr val="FFFF00"/>
                </a:solidFill>
                <a:latin typeface="Courier New" panose="02070309020205020404" pitchFamily="49" charset="0"/>
                <a:cs typeface="Courier New" panose="02070309020205020404" pitchFamily="49" charset="0"/>
              </a:rPr>
              <a:t> the Stan model</a:t>
            </a:r>
          </a:p>
          <a:p>
            <a:pPr lvl="0">
              <a:defRPr/>
            </a:pPr>
            <a:r>
              <a:rPr lang="en-US" sz="2000" spc="-1" dirty="0" err="1">
                <a:solidFill>
                  <a:schemeClr val="bg1"/>
                </a:solidFill>
                <a:latin typeface="Courier New" panose="02070309020205020404" pitchFamily="49" charset="0"/>
                <a:cs typeface="Courier New" panose="02070309020205020404" pitchFamily="49" charset="0"/>
              </a:rPr>
              <a:t>rstan_options</a:t>
            </a:r>
            <a:r>
              <a:rPr lang="en-US" sz="2000" spc="-1" dirty="0">
                <a:solidFill>
                  <a:schemeClr val="bg1"/>
                </a:solidFill>
                <a:latin typeface="Courier New" panose="02070309020205020404" pitchFamily="49" charset="0"/>
                <a:cs typeface="Courier New" panose="02070309020205020404" pitchFamily="49" charset="0"/>
              </a:rPr>
              <a:t>(</a:t>
            </a:r>
            <a:r>
              <a:rPr lang="en-US" sz="2000" spc="-1" dirty="0" err="1">
                <a:solidFill>
                  <a:schemeClr val="bg1"/>
                </a:solidFill>
                <a:latin typeface="Courier New" panose="02070309020205020404" pitchFamily="49" charset="0"/>
                <a:cs typeface="Courier New" panose="02070309020205020404" pitchFamily="49" charset="0"/>
              </a:rPr>
              <a:t>auto_write</a:t>
            </a:r>
            <a:r>
              <a:rPr lang="en-US" sz="2000" spc="-1" dirty="0">
                <a:solidFill>
                  <a:schemeClr val="bg1"/>
                </a:solidFill>
                <a:latin typeface="Courier New" panose="02070309020205020404" pitchFamily="49" charset="0"/>
                <a:cs typeface="Courier New" panose="02070309020205020404" pitchFamily="49" charset="0"/>
              </a:rPr>
              <a:t> = TRUE)</a:t>
            </a:r>
          </a:p>
          <a:p>
            <a:pPr lvl="0">
              <a:defRPr/>
            </a:pPr>
            <a:r>
              <a:rPr lang="en-US" sz="2000" spc="-1" dirty="0">
                <a:solidFill>
                  <a:schemeClr val="bg1"/>
                </a:solidFill>
                <a:latin typeface="Courier New" panose="02070309020205020404" pitchFamily="49" charset="0"/>
                <a:cs typeface="Courier New" panose="02070309020205020404" pitchFamily="49" charset="0"/>
              </a:rPr>
              <a:t>options(</a:t>
            </a:r>
            <a:r>
              <a:rPr lang="en-US" sz="2000" spc="-1" dirty="0" err="1">
                <a:solidFill>
                  <a:schemeClr val="bg1"/>
                </a:solidFill>
                <a:latin typeface="Courier New" panose="02070309020205020404" pitchFamily="49" charset="0"/>
                <a:cs typeface="Courier New" panose="02070309020205020404" pitchFamily="49" charset="0"/>
              </a:rPr>
              <a:t>mc.cores</a:t>
            </a:r>
            <a:r>
              <a:rPr lang="en-US" sz="2000" spc="-1" dirty="0">
                <a:solidFill>
                  <a:schemeClr val="bg1"/>
                </a:solidFill>
                <a:latin typeface="Courier New" panose="02070309020205020404" pitchFamily="49" charset="0"/>
                <a:cs typeface="Courier New" panose="02070309020205020404" pitchFamily="49" charset="0"/>
              </a:rPr>
              <a:t> = parallel::</a:t>
            </a:r>
            <a:r>
              <a:rPr lang="en-US" sz="2000" spc="-1" dirty="0" err="1">
                <a:solidFill>
                  <a:schemeClr val="bg1"/>
                </a:solidFill>
                <a:latin typeface="Courier New" panose="02070309020205020404" pitchFamily="49" charset="0"/>
                <a:cs typeface="Courier New" panose="02070309020205020404" pitchFamily="49" charset="0"/>
              </a:rPr>
              <a:t>detectCores</a:t>
            </a:r>
            <a:r>
              <a:rPr lang="en-US" sz="2000" spc="-1" dirty="0">
                <a:solidFill>
                  <a:schemeClr val="bg1"/>
                </a:solidFill>
                <a:latin typeface="Courier New" panose="02070309020205020404" pitchFamily="49" charset="0"/>
                <a:cs typeface="Courier New" panose="02070309020205020404" pitchFamily="49" charset="0"/>
              </a:rPr>
              <a:t>())</a:t>
            </a:r>
          </a:p>
          <a:p>
            <a:pPr lvl="0">
              <a:defRPr/>
            </a:pPr>
            <a:r>
              <a:rPr lang="en-US" sz="2000" spc="-1" dirty="0">
                <a:solidFill>
                  <a:schemeClr val="bg1"/>
                </a:solidFill>
                <a:latin typeface="Courier New" panose="02070309020205020404" pitchFamily="49" charset="0"/>
                <a:cs typeface="Courier New" panose="02070309020205020404" pitchFamily="49" charset="0"/>
              </a:rPr>
              <a:t>bfit &lt;- sampling(</a:t>
            </a:r>
            <a:r>
              <a:rPr lang="en-US" sz="2000" spc="-1" dirty="0" err="1">
                <a:solidFill>
                  <a:schemeClr val="bg1"/>
                </a:solidFill>
                <a:latin typeface="Courier New" panose="02070309020205020404" pitchFamily="49" charset="0"/>
                <a:cs typeface="Courier New" panose="02070309020205020404" pitchFamily="49" charset="0"/>
              </a:rPr>
              <a:t>sm</a:t>
            </a:r>
            <a:r>
              <a:rPr lang="en-US" sz="2000" spc="-1" dirty="0">
                <a:solidFill>
                  <a:schemeClr val="bg1"/>
                </a:solidFill>
                <a:latin typeface="Courier New" panose="02070309020205020404" pitchFamily="49" charset="0"/>
                <a:cs typeface="Courier New" panose="02070309020205020404" pitchFamily="49" charset="0"/>
              </a:rPr>
              <a:t>, data = </a:t>
            </a:r>
            <a:r>
              <a:rPr lang="en-US" sz="2000" spc="-1" dirty="0" err="1">
                <a:solidFill>
                  <a:schemeClr val="bg1"/>
                </a:solidFill>
                <a:latin typeface="Courier New" panose="02070309020205020404" pitchFamily="49" charset="0"/>
                <a:cs typeface="Courier New" panose="02070309020205020404" pitchFamily="49" charset="0"/>
              </a:rPr>
              <a:t>dat</a:t>
            </a:r>
            <a:r>
              <a:rPr lang="en-US" sz="2000" spc="-1" dirty="0">
                <a:solidFill>
                  <a:schemeClr val="bg1"/>
                </a:solidFill>
                <a:latin typeface="Courier New" panose="02070309020205020404" pitchFamily="49" charset="0"/>
                <a:cs typeface="Courier New" panose="02070309020205020404" pitchFamily="49" charset="0"/>
              </a:rPr>
              <a:t>,</a:t>
            </a:r>
          </a:p>
          <a:p>
            <a:pPr lvl="0">
              <a:defRPr/>
            </a:pPr>
            <a:r>
              <a:rPr lang="en-US" sz="2000" spc="-1" dirty="0">
                <a:solidFill>
                  <a:schemeClr val="bg1"/>
                </a:solidFill>
                <a:latin typeface="Courier New" panose="02070309020205020404" pitchFamily="49" charset="0"/>
                <a:cs typeface="Courier New" panose="02070309020205020404" pitchFamily="49" charset="0"/>
              </a:rPr>
              <a:t>                </a:t>
            </a:r>
            <a:r>
              <a:rPr lang="en-US" sz="2000" spc="-1" dirty="0">
                <a:solidFill>
                  <a:srgbClr val="FFFF00"/>
                </a:solidFill>
                <a:latin typeface="Courier New" panose="02070309020205020404" pitchFamily="49" charset="0"/>
                <a:cs typeface="Courier New" panose="02070309020205020404" pitchFamily="49" charset="0"/>
              </a:rPr>
              <a:t>#control = list(</a:t>
            </a:r>
            <a:r>
              <a:rPr lang="en-US" sz="2000" spc="-1" dirty="0" err="1">
                <a:solidFill>
                  <a:srgbClr val="FFFF00"/>
                </a:solidFill>
                <a:latin typeface="Courier New" panose="02070309020205020404" pitchFamily="49" charset="0"/>
                <a:cs typeface="Courier New" panose="02070309020205020404" pitchFamily="49" charset="0"/>
              </a:rPr>
              <a:t>adapt_delta</a:t>
            </a:r>
            <a:r>
              <a:rPr lang="en-US" sz="2000" spc="-1" dirty="0">
                <a:solidFill>
                  <a:srgbClr val="FFFF00"/>
                </a:solidFill>
                <a:latin typeface="Courier New" panose="02070309020205020404" pitchFamily="49" charset="0"/>
                <a:cs typeface="Courier New" panose="02070309020205020404" pitchFamily="49" charset="0"/>
              </a:rPr>
              <a:t> = 0.85),</a:t>
            </a:r>
          </a:p>
          <a:p>
            <a:pPr lvl="0">
              <a:defRPr/>
            </a:pPr>
            <a:r>
              <a:rPr lang="en-US" sz="2000" spc="-1" dirty="0">
                <a:solidFill>
                  <a:schemeClr val="bg1"/>
                </a:solidFill>
                <a:latin typeface="Courier New" panose="02070309020205020404" pitchFamily="49" charset="0"/>
                <a:cs typeface="Courier New" panose="02070309020205020404" pitchFamily="49" charset="0"/>
              </a:rPr>
              <a:t>                </a:t>
            </a:r>
            <a:r>
              <a:rPr lang="en-US" sz="2000" spc="-1" dirty="0" err="1">
                <a:solidFill>
                  <a:schemeClr val="bg1"/>
                </a:solidFill>
                <a:latin typeface="Courier New" panose="02070309020205020404" pitchFamily="49" charset="0"/>
                <a:cs typeface="Courier New" panose="02070309020205020404" pitchFamily="49" charset="0"/>
              </a:rPr>
              <a:t>iter</a:t>
            </a:r>
            <a:r>
              <a:rPr lang="en-US" sz="2000" spc="-1" dirty="0">
                <a:solidFill>
                  <a:schemeClr val="bg1"/>
                </a:solidFill>
                <a:latin typeface="Courier New" panose="02070309020205020404" pitchFamily="49" charset="0"/>
                <a:cs typeface="Courier New" panose="02070309020205020404" pitchFamily="49" charset="0"/>
              </a:rPr>
              <a:t>=20000,</a:t>
            </a:r>
          </a:p>
          <a:p>
            <a:pPr lvl="0">
              <a:defRPr/>
            </a:pPr>
            <a:r>
              <a:rPr lang="en-US" sz="2000" spc="-1" dirty="0">
                <a:solidFill>
                  <a:schemeClr val="bg1"/>
                </a:solidFill>
                <a:latin typeface="Courier New" panose="02070309020205020404" pitchFamily="49" charset="0"/>
                <a:cs typeface="Courier New" panose="02070309020205020404" pitchFamily="49" charset="0"/>
              </a:rPr>
              <a:t>                thin = 10,</a:t>
            </a:r>
          </a:p>
          <a:p>
            <a:pPr lvl="0">
              <a:defRPr/>
            </a:pPr>
            <a:r>
              <a:rPr lang="en-US" sz="2000" spc="-1" dirty="0">
                <a:solidFill>
                  <a:schemeClr val="bg1"/>
                </a:solidFill>
                <a:latin typeface="Courier New" panose="02070309020205020404" pitchFamily="49" charset="0"/>
                <a:cs typeface="Courier New" panose="02070309020205020404" pitchFamily="49" charset="0"/>
              </a:rPr>
              <a:t>                chains = 8)</a:t>
            </a:r>
          </a:p>
          <a:p>
            <a:pPr lvl="0">
              <a:defRPr/>
            </a:pPr>
            <a:r>
              <a:rPr lang="en-US" sz="2000" spc="-1" dirty="0">
                <a:solidFill>
                  <a:schemeClr val="bg1"/>
                </a:solidFill>
                <a:latin typeface="Courier New" panose="02070309020205020404" pitchFamily="49" charset="0"/>
                <a:cs typeface="Courier New" panose="02070309020205020404" pitchFamily="49" charset="0"/>
              </a:rPr>
              <a:t>print(bfit)</a:t>
            </a:r>
          </a:p>
          <a:p>
            <a:pPr lvl="0">
              <a:defRPr/>
            </a:pPr>
            <a:r>
              <a:rPr lang="en-US" sz="2000" spc="-1" dirty="0" err="1">
                <a:solidFill>
                  <a:schemeClr val="bg1"/>
                </a:solidFill>
                <a:latin typeface="Courier New" panose="02070309020205020404" pitchFamily="49" charset="0"/>
                <a:cs typeface="Courier New" panose="02070309020205020404" pitchFamily="49" charset="0"/>
              </a:rPr>
              <a:t>launch_shinystan</a:t>
            </a:r>
            <a:r>
              <a:rPr lang="en-US" sz="2000" spc="-1" dirty="0">
                <a:solidFill>
                  <a:schemeClr val="bg1"/>
                </a:solidFill>
                <a:latin typeface="Courier New" panose="02070309020205020404" pitchFamily="49" charset="0"/>
                <a:cs typeface="Courier New" panose="02070309020205020404" pitchFamily="49" charset="0"/>
              </a:rPr>
              <a:t>(bfit)</a:t>
            </a:r>
          </a:p>
          <a:p>
            <a:pPr lvl="0">
              <a:defRPr/>
            </a:pPr>
            <a:endParaRPr lang="en-US" sz="2000" spc="-1"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4419875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F896EA7-191D-48D2-AD69-97530D62DEFB}"/>
              </a:ext>
            </a:extLst>
          </p:cNvPr>
          <p:cNvSpPr/>
          <p:nvPr/>
        </p:nvSpPr>
        <p:spPr>
          <a:xfrm>
            <a:off x="142406" y="711323"/>
            <a:ext cx="8859187" cy="3168645"/>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dirty="0">
                <a:ln>
                  <a:noFill/>
                </a:ln>
                <a:solidFill>
                  <a:srgbClr val="FFFF00"/>
                </a:solidFill>
                <a:effectLst/>
                <a:uLnTx/>
                <a:uFillTx/>
                <a:latin typeface="Courier New" panose="02070309020205020404" pitchFamily="49" charset="0"/>
                <a:cs typeface="Courier New" panose="02070309020205020404" pitchFamily="49" charset="0"/>
              </a:rPr>
              <a:t># Re-run the MLE estimate:</a:t>
            </a:r>
          </a:p>
          <a:p>
            <a:pPr lvl="0">
              <a:defRPr/>
            </a:pPr>
            <a:r>
              <a:rPr lang="en-US" sz="2000" spc="-1" dirty="0">
                <a:solidFill>
                  <a:prstClr val="white"/>
                </a:solidFill>
                <a:latin typeface="Courier New" panose="02070309020205020404" pitchFamily="49" charset="0"/>
                <a:cs typeface="Courier New" panose="02070309020205020404" pitchFamily="49" charset="0"/>
              </a:rPr>
              <a:t>Ma &lt;- </a:t>
            </a:r>
            <a:r>
              <a:rPr lang="en-US" sz="2000" spc="-1" dirty="0" err="1">
                <a:solidFill>
                  <a:prstClr val="white"/>
                </a:solidFill>
                <a:latin typeface="Courier New" panose="02070309020205020404" pitchFamily="49" charset="0"/>
                <a:cs typeface="Courier New" panose="02070309020205020404" pitchFamily="49" charset="0"/>
              </a:rPr>
              <a:t>glm</a:t>
            </a:r>
            <a:r>
              <a:rPr lang="en-US" sz="2000" spc="-1" dirty="0">
                <a:solidFill>
                  <a:prstClr val="white"/>
                </a:solidFill>
                <a:latin typeface="Courier New" panose="02070309020205020404" pitchFamily="49" charset="0"/>
                <a:cs typeface="Courier New" panose="02070309020205020404" pitchFamily="49" charset="0"/>
              </a:rPr>
              <a:t>(</a:t>
            </a:r>
          </a:p>
          <a:p>
            <a:pPr lvl="0">
              <a:defRPr/>
            </a:pPr>
            <a:r>
              <a:rPr lang="en-US" sz="2000" spc="-1" dirty="0">
                <a:solidFill>
                  <a:prstClr val="white"/>
                </a:solidFill>
                <a:latin typeface="Courier New" panose="02070309020205020404" pitchFamily="49" charset="0"/>
                <a:cs typeface="Courier New" panose="02070309020205020404" pitchFamily="49" charset="0"/>
              </a:rPr>
              <a:t> y ~ </a:t>
            </a:r>
            <a:r>
              <a:rPr lang="en-US" sz="2000" spc="-1" dirty="0" err="1">
                <a:solidFill>
                  <a:prstClr val="white"/>
                </a:solidFill>
                <a:latin typeface="Courier New" panose="02070309020205020404" pitchFamily="49" charset="0"/>
                <a:cs typeface="Courier New" panose="02070309020205020404" pitchFamily="49" charset="0"/>
              </a:rPr>
              <a:t>Delta.alpha</a:t>
            </a:r>
            <a:r>
              <a:rPr lang="en-US" sz="2000" spc="-1" dirty="0">
                <a:solidFill>
                  <a:prstClr val="white"/>
                </a:solidFill>
                <a:latin typeface="Courier New" panose="02070309020205020404" pitchFamily="49" charset="0"/>
                <a:cs typeface="Courier New" panose="02070309020205020404" pitchFamily="49" charset="0"/>
              </a:rPr>
              <a:t>[,1] + </a:t>
            </a:r>
          </a:p>
          <a:p>
            <a:pPr lvl="0">
              <a:defRPr/>
            </a:pPr>
            <a:r>
              <a:rPr lang="en-US" sz="2000" spc="-1" dirty="0">
                <a:solidFill>
                  <a:prstClr val="white"/>
                </a:solidFill>
                <a:latin typeface="Courier New" panose="02070309020205020404" pitchFamily="49" charset="0"/>
                <a:cs typeface="Courier New" panose="02070309020205020404" pitchFamily="49" charset="0"/>
              </a:rPr>
              <a:t>     </a:t>
            </a:r>
            <a:r>
              <a:rPr lang="en-US" sz="2000" spc="-1" dirty="0" err="1">
                <a:solidFill>
                  <a:prstClr val="white"/>
                </a:solidFill>
                <a:latin typeface="Courier New" panose="02070309020205020404" pitchFamily="49" charset="0"/>
                <a:cs typeface="Courier New" panose="02070309020205020404" pitchFamily="49" charset="0"/>
              </a:rPr>
              <a:t>Delta.alpha</a:t>
            </a:r>
            <a:r>
              <a:rPr lang="en-US" sz="2000" spc="-1" dirty="0">
                <a:solidFill>
                  <a:prstClr val="white"/>
                </a:solidFill>
                <a:latin typeface="Courier New" panose="02070309020205020404" pitchFamily="49" charset="0"/>
                <a:cs typeface="Courier New" panose="02070309020205020404" pitchFamily="49" charset="0"/>
              </a:rPr>
              <a:t>[,2] + </a:t>
            </a:r>
          </a:p>
          <a:p>
            <a:pPr lvl="0">
              <a:defRPr/>
            </a:pPr>
            <a:r>
              <a:rPr lang="en-US" sz="2000" spc="-1" dirty="0">
                <a:solidFill>
                  <a:prstClr val="white"/>
                </a:solidFill>
                <a:latin typeface="Courier New" panose="02070309020205020404" pitchFamily="49" charset="0"/>
                <a:cs typeface="Courier New" panose="02070309020205020404" pitchFamily="49" charset="0"/>
              </a:rPr>
              <a:t>     </a:t>
            </a:r>
            <a:r>
              <a:rPr lang="en-US" sz="2000" spc="-1" dirty="0" err="1">
                <a:solidFill>
                  <a:prstClr val="white"/>
                </a:solidFill>
                <a:latin typeface="Courier New" panose="02070309020205020404" pitchFamily="49" charset="0"/>
                <a:cs typeface="Courier New" panose="02070309020205020404" pitchFamily="49" charset="0"/>
              </a:rPr>
              <a:t>Delta.alpha</a:t>
            </a:r>
            <a:r>
              <a:rPr lang="en-US" sz="2000" spc="-1" dirty="0">
                <a:solidFill>
                  <a:prstClr val="white"/>
                </a:solidFill>
                <a:latin typeface="Courier New" panose="02070309020205020404" pitchFamily="49" charset="0"/>
                <a:cs typeface="Courier New" panose="02070309020205020404" pitchFamily="49" charset="0"/>
              </a:rPr>
              <a:t>[,3] +</a:t>
            </a:r>
          </a:p>
          <a:p>
            <a:pPr lvl="0">
              <a:defRPr/>
            </a:pPr>
            <a:r>
              <a:rPr lang="en-US" sz="2000" spc="-1" dirty="0">
                <a:solidFill>
                  <a:prstClr val="white"/>
                </a:solidFill>
                <a:latin typeface="Courier New" panose="02070309020205020404" pitchFamily="49" charset="0"/>
                <a:cs typeface="Courier New" panose="02070309020205020404" pitchFamily="49" charset="0"/>
              </a:rPr>
              <a:t>     </a:t>
            </a:r>
            <a:r>
              <a:rPr lang="en-US" sz="2000" spc="-1" dirty="0" err="1">
                <a:solidFill>
                  <a:prstClr val="white"/>
                </a:solidFill>
                <a:latin typeface="Courier New" panose="02070309020205020404" pitchFamily="49" charset="0"/>
                <a:cs typeface="Courier New" panose="02070309020205020404" pitchFamily="49" charset="0"/>
              </a:rPr>
              <a:t>Delta.alpha</a:t>
            </a:r>
            <a:r>
              <a:rPr lang="en-US" sz="2000" spc="-1" dirty="0">
                <a:solidFill>
                  <a:prstClr val="white"/>
                </a:solidFill>
                <a:latin typeface="Courier New" panose="02070309020205020404" pitchFamily="49" charset="0"/>
                <a:cs typeface="Courier New" panose="02070309020205020404" pitchFamily="49" charset="0"/>
              </a:rPr>
              <a:t>[,4] + </a:t>
            </a:r>
          </a:p>
          <a:p>
            <a:pPr lvl="0">
              <a:defRPr/>
            </a:pPr>
            <a:r>
              <a:rPr lang="en-US" sz="2000" spc="-1" dirty="0">
                <a:solidFill>
                  <a:prstClr val="white"/>
                </a:solidFill>
                <a:latin typeface="Courier New" panose="02070309020205020404" pitchFamily="49" charset="0"/>
                <a:cs typeface="Courier New" panose="02070309020205020404" pitchFamily="49" charset="0"/>
              </a:rPr>
              <a:t>     </a:t>
            </a:r>
            <a:r>
              <a:rPr lang="en-US" sz="2000" spc="-1" dirty="0" err="1">
                <a:solidFill>
                  <a:prstClr val="white"/>
                </a:solidFill>
                <a:latin typeface="Courier New" panose="02070309020205020404" pitchFamily="49" charset="0"/>
                <a:cs typeface="Courier New" panose="02070309020205020404" pitchFamily="49" charset="0"/>
              </a:rPr>
              <a:t>Delta.alpha</a:t>
            </a:r>
            <a:r>
              <a:rPr lang="en-US" sz="2000" spc="-1" dirty="0">
                <a:solidFill>
                  <a:prstClr val="white"/>
                </a:solidFill>
                <a:latin typeface="Courier New" panose="02070309020205020404" pitchFamily="49" charset="0"/>
                <a:cs typeface="Courier New" panose="02070309020205020404" pitchFamily="49" charset="0"/>
              </a:rPr>
              <a:t>[,5] + </a:t>
            </a:r>
          </a:p>
          <a:p>
            <a:pPr lvl="0">
              <a:defRPr/>
            </a:pPr>
            <a:r>
              <a:rPr lang="en-US" sz="2000" spc="-1" dirty="0">
                <a:solidFill>
                  <a:prstClr val="white"/>
                </a:solidFill>
                <a:latin typeface="Courier New" panose="02070309020205020404" pitchFamily="49" charset="0"/>
                <a:cs typeface="Courier New" panose="02070309020205020404" pitchFamily="49" charset="0"/>
              </a:rPr>
              <a:t>     </a:t>
            </a:r>
            <a:r>
              <a:rPr lang="en-US" sz="2000" spc="-1" dirty="0" err="1">
                <a:solidFill>
                  <a:prstClr val="white"/>
                </a:solidFill>
                <a:latin typeface="Courier New" panose="02070309020205020404" pitchFamily="49" charset="0"/>
                <a:cs typeface="Courier New" panose="02070309020205020404" pitchFamily="49" charset="0"/>
              </a:rPr>
              <a:t>Delta.alpha</a:t>
            </a:r>
            <a:r>
              <a:rPr lang="en-US" sz="2000" spc="-1" dirty="0">
                <a:solidFill>
                  <a:prstClr val="white"/>
                </a:solidFill>
                <a:latin typeface="Courier New" panose="02070309020205020404" pitchFamily="49" charset="0"/>
                <a:cs typeface="Courier New" panose="02070309020205020404" pitchFamily="49" charset="0"/>
              </a:rPr>
              <a:t>[,6] - 1,</a:t>
            </a:r>
          </a:p>
          <a:p>
            <a:pPr lvl="0">
              <a:defRPr/>
            </a:pPr>
            <a:r>
              <a:rPr lang="en-US" sz="2000" spc="-1" dirty="0">
                <a:solidFill>
                  <a:prstClr val="white"/>
                </a:solidFill>
                <a:latin typeface="Courier New" panose="02070309020205020404" pitchFamily="49" charset="0"/>
                <a:cs typeface="Courier New" panose="02070309020205020404" pitchFamily="49" charset="0"/>
              </a:rPr>
              <a:t>     family=binomial(link=</a:t>
            </a:r>
            <a:r>
              <a:rPr lang="en-US" sz="2000" spc="-1" dirty="0">
                <a:solidFill>
                  <a:srgbClr val="00B050"/>
                </a:solidFill>
                <a:latin typeface="Courier New" panose="02070309020205020404" pitchFamily="49" charset="0"/>
                <a:cs typeface="Courier New" panose="02070309020205020404" pitchFamily="49" charset="0"/>
              </a:rPr>
              <a:t>"logit"</a:t>
            </a:r>
            <a:r>
              <a:rPr lang="en-US" sz="2000" spc="-1" dirty="0">
                <a:solidFill>
                  <a:prstClr val="white"/>
                </a:solidFill>
                <a:latin typeface="Courier New" panose="02070309020205020404" pitchFamily="49" charset="0"/>
                <a:cs typeface="Courier New" panose="02070309020205020404" pitchFamily="49" charset="0"/>
              </a:rPr>
              <a:t>))</a:t>
            </a:r>
          </a:p>
          <a:p>
            <a:pPr lvl="0">
              <a:defRPr/>
            </a:pPr>
            <a:r>
              <a:rPr lang="en-US" sz="2000" spc="-1" dirty="0">
                <a:solidFill>
                  <a:prstClr val="white"/>
                </a:solidFill>
                <a:latin typeface="Courier New" panose="02070309020205020404" pitchFamily="49" charset="0"/>
                <a:cs typeface="Courier New" panose="02070309020205020404" pitchFamily="49" charset="0"/>
              </a:rPr>
              <a:t>summary(Ma)</a:t>
            </a:r>
          </a:p>
        </p:txBody>
      </p:sp>
    </p:spTree>
    <p:extLst>
      <p:ext uri="{BB962C8B-B14F-4D97-AF65-F5344CB8AC3E}">
        <p14:creationId xmlns:p14="http://schemas.microsoft.com/office/powerpoint/2010/main" val="380226162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F896EA7-191D-48D2-AD69-97530D62DEFB}"/>
              </a:ext>
            </a:extLst>
          </p:cNvPr>
          <p:cNvSpPr/>
          <p:nvPr/>
        </p:nvSpPr>
        <p:spPr>
          <a:xfrm>
            <a:off x="149900" y="705904"/>
            <a:ext cx="8859187" cy="5446191"/>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a:solidFill>
                  <a:srgbClr val="FFFF00"/>
                </a:solidFill>
                <a:latin typeface="Courier New" panose="02070309020205020404" pitchFamily="49" charset="0"/>
                <a:cs typeface="Courier New" panose="02070309020205020404" pitchFamily="49" charset="0"/>
              </a:rPr>
              <a:t># Compare the Bayes, and MLE with the True model:</a:t>
            </a:r>
          </a:p>
          <a:p>
            <a:pPr lvl="0">
              <a:defRPr/>
            </a:pPr>
            <a:r>
              <a:rPr lang="en-US" sz="1200" spc="-1" dirty="0" err="1">
                <a:solidFill>
                  <a:prstClr val="white"/>
                </a:solidFill>
                <a:latin typeface="Courier New" panose="02070309020205020404" pitchFamily="49" charset="0"/>
                <a:cs typeface="Courier New" panose="02070309020205020404" pitchFamily="49" charset="0"/>
              </a:rPr>
              <a:t>bayes.lrm$par</a:t>
            </a:r>
            <a:r>
              <a:rPr lang="en-US" sz="1200" spc="-1" dirty="0">
                <a:solidFill>
                  <a:prstClr val="white"/>
                </a:solidFill>
                <a:latin typeface="Courier New" panose="02070309020205020404" pitchFamily="49" charset="0"/>
                <a:cs typeface="Courier New" panose="02070309020205020404" pitchFamily="49" charset="0"/>
              </a:rPr>
              <a:t> &lt;- c(median(beta[,1]), median(beta[,2]), median(beta[,3]), median(beta[,4]), median(beta[,5]), median(beta[,6]))</a:t>
            </a:r>
          </a:p>
          <a:p>
            <a:pPr lvl="0">
              <a:defRPr/>
            </a:pPr>
            <a:r>
              <a:rPr lang="en-US" sz="1200" spc="-1" dirty="0" err="1">
                <a:solidFill>
                  <a:prstClr val="white"/>
                </a:solidFill>
                <a:latin typeface="Courier New" panose="02070309020205020404" pitchFamily="49" charset="0"/>
                <a:cs typeface="Courier New" panose="02070309020205020404" pitchFamily="49" charset="0"/>
              </a:rPr>
              <a:t>mle.lrm$par</a:t>
            </a:r>
            <a:r>
              <a:rPr lang="en-US" sz="1200" spc="-1" dirty="0">
                <a:solidFill>
                  <a:prstClr val="white"/>
                </a:solidFill>
                <a:latin typeface="Courier New" panose="02070309020205020404" pitchFamily="49" charset="0"/>
                <a:cs typeface="Courier New" panose="02070309020205020404" pitchFamily="49" charset="0"/>
              </a:rPr>
              <a:t>   &lt;- </a:t>
            </a:r>
            <a:r>
              <a:rPr lang="en-US" sz="1200" spc="-1" dirty="0" err="1">
                <a:solidFill>
                  <a:prstClr val="white"/>
                </a:solidFill>
                <a:latin typeface="Courier New" panose="02070309020205020404" pitchFamily="49" charset="0"/>
                <a:cs typeface="Courier New" panose="02070309020205020404" pitchFamily="49" charset="0"/>
              </a:rPr>
              <a:t>as.numeric</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coef</a:t>
            </a:r>
            <a:r>
              <a:rPr lang="en-US" sz="1200" spc="-1" dirty="0">
                <a:solidFill>
                  <a:prstClr val="white"/>
                </a:solidFill>
                <a:latin typeface="Courier New" panose="02070309020205020404" pitchFamily="49" charset="0"/>
                <a:cs typeface="Courier New" panose="02070309020205020404" pitchFamily="49" charset="0"/>
              </a:rPr>
              <a:t>(Ma))</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a:solidFill>
                  <a:prstClr val="white"/>
                </a:solidFill>
                <a:latin typeface="Courier New" panose="02070309020205020404" pitchFamily="49" charset="0"/>
                <a:cs typeface="Courier New" panose="02070309020205020404" pitchFamily="49" charset="0"/>
              </a:rPr>
              <a:t>out.pot2  &lt;- </a:t>
            </a:r>
            <a:r>
              <a:rPr lang="en-US" sz="1200" spc="-1" dirty="0" err="1">
                <a:solidFill>
                  <a:prstClr val="white"/>
                </a:solidFill>
                <a:latin typeface="Courier New" panose="02070309020205020404" pitchFamily="49" charset="0"/>
                <a:cs typeface="Courier New" panose="02070309020205020404" pitchFamily="49" charset="0"/>
              </a:rPr>
              <a:t>make.pots</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parms</a:t>
            </a:r>
            <a:r>
              <a:rPr lang="en-US" sz="1200" spc="-1" dirty="0">
                <a:solidFill>
                  <a:prstClr val="white"/>
                </a:solidFill>
                <a:latin typeface="Courier New" panose="02070309020205020404" pitchFamily="49" charset="0"/>
                <a:cs typeface="Courier New" panose="02070309020205020404" pitchFamily="49" charset="0"/>
              </a:rPr>
              <a:t> = </a:t>
            </a:r>
            <a:r>
              <a:rPr lang="en-US" sz="1200" spc="-1" dirty="0" err="1">
                <a:solidFill>
                  <a:prstClr val="white"/>
                </a:solidFill>
                <a:latin typeface="Courier New" panose="02070309020205020404" pitchFamily="49" charset="0"/>
                <a:cs typeface="Courier New" panose="02070309020205020404" pitchFamily="49" charset="0"/>
              </a:rPr>
              <a:t>bayes.lrm$par</a:t>
            </a: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crf</a:t>
            </a:r>
            <a:r>
              <a:rPr lang="en-US" sz="1200" spc="-1" dirty="0">
                <a:solidFill>
                  <a:prstClr val="white"/>
                </a:solidFill>
                <a:latin typeface="Courier New" panose="02070309020205020404" pitchFamily="49" charset="0"/>
                <a:cs typeface="Courier New" panose="02070309020205020404" pitchFamily="49" charset="0"/>
              </a:rPr>
              <a:t> = </a:t>
            </a:r>
            <a:r>
              <a:rPr lang="en-US" sz="1200" spc="-1" dirty="0" err="1">
                <a:solidFill>
                  <a:prstClr val="white"/>
                </a:solidFill>
                <a:latin typeface="Courier New" panose="02070309020205020404" pitchFamily="49" charset="0"/>
                <a:cs typeface="Courier New" panose="02070309020205020404" pitchFamily="49" charset="0"/>
              </a:rPr>
              <a:t>bayes.lrm</a:t>
            </a: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rescaleQ</a:t>
            </a:r>
            <a:r>
              <a:rPr lang="en-US" sz="1200" spc="-1" dirty="0">
                <a:solidFill>
                  <a:prstClr val="white"/>
                </a:solidFill>
                <a:latin typeface="Courier New" panose="02070309020205020404" pitchFamily="49" charset="0"/>
                <a:cs typeface="Courier New" panose="02070309020205020404" pitchFamily="49" charset="0"/>
              </a:rPr>
              <a:t> = T, </a:t>
            </a:r>
            <a:r>
              <a:rPr lang="en-US" sz="1200" spc="-1" dirty="0" err="1">
                <a:solidFill>
                  <a:prstClr val="white"/>
                </a:solidFill>
                <a:latin typeface="Courier New" panose="02070309020205020404" pitchFamily="49" charset="0"/>
                <a:cs typeface="Courier New" panose="02070309020205020404" pitchFamily="49" charset="0"/>
              </a:rPr>
              <a:t>replaceQ</a:t>
            </a:r>
            <a:r>
              <a:rPr lang="en-US" sz="1200" spc="-1" dirty="0">
                <a:solidFill>
                  <a:prstClr val="white"/>
                </a:solidFill>
                <a:latin typeface="Courier New" panose="02070309020205020404" pitchFamily="49" charset="0"/>
                <a:cs typeface="Courier New" panose="02070309020205020404" pitchFamily="49" charset="0"/>
              </a:rPr>
              <a:t> = T)</a:t>
            </a:r>
          </a:p>
          <a:p>
            <a:pPr lvl="0">
              <a:defRPr/>
            </a:pPr>
            <a:r>
              <a:rPr lang="en-US" sz="1200" spc="-1" dirty="0">
                <a:solidFill>
                  <a:prstClr val="white"/>
                </a:solidFill>
                <a:latin typeface="Courier New" panose="02070309020205020404" pitchFamily="49" charset="0"/>
                <a:cs typeface="Courier New" panose="02070309020205020404" pitchFamily="49" charset="0"/>
              </a:rPr>
              <a:t>out.pot2a &lt;- </a:t>
            </a:r>
            <a:r>
              <a:rPr lang="en-US" sz="1200" spc="-1" dirty="0" err="1">
                <a:solidFill>
                  <a:prstClr val="white"/>
                </a:solidFill>
                <a:latin typeface="Courier New" panose="02070309020205020404" pitchFamily="49" charset="0"/>
                <a:cs typeface="Courier New" panose="02070309020205020404" pitchFamily="49" charset="0"/>
              </a:rPr>
              <a:t>make.pots</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parms</a:t>
            </a:r>
            <a:r>
              <a:rPr lang="en-US" sz="1200" spc="-1" dirty="0">
                <a:solidFill>
                  <a:prstClr val="white"/>
                </a:solidFill>
                <a:latin typeface="Courier New" panose="02070309020205020404" pitchFamily="49" charset="0"/>
                <a:cs typeface="Courier New" panose="02070309020205020404" pitchFamily="49" charset="0"/>
              </a:rPr>
              <a:t> = </a:t>
            </a:r>
            <a:r>
              <a:rPr lang="en-US" sz="1200" spc="-1" dirty="0" err="1">
                <a:solidFill>
                  <a:prstClr val="white"/>
                </a:solidFill>
                <a:latin typeface="Courier New" panose="02070309020205020404" pitchFamily="49" charset="0"/>
                <a:cs typeface="Courier New" panose="02070309020205020404" pitchFamily="49" charset="0"/>
              </a:rPr>
              <a:t>mle.lrm$par</a:t>
            </a: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crf</a:t>
            </a:r>
            <a:r>
              <a:rPr lang="en-US" sz="1200" spc="-1" dirty="0">
                <a:solidFill>
                  <a:prstClr val="white"/>
                </a:solidFill>
                <a:latin typeface="Courier New" panose="02070309020205020404" pitchFamily="49" charset="0"/>
                <a:cs typeface="Courier New" panose="02070309020205020404" pitchFamily="49" charset="0"/>
              </a:rPr>
              <a:t> = </a:t>
            </a:r>
            <a:r>
              <a:rPr lang="en-US" sz="1200" spc="-1" dirty="0" err="1">
                <a:solidFill>
                  <a:prstClr val="white"/>
                </a:solidFill>
                <a:latin typeface="Courier New" panose="02070309020205020404" pitchFamily="49" charset="0"/>
                <a:cs typeface="Courier New" panose="02070309020205020404" pitchFamily="49" charset="0"/>
              </a:rPr>
              <a:t>mle.lrm</a:t>
            </a: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rescaleQ</a:t>
            </a:r>
            <a:r>
              <a:rPr lang="en-US" sz="1200" spc="-1" dirty="0">
                <a:solidFill>
                  <a:prstClr val="white"/>
                </a:solidFill>
                <a:latin typeface="Courier New" panose="02070309020205020404" pitchFamily="49" charset="0"/>
                <a:cs typeface="Courier New" panose="02070309020205020404" pitchFamily="49" charset="0"/>
              </a:rPr>
              <a:t> = T, </a:t>
            </a:r>
            <a:r>
              <a:rPr lang="en-US" sz="1200" spc="-1" dirty="0" err="1">
                <a:solidFill>
                  <a:prstClr val="white"/>
                </a:solidFill>
                <a:latin typeface="Courier New" panose="02070309020205020404" pitchFamily="49" charset="0"/>
                <a:cs typeface="Courier New" panose="02070309020205020404" pitchFamily="49" charset="0"/>
              </a:rPr>
              <a:t>replaceQ</a:t>
            </a:r>
            <a:r>
              <a:rPr lang="en-US" sz="1200" spc="-1" dirty="0">
                <a:solidFill>
                  <a:prstClr val="white"/>
                </a:solidFill>
                <a:latin typeface="Courier New" panose="02070309020205020404" pitchFamily="49" charset="0"/>
                <a:cs typeface="Courier New" panose="02070309020205020404" pitchFamily="49" charset="0"/>
              </a:rPr>
              <a:t> = T)</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Compare node and edge beliefs:</a:t>
            </a:r>
          </a:p>
          <a:p>
            <a:pPr lvl="0">
              <a:defRPr/>
            </a:pPr>
            <a:r>
              <a:rPr lang="en-US" sz="1200" spc="-1" dirty="0" err="1">
                <a:solidFill>
                  <a:prstClr val="white"/>
                </a:solidFill>
                <a:latin typeface="Courier New" panose="02070309020205020404" pitchFamily="49" charset="0"/>
                <a:cs typeface="Courier New" panose="02070309020205020404" pitchFamily="49" charset="0"/>
              </a:rPr>
              <a:t>bayes.lrm.bel</a:t>
            </a:r>
            <a:r>
              <a:rPr lang="en-US" sz="1200" spc="-1" dirty="0">
                <a:solidFill>
                  <a:prstClr val="white"/>
                </a:solidFill>
                <a:latin typeface="Courier New" panose="02070309020205020404" pitchFamily="49" charset="0"/>
                <a:cs typeface="Courier New" panose="02070309020205020404" pitchFamily="49" charset="0"/>
              </a:rPr>
              <a:t>  &lt;- </a:t>
            </a:r>
            <a:r>
              <a:rPr lang="en-US" sz="1200" spc="-1" dirty="0" err="1">
                <a:solidFill>
                  <a:prstClr val="white"/>
                </a:solidFill>
                <a:latin typeface="Courier New" panose="02070309020205020404" pitchFamily="49" charset="0"/>
                <a:cs typeface="Courier New" panose="02070309020205020404" pitchFamily="49" charset="0"/>
              </a:rPr>
              <a:t>infer.exact</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bayes.lrm</a:t>
            </a:r>
            <a:r>
              <a:rPr lang="en-US" sz="1200" spc="-1" dirty="0">
                <a:solidFill>
                  <a:prstClr val="white"/>
                </a:solidFill>
                <a:latin typeface="Courier New" panose="02070309020205020404" pitchFamily="49" charset="0"/>
                <a:cs typeface="Courier New" panose="02070309020205020404" pitchFamily="49" charset="0"/>
              </a:rPr>
              <a:t>)</a:t>
            </a:r>
          </a:p>
          <a:p>
            <a:pPr lvl="0">
              <a:defRPr/>
            </a:pPr>
            <a:r>
              <a:rPr lang="en-US" sz="1200" spc="-1" dirty="0" err="1">
                <a:solidFill>
                  <a:prstClr val="white"/>
                </a:solidFill>
                <a:latin typeface="Courier New" panose="02070309020205020404" pitchFamily="49" charset="0"/>
                <a:cs typeface="Courier New" panose="02070309020205020404" pitchFamily="49" charset="0"/>
              </a:rPr>
              <a:t>mle.lrm.bel</a:t>
            </a:r>
            <a:r>
              <a:rPr lang="en-US" sz="1200" spc="-1" dirty="0">
                <a:solidFill>
                  <a:prstClr val="white"/>
                </a:solidFill>
                <a:latin typeface="Courier New" panose="02070309020205020404" pitchFamily="49" charset="0"/>
                <a:cs typeface="Courier New" panose="02070309020205020404" pitchFamily="49" charset="0"/>
              </a:rPr>
              <a:t>    &lt;- </a:t>
            </a:r>
            <a:r>
              <a:rPr lang="en-US" sz="1200" spc="-1" dirty="0" err="1">
                <a:solidFill>
                  <a:prstClr val="white"/>
                </a:solidFill>
                <a:latin typeface="Courier New" panose="02070309020205020404" pitchFamily="49" charset="0"/>
                <a:cs typeface="Courier New" panose="02070309020205020404" pitchFamily="49" charset="0"/>
              </a:rPr>
              <a:t>infer.exact</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mle.lrm</a:t>
            </a:r>
            <a:r>
              <a:rPr lang="en-US" sz="1200" spc="-1" dirty="0">
                <a:solidFill>
                  <a:prstClr val="white"/>
                </a:solidFill>
                <a:latin typeface="Courier New" panose="02070309020205020404" pitchFamily="49" charset="0"/>
                <a:cs typeface="Courier New" panose="02070309020205020404" pitchFamily="49" charset="0"/>
              </a:rPr>
              <a:t>)</a:t>
            </a:r>
          </a:p>
          <a:p>
            <a:pPr lvl="0">
              <a:defRPr/>
            </a:pPr>
            <a:r>
              <a:rPr lang="en-US" sz="1200" spc="-1" dirty="0" err="1">
                <a:solidFill>
                  <a:prstClr val="white"/>
                </a:solidFill>
                <a:latin typeface="Courier New" panose="02070309020205020404" pitchFamily="49" charset="0"/>
                <a:cs typeface="Courier New" panose="02070309020205020404" pitchFamily="49" charset="0"/>
              </a:rPr>
              <a:t>true.model.bel</a:t>
            </a:r>
            <a:r>
              <a:rPr lang="en-US" sz="1200" spc="-1" dirty="0">
                <a:solidFill>
                  <a:prstClr val="white"/>
                </a:solidFill>
                <a:latin typeface="Courier New" panose="02070309020205020404" pitchFamily="49" charset="0"/>
                <a:cs typeface="Courier New" panose="02070309020205020404" pitchFamily="49" charset="0"/>
              </a:rPr>
              <a:t> &lt;- </a:t>
            </a:r>
            <a:r>
              <a:rPr lang="en-US" sz="1200" spc="-1" dirty="0" err="1">
                <a:solidFill>
                  <a:prstClr val="white"/>
                </a:solidFill>
                <a:latin typeface="Courier New" panose="02070309020205020404" pitchFamily="49" charset="0"/>
                <a:cs typeface="Courier New" panose="02070309020205020404" pitchFamily="49" charset="0"/>
              </a:rPr>
              <a:t>infer.exact</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true.model</a:t>
            </a:r>
            <a:r>
              <a:rPr lang="en-US" sz="1200" spc="-1" dirty="0">
                <a:solidFill>
                  <a:prstClr val="white"/>
                </a:solidFill>
                <a:latin typeface="Courier New" panose="02070309020205020404" pitchFamily="49" charset="0"/>
                <a:cs typeface="Courier New" panose="02070309020205020404" pitchFamily="49" charset="0"/>
              </a:rPr>
              <a:t>)</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err="1">
                <a:solidFill>
                  <a:prstClr val="white"/>
                </a:solidFill>
                <a:latin typeface="Courier New" panose="02070309020205020404" pitchFamily="49" charset="0"/>
                <a:cs typeface="Courier New" panose="02070309020205020404" pitchFamily="49" charset="0"/>
              </a:rPr>
              <a:t>bayes.lrm.bel$node.bel</a:t>
            </a: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err="1">
                <a:solidFill>
                  <a:prstClr val="white"/>
                </a:solidFill>
                <a:latin typeface="Courier New" panose="02070309020205020404" pitchFamily="49" charset="0"/>
                <a:cs typeface="Courier New" panose="02070309020205020404" pitchFamily="49" charset="0"/>
              </a:rPr>
              <a:t>mle.lrm.bel$node.bel</a:t>
            </a: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err="1">
                <a:solidFill>
                  <a:prstClr val="white"/>
                </a:solidFill>
                <a:latin typeface="Courier New" panose="02070309020205020404" pitchFamily="49" charset="0"/>
                <a:cs typeface="Courier New" panose="02070309020205020404" pitchFamily="49" charset="0"/>
              </a:rPr>
              <a:t>true.model.bel$node.bel</a:t>
            </a:r>
            <a:endParaRPr lang="en-US" sz="1200" spc="-1" dirty="0">
              <a:solidFill>
                <a:prstClr val="white"/>
              </a:solidFill>
              <a:latin typeface="Courier New" panose="02070309020205020404" pitchFamily="49" charset="0"/>
              <a:cs typeface="Courier New" panose="02070309020205020404" pitchFamily="49" charset="0"/>
            </a:endParaRP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err="1">
                <a:solidFill>
                  <a:prstClr val="white"/>
                </a:solidFill>
                <a:latin typeface="Courier New" panose="02070309020205020404" pitchFamily="49" charset="0"/>
                <a:cs typeface="Courier New" panose="02070309020205020404" pitchFamily="49" charset="0"/>
              </a:rPr>
              <a:t>bayes.lrm.bel$edge.bel</a:t>
            </a:r>
            <a:r>
              <a:rPr lang="en-US" sz="1200" spc="-1" dirty="0">
                <a:solidFill>
                  <a:prstClr val="white"/>
                </a:solidFill>
                <a:latin typeface="Courier New" panose="02070309020205020404" pitchFamily="49" charset="0"/>
                <a:cs typeface="Courier New" panose="02070309020205020404" pitchFamily="49" charset="0"/>
              </a:rPr>
              <a:t>[[1]]</a:t>
            </a:r>
          </a:p>
          <a:p>
            <a:pPr lvl="0">
              <a:defRPr/>
            </a:pPr>
            <a:r>
              <a:rPr lang="en-US" sz="1200" spc="-1" dirty="0" err="1">
                <a:solidFill>
                  <a:prstClr val="white"/>
                </a:solidFill>
                <a:latin typeface="Courier New" panose="02070309020205020404" pitchFamily="49" charset="0"/>
                <a:cs typeface="Courier New" panose="02070309020205020404" pitchFamily="49" charset="0"/>
              </a:rPr>
              <a:t>mle.lrm.bel$edge.bel</a:t>
            </a:r>
            <a:r>
              <a:rPr lang="en-US" sz="1200" spc="-1" dirty="0">
                <a:solidFill>
                  <a:prstClr val="white"/>
                </a:solidFill>
                <a:latin typeface="Courier New" panose="02070309020205020404" pitchFamily="49" charset="0"/>
                <a:cs typeface="Courier New" panose="02070309020205020404" pitchFamily="49" charset="0"/>
              </a:rPr>
              <a:t>[[1]]</a:t>
            </a:r>
          </a:p>
          <a:p>
            <a:pPr lvl="0">
              <a:defRPr/>
            </a:pPr>
            <a:r>
              <a:rPr lang="en-US" sz="1200" spc="-1" dirty="0" err="1">
                <a:solidFill>
                  <a:prstClr val="white"/>
                </a:solidFill>
                <a:latin typeface="Courier New" panose="02070309020205020404" pitchFamily="49" charset="0"/>
                <a:cs typeface="Courier New" panose="02070309020205020404" pitchFamily="49" charset="0"/>
              </a:rPr>
              <a:t>true.model.bel$edge.bel</a:t>
            </a:r>
            <a:r>
              <a:rPr lang="en-US" sz="1200" spc="-1" dirty="0">
                <a:solidFill>
                  <a:prstClr val="white"/>
                </a:solidFill>
                <a:latin typeface="Courier New" panose="02070309020205020404" pitchFamily="49" charset="0"/>
                <a:cs typeface="Courier New" panose="02070309020205020404" pitchFamily="49" charset="0"/>
              </a:rPr>
              <a:t>[[1]]</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err="1">
                <a:solidFill>
                  <a:prstClr val="white"/>
                </a:solidFill>
                <a:latin typeface="Courier New" panose="02070309020205020404" pitchFamily="49" charset="0"/>
                <a:cs typeface="Courier New" panose="02070309020205020404" pitchFamily="49" charset="0"/>
              </a:rPr>
              <a:t>bayes.lrm.bel$edge.bel</a:t>
            </a:r>
            <a:r>
              <a:rPr lang="en-US" sz="1200" spc="-1" dirty="0">
                <a:solidFill>
                  <a:prstClr val="white"/>
                </a:solidFill>
                <a:latin typeface="Courier New" panose="02070309020205020404" pitchFamily="49" charset="0"/>
                <a:cs typeface="Courier New" panose="02070309020205020404" pitchFamily="49" charset="0"/>
              </a:rPr>
              <a:t>[[2]]</a:t>
            </a:r>
          </a:p>
          <a:p>
            <a:pPr lvl="0">
              <a:defRPr/>
            </a:pPr>
            <a:r>
              <a:rPr lang="en-US" sz="1200" spc="-1" dirty="0" err="1">
                <a:solidFill>
                  <a:prstClr val="white"/>
                </a:solidFill>
                <a:latin typeface="Courier New" panose="02070309020205020404" pitchFamily="49" charset="0"/>
                <a:cs typeface="Courier New" panose="02070309020205020404" pitchFamily="49" charset="0"/>
              </a:rPr>
              <a:t>mle.lrm.bel$edge.bel</a:t>
            </a:r>
            <a:r>
              <a:rPr lang="en-US" sz="1200" spc="-1" dirty="0">
                <a:solidFill>
                  <a:prstClr val="white"/>
                </a:solidFill>
                <a:latin typeface="Courier New" panose="02070309020205020404" pitchFamily="49" charset="0"/>
                <a:cs typeface="Courier New" panose="02070309020205020404" pitchFamily="49" charset="0"/>
              </a:rPr>
              <a:t>[[2]]</a:t>
            </a:r>
          </a:p>
          <a:p>
            <a:pPr lvl="0">
              <a:defRPr/>
            </a:pPr>
            <a:r>
              <a:rPr lang="en-US" sz="1200" spc="-1" dirty="0" err="1">
                <a:solidFill>
                  <a:prstClr val="white"/>
                </a:solidFill>
                <a:latin typeface="Courier New" panose="02070309020205020404" pitchFamily="49" charset="0"/>
                <a:cs typeface="Courier New" panose="02070309020205020404" pitchFamily="49" charset="0"/>
              </a:rPr>
              <a:t>true.model.bel$edge.bel</a:t>
            </a:r>
            <a:r>
              <a:rPr lang="en-US" sz="1200" spc="-1" dirty="0">
                <a:solidFill>
                  <a:prstClr val="white"/>
                </a:solidFill>
                <a:latin typeface="Courier New" panose="02070309020205020404" pitchFamily="49" charset="0"/>
                <a:cs typeface="Courier New" panose="02070309020205020404" pitchFamily="49" charset="0"/>
              </a:rPr>
              <a:t>[[2]]</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err="1">
                <a:solidFill>
                  <a:prstClr val="white"/>
                </a:solidFill>
                <a:latin typeface="Courier New" panose="02070309020205020404" pitchFamily="49" charset="0"/>
                <a:cs typeface="Courier New" panose="02070309020205020404" pitchFamily="49" charset="0"/>
              </a:rPr>
              <a:t>bayes.lrm.bel$edge.bel</a:t>
            </a:r>
            <a:r>
              <a:rPr lang="en-US" sz="1200" spc="-1" dirty="0">
                <a:solidFill>
                  <a:prstClr val="white"/>
                </a:solidFill>
                <a:latin typeface="Courier New" panose="02070309020205020404" pitchFamily="49" charset="0"/>
                <a:cs typeface="Courier New" panose="02070309020205020404" pitchFamily="49" charset="0"/>
              </a:rPr>
              <a:t>[[3]]</a:t>
            </a:r>
          </a:p>
          <a:p>
            <a:pPr lvl="0">
              <a:defRPr/>
            </a:pPr>
            <a:r>
              <a:rPr lang="en-US" sz="1200" spc="-1" dirty="0" err="1">
                <a:solidFill>
                  <a:prstClr val="white"/>
                </a:solidFill>
                <a:latin typeface="Courier New" panose="02070309020205020404" pitchFamily="49" charset="0"/>
                <a:cs typeface="Courier New" panose="02070309020205020404" pitchFamily="49" charset="0"/>
              </a:rPr>
              <a:t>mle.lrm.bel$edge.bel</a:t>
            </a:r>
            <a:r>
              <a:rPr lang="en-US" sz="1200" spc="-1" dirty="0">
                <a:solidFill>
                  <a:prstClr val="white"/>
                </a:solidFill>
                <a:latin typeface="Courier New" panose="02070309020205020404" pitchFamily="49" charset="0"/>
                <a:cs typeface="Courier New" panose="02070309020205020404" pitchFamily="49" charset="0"/>
              </a:rPr>
              <a:t>[[3]]</a:t>
            </a:r>
          </a:p>
          <a:p>
            <a:pPr lvl="0">
              <a:defRPr/>
            </a:pPr>
            <a:r>
              <a:rPr lang="en-US" sz="1200" spc="-1" dirty="0" err="1">
                <a:solidFill>
                  <a:prstClr val="white"/>
                </a:solidFill>
                <a:latin typeface="Courier New" panose="02070309020205020404" pitchFamily="49" charset="0"/>
                <a:cs typeface="Courier New" panose="02070309020205020404" pitchFamily="49" charset="0"/>
              </a:rPr>
              <a:t>true.model.bel$edge.bel</a:t>
            </a:r>
            <a:r>
              <a:rPr lang="en-US" sz="1200" spc="-1" dirty="0">
                <a:solidFill>
                  <a:prstClr val="white"/>
                </a:solidFill>
                <a:latin typeface="Courier New" panose="02070309020205020404" pitchFamily="49" charset="0"/>
                <a:cs typeface="Courier New" panose="02070309020205020404" pitchFamily="49" charset="0"/>
              </a:rPr>
              <a:t>[[3]]</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54588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CustomShape 1"/>
          <p:cNvSpPr/>
          <p:nvPr/>
        </p:nvSpPr>
        <p:spPr>
          <a:xfrm>
            <a:off x="731160" y="47448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Again, for a Potts-like model things are pretty similar:</a:t>
            </a:r>
            <a:endParaRPr lang="en-US" sz="2200" b="0" strike="noStrike" spc="-1" dirty="0">
              <a:latin typeface="Arial"/>
            </a:endParaRPr>
          </a:p>
        </p:txBody>
      </p:sp>
      <p:sp>
        <p:nvSpPr>
          <p:cNvPr id="279" name="CustomShape 2"/>
          <p:cNvSpPr/>
          <p:nvPr/>
        </p:nvSpPr>
        <p:spPr>
          <a:xfrm>
            <a:off x="186840" y="943560"/>
            <a:ext cx="8609040" cy="54183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400" b="0" strike="noStrike" spc="-1">
                <a:solidFill>
                  <a:srgbClr val="FFFF00"/>
                </a:solidFill>
                <a:latin typeface="Courier New"/>
              </a:rPr>
              <a:t>#Consider an Potts-like model with node/edge weights:</a:t>
            </a:r>
            <a:endParaRPr lang="en-US" sz="1400" b="0" strike="noStrike" spc="-1">
              <a:latin typeface="Arial"/>
            </a:endParaRPr>
          </a:p>
          <a:p>
            <a:pPr>
              <a:lnSpc>
                <a:spcPct val="100000"/>
              </a:lnSpc>
            </a:pPr>
            <a:r>
              <a:rPr lang="en-US" sz="1400" b="0" strike="noStrike" spc="-1">
                <a:solidFill>
                  <a:srgbClr val="FFFFFF"/>
                </a:solidFill>
                <a:latin typeface="Courier New"/>
              </a:rPr>
              <a:t>tau   &lt;- c(2, 3.4, 3)</a:t>
            </a:r>
            <a:endParaRPr lang="en-US" sz="1400" b="0" strike="noStrike" spc="-1">
              <a:latin typeface="Arial"/>
            </a:endParaRPr>
          </a:p>
          <a:p>
            <a:pPr>
              <a:lnSpc>
                <a:spcPct val="100000"/>
              </a:lnSpc>
            </a:pPr>
            <a:r>
              <a:rPr lang="en-US" sz="1400" b="0" strike="noStrike" spc="-1">
                <a:solidFill>
                  <a:srgbClr val="FFFFFF"/>
                </a:solidFill>
                <a:latin typeface="Courier New"/>
              </a:rPr>
              <a:t>omega &lt;- rbind(</a:t>
            </a:r>
            <a:endParaRPr lang="en-US" sz="1400" b="0" strike="noStrike" spc="-1">
              <a:latin typeface="Arial"/>
            </a:endParaRPr>
          </a:p>
          <a:p>
            <a:pPr>
              <a:lnSpc>
                <a:spcPct val="100000"/>
              </a:lnSpc>
            </a:pPr>
            <a:r>
              <a:rPr lang="en-US" sz="1400" b="0" strike="noStrike" spc="-1">
                <a:solidFill>
                  <a:srgbClr val="FFFFFF"/>
                </a:solidFill>
                <a:latin typeface="Courier New"/>
              </a:rPr>
              <a:t>  c(1,  9,   4.1),</a:t>
            </a:r>
            <a:endParaRPr lang="en-US" sz="1400" b="0" strike="noStrike" spc="-1">
              <a:latin typeface="Arial"/>
            </a:endParaRPr>
          </a:p>
          <a:p>
            <a:pPr>
              <a:lnSpc>
                <a:spcPct val="100000"/>
              </a:lnSpc>
            </a:pPr>
            <a:r>
              <a:rPr lang="en-US" sz="1400" b="0" strike="noStrike" spc="-1">
                <a:solidFill>
                  <a:srgbClr val="FFFFFF"/>
                </a:solidFill>
                <a:latin typeface="Courier New"/>
              </a:rPr>
              <a:t>  c(3, -2,  -2.3),</a:t>
            </a:r>
            <a:endParaRPr lang="en-US" sz="1400" b="0" strike="noStrike" spc="-1">
              <a:latin typeface="Arial"/>
            </a:endParaRPr>
          </a:p>
          <a:p>
            <a:pPr>
              <a:lnSpc>
                <a:spcPct val="100000"/>
              </a:lnSpc>
            </a:pPr>
            <a:r>
              <a:rPr lang="en-US" sz="1400" b="0" strike="noStrike" spc="-1">
                <a:solidFill>
                  <a:srgbClr val="FFFFFF"/>
                </a:solidFill>
                <a:latin typeface="Courier New"/>
              </a:rPr>
              <a:t>  c(6, -5.7, 3  )</a:t>
            </a:r>
            <a:endParaRPr lang="en-US" sz="1400" b="0" strike="noStrike" spc="-1">
              <a:latin typeface="Arial"/>
            </a:endParaRPr>
          </a:p>
          <a:p>
            <a:pPr>
              <a:lnSpc>
                <a:spcPct val="100000"/>
              </a:lnSpc>
            </a:pPr>
            <a:r>
              <a:rPr lang="en-US" sz="1400" b="0" strike="noStrike" spc="-1">
                <a:solidFill>
                  <a:srgbClr val="FFFFFF"/>
                </a:solidFill>
                <a:latin typeface="Courier New"/>
              </a:rPr>
              <a:t>)</a:t>
            </a:r>
            <a:endParaRPr lang="en-US" sz="1400" b="0" strike="noStrike" spc="-1">
              <a:latin typeface="Arial"/>
            </a:endParaRPr>
          </a:p>
          <a:p>
            <a:pPr>
              <a:lnSpc>
                <a:spcPct val="100000"/>
              </a:lnSpc>
            </a:pPr>
            <a:endParaRPr lang="en-US" sz="1400" b="0" strike="noStrike" spc="-1">
              <a:latin typeface="Arial"/>
            </a:endParaRPr>
          </a:p>
          <a:p>
            <a:pPr>
              <a:lnSpc>
                <a:spcPct val="100000"/>
              </a:lnSpc>
            </a:pPr>
            <a:r>
              <a:rPr lang="en-US" sz="1400" b="0" strike="noStrike" spc="-1">
                <a:solidFill>
                  <a:srgbClr val="FFFF00"/>
                </a:solidFill>
                <a:latin typeface="Courier New"/>
              </a:rPr>
              <a:t># Define states and feature function:</a:t>
            </a:r>
            <a:endParaRPr lang="en-US" sz="1400" b="0" strike="noStrike" spc="-1">
              <a:latin typeface="Arial"/>
            </a:endParaRPr>
          </a:p>
          <a:p>
            <a:pPr>
              <a:lnSpc>
                <a:spcPct val="100000"/>
              </a:lnSpc>
            </a:pPr>
            <a:r>
              <a:rPr lang="en-US" sz="1400" b="0" strike="noStrike" spc="-1">
                <a:solidFill>
                  <a:srgbClr val="FFFFFF"/>
                </a:solidFill>
                <a:latin typeface="Courier New"/>
              </a:rPr>
              <a:t>s1 &lt;- 1</a:t>
            </a:r>
            <a:endParaRPr lang="en-US" sz="1400" b="0" strike="noStrike" spc="-1">
              <a:latin typeface="Arial"/>
            </a:endParaRPr>
          </a:p>
          <a:p>
            <a:pPr>
              <a:lnSpc>
                <a:spcPct val="100000"/>
              </a:lnSpc>
            </a:pPr>
            <a:r>
              <a:rPr lang="en-US" sz="1400" b="0" strike="noStrike" spc="-1">
                <a:solidFill>
                  <a:srgbClr val="FFFFFF"/>
                </a:solidFill>
                <a:latin typeface="Courier New"/>
              </a:rPr>
              <a:t>s2 &lt;- 2</a:t>
            </a:r>
            <a:endParaRPr lang="en-US" sz="1400" b="0" strike="noStrike" spc="-1">
              <a:latin typeface="Arial"/>
            </a:endParaRPr>
          </a:p>
          <a:p>
            <a:pPr>
              <a:lnSpc>
                <a:spcPct val="100000"/>
              </a:lnSpc>
            </a:pPr>
            <a:r>
              <a:rPr lang="en-US" sz="1400" b="0" strike="noStrike" spc="-1">
                <a:solidFill>
                  <a:srgbClr val="FFFFFF"/>
                </a:solidFill>
                <a:latin typeface="Courier New"/>
              </a:rPr>
              <a:t>s3 &lt;- 3</a:t>
            </a:r>
            <a:endParaRPr lang="en-US" sz="1400" b="0" strike="noStrike" spc="-1">
              <a:latin typeface="Arial"/>
            </a:endParaRPr>
          </a:p>
          <a:p>
            <a:pPr>
              <a:lnSpc>
                <a:spcPct val="100000"/>
              </a:lnSpc>
            </a:pPr>
            <a:r>
              <a:rPr lang="en-US" sz="1400" b="0" strike="noStrike" spc="-1">
                <a:solidFill>
                  <a:srgbClr val="FFFFFF"/>
                </a:solidFill>
                <a:latin typeface="Courier New"/>
              </a:rPr>
              <a:t>f  &lt;- function(y){ as.numeric(c((y==s1),(y==s2),(y==s3))) }</a:t>
            </a:r>
            <a:endParaRPr lang="en-US" sz="1400" b="0" strike="noStrike" spc="-1">
              <a:latin typeface="Arial"/>
            </a:endParaRPr>
          </a:p>
          <a:p>
            <a:pPr>
              <a:lnSpc>
                <a:spcPct val="100000"/>
              </a:lnSpc>
            </a:pPr>
            <a:endParaRPr lang="en-US" sz="1400" b="0" strike="noStrike" spc="-1">
              <a:latin typeface="Arial"/>
            </a:endParaRPr>
          </a:p>
          <a:p>
            <a:pPr>
              <a:lnSpc>
                <a:spcPct val="100000"/>
              </a:lnSpc>
            </a:pPr>
            <a:r>
              <a:rPr lang="en-US" sz="1400" b="0" strike="noStrike" spc="-1">
                <a:solidFill>
                  <a:srgbClr val="FFFF00"/>
                </a:solidFill>
                <a:latin typeface="Courier New"/>
              </a:rPr>
              <a:t># one-body energies:</a:t>
            </a:r>
            <a:endParaRPr lang="en-US" sz="1400" b="0" strike="noStrike" spc="-1">
              <a:latin typeface="Arial"/>
            </a:endParaRPr>
          </a:p>
          <a:p>
            <a:pPr>
              <a:lnSpc>
                <a:spcPct val="100000"/>
              </a:lnSpc>
            </a:pPr>
            <a:r>
              <a:rPr lang="en-US" sz="1400" b="0" strike="noStrike" spc="-1">
                <a:solidFill>
                  <a:srgbClr val="FFFFFF"/>
                </a:solidFill>
                <a:latin typeface="Courier New"/>
              </a:rPr>
              <a:t>e1 &lt;- c(f(1) %*% tau, f(2) %*% tau, f(3) %*% tau)</a:t>
            </a:r>
            <a:endParaRPr lang="en-US" sz="1400" b="0" strike="noStrike" spc="-1">
              <a:latin typeface="Arial"/>
            </a:endParaRPr>
          </a:p>
          <a:p>
            <a:pPr>
              <a:lnSpc>
                <a:spcPct val="100000"/>
              </a:lnSpc>
            </a:pPr>
            <a:r>
              <a:rPr lang="en-US" sz="1400" b="0" strike="noStrike" spc="-1">
                <a:solidFill>
                  <a:srgbClr val="FFFFFF"/>
                </a:solidFill>
                <a:latin typeface="Courier New"/>
              </a:rPr>
              <a:t>e1</a:t>
            </a:r>
            <a:endParaRPr lang="en-US" sz="1400" b="0" strike="noStrike" spc="-1">
              <a:latin typeface="Arial"/>
            </a:endParaRPr>
          </a:p>
          <a:p>
            <a:pPr>
              <a:lnSpc>
                <a:spcPct val="100000"/>
              </a:lnSpc>
            </a:pPr>
            <a:endParaRPr lang="en-US" sz="1400" b="0" strike="noStrike" spc="-1">
              <a:latin typeface="Arial"/>
            </a:endParaRPr>
          </a:p>
          <a:p>
            <a:pPr>
              <a:lnSpc>
                <a:spcPct val="100000"/>
              </a:lnSpc>
            </a:pPr>
            <a:r>
              <a:rPr lang="en-US" sz="1400" b="0" strike="noStrike" spc="-1">
                <a:solidFill>
                  <a:srgbClr val="FFFF00"/>
                </a:solidFill>
                <a:latin typeface="Courier New"/>
              </a:rPr>
              <a:t># two body energies</a:t>
            </a:r>
            <a:endParaRPr lang="en-US" sz="1400" b="0" strike="noStrike" spc="-1">
              <a:latin typeface="Arial"/>
            </a:endParaRPr>
          </a:p>
          <a:p>
            <a:pPr>
              <a:lnSpc>
                <a:spcPct val="100000"/>
              </a:lnSpc>
            </a:pPr>
            <a:r>
              <a:rPr lang="en-US" sz="1400" b="0" strike="noStrike" spc="-1">
                <a:solidFill>
                  <a:srgbClr val="FFFFFF"/>
                </a:solidFill>
                <a:latin typeface="Courier New"/>
              </a:rPr>
              <a:t>e2 &lt;- rbind(</a:t>
            </a:r>
            <a:endParaRPr lang="en-US" sz="1400" b="0" strike="noStrike" spc="-1">
              <a:latin typeface="Arial"/>
            </a:endParaRPr>
          </a:p>
          <a:p>
            <a:pPr>
              <a:lnSpc>
                <a:spcPct val="100000"/>
              </a:lnSpc>
            </a:pPr>
            <a:r>
              <a:rPr lang="en-US" sz="1400" b="0" strike="noStrike" spc="-1">
                <a:solidFill>
                  <a:srgbClr val="FFFFFF"/>
                </a:solidFill>
                <a:latin typeface="Courier New"/>
              </a:rPr>
              <a:t>  c(f(1) %*% omega %*% f(1), f(1) %*% omega %*% f(2), f(1) %*% omega %*% f(3)),</a:t>
            </a:r>
            <a:endParaRPr lang="en-US" sz="1400" b="0" strike="noStrike" spc="-1">
              <a:latin typeface="Arial"/>
            </a:endParaRPr>
          </a:p>
          <a:p>
            <a:pPr>
              <a:lnSpc>
                <a:spcPct val="100000"/>
              </a:lnSpc>
            </a:pPr>
            <a:r>
              <a:rPr lang="en-US" sz="1400" b="0" strike="noStrike" spc="-1">
                <a:solidFill>
                  <a:srgbClr val="FFFFFF"/>
                </a:solidFill>
                <a:latin typeface="Courier New"/>
              </a:rPr>
              <a:t>  c(f(2) %*% omega %*% f(1), f(2) %*% omega %*% f(2), f(2) %*% omega %*% f(3)),</a:t>
            </a:r>
            <a:endParaRPr lang="en-US" sz="1400" b="0" strike="noStrike" spc="-1">
              <a:latin typeface="Arial"/>
            </a:endParaRPr>
          </a:p>
          <a:p>
            <a:pPr>
              <a:lnSpc>
                <a:spcPct val="100000"/>
              </a:lnSpc>
            </a:pPr>
            <a:r>
              <a:rPr lang="en-US" sz="1400" b="0" strike="noStrike" spc="-1">
                <a:solidFill>
                  <a:srgbClr val="FFFFFF"/>
                </a:solidFill>
                <a:latin typeface="Courier New"/>
              </a:rPr>
              <a:t>  c(f(3) %*% omega %*% f(1), f(3) %*% omega %*% f(2), f(3) %*% omega %*% f(3))</a:t>
            </a:r>
            <a:endParaRPr lang="en-US" sz="1400" b="0" strike="noStrike" spc="-1">
              <a:latin typeface="Arial"/>
            </a:endParaRPr>
          </a:p>
          <a:p>
            <a:pPr>
              <a:lnSpc>
                <a:spcPct val="100000"/>
              </a:lnSpc>
            </a:pPr>
            <a:r>
              <a:rPr lang="en-US" sz="1400" b="0" strike="noStrike" spc="-1">
                <a:solidFill>
                  <a:srgbClr val="FFFFFF"/>
                </a:solidFill>
                <a:latin typeface="Courier New"/>
              </a:rPr>
              <a:t>)</a:t>
            </a:r>
            <a:endParaRPr lang="en-US" sz="1400" b="0" strike="noStrike" spc="-1">
              <a:latin typeface="Arial"/>
            </a:endParaRPr>
          </a:p>
          <a:p>
            <a:pPr>
              <a:lnSpc>
                <a:spcPct val="100000"/>
              </a:lnSpc>
            </a:pPr>
            <a:r>
              <a:rPr lang="en-US" sz="1400" b="0" strike="noStrike" spc="-1">
                <a:solidFill>
                  <a:srgbClr val="FFFFFF"/>
                </a:solidFill>
                <a:latin typeface="Courier New"/>
              </a:rPr>
              <a:t>e2</a:t>
            </a:r>
            <a:endParaRPr lang="en-US" sz="1400" b="0" strike="noStrike" spc="-1">
              <a:latin typeface="Arial"/>
            </a:endParaRPr>
          </a:p>
        </p:txBody>
      </p:sp>
      <p:pic>
        <p:nvPicPr>
          <p:cNvPr id="280" name="Picture 4"/>
          <p:cNvPicPr/>
          <p:nvPr/>
        </p:nvPicPr>
        <p:blipFill>
          <a:blip r:embed="rId2"/>
          <a:stretch/>
        </p:blipFill>
        <p:spPr>
          <a:xfrm>
            <a:off x="6451560" y="1284480"/>
            <a:ext cx="2196720" cy="192996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additive="repl">
                                        <p:cTn id="7" dur="500" fill="hold"/>
                                        <p:tgtEl>
                                          <p:spTgt spid="280"/>
                                        </p:tgtEl>
                                        <p:attrNameLst>
                                          <p:attrName>ppt_x</p:attrName>
                                        </p:attrNameLst>
                                      </p:cBhvr>
                                      <p:tavLst>
                                        <p:tav tm="0">
                                          <p:val>
                                            <p:strVal val="#ppt_x"/>
                                          </p:val>
                                        </p:tav>
                                        <p:tav tm="100000">
                                          <p:val>
                                            <p:strVal val="#ppt_x"/>
                                          </p:val>
                                        </p:tav>
                                      </p:tavLst>
                                    </p:anim>
                                    <p:anim calcmode="lin" valueType="num">
                                      <p:cBhvr additive="repl">
                                        <p:cTn id="8" dur="500" fill="hold"/>
                                        <p:tgtEl>
                                          <p:spTgt spid="2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F896EA7-191D-48D2-AD69-97530D62DEFB}"/>
              </a:ext>
            </a:extLst>
          </p:cNvPr>
          <p:cNvSpPr/>
          <p:nvPr/>
        </p:nvSpPr>
        <p:spPr>
          <a:xfrm>
            <a:off x="142406" y="256199"/>
            <a:ext cx="8859187" cy="6369521"/>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a:solidFill>
                  <a:srgbClr val="FFFF00"/>
                </a:solidFill>
                <a:latin typeface="Courier New" panose="02070309020205020404" pitchFamily="49" charset="0"/>
                <a:cs typeface="Courier New" panose="02070309020205020404" pitchFamily="49" charset="0"/>
              </a:rPr>
              <a:t># True configuration probabilities:</a:t>
            </a:r>
          </a:p>
          <a:p>
            <a:pPr lvl="0">
              <a:defRPr/>
            </a:pPr>
            <a:r>
              <a:rPr lang="en-US" sz="1200" spc="-1" dirty="0" err="1">
                <a:solidFill>
                  <a:prstClr val="white"/>
                </a:solidFill>
                <a:latin typeface="Courier New" panose="02070309020205020404" pitchFamily="49" charset="0"/>
                <a:cs typeface="Courier New" panose="02070309020205020404" pitchFamily="49" charset="0"/>
              </a:rPr>
              <a:t>pot.info.true.model</a:t>
            </a:r>
            <a:r>
              <a:rPr lang="en-US" sz="1200" spc="-1" dirty="0">
                <a:solidFill>
                  <a:prstClr val="white"/>
                </a:solidFill>
                <a:latin typeface="Courier New" panose="02070309020205020404" pitchFamily="49" charset="0"/>
                <a:cs typeface="Courier New" panose="02070309020205020404" pitchFamily="49" charset="0"/>
              </a:rPr>
              <a:t>       &lt;- </a:t>
            </a:r>
            <a:r>
              <a:rPr lang="en-US" sz="1200" spc="-1" dirty="0" err="1">
                <a:solidFill>
                  <a:prstClr val="white"/>
                </a:solidFill>
                <a:latin typeface="Courier New" panose="02070309020205020404" pitchFamily="49" charset="0"/>
                <a:cs typeface="Courier New" panose="02070309020205020404" pitchFamily="49" charset="0"/>
              </a:rPr>
              <a:t>make.gRbase.potentials</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true.model</a:t>
            </a: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node.names</a:t>
            </a:r>
            <a:r>
              <a:rPr lang="en-US" sz="1200" spc="-1" dirty="0">
                <a:solidFill>
                  <a:prstClr val="white"/>
                </a:solidFill>
                <a:latin typeface="Courier New" panose="02070309020205020404" pitchFamily="49" charset="0"/>
                <a:cs typeface="Courier New" panose="02070309020205020404" pitchFamily="49" charset="0"/>
              </a:rPr>
              <a:t> = </a:t>
            </a:r>
            <a:r>
              <a:rPr lang="en-US" sz="1200" spc="-1" dirty="0" err="1">
                <a:solidFill>
                  <a:prstClr val="white"/>
                </a:solidFill>
                <a:latin typeface="Courier New" panose="02070309020205020404" pitchFamily="49" charset="0"/>
                <a:cs typeface="Courier New" panose="02070309020205020404" pitchFamily="49" charset="0"/>
              </a:rPr>
              <a:t>gp@nodes</a:t>
            </a:r>
            <a:r>
              <a:rPr lang="en-US" sz="1200" spc="-1" dirty="0">
                <a:solidFill>
                  <a:prstClr val="white"/>
                </a:solidFill>
                <a:latin typeface="Courier New" panose="02070309020205020404" pitchFamily="49" charset="0"/>
                <a:cs typeface="Courier New" panose="02070309020205020404" pitchFamily="49" charset="0"/>
              </a:rPr>
              <a:t>,</a:t>
            </a:r>
          </a:p>
          <a:p>
            <a:pPr lvl="0">
              <a:defRPr/>
            </a:pP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state.nmes</a:t>
            </a:r>
            <a:r>
              <a:rPr lang="en-US" sz="1200" spc="-1" dirty="0">
                <a:solidFill>
                  <a:prstClr val="white"/>
                </a:solidFill>
                <a:latin typeface="Courier New" panose="02070309020205020404" pitchFamily="49" charset="0"/>
                <a:cs typeface="Courier New" panose="02070309020205020404" pitchFamily="49" charset="0"/>
              </a:rPr>
              <a:t> = c(</a:t>
            </a:r>
            <a:r>
              <a:rPr lang="en-US" sz="1200" spc="-1" dirty="0">
                <a:solidFill>
                  <a:srgbClr val="00B050"/>
                </a:solidFill>
                <a:latin typeface="Courier New" panose="02070309020205020404" pitchFamily="49" charset="0"/>
                <a:cs typeface="Courier New" panose="02070309020205020404" pitchFamily="49" charset="0"/>
              </a:rPr>
              <a:t>"1"</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a:solidFill>
                  <a:srgbClr val="00B050"/>
                </a:solidFill>
                <a:latin typeface="Courier New" panose="02070309020205020404" pitchFamily="49" charset="0"/>
                <a:cs typeface="Courier New" panose="02070309020205020404" pitchFamily="49" charset="0"/>
              </a:rPr>
              <a:t>"2"</a:t>
            </a:r>
            <a:r>
              <a:rPr lang="en-US" sz="1200" spc="-1" dirty="0">
                <a:solidFill>
                  <a:prstClr val="white"/>
                </a:solidFill>
                <a:latin typeface="Courier New" panose="02070309020205020404" pitchFamily="49" charset="0"/>
                <a:cs typeface="Courier New" panose="02070309020205020404" pitchFamily="49" charset="0"/>
              </a:rPr>
              <a:t>))</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err="1">
                <a:solidFill>
                  <a:prstClr val="white"/>
                </a:solidFill>
                <a:latin typeface="Courier New" panose="02070309020205020404" pitchFamily="49" charset="0"/>
                <a:cs typeface="Courier New" panose="02070309020205020404" pitchFamily="49" charset="0"/>
              </a:rPr>
              <a:t>gR.dist.info.true.model</a:t>
            </a:r>
            <a:r>
              <a:rPr lang="en-US" sz="1200" spc="-1" dirty="0">
                <a:solidFill>
                  <a:prstClr val="white"/>
                </a:solidFill>
                <a:latin typeface="Courier New" panose="02070309020205020404" pitchFamily="49" charset="0"/>
                <a:cs typeface="Courier New" panose="02070309020205020404" pitchFamily="49" charset="0"/>
              </a:rPr>
              <a:t>   &lt;- </a:t>
            </a:r>
            <a:r>
              <a:rPr lang="en-US" sz="1200" spc="-1" dirty="0" err="1">
                <a:solidFill>
                  <a:prstClr val="white"/>
                </a:solidFill>
                <a:latin typeface="Courier New" panose="02070309020205020404" pitchFamily="49" charset="0"/>
                <a:cs typeface="Courier New" panose="02070309020205020404" pitchFamily="49" charset="0"/>
              </a:rPr>
              <a:t>distribution.from.potentials</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pot.info.true.model$node.potentials</a:t>
            </a:r>
            <a:r>
              <a:rPr lang="en-US" sz="1200" spc="-1" dirty="0">
                <a:solidFill>
                  <a:prstClr val="white"/>
                </a:solidFill>
                <a:latin typeface="Courier New" panose="02070309020205020404" pitchFamily="49" charset="0"/>
                <a:cs typeface="Courier New" panose="02070309020205020404" pitchFamily="49" charset="0"/>
              </a:rPr>
              <a:t>,</a:t>
            </a:r>
          </a:p>
          <a:p>
            <a:pPr lvl="0">
              <a:defRPr/>
            </a:pP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pot.info.true.model$edge.potentials</a:t>
            </a:r>
            <a:r>
              <a:rPr lang="en-US" sz="1200" spc="-1" dirty="0">
                <a:solidFill>
                  <a:prstClr val="white"/>
                </a:solidFill>
                <a:latin typeface="Courier New" panose="02070309020205020404" pitchFamily="49" charset="0"/>
                <a:cs typeface="Courier New" panose="02070309020205020404" pitchFamily="49" charset="0"/>
              </a:rPr>
              <a:t>)</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err="1">
                <a:solidFill>
                  <a:prstClr val="white"/>
                </a:solidFill>
                <a:latin typeface="Courier New" panose="02070309020205020404" pitchFamily="49" charset="0"/>
                <a:cs typeface="Courier New" panose="02070309020205020404" pitchFamily="49" charset="0"/>
              </a:rPr>
              <a:t>logZ.true.model</a:t>
            </a:r>
            <a:r>
              <a:rPr lang="en-US" sz="1200" spc="-1" dirty="0">
                <a:solidFill>
                  <a:prstClr val="white"/>
                </a:solidFill>
                <a:latin typeface="Courier New" panose="02070309020205020404" pitchFamily="49" charset="0"/>
                <a:cs typeface="Courier New" panose="02070309020205020404" pitchFamily="49" charset="0"/>
              </a:rPr>
              <a:t>            &lt;- </a:t>
            </a:r>
            <a:r>
              <a:rPr lang="en-US" sz="1200" spc="-1" dirty="0" err="1">
                <a:solidFill>
                  <a:prstClr val="white"/>
                </a:solidFill>
                <a:latin typeface="Courier New" panose="02070309020205020404" pitchFamily="49" charset="0"/>
                <a:cs typeface="Courier New" panose="02070309020205020404" pitchFamily="49" charset="0"/>
              </a:rPr>
              <a:t>gR.dist.info.true.model$logZ</a:t>
            </a: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err="1">
                <a:solidFill>
                  <a:prstClr val="white"/>
                </a:solidFill>
                <a:latin typeface="Courier New" panose="02070309020205020404" pitchFamily="49" charset="0"/>
                <a:cs typeface="Courier New" panose="02070309020205020404" pitchFamily="49" charset="0"/>
              </a:rPr>
              <a:t>joint.dist.info.true.model</a:t>
            </a:r>
            <a:r>
              <a:rPr lang="en-US" sz="1200" spc="-1" dirty="0">
                <a:solidFill>
                  <a:prstClr val="white"/>
                </a:solidFill>
                <a:latin typeface="Courier New" panose="02070309020205020404" pitchFamily="49" charset="0"/>
                <a:cs typeface="Courier New" panose="02070309020205020404" pitchFamily="49" charset="0"/>
              </a:rPr>
              <a:t> &lt;- </a:t>
            </a:r>
            <a:r>
              <a:rPr lang="en-US" sz="1200" spc="-1" dirty="0" err="1">
                <a:solidFill>
                  <a:prstClr val="white"/>
                </a:solidFill>
                <a:latin typeface="Courier New" panose="02070309020205020404" pitchFamily="49" charset="0"/>
                <a:cs typeface="Courier New" panose="02070309020205020404" pitchFamily="49" charset="0"/>
              </a:rPr>
              <a:t>as.data.frame</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as.table</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gR.dist.info.true.model$state.probs</a:t>
            </a:r>
            <a:r>
              <a:rPr lang="en-US" sz="1200" spc="-1" dirty="0">
                <a:solidFill>
                  <a:prstClr val="white"/>
                </a:solidFill>
                <a:latin typeface="Courier New" panose="02070309020205020404" pitchFamily="49" charset="0"/>
                <a:cs typeface="Courier New" panose="02070309020205020404" pitchFamily="49" charset="0"/>
              </a:rPr>
              <a:t>))</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Bayes configuration probabilities:</a:t>
            </a:r>
          </a:p>
          <a:p>
            <a:pPr lvl="0">
              <a:defRPr/>
            </a:pPr>
            <a:r>
              <a:rPr lang="en-US" sz="1200" spc="-1" dirty="0">
                <a:solidFill>
                  <a:prstClr val="white"/>
                </a:solidFill>
                <a:latin typeface="Courier New" panose="02070309020205020404" pitchFamily="49" charset="0"/>
                <a:cs typeface="Courier New" panose="02070309020205020404" pitchFamily="49" charset="0"/>
              </a:rPr>
              <a:t>pot.info        &lt;- </a:t>
            </a:r>
            <a:r>
              <a:rPr lang="en-US" sz="1200" spc="-1" dirty="0" err="1">
                <a:solidFill>
                  <a:prstClr val="white"/>
                </a:solidFill>
                <a:latin typeface="Courier New" panose="02070309020205020404" pitchFamily="49" charset="0"/>
                <a:cs typeface="Courier New" panose="02070309020205020404" pitchFamily="49" charset="0"/>
              </a:rPr>
              <a:t>make.gRbase.potentials</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bayes.lrm</a:t>
            </a: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node.names</a:t>
            </a:r>
            <a:r>
              <a:rPr lang="en-US" sz="1200" spc="-1" dirty="0">
                <a:solidFill>
                  <a:prstClr val="white"/>
                </a:solidFill>
                <a:latin typeface="Courier New" panose="02070309020205020404" pitchFamily="49" charset="0"/>
                <a:cs typeface="Courier New" panose="02070309020205020404" pitchFamily="49" charset="0"/>
              </a:rPr>
              <a:t> = </a:t>
            </a:r>
            <a:r>
              <a:rPr lang="en-US" sz="1200" spc="-1" dirty="0" err="1">
                <a:solidFill>
                  <a:prstClr val="white"/>
                </a:solidFill>
                <a:latin typeface="Courier New" panose="02070309020205020404" pitchFamily="49" charset="0"/>
                <a:cs typeface="Courier New" panose="02070309020205020404" pitchFamily="49" charset="0"/>
              </a:rPr>
              <a:t>gp@nodes</a:t>
            </a:r>
            <a:r>
              <a:rPr lang="en-US" sz="1200" spc="-1" dirty="0">
                <a:solidFill>
                  <a:prstClr val="white"/>
                </a:solidFill>
                <a:latin typeface="Courier New" panose="02070309020205020404" pitchFamily="49" charset="0"/>
                <a:cs typeface="Courier New" panose="02070309020205020404" pitchFamily="49" charset="0"/>
              </a:rPr>
              <a:t>, </a:t>
            </a:r>
          </a:p>
          <a:p>
            <a:pPr lvl="0">
              <a:defRPr/>
            </a:pP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state.nmes</a:t>
            </a:r>
            <a:r>
              <a:rPr lang="en-US" sz="1200" spc="-1" dirty="0">
                <a:solidFill>
                  <a:prstClr val="white"/>
                </a:solidFill>
                <a:latin typeface="Courier New" panose="02070309020205020404" pitchFamily="49" charset="0"/>
                <a:cs typeface="Courier New" panose="02070309020205020404" pitchFamily="49" charset="0"/>
              </a:rPr>
              <a:t> = c(</a:t>
            </a:r>
            <a:r>
              <a:rPr lang="en-US" sz="1200" spc="-1" dirty="0">
                <a:solidFill>
                  <a:srgbClr val="00B050"/>
                </a:solidFill>
                <a:latin typeface="Courier New" panose="02070309020205020404" pitchFamily="49" charset="0"/>
                <a:cs typeface="Courier New" panose="02070309020205020404" pitchFamily="49" charset="0"/>
              </a:rPr>
              <a:t>"1"</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a:solidFill>
                  <a:srgbClr val="00B050"/>
                </a:solidFill>
                <a:latin typeface="Courier New" panose="02070309020205020404" pitchFamily="49" charset="0"/>
                <a:cs typeface="Courier New" panose="02070309020205020404" pitchFamily="49" charset="0"/>
              </a:rPr>
              <a:t>"2"</a:t>
            </a:r>
            <a:r>
              <a:rPr lang="en-US" sz="1200" spc="-1" dirty="0">
                <a:solidFill>
                  <a:prstClr val="white"/>
                </a:solidFill>
                <a:latin typeface="Courier New" panose="02070309020205020404" pitchFamily="49" charset="0"/>
                <a:cs typeface="Courier New" panose="02070309020205020404" pitchFamily="49" charset="0"/>
              </a:rPr>
              <a:t>))</a:t>
            </a:r>
          </a:p>
          <a:p>
            <a:pPr lvl="0">
              <a:defRPr/>
            </a:pPr>
            <a:r>
              <a:rPr lang="en-US" sz="1200" spc="-1" dirty="0">
                <a:solidFill>
                  <a:prstClr val="white"/>
                </a:solidFill>
                <a:latin typeface="Courier New" panose="02070309020205020404" pitchFamily="49" charset="0"/>
                <a:cs typeface="Courier New" panose="02070309020205020404" pitchFamily="49" charset="0"/>
              </a:rPr>
              <a:t>gR.dist.info    &lt;- </a:t>
            </a:r>
            <a:r>
              <a:rPr lang="en-US" sz="1200" spc="-1" dirty="0" err="1">
                <a:solidFill>
                  <a:prstClr val="white"/>
                </a:solidFill>
                <a:latin typeface="Courier New" panose="02070309020205020404" pitchFamily="49" charset="0"/>
                <a:cs typeface="Courier New" panose="02070309020205020404" pitchFamily="49" charset="0"/>
              </a:rPr>
              <a:t>distribution.from.potentials</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pot.info$node.potentials</a:t>
            </a:r>
            <a:r>
              <a:rPr lang="en-US" sz="1200" spc="-1" dirty="0">
                <a:solidFill>
                  <a:prstClr val="white"/>
                </a:solidFill>
                <a:latin typeface="Courier New" panose="02070309020205020404" pitchFamily="49" charset="0"/>
                <a:cs typeface="Courier New" panose="02070309020205020404" pitchFamily="49" charset="0"/>
              </a:rPr>
              <a:t>, </a:t>
            </a:r>
          </a:p>
          <a:p>
            <a:pPr lvl="0">
              <a:defRPr/>
            </a:pP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pot.info$edge.potentials</a:t>
            </a:r>
            <a:r>
              <a:rPr lang="en-US" sz="1200" spc="-1" dirty="0">
                <a:solidFill>
                  <a:prstClr val="white"/>
                </a:solidFill>
                <a:latin typeface="Courier New" panose="02070309020205020404" pitchFamily="49" charset="0"/>
                <a:cs typeface="Courier New" panose="02070309020205020404" pitchFamily="49" charset="0"/>
              </a:rPr>
              <a:t>)</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err="1">
                <a:solidFill>
                  <a:prstClr val="white"/>
                </a:solidFill>
                <a:latin typeface="Courier New" panose="02070309020205020404" pitchFamily="49" charset="0"/>
                <a:cs typeface="Courier New" panose="02070309020205020404" pitchFamily="49" charset="0"/>
              </a:rPr>
              <a:t>logZ</a:t>
            </a:r>
            <a:r>
              <a:rPr lang="en-US" sz="1200" spc="-1" dirty="0">
                <a:solidFill>
                  <a:prstClr val="white"/>
                </a:solidFill>
                <a:latin typeface="Courier New" panose="02070309020205020404" pitchFamily="49" charset="0"/>
                <a:cs typeface="Courier New" panose="02070309020205020404" pitchFamily="49" charset="0"/>
              </a:rPr>
              <a:t>            &lt;- </a:t>
            </a:r>
            <a:r>
              <a:rPr lang="en-US" sz="1200" spc="-1" dirty="0" err="1">
                <a:solidFill>
                  <a:prstClr val="white"/>
                </a:solidFill>
                <a:latin typeface="Courier New" panose="02070309020205020404" pitchFamily="49" charset="0"/>
                <a:cs typeface="Courier New" panose="02070309020205020404" pitchFamily="49" charset="0"/>
              </a:rPr>
              <a:t>gR.dist.info$logZ</a:t>
            </a: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a:solidFill>
                  <a:prstClr val="white"/>
                </a:solidFill>
                <a:latin typeface="Courier New" panose="02070309020205020404" pitchFamily="49" charset="0"/>
                <a:cs typeface="Courier New" panose="02070309020205020404" pitchFamily="49" charset="0"/>
              </a:rPr>
              <a:t>joint.dist.info &lt;- </a:t>
            </a:r>
            <a:r>
              <a:rPr lang="en-US" sz="1200" spc="-1" dirty="0" err="1">
                <a:solidFill>
                  <a:prstClr val="white"/>
                </a:solidFill>
                <a:latin typeface="Courier New" panose="02070309020205020404" pitchFamily="49" charset="0"/>
                <a:cs typeface="Courier New" panose="02070309020205020404" pitchFamily="49" charset="0"/>
              </a:rPr>
              <a:t>as.data.frame</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as.table</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gR.dist.info$state.probs</a:t>
            </a:r>
            <a:r>
              <a:rPr lang="en-US" sz="1200" spc="-1" dirty="0">
                <a:solidFill>
                  <a:prstClr val="white"/>
                </a:solidFill>
                <a:latin typeface="Courier New" panose="02070309020205020404" pitchFamily="49" charset="0"/>
                <a:cs typeface="Courier New" panose="02070309020205020404" pitchFamily="49" charset="0"/>
              </a:rPr>
              <a:t>))</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MLE configuration probabilities:</a:t>
            </a:r>
          </a:p>
          <a:p>
            <a:pPr lvl="0">
              <a:defRPr/>
            </a:pPr>
            <a:r>
              <a:rPr lang="en-US" sz="1200" spc="-1" dirty="0">
                <a:solidFill>
                  <a:prstClr val="white"/>
                </a:solidFill>
                <a:latin typeface="Courier New" panose="02070309020205020404" pitchFamily="49" charset="0"/>
                <a:cs typeface="Courier New" panose="02070309020205020404" pitchFamily="49" charset="0"/>
              </a:rPr>
              <a:t>pot.info2        &lt;- </a:t>
            </a:r>
            <a:r>
              <a:rPr lang="en-US" sz="1200" spc="-1" dirty="0" err="1">
                <a:solidFill>
                  <a:prstClr val="white"/>
                </a:solidFill>
                <a:latin typeface="Courier New" panose="02070309020205020404" pitchFamily="49" charset="0"/>
                <a:cs typeface="Courier New" panose="02070309020205020404" pitchFamily="49" charset="0"/>
              </a:rPr>
              <a:t>make.gRbase.potentials</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mle.lrm</a:t>
            </a: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node.names</a:t>
            </a:r>
            <a:r>
              <a:rPr lang="en-US" sz="1200" spc="-1" dirty="0">
                <a:solidFill>
                  <a:prstClr val="white"/>
                </a:solidFill>
                <a:latin typeface="Courier New" panose="02070309020205020404" pitchFamily="49" charset="0"/>
                <a:cs typeface="Courier New" panose="02070309020205020404" pitchFamily="49" charset="0"/>
              </a:rPr>
              <a:t> = </a:t>
            </a:r>
            <a:r>
              <a:rPr lang="en-US" sz="1200" spc="-1" dirty="0" err="1">
                <a:solidFill>
                  <a:prstClr val="white"/>
                </a:solidFill>
                <a:latin typeface="Courier New" panose="02070309020205020404" pitchFamily="49" charset="0"/>
                <a:cs typeface="Courier New" panose="02070309020205020404" pitchFamily="49" charset="0"/>
              </a:rPr>
              <a:t>gp@nodes</a:t>
            </a:r>
            <a:r>
              <a:rPr lang="en-US" sz="1200" spc="-1" dirty="0">
                <a:solidFill>
                  <a:prstClr val="white"/>
                </a:solidFill>
                <a:latin typeface="Courier New" panose="02070309020205020404" pitchFamily="49" charset="0"/>
                <a:cs typeface="Courier New" panose="02070309020205020404" pitchFamily="49" charset="0"/>
              </a:rPr>
              <a:t>, </a:t>
            </a:r>
          </a:p>
          <a:p>
            <a:pPr lvl="0">
              <a:defRPr/>
            </a:pP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state.nmes</a:t>
            </a:r>
            <a:r>
              <a:rPr lang="en-US" sz="1200" spc="-1" dirty="0">
                <a:solidFill>
                  <a:prstClr val="white"/>
                </a:solidFill>
                <a:latin typeface="Courier New" panose="02070309020205020404" pitchFamily="49" charset="0"/>
                <a:cs typeface="Courier New" panose="02070309020205020404" pitchFamily="49" charset="0"/>
              </a:rPr>
              <a:t> = c(</a:t>
            </a:r>
            <a:r>
              <a:rPr lang="en-US" sz="1200" spc="-1" dirty="0">
                <a:solidFill>
                  <a:srgbClr val="00B050"/>
                </a:solidFill>
                <a:latin typeface="Courier New" panose="02070309020205020404" pitchFamily="49" charset="0"/>
                <a:cs typeface="Courier New" panose="02070309020205020404" pitchFamily="49" charset="0"/>
              </a:rPr>
              <a:t>"1"</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a:solidFill>
                  <a:srgbClr val="00B050"/>
                </a:solidFill>
                <a:latin typeface="Courier New" panose="02070309020205020404" pitchFamily="49" charset="0"/>
                <a:cs typeface="Courier New" panose="02070309020205020404" pitchFamily="49" charset="0"/>
              </a:rPr>
              <a:t>"2"</a:t>
            </a:r>
            <a:r>
              <a:rPr lang="en-US" sz="1200" spc="-1" dirty="0">
                <a:solidFill>
                  <a:prstClr val="white"/>
                </a:solidFill>
                <a:latin typeface="Courier New" panose="02070309020205020404" pitchFamily="49" charset="0"/>
                <a:cs typeface="Courier New" panose="02070309020205020404" pitchFamily="49" charset="0"/>
              </a:rPr>
              <a:t>))</a:t>
            </a:r>
          </a:p>
          <a:p>
            <a:pPr lvl="0">
              <a:defRPr/>
            </a:pPr>
            <a:r>
              <a:rPr lang="en-US" sz="1200" spc="-1" dirty="0">
                <a:solidFill>
                  <a:prstClr val="white"/>
                </a:solidFill>
                <a:latin typeface="Courier New" panose="02070309020205020404" pitchFamily="49" charset="0"/>
                <a:cs typeface="Courier New" panose="02070309020205020404" pitchFamily="49" charset="0"/>
              </a:rPr>
              <a:t>gR.dist.info2    &lt;- </a:t>
            </a:r>
            <a:r>
              <a:rPr lang="en-US" sz="1200" spc="-1" dirty="0" err="1">
                <a:solidFill>
                  <a:prstClr val="white"/>
                </a:solidFill>
                <a:latin typeface="Courier New" panose="02070309020205020404" pitchFamily="49" charset="0"/>
                <a:cs typeface="Courier New" panose="02070309020205020404" pitchFamily="49" charset="0"/>
              </a:rPr>
              <a:t>distribution.from.potentials</a:t>
            </a:r>
            <a:r>
              <a:rPr lang="en-US" sz="1200" spc="-1" dirty="0">
                <a:solidFill>
                  <a:prstClr val="white"/>
                </a:solidFill>
                <a:latin typeface="Courier New" panose="02070309020205020404" pitchFamily="49" charset="0"/>
                <a:cs typeface="Courier New" panose="02070309020205020404" pitchFamily="49" charset="0"/>
              </a:rPr>
              <a:t>(pot.info2$node.potentials, </a:t>
            </a:r>
          </a:p>
          <a:p>
            <a:pPr lvl="0">
              <a:defRPr/>
            </a:pPr>
            <a:r>
              <a:rPr lang="en-US" sz="1200" spc="-1" dirty="0">
                <a:solidFill>
                  <a:prstClr val="white"/>
                </a:solidFill>
                <a:latin typeface="Courier New" panose="02070309020205020404" pitchFamily="49" charset="0"/>
                <a:cs typeface="Courier New" panose="02070309020205020404" pitchFamily="49" charset="0"/>
              </a:rPr>
              <a:t>                                                 pot.info2$edge.potentials)</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a:solidFill>
                  <a:prstClr val="white"/>
                </a:solidFill>
                <a:latin typeface="Courier New" panose="02070309020205020404" pitchFamily="49" charset="0"/>
                <a:cs typeface="Courier New" panose="02070309020205020404" pitchFamily="49" charset="0"/>
              </a:rPr>
              <a:t>logZ2            &lt;- gR.dist.info2$logZ</a:t>
            </a:r>
          </a:p>
          <a:p>
            <a:pPr lvl="0">
              <a:defRPr/>
            </a:pPr>
            <a:r>
              <a:rPr lang="en-US" sz="1200" spc="-1" dirty="0">
                <a:solidFill>
                  <a:prstClr val="white"/>
                </a:solidFill>
                <a:latin typeface="Courier New" panose="02070309020205020404" pitchFamily="49" charset="0"/>
                <a:cs typeface="Courier New" panose="02070309020205020404" pitchFamily="49" charset="0"/>
              </a:rPr>
              <a:t>joint.dist.info2 &lt;- </a:t>
            </a:r>
            <a:r>
              <a:rPr lang="en-US" sz="1200" spc="-1" dirty="0" err="1">
                <a:solidFill>
                  <a:prstClr val="white"/>
                </a:solidFill>
                <a:latin typeface="Courier New" panose="02070309020205020404" pitchFamily="49" charset="0"/>
                <a:cs typeface="Courier New" panose="02070309020205020404" pitchFamily="49" charset="0"/>
              </a:rPr>
              <a:t>as.data.frame</a:t>
            </a:r>
            <a:r>
              <a:rPr lang="en-US" sz="1200" spc="-1" dirty="0">
                <a:solidFill>
                  <a:prstClr val="white"/>
                </a:solidFill>
                <a:latin typeface="Courier New" panose="02070309020205020404" pitchFamily="49" charset="0"/>
                <a:cs typeface="Courier New" panose="02070309020205020404" pitchFamily="49" charset="0"/>
              </a:rPr>
              <a:t>(</a:t>
            </a:r>
            <a:r>
              <a:rPr lang="en-US" sz="1200" spc="-1" dirty="0" err="1">
                <a:solidFill>
                  <a:prstClr val="white"/>
                </a:solidFill>
                <a:latin typeface="Courier New" panose="02070309020205020404" pitchFamily="49" charset="0"/>
                <a:cs typeface="Courier New" panose="02070309020205020404" pitchFamily="49" charset="0"/>
              </a:rPr>
              <a:t>as.table</a:t>
            </a:r>
            <a:r>
              <a:rPr lang="en-US" sz="1200" spc="-1" dirty="0">
                <a:solidFill>
                  <a:prstClr val="white"/>
                </a:solidFill>
                <a:latin typeface="Courier New" panose="02070309020205020404" pitchFamily="49" charset="0"/>
                <a:cs typeface="Courier New" panose="02070309020205020404" pitchFamily="49" charset="0"/>
              </a:rPr>
              <a:t>(gR.dist.info2$state.probs))</a:t>
            </a:r>
          </a:p>
          <a:p>
            <a:pPr lvl="0">
              <a:defRPr/>
            </a:pPr>
            <a:endParaRPr lang="en-US" sz="1200" spc="-1" dirty="0">
              <a:solidFill>
                <a:prstClr val="white"/>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Compare logistic regression based config probs from Bayes and MLE</a:t>
            </a:r>
          </a:p>
          <a:p>
            <a:pPr lvl="0">
              <a:defRPr/>
            </a:pPr>
            <a:r>
              <a:rPr lang="en-US" sz="1200" spc="-1" dirty="0">
                <a:solidFill>
                  <a:srgbClr val="FFFF00"/>
                </a:solidFill>
                <a:latin typeface="Courier New" panose="02070309020205020404" pitchFamily="49" charset="0"/>
                <a:cs typeface="Courier New" panose="02070309020205020404" pitchFamily="49" charset="0"/>
              </a:rPr>
              <a:t># with the true config probs:</a:t>
            </a:r>
          </a:p>
          <a:p>
            <a:pPr lvl="0">
              <a:defRPr/>
            </a:pPr>
            <a:r>
              <a:rPr lang="en-US" sz="1200" spc="-1" dirty="0" err="1">
                <a:solidFill>
                  <a:prstClr val="white"/>
                </a:solidFill>
                <a:latin typeface="Courier New" panose="02070309020205020404" pitchFamily="49" charset="0"/>
                <a:cs typeface="Courier New" panose="02070309020205020404" pitchFamily="49" charset="0"/>
              </a:rPr>
              <a:t>bayes.lrm.cp</a:t>
            </a:r>
            <a:r>
              <a:rPr lang="en-US" sz="1200" spc="-1" dirty="0">
                <a:solidFill>
                  <a:prstClr val="white"/>
                </a:solidFill>
                <a:latin typeface="Courier New" panose="02070309020205020404" pitchFamily="49" charset="0"/>
                <a:cs typeface="Courier New" panose="02070309020205020404" pitchFamily="49" charset="0"/>
              </a:rPr>
              <a:t>   &lt;- round(joint.dist.info[,4]*100, 1)            </a:t>
            </a:r>
            <a:r>
              <a:rPr lang="en-US" sz="1200" spc="-1" dirty="0">
                <a:solidFill>
                  <a:srgbClr val="FFFF00"/>
                </a:solidFill>
                <a:latin typeface="Courier New" panose="02070309020205020404" pitchFamily="49" charset="0"/>
                <a:cs typeface="Courier New" panose="02070309020205020404" pitchFamily="49" charset="0"/>
              </a:rPr>
              <a:t># Bayes logistic</a:t>
            </a:r>
          </a:p>
          <a:p>
            <a:pPr lvl="0">
              <a:defRPr/>
            </a:pPr>
            <a:r>
              <a:rPr lang="en-US" sz="1200" spc="-1" dirty="0" err="1">
                <a:solidFill>
                  <a:prstClr val="white"/>
                </a:solidFill>
                <a:latin typeface="Courier New" panose="02070309020205020404" pitchFamily="49" charset="0"/>
                <a:cs typeface="Courier New" panose="02070309020205020404" pitchFamily="49" charset="0"/>
              </a:rPr>
              <a:t>mle.lrm.cp</a:t>
            </a:r>
            <a:r>
              <a:rPr lang="en-US" sz="1200" spc="-1" dirty="0">
                <a:solidFill>
                  <a:prstClr val="white"/>
                </a:solidFill>
                <a:latin typeface="Courier New" panose="02070309020205020404" pitchFamily="49" charset="0"/>
                <a:cs typeface="Courier New" panose="02070309020205020404" pitchFamily="49" charset="0"/>
              </a:rPr>
              <a:t>     &lt;- round(joint.dist.info2[,4]*100, 1)           </a:t>
            </a:r>
            <a:r>
              <a:rPr lang="en-US" sz="1200" spc="-1" dirty="0">
                <a:solidFill>
                  <a:srgbClr val="FFFF00"/>
                </a:solidFill>
                <a:latin typeface="Courier New" panose="02070309020205020404" pitchFamily="49" charset="0"/>
                <a:cs typeface="Courier New" panose="02070309020205020404" pitchFamily="49" charset="0"/>
              </a:rPr>
              <a:t># MLE logistic</a:t>
            </a:r>
          </a:p>
          <a:p>
            <a:pPr lvl="0">
              <a:defRPr/>
            </a:pPr>
            <a:r>
              <a:rPr lang="en-US" sz="1200" spc="-1" dirty="0" err="1">
                <a:solidFill>
                  <a:prstClr val="white"/>
                </a:solidFill>
                <a:latin typeface="Courier New" panose="02070309020205020404" pitchFamily="49" charset="0"/>
                <a:cs typeface="Courier New" panose="02070309020205020404" pitchFamily="49" charset="0"/>
              </a:rPr>
              <a:t>true.model.cp</a:t>
            </a:r>
            <a:r>
              <a:rPr lang="en-US" sz="1200" spc="-1" dirty="0">
                <a:solidFill>
                  <a:prstClr val="white"/>
                </a:solidFill>
                <a:latin typeface="Courier New" panose="02070309020205020404" pitchFamily="49" charset="0"/>
                <a:cs typeface="Courier New" panose="02070309020205020404" pitchFamily="49" charset="0"/>
              </a:rPr>
              <a:t>  &lt;- round(</a:t>
            </a:r>
            <a:r>
              <a:rPr lang="en-US" sz="1200" spc="-1" dirty="0" err="1">
                <a:solidFill>
                  <a:prstClr val="white"/>
                </a:solidFill>
                <a:latin typeface="Courier New" panose="02070309020205020404" pitchFamily="49" charset="0"/>
                <a:cs typeface="Courier New" panose="02070309020205020404" pitchFamily="49" charset="0"/>
              </a:rPr>
              <a:t>joint.dist.info.true.model</a:t>
            </a:r>
            <a:r>
              <a:rPr lang="en-US" sz="1200" spc="-1" dirty="0">
                <a:solidFill>
                  <a:prstClr val="white"/>
                </a:solidFill>
                <a:latin typeface="Courier New" panose="02070309020205020404" pitchFamily="49" charset="0"/>
                <a:cs typeface="Courier New" panose="02070309020205020404" pitchFamily="49" charset="0"/>
              </a:rPr>
              <a:t>[,4]*100, 1) </a:t>
            </a:r>
            <a:r>
              <a:rPr lang="en-US" sz="1200" spc="-1" dirty="0">
                <a:solidFill>
                  <a:srgbClr val="FFFF00"/>
                </a:solidFill>
                <a:latin typeface="Courier New" panose="02070309020205020404" pitchFamily="49" charset="0"/>
                <a:cs typeface="Courier New" panose="02070309020205020404" pitchFamily="49" charset="0"/>
              </a:rPr>
              <a:t># True</a:t>
            </a:r>
          </a:p>
          <a:p>
            <a:pPr lvl="0">
              <a:defRPr/>
            </a:pPr>
            <a:r>
              <a:rPr lang="en-US" sz="1200" spc="-1" dirty="0" err="1">
                <a:solidFill>
                  <a:prstClr val="white"/>
                </a:solidFill>
                <a:latin typeface="Courier New" panose="02070309020205020404" pitchFamily="49" charset="0"/>
                <a:cs typeface="Courier New" panose="02070309020205020404" pitchFamily="49" charset="0"/>
              </a:rPr>
              <a:t>cbind</a:t>
            </a:r>
            <a:r>
              <a:rPr lang="en-US" sz="1200" spc="-1" dirty="0">
                <a:solidFill>
                  <a:prstClr val="white"/>
                </a:solidFill>
                <a:latin typeface="Courier New" panose="02070309020205020404" pitchFamily="49" charset="0"/>
                <a:cs typeface="Courier New" panose="02070309020205020404" pitchFamily="49" charset="0"/>
              </a:rPr>
              <a:t>(joint.dist.info[,c(2,3,1)], </a:t>
            </a:r>
            <a:r>
              <a:rPr lang="en-US" sz="1200" spc="-1" dirty="0" err="1">
                <a:solidFill>
                  <a:prstClr val="white"/>
                </a:solidFill>
                <a:latin typeface="Courier New" panose="02070309020205020404" pitchFamily="49" charset="0"/>
                <a:cs typeface="Courier New" panose="02070309020205020404" pitchFamily="49" charset="0"/>
              </a:rPr>
              <a:t>bayes.lrm.cp</a:t>
            </a: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mle.lrm.cp</a:t>
            </a:r>
            <a:r>
              <a:rPr lang="en-US" sz="1200" spc="-1" dirty="0">
                <a:solidFill>
                  <a:prstClr val="white"/>
                </a:solidFill>
                <a:latin typeface="Courier New" panose="02070309020205020404" pitchFamily="49" charset="0"/>
                <a:cs typeface="Courier New" panose="02070309020205020404" pitchFamily="49" charset="0"/>
              </a:rPr>
              <a:t>, </a:t>
            </a:r>
            <a:r>
              <a:rPr lang="en-US" sz="1200" spc="-1" dirty="0" err="1">
                <a:solidFill>
                  <a:prstClr val="white"/>
                </a:solidFill>
                <a:latin typeface="Courier New" panose="02070309020205020404" pitchFamily="49" charset="0"/>
                <a:cs typeface="Courier New" panose="02070309020205020404" pitchFamily="49" charset="0"/>
              </a:rPr>
              <a:t>true.model.cp</a:t>
            </a:r>
            <a:r>
              <a:rPr lang="en-US" sz="1200" spc="-1" dirty="0">
                <a:solidFill>
                  <a:prstClr val="white"/>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49894763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6927F9BE-8686-4F30-8CF2-4B5A8A083C4B}"/>
              </a:ext>
            </a:extLst>
          </p:cNvPr>
          <p:cNvSpPr/>
          <p:nvPr/>
        </p:nvSpPr>
        <p:spPr>
          <a:xfrm>
            <a:off x="172386" y="1181921"/>
            <a:ext cx="8859187" cy="3414866"/>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pc="-1" dirty="0">
                <a:solidFill>
                  <a:srgbClr val="FFC000"/>
                </a:solidFill>
                <a:latin typeface="Courier New" panose="02070309020205020404" pitchFamily="49" charset="0"/>
                <a:cs typeface="Courier New" panose="02070309020205020404" pitchFamily="49" charset="0"/>
              </a:rPr>
              <a:t>&gt; </a:t>
            </a:r>
            <a:r>
              <a:rPr lang="en-US" spc="-1" dirty="0" err="1">
                <a:solidFill>
                  <a:srgbClr val="FFC000"/>
                </a:solidFill>
                <a:latin typeface="Courier New" panose="02070309020205020404" pitchFamily="49" charset="0"/>
                <a:cs typeface="Courier New" panose="02070309020205020404" pitchFamily="49" charset="0"/>
              </a:rPr>
              <a:t>cbind</a:t>
            </a:r>
            <a:r>
              <a:rPr lang="en-US" spc="-1" dirty="0">
                <a:solidFill>
                  <a:srgbClr val="FFC000"/>
                </a:solidFill>
                <a:latin typeface="Courier New" panose="02070309020205020404" pitchFamily="49" charset="0"/>
                <a:cs typeface="Courier New" panose="02070309020205020404" pitchFamily="49" charset="0"/>
              </a:rPr>
              <a:t>(joint.dist.info[,c(2,3,1)], </a:t>
            </a:r>
            <a:r>
              <a:rPr lang="en-US" spc="-1" dirty="0" err="1">
                <a:solidFill>
                  <a:srgbClr val="FFC000"/>
                </a:solidFill>
                <a:latin typeface="Courier New" panose="02070309020205020404" pitchFamily="49" charset="0"/>
                <a:cs typeface="Courier New" panose="02070309020205020404" pitchFamily="49" charset="0"/>
              </a:rPr>
              <a:t>bayes.lrm.cp</a:t>
            </a:r>
            <a:r>
              <a:rPr lang="en-US" spc="-1" dirty="0">
                <a:solidFill>
                  <a:srgbClr val="FFC000"/>
                </a:solidFill>
                <a:latin typeface="Courier New" panose="02070309020205020404" pitchFamily="49" charset="0"/>
                <a:cs typeface="Courier New" panose="02070309020205020404" pitchFamily="49" charset="0"/>
              </a:rPr>
              <a:t>, </a:t>
            </a:r>
            <a:r>
              <a:rPr lang="en-US" spc="-1" dirty="0" err="1">
                <a:solidFill>
                  <a:srgbClr val="FFC000"/>
                </a:solidFill>
                <a:latin typeface="Courier New" panose="02070309020205020404" pitchFamily="49" charset="0"/>
                <a:cs typeface="Courier New" panose="02070309020205020404" pitchFamily="49" charset="0"/>
              </a:rPr>
              <a:t>mle.lrm.cp</a:t>
            </a:r>
            <a:r>
              <a:rPr lang="en-US" spc="-1" dirty="0">
                <a:solidFill>
                  <a:srgbClr val="FFC000"/>
                </a:solidFill>
                <a:latin typeface="Courier New" panose="02070309020205020404" pitchFamily="49" charset="0"/>
                <a:cs typeface="Courier New" panose="02070309020205020404" pitchFamily="49" charset="0"/>
              </a:rPr>
              <a:t>, </a:t>
            </a:r>
            <a:r>
              <a:rPr lang="en-US" spc="-1" dirty="0" err="1">
                <a:solidFill>
                  <a:srgbClr val="FFC000"/>
                </a:solidFill>
                <a:latin typeface="Courier New" panose="02070309020205020404" pitchFamily="49" charset="0"/>
                <a:cs typeface="Courier New" panose="02070309020205020404" pitchFamily="49" charset="0"/>
              </a:rPr>
              <a:t>true.model.cp</a:t>
            </a:r>
            <a:r>
              <a:rPr lang="en-US" spc="-1" dirty="0">
                <a:solidFill>
                  <a:srgbClr val="FFC000"/>
                </a:solidFill>
                <a:latin typeface="Courier New" panose="02070309020205020404" pitchFamily="49" charset="0"/>
                <a:cs typeface="Courier New" panose="02070309020205020404" pitchFamily="49" charset="0"/>
              </a:rPr>
              <a:t>)</a:t>
            </a:r>
          </a:p>
          <a:p>
            <a:pPr lvl="0">
              <a:defRPr/>
            </a:pPr>
            <a:r>
              <a:rPr lang="en-US" spc="-1" dirty="0">
                <a:solidFill>
                  <a:prstClr val="white"/>
                </a:solidFill>
                <a:latin typeface="Courier New" panose="02070309020205020404" pitchFamily="49" charset="0"/>
                <a:cs typeface="Courier New" panose="02070309020205020404" pitchFamily="49" charset="0"/>
              </a:rPr>
              <a:t>  X1 X2 X3 </a:t>
            </a:r>
            <a:r>
              <a:rPr lang="en-US" spc="-1" dirty="0" err="1">
                <a:solidFill>
                  <a:prstClr val="white"/>
                </a:solidFill>
                <a:latin typeface="Courier New" panose="02070309020205020404" pitchFamily="49" charset="0"/>
                <a:cs typeface="Courier New" panose="02070309020205020404" pitchFamily="49" charset="0"/>
              </a:rPr>
              <a:t>bayes.lrm.cp</a:t>
            </a:r>
            <a:r>
              <a:rPr lang="en-US" spc="-1" dirty="0">
                <a:solidFill>
                  <a:prstClr val="white"/>
                </a:solidFill>
                <a:latin typeface="Courier New" panose="02070309020205020404" pitchFamily="49" charset="0"/>
                <a:cs typeface="Courier New" panose="02070309020205020404" pitchFamily="49" charset="0"/>
              </a:rPr>
              <a:t> </a:t>
            </a:r>
            <a:r>
              <a:rPr lang="en-US" spc="-1" dirty="0" err="1">
                <a:solidFill>
                  <a:prstClr val="white"/>
                </a:solidFill>
                <a:latin typeface="Courier New" panose="02070309020205020404" pitchFamily="49" charset="0"/>
                <a:cs typeface="Courier New" panose="02070309020205020404" pitchFamily="49" charset="0"/>
              </a:rPr>
              <a:t>mle.lrm.cp</a:t>
            </a:r>
            <a:r>
              <a:rPr lang="en-US" spc="-1" dirty="0">
                <a:solidFill>
                  <a:prstClr val="white"/>
                </a:solidFill>
                <a:latin typeface="Courier New" panose="02070309020205020404" pitchFamily="49" charset="0"/>
                <a:cs typeface="Courier New" panose="02070309020205020404" pitchFamily="49" charset="0"/>
              </a:rPr>
              <a:t> </a:t>
            </a:r>
            <a:r>
              <a:rPr lang="en-US" spc="-1" dirty="0" err="1">
                <a:solidFill>
                  <a:prstClr val="white"/>
                </a:solidFill>
                <a:latin typeface="Courier New" panose="02070309020205020404" pitchFamily="49" charset="0"/>
                <a:cs typeface="Courier New" panose="02070309020205020404" pitchFamily="49" charset="0"/>
              </a:rPr>
              <a:t>true.model.cp</a:t>
            </a:r>
            <a:endParaRPr lang="en-US" spc="-1" dirty="0">
              <a:solidFill>
                <a:prstClr val="white"/>
              </a:solidFill>
              <a:latin typeface="Courier New" panose="02070309020205020404" pitchFamily="49" charset="0"/>
              <a:cs typeface="Courier New" panose="02070309020205020404" pitchFamily="49" charset="0"/>
            </a:endParaRPr>
          </a:p>
          <a:p>
            <a:pPr lvl="0">
              <a:defRPr/>
            </a:pPr>
            <a:r>
              <a:rPr lang="en-US" spc="-1" dirty="0">
                <a:solidFill>
                  <a:prstClr val="white"/>
                </a:solidFill>
                <a:latin typeface="Courier New" panose="02070309020205020404" pitchFamily="49" charset="0"/>
                <a:cs typeface="Courier New" panose="02070309020205020404" pitchFamily="49" charset="0"/>
              </a:rPr>
              <a:t>1  1  1  1         10.3       10.5          18.4</a:t>
            </a:r>
          </a:p>
          <a:p>
            <a:pPr lvl="0">
              <a:defRPr/>
            </a:pPr>
            <a:r>
              <a:rPr lang="en-US" spc="-1" dirty="0">
                <a:solidFill>
                  <a:prstClr val="white"/>
                </a:solidFill>
                <a:latin typeface="Courier New" panose="02070309020205020404" pitchFamily="49" charset="0"/>
                <a:cs typeface="Courier New" panose="02070309020205020404" pitchFamily="49" charset="0"/>
              </a:rPr>
              <a:t>2  1  1  2          1.1        1.5           8.0</a:t>
            </a:r>
          </a:p>
          <a:p>
            <a:pPr lvl="0">
              <a:defRPr/>
            </a:pPr>
            <a:r>
              <a:rPr lang="en-US" spc="-1" dirty="0">
                <a:solidFill>
                  <a:prstClr val="white"/>
                </a:solidFill>
                <a:latin typeface="Courier New" panose="02070309020205020404" pitchFamily="49" charset="0"/>
                <a:cs typeface="Courier New" panose="02070309020205020404" pitchFamily="49" charset="0"/>
              </a:rPr>
              <a:t>3  2  1  1         22.0       21.5          15.6</a:t>
            </a:r>
          </a:p>
          <a:p>
            <a:pPr lvl="0">
              <a:defRPr/>
            </a:pPr>
            <a:r>
              <a:rPr lang="en-US" spc="-1" dirty="0">
                <a:solidFill>
                  <a:prstClr val="white"/>
                </a:solidFill>
                <a:latin typeface="Courier New" panose="02070309020205020404" pitchFamily="49" charset="0"/>
                <a:cs typeface="Courier New" panose="02070309020205020404" pitchFamily="49" charset="0"/>
              </a:rPr>
              <a:t>4  2  1  2         23.1       22.5          22.6</a:t>
            </a:r>
          </a:p>
          <a:p>
            <a:pPr lvl="0">
              <a:defRPr/>
            </a:pPr>
            <a:r>
              <a:rPr lang="en-US" spc="-1" dirty="0">
                <a:solidFill>
                  <a:prstClr val="white"/>
                </a:solidFill>
                <a:latin typeface="Courier New" panose="02070309020205020404" pitchFamily="49" charset="0"/>
                <a:cs typeface="Courier New" panose="02070309020205020404" pitchFamily="49" charset="0"/>
              </a:rPr>
              <a:t>5  1  2  1          9.1        9.5           4.2</a:t>
            </a:r>
          </a:p>
          <a:p>
            <a:pPr lvl="0">
              <a:defRPr/>
            </a:pPr>
            <a:r>
              <a:rPr lang="en-US" spc="-1" dirty="0">
                <a:solidFill>
                  <a:prstClr val="white"/>
                </a:solidFill>
                <a:latin typeface="Courier New" panose="02070309020205020404" pitchFamily="49" charset="0"/>
                <a:cs typeface="Courier New" panose="02070309020205020404" pitchFamily="49" charset="0"/>
              </a:rPr>
              <a:t>6  1  2  2         10.3       10.5          14.9</a:t>
            </a:r>
          </a:p>
          <a:p>
            <a:pPr lvl="0">
              <a:defRPr/>
            </a:pPr>
            <a:r>
              <a:rPr lang="en-US" spc="-1" dirty="0">
                <a:solidFill>
                  <a:prstClr val="white"/>
                </a:solidFill>
                <a:latin typeface="Courier New" panose="02070309020205020404" pitchFamily="49" charset="0"/>
                <a:cs typeface="Courier New" panose="02070309020205020404" pitchFamily="49" charset="0"/>
              </a:rPr>
              <a:t>7  2  2  1          2.0        2.5           1.3</a:t>
            </a:r>
          </a:p>
          <a:p>
            <a:pPr lvl="0">
              <a:defRPr/>
            </a:pPr>
            <a:r>
              <a:rPr lang="en-US" spc="-1" dirty="0">
                <a:solidFill>
                  <a:prstClr val="white"/>
                </a:solidFill>
                <a:latin typeface="Courier New" panose="02070309020205020404" pitchFamily="49" charset="0"/>
                <a:cs typeface="Courier New" panose="02070309020205020404" pitchFamily="49" charset="0"/>
              </a:rPr>
              <a:t>8  2  2  2         22.0       21.5          15.0</a:t>
            </a:r>
          </a:p>
          <a:p>
            <a:pPr lvl="0">
              <a:defRPr/>
            </a:pPr>
            <a:r>
              <a:rPr lang="en-US" spc="-1" dirty="0">
                <a:solidFill>
                  <a:srgbClr val="FFC000"/>
                </a:solidFill>
                <a:latin typeface="Courier New" panose="02070309020205020404" pitchFamily="49" charset="0"/>
                <a:cs typeface="Courier New" panose="02070309020205020404" pitchFamily="49" charset="0"/>
              </a:rPr>
              <a:t>&gt; </a:t>
            </a:r>
          </a:p>
        </p:txBody>
      </p:sp>
      <p:sp>
        <p:nvSpPr>
          <p:cNvPr id="5" name="TextBox 4">
            <a:extLst>
              <a:ext uri="{FF2B5EF4-FFF2-40B4-BE49-F238E27FC236}">
                <a16:creationId xmlns:a16="http://schemas.microsoft.com/office/drawing/2014/main" id="{3B49C903-DE33-4BB5-A7DE-5015B5B7C622}"/>
              </a:ext>
            </a:extLst>
          </p:cNvPr>
          <p:cNvSpPr txBox="1"/>
          <p:nvPr/>
        </p:nvSpPr>
        <p:spPr>
          <a:xfrm>
            <a:off x="1157984" y="4991725"/>
            <a:ext cx="7310014"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The logistic Bayes and the MLE results are in pretty good agreement. </a:t>
            </a:r>
          </a:p>
        </p:txBody>
      </p:sp>
      <p:sp>
        <p:nvSpPr>
          <p:cNvPr id="6" name="TextBox 5">
            <a:extLst>
              <a:ext uri="{FF2B5EF4-FFF2-40B4-BE49-F238E27FC236}">
                <a16:creationId xmlns:a16="http://schemas.microsoft.com/office/drawing/2014/main" id="{D1E6A0DA-4ABA-4AD1-980C-F65D4DD37A7A}"/>
              </a:ext>
            </a:extLst>
          </p:cNvPr>
          <p:cNvSpPr txBox="1"/>
          <p:nvPr/>
        </p:nvSpPr>
        <p:spPr>
          <a:xfrm>
            <a:off x="1157984" y="5500967"/>
            <a:ext cx="7536311"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Again, both estimates are in pretty decent agreement with the true results considering that we only used 25 samples in the estimations.</a:t>
            </a:r>
          </a:p>
        </p:txBody>
      </p:sp>
    </p:spTree>
    <p:extLst>
      <p:ext uri="{BB962C8B-B14F-4D97-AF65-F5344CB8AC3E}">
        <p14:creationId xmlns:p14="http://schemas.microsoft.com/office/powerpoint/2010/main" val="176267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F7DECD-D9D1-4FC1-9089-549398EE717F}"/>
              </a:ext>
            </a:extLst>
          </p:cNvPr>
          <p:cNvSpPr txBox="1"/>
          <p:nvPr/>
        </p:nvSpPr>
        <p:spPr>
          <a:xfrm flipH="1">
            <a:off x="328612" y="1825943"/>
            <a:ext cx="8129587" cy="1200329"/>
          </a:xfrm>
          <a:prstGeom prst="rect">
            <a:avLst/>
          </a:prstGeom>
          <a:noFill/>
        </p:spPr>
        <p:txBody>
          <a:bodyPr wrap="square" rtlCol="0">
            <a:spAutoFit/>
          </a:bodyPr>
          <a:lstStyle/>
          <a:p>
            <a:pPr algn="ctr"/>
            <a:r>
              <a:rPr lang="en-US" sz="3600" dirty="0"/>
              <a:t>Log-Linear Approach To Fit MRF Parameters</a:t>
            </a:r>
            <a:endParaRPr lang="en-US" dirty="0"/>
          </a:p>
        </p:txBody>
      </p:sp>
    </p:spTree>
    <p:extLst>
      <p:ext uri="{BB962C8B-B14F-4D97-AF65-F5344CB8AC3E}">
        <p14:creationId xmlns:p14="http://schemas.microsoft.com/office/powerpoint/2010/main" val="384857743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2" name="CustomShape 1"/>
          <p:cNvSpPr/>
          <p:nvPr/>
        </p:nvSpPr>
        <p:spPr>
          <a:xfrm>
            <a:off x="302040" y="1220040"/>
            <a:ext cx="8293320" cy="1157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Lets go back to considering the exact log probability of each configuration </a:t>
            </a:r>
            <a:r>
              <a:rPr lang="en-US" sz="2400" b="1" strike="noStrike" spc="-1" dirty="0">
                <a:solidFill>
                  <a:srgbClr val="000000"/>
                </a:solidFill>
                <a:latin typeface="Times New Roman"/>
              </a:rPr>
              <a:t>X</a:t>
            </a:r>
            <a:endParaRPr lang="en-US" sz="2400" b="0" strike="noStrike" spc="-1" dirty="0">
              <a:latin typeface="Arial"/>
            </a:endParaRPr>
          </a:p>
          <a:p>
            <a:pPr marL="800280" lvl="1" indent="-342720">
              <a:lnSpc>
                <a:spcPct val="100000"/>
              </a:lnSpc>
              <a:buClr>
                <a:srgbClr val="000000"/>
              </a:buClr>
              <a:buFont typeface="Arial"/>
              <a:buChar char="•"/>
            </a:pPr>
            <a:r>
              <a:rPr lang="en-US" sz="2200" b="0" strike="noStrike" spc="-1" dirty="0">
                <a:solidFill>
                  <a:srgbClr val="000000"/>
                </a:solidFill>
                <a:latin typeface="Times New Roman"/>
              </a:rPr>
              <a:t>Recall:</a:t>
            </a:r>
            <a:endParaRPr lang="en-US" sz="2200" b="0" strike="noStrike" spc="-1" dirty="0">
              <a:latin typeface="Arial"/>
            </a:endParaRPr>
          </a:p>
        </p:txBody>
      </p:sp>
      <p:sp>
        <p:nvSpPr>
          <p:cNvPr id="1613" name="CustomShape 2"/>
          <p:cNvSpPr/>
          <p:nvPr/>
        </p:nvSpPr>
        <p:spPr>
          <a:xfrm>
            <a:off x="339840" y="389730"/>
            <a:ext cx="8478000" cy="583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3200" b="0" strike="noStrike" spc="-1" dirty="0">
                <a:solidFill>
                  <a:srgbClr val="000000"/>
                </a:solidFill>
                <a:latin typeface="Times New Roman"/>
              </a:rPr>
              <a:t>Lauritzen et al. General Log-Linear Approach</a:t>
            </a:r>
            <a:endParaRPr lang="en-US" sz="3200" b="0" strike="noStrike" spc="-1" dirty="0">
              <a:latin typeface="Arial"/>
            </a:endParaRPr>
          </a:p>
        </p:txBody>
      </p:sp>
      <p:sp>
        <p:nvSpPr>
          <p:cNvPr id="8" name="CustomShape 1">
            <a:extLst>
              <a:ext uri="{FF2B5EF4-FFF2-40B4-BE49-F238E27FC236}">
                <a16:creationId xmlns:a16="http://schemas.microsoft.com/office/drawing/2014/main" id="{C3840A80-64C7-434B-982D-AA05A005061D}"/>
              </a:ext>
            </a:extLst>
          </p:cNvPr>
          <p:cNvSpPr/>
          <p:nvPr/>
        </p:nvSpPr>
        <p:spPr>
          <a:xfrm>
            <a:off x="302040" y="2964321"/>
            <a:ext cx="8293320" cy="218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This time lets fold all </a:t>
            </a:r>
            <a:r>
              <a:rPr lang="en-US" sz="2400" b="0" i="1" strike="noStrike" spc="-1" dirty="0">
                <a:solidFill>
                  <a:srgbClr val="000000"/>
                </a:solidFill>
                <a:latin typeface="Times New Roman"/>
              </a:rPr>
              <a:t>N</a:t>
            </a:r>
            <a:r>
              <a:rPr lang="en-US" sz="2400" b="0" strike="noStrike" spc="-1" dirty="0">
                <a:solidFill>
                  <a:srgbClr val="000000"/>
                </a:solidFill>
                <a:latin typeface="Times New Roman"/>
              </a:rPr>
              <a:t> observed configurations into a </a:t>
            </a:r>
            <a:r>
              <a:rPr lang="en-US" sz="2400" b="0" i="1" strike="noStrike" spc="-1" dirty="0">
                <a:solidFill>
                  <a:srgbClr val="000000"/>
                </a:solidFill>
                <a:latin typeface="Times New Roman"/>
              </a:rPr>
              <a:t>p</a:t>
            </a:r>
            <a:r>
              <a:rPr lang="en-US" sz="2400" spc="-1" dirty="0">
                <a:solidFill>
                  <a:srgbClr val="000000"/>
                </a:solidFill>
                <a:latin typeface="Times New Roman"/>
              </a:rPr>
              <a:t>-</a:t>
            </a:r>
            <a:r>
              <a:rPr lang="en-US" sz="2400" b="0" strike="noStrike" spc="-1" dirty="0">
                <a:solidFill>
                  <a:srgbClr val="000000"/>
                </a:solidFill>
                <a:latin typeface="Times New Roman"/>
              </a:rPr>
              <a:t>way contingency table</a:t>
            </a:r>
          </a:p>
          <a:p>
            <a:pPr marL="800280" lvl="1" indent="-342720">
              <a:buClr>
                <a:srgbClr val="000000"/>
              </a:buClr>
              <a:buFont typeface="Arial"/>
              <a:buChar char="•"/>
            </a:pPr>
            <a:r>
              <a:rPr lang="en-US" sz="2200" spc="-1" dirty="0">
                <a:solidFill>
                  <a:srgbClr val="000000"/>
                </a:solidFill>
                <a:latin typeface="Times New Roman"/>
              </a:rPr>
              <a:t>E.g. for a 5D </a:t>
            </a:r>
            <a:r>
              <a:rPr lang="en-US" sz="2200" b="1" spc="-1" dirty="0">
                <a:solidFill>
                  <a:srgbClr val="000000"/>
                </a:solidFill>
                <a:latin typeface="Times New Roman"/>
              </a:rPr>
              <a:t>X</a:t>
            </a:r>
            <a:r>
              <a:rPr lang="en-US" sz="2200" spc="-1" dirty="0">
                <a:solidFill>
                  <a:srgbClr val="000000"/>
                </a:solidFill>
                <a:latin typeface="Times New Roman"/>
              </a:rPr>
              <a:t> of an </a:t>
            </a:r>
            <a:r>
              <a:rPr lang="en-US" sz="2200" spc="-1" dirty="0" err="1">
                <a:solidFill>
                  <a:srgbClr val="000000"/>
                </a:solidFill>
                <a:latin typeface="Times New Roman"/>
              </a:rPr>
              <a:t>Ising</a:t>
            </a:r>
            <a:r>
              <a:rPr lang="en-US" sz="2200" spc="-1" dirty="0">
                <a:solidFill>
                  <a:srgbClr val="000000"/>
                </a:solidFill>
                <a:latin typeface="Times New Roman"/>
              </a:rPr>
              <a:t>-like model </a:t>
            </a:r>
            <a:r>
              <a:rPr lang="en-US" sz="2200" i="1" spc="-1" dirty="0">
                <a:solidFill>
                  <a:srgbClr val="000000"/>
                </a:solidFill>
                <a:latin typeface="Times New Roman"/>
              </a:rPr>
              <a:t>p</a:t>
            </a:r>
            <a:r>
              <a:rPr lang="en-US" sz="2200" spc="-1" dirty="0">
                <a:solidFill>
                  <a:srgbClr val="000000"/>
                </a:solidFill>
                <a:latin typeface="Times New Roman"/>
              </a:rPr>
              <a:t> = 5 and the contingency table would be 2</a:t>
            </a:r>
            <a:r>
              <a:rPr lang="en-US" sz="2200" spc="-1" baseline="30000" dirty="0">
                <a:solidFill>
                  <a:srgbClr val="000000"/>
                </a:solidFill>
                <a:latin typeface="Times New Roman"/>
              </a:rPr>
              <a:t>5</a:t>
            </a:r>
            <a:r>
              <a:rPr lang="en-US" sz="2200" spc="-1" dirty="0">
                <a:solidFill>
                  <a:srgbClr val="000000"/>
                </a:solidFill>
                <a:latin typeface="Times New Roman"/>
              </a:rPr>
              <a:t> = 2× 2× 2× 2× 2 </a:t>
            </a:r>
          </a:p>
          <a:p>
            <a:pPr marL="800280" lvl="1" indent="-342720">
              <a:buClr>
                <a:srgbClr val="000000"/>
              </a:buClr>
              <a:buFont typeface="Arial"/>
              <a:buChar char="•"/>
            </a:pPr>
            <a:r>
              <a:rPr lang="en-US" sz="2200" spc="-1" dirty="0">
                <a:solidFill>
                  <a:srgbClr val="000000"/>
                </a:solidFill>
                <a:latin typeface="Times New Roman"/>
              </a:rPr>
              <a:t>Generally for </a:t>
            </a:r>
            <a:r>
              <a:rPr lang="en-US" sz="2200" spc="-1" dirty="0" err="1">
                <a:solidFill>
                  <a:srgbClr val="000000"/>
                </a:solidFill>
                <a:latin typeface="Times New Roman"/>
              </a:rPr>
              <a:t>Ising</a:t>
            </a:r>
            <a:r>
              <a:rPr lang="en-US" sz="2200" spc="-1" dirty="0">
                <a:solidFill>
                  <a:srgbClr val="000000"/>
                </a:solidFill>
                <a:latin typeface="Times New Roman"/>
              </a:rPr>
              <a:t>-like models can be represented in a 2</a:t>
            </a:r>
            <a:r>
              <a:rPr lang="en-US" sz="2200" i="1" spc="-1" baseline="30000" dirty="0">
                <a:solidFill>
                  <a:srgbClr val="000000"/>
                </a:solidFill>
                <a:latin typeface="Times New Roman"/>
              </a:rPr>
              <a:t>p</a:t>
            </a:r>
            <a:r>
              <a:rPr lang="en-US" sz="2200" spc="-1" dirty="0">
                <a:solidFill>
                  <a:srgbClr val="000000"/>
                </a:solidFill>
                <a:latin typeface="Times New Roman"/>
              </a:rPr>
              <a:t> = </a:t>
            </a:r>
            <a:r>
              <a:rPr lang="en-US" sz="2200" i="1" spc="-1" dirty="0">
                <a:solidFill>
                  <a:srgbClr val="000000"/>
                </a:solidFill>
                <a:latin typeface="Times New Roman"/>
              </a:rPr>
              <a:t>N</a:t>
            </a:r>
            <a:r>
              <a:rPr lang="en-US" sz="2200" spc="-1" dirty="0">
                <a:solidFill>
                  <a:srgbClr val="000000"/>
                </a:solidFill>
                <a:latin typeface="Times New Roman"/>
              </a:rPr>
              <a:t> dimensional contingency table. </a:t>
            </a:r>
            <a:endParaRPr lang="en-US" sz="2200" b="0" strike="noStrike" spc="-1" dirty="0">
              <a:latin typeface="Arial"/>
            </a:endParaRPr>
          </a:p>
        </p:txBody>
      </p:sp>
      <p:pic>
        <p:nvPicPr>
          <p:cNvPr id="3" name="Picture 2">
            <a:extLst>
              <a:ext uri="{FF2B5EF4-FFF2-40B4-BE49-F238E27FC236}">
                <a16:creationId xmlns:a16="http://schemas.microsoft.com/office/drawing/2014/main" id="{8E9B3BB9-A2FB-4AB7-8801-052AB5B31988}"/>
              </a:ext>
            </a:extLst>
          </p:cNvPr>
          <p:cNvPicPr>
            <a:picLocks noChangeAspect="1"/>
          </p:cNvPicPr>
          <p:nvPr/>
        </p:nvPicPr>
        <p:blipFill>
          <a:blip r:embed="rId2"/>
          <a:stretch>
            <a:fillRect/>
          </a:stretch>
        </p:blipFill>
        <p:spPr>
          <a:xfrm>
            <a:off x="2577038" y="2330532"/>
            <a:ext cx="3353115" cy="337344"/>
          </a:xfrm>
          <a:prstGeom prst="rect">
            <a:avLst/>
          </a:prstGeom>
        </p:spPr>
      </p:pic>
      <p:sp>
        <p:nvSpPr>
          <p:cNvPr id="6" name="CustomShape 1">
            <a:extLst>
              <a:ext uri="{FF2B5EF4-FFF2-40B4-BE49-F238E27FC236}">
                <a16:creationId xmlns:a16="http://schemas.microsoft.com/office/drawing/2014/main" id="{EBBDEBBB-F7CB-408A-8EA6-6FA4ACAC606F}"/>
              </a:ext>
            </a:extLst>
          </p:cNvPr>
          <p:cNvSpPr/>
          <p:nvPr/>
        </p:nvSpPr>
        <p:spPr>
          <a:xfrm>
            <a:off x="339840" y="5348456"/>
            <a:ext cx="8293320" cy="11680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The </a:t>
            </a:r>
            <a:r>
              <a:rPr lang="en-US" sz="2400" i="1" spc="-1" dirty="0" err="1">
                <a:solidFill>
                  <a:srgbClr val="000000"/>
                </a:solidFill>
                <a:latin typeface="Times New Roman"/>
              </a:rPr>
              <a:t>i</a:t>
            </a:r>
            <a:r>
              <a:rPr lang="en-US" sz="2400" spc="-1" baseline="30000" dirty="0" err="1">
                <a:solidFill>
                  <a:srgbClr val="000000"/>
                </a:solidFill>
                <a:latin typeface="Times New Roman"/>
              </a:rPr>
              <a:t>th</a:t>
            </a:r>
            <a:r>
              <a:rPr lang="en-US" sz="2400" b="0" strike="noStrike" spc="-1" dirty="0">
                <a:solidFill>
                  <a:srgbClr val="000000"/>
                </a:solidFill>
                <a:latin typeface="Times New Roman"/>
              </a:rPr>
              <a:t>,</a:t>
            </a:r>
            <a:r>
              <a:rPr lang="en-US" sz="2400" i="1" spc="-1" dirty="0">
                <a:solidFill>
                  <a:srgbClr val="000000"/>
                </a:solidFill>
                <a:latin typeface="Times New Roman"/>
              </a:rPr>
              <a:t> </a:t>
            </a:r>
            <a:r>
              <a:rPr lang="en-US" sz="2400" i="1" spc="-1" dirty="0" err="1">
                <a:solidFill>
                  <a:srgbClr val="000000"/>
                </a:solidFill>
                <a:latin typeface="Times New Roman"/>
              </a:rPr>
              <a:t>j</a:t>
            </a:r>
            <a:r>
              <a:rPr lang="en-US" sz="2400" spc="-1" baseline="30000" dirty="0" err="1">
                <a:solidFill>
                  <a:srgbClr val="000000"/>
                </a:solidFill>
                <a:latin typeface="Times New Roman"/>
              </a:rPr>
              <a:t>th</a:t>
            </a:r>
            <a:r>
              <a:rPr lang="en-US" sz="2400" b="0" strike="noStrike" spc="-1" dirty="0">
                <a:solidFill>
                  <a:srgbClr val="000000"/>
                </a:solidFill>
                <a:latin typeface="Times New Roman"/>
              </a:rPr>
              <a:t>,</a:t>
            </a:r>
            <a:r>
              <a:rPr lang="en-US" sz="2400" i="1" spc="-1" dirty="0">
                <a:solidFill>
                  <a:srgbClr val="000000"/>
                </a:solidFill>
                <a:latin typeface="Times New Roman"/>
              </a:rPr>
              <a:t> k</a:t>
            </a:r>
            <a:r>
              <a:rPr lang="en-US" sz="2400" spc="-1" baseline="30000" dirty="0">
                <a:solidFill>
                  <a:srgbClr val="000000"/>
                </a:solidFill>
                <a:latin typeface="Times New Roman"/>
              </a:rPr>
              <a:t>th</a:t>
            </a:r>
            <a:r>
              <a:rPr lang="en-US" sz="2400" b="0" strike="noStrike" spc="-1" dirty="0">
                <a:solidFill>
                  <a:srgbClr val="000000"/>
                </a:solidFill>
                <a:latin typeface="Times New Roman"/>
              </a:rPr>
              <a:t>, … element of the contingency table counts the </a:t>
            </a:r>
            <a:r>
              <a:rPr lang="en-US" sz="2400" spc="-1" dirty="0">
                <a:solidFill>
                  <a:srgbClr val="000000"/>
                </a:solidFill>
                <a:latin typeface="Times New Roman"/>
              </a:rPr>
              <a:t>n</a:t>
            </a:r>
            <a:r>
              <a:rPr lang="en-US" sz="2400" b="0" strike="noStrike" spc="-1" dirty="0">
                <a:solidFill>
                  <a:srgbClr val="000000"/>
                </a:solidFill>
                <a:latin typeface="Times New Roman"/>
              </a:rPr>
              <a:t>umber of times configuration state </a:t>
            </a:r>
            <a:r>
              <a:rPr lang="en-US" sz="2400" b="1" strike="noStrike" spc="-1" dirty="0" err="1">
                <a:solidFill>
                  <a:srgbClr val="000000"/>
                </a:solidFill>
                <a:latin typeface="Times New Roman"/>
              </a:rPr>
              <a:t>X</a:t>
            </a:r>
            <a:r>
              <a:rPr lang="en-US" sz="2400" b="0" i="1" strike="noStrike" spc="-1" baseline="-25000" dirty="0" err="1">
                <a:solidFill>
                  <a:srgbClr val="000000"/>
                </a:solidFill>
                <a:latin typeface="Times New Roman"/>
              </a:rPr>
              <a:t>n</a:t>
            </a:r>
            <a:r>
              <a:rPr lang="en-US" sz="2400" b="0" strike="noStrike" spc="-1" dirty="0">
                <a:solidFill>
                  <a:srgbClr val="000000"/>
                </a:solidFill>
                <a:latin typeface="Times New Roman"/>
              </a:rPr>
              <a:t> occurred</a:t>
            </a:r>
          </a:p>
          <a:p>
            <a:pPr marL="800280" lvl="1" indent="-342720">
              <a:buClr>
                <a:srgbClr val="000000"/>
              </a:buClr>
              <a:buFont typeface="Arial"/>
              <a:buChar char="•"/>
            </a:pPr>
            <a:r>
              <a:rPr lang="en-US" sz="2200" spc="-1" dirty="0">
                <a:solidFill>
                  <a:srgbClr val="000000"/>
                </a:solidFill>
                <a:latin typeface="Times New Roman"/>
              </a:rPr>
              <a:t>This is just a </a:t>
            </a:r>
            <a:r>
              <a:rPr lang="en-US" sz="2200" i="1" u="sng" spc="-1" dirty="0">
                <a:solidFill>
                  <a:srgbClr val="000000"/>
                </a:solidFill>
                <a:latin typeface="Times New Roman"/>
              </a:rPr>
              <a:t>Poisson random variate</a:t>
            </a:r>
            <a:r>
              <a:rPr lang="en-US" sz="2200" spc="-1" dirty="0">
                <a:solidFill>
                  <a:srgbClr val="000000"/>
                </a:solidFill>
                <a:latin typeface="Times New Roman"/>
              </a:rPr>
              <a:t>!</a:t>
            </a:r>
            <a:endParaRPr lang="en-US" sz="2200" b="0" strike="noStrike" spc="-1" dirty="0">
              <a:latin typeface="Arial"/>
            </a:endParaRPr>
          </a:p>
        </p:txBody>
      </p:sp>
    </p:spTree>
    <p:extLst>
      <p:ext uri="{BB962C8B-B14F-4D97-AF65-F5344CB8AC3E}">
        <p14:creationId xmlns:p14="http://schemas.microsoft.com/office/powerpoint/2010/main" val="344042372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7BDAD389-81DE-4614-A894-808E0C18E041}"/>
              </a:ext>
            </a:extLst>
          </p:cNvPr>
          <p:cNvSpPr/>
          <p:nvPr/>
        </p:nvSpPr>
        <p:spPr>
          <a:xfrm>
            <a:off x="302040" y="1220040"/>
            <a:ext cx="8293320"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Each possible </a:t>
            </a:r>
            <a:r>
              <a:rPr lang="en-US" sz="2400" spc="-1" dirty="0">
                <a:solidFill>
                  <a:srgbClr val="000000"/>
                </a:solidFill>
                <a:latin typeface="Times New Roman"/>
              </a:rPr>
              <a:t>configuration </a:t>
            </a:r>
            <a:r>
              <a:rPr lang="en-US" sz="2400" b="1" spc="-1" dirty="0" err="1">
                <a:solidFill>
                  <a:srgbClr val="000000"/>
                </a:solidFill>
                <a:latin typeface="Times New Roman"/>
              </a:rPr>
              <a:t>X</a:t>
            </a:r>
            <a:r>
              <a:rPr lang="en-US" sz="2400" i="1" spc="-1" baseline="-25000" dirty="0" err="1">
                <a:solidFill>
                  <a:srgbClr val="000000"/>
                </a:solidFill>
                <a:latin typeface="Times New Roman"/>
              </a:rPr>
              <a:t>n</a:t>
            </a:r>
            <a:r>
              <a:rPr lang="en-US" sz="2400" spc="-1" dirty="0">
                <a:solidFill>
                  <a:srgbClr val="000000"/>
                </a:solidFill>
                <a:latin typeface="Times New Roman"/>
              </a:rPr>
              <a:t> occurs </a:t>
            </a:r>
            <a:r>
              <a:rPr lang="en-US" sz="2400" b="0" strike="noStrike" spc="-1" dirty="0">
                <a:solidFill>
                  <a:srgbClr val="000000"/>
                </a:solidFill>
                <a:latin typeface="Times New Roman"/>
              </a:rPr>
              <a:t>with some </a:t>
            </a:r>
            <a:r>
              <a:rPr lang="en-US" sz="2400" spc="-1" dirty="0">
                <a:solidFill>
                  <a:srgbClr val="000000"/>
                </a:solidFill>
                <a:latin typeface="Times New Roman"/>
              </a:rPr>
              <a:t>rate </a:t>
            </a:r>
            <a:r>
              <a:rPr lang="en-US" sz="2400" spc="-1" dirty="0">
                <a:solidFill>
                  <a:srgbClr val="000000"/>
                </a:solidFill>
                <a:latin typeface="Symbol" panose="05050102010706020507" pitchFamily="18" charset="2"/>
              </a:rPr>
              <a:t>l</a:t>
            </a:r>
            <a:r>
              <a:rPr lang="en-US" sz="2400" spc="-1" dirty="0">
                <a:solidFill>
                  <a:srgbClr val="000000"/>
                </a:solidFill>
                <a:latin typeface="Times New Roman"/>
              </a:rPr>
              <a:t>(</a:t>
            </a:r>
            <a:r>
              <a:rPr lang="en-US" sz="2400" b="1" spc="-1" dirty="0" err="1">
                <a:solidFill>
                  <a:srgbClr val="000000"/>
                </a:solidFill>
                <a:latin typeface="Times New Roman"/>
              </a:rPr>
              <a:t>X</a:t>
            </a:r>
            <a:r>
              <a:rPr lang="en-US" sz="2400" i="1" spc="-1" baseline="-25000" dirty="0" err="1">
                <a:solidFill>
                  <a:srgbClr val="000000"/>
                </a:solidFill>
                <a:latin typeface="Times New Roman"/>
              </a:rPr>
              <a:t>n</a:t>
            </a:r>
            <a:r>
              <a:rPr lang="en-US" sz="2400" spc="-1" dirty="0">
                <a:solidFill>
                  <a:srgbClr val="000000"/>
                </a:solidFill>
                <a:latin typeface="Times New Roman"/>
              </a:rPr>
              <a:t> )</a:t>
            </a:r>
          </a:p>
        </p:txBody>
      </p:sp>
      <p:sp>
        <p:nvSpPr>
          <p:cNvPr id="3" name="CustomShape 2">
            <a:extLst>
              <a:ext uri="{FF2B5EF4-FFF2-40B4-BE49-F238E27FC236}">
                <a16:creationId xmlns:a16="http://schemas.microsoft.com/office/drawing/2014/main" id="{DBFCDDA3-71A3-4592-94CE-ED744A1F3B67}"/>
              </a:ext>
            </a:extLst>
          </p:cNvPr>
          <p:cNvSpPr/>
          <p:nvPr/>
        </p:nvSpPr>
        <p:spPr>
          <a:xfrm>
            <a:off x="339840" y="389730"/>
            <a:ext cx="8478000" cy="583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3200" b="0" strike="noStrike" spc="-1" dirty="0">
                <a:solidFill>
                  <a:srgbClr val="000000"/>
                </a:solidFill>
                <a:latin typeface="Times New Roman"/>
              </a:rPr>
              <a:t>Lauritzen et al. General Log-Linear Approach</a:t>
            </a:r>
            <a:endParaRPr lang="en-US" sz="3200" b="0" strike="noStrike" spc="-1" dirty="0">
              <a:latin typeface="Arial"/>
            </a:endParaRPr>
          </a:p>
        </p:txBody>
      </p:sp>
      <p:pic>
        <p:nvPicPr>
          <p:cNvPr id="4" name="Picture 3">
            <a:extLst>
              <a:ext uri="{FF2B5EF4-FFF2-40B4-BE49-F238E27FC236}">
                <a16:creationId xmlns:a16="http://schemas.microsoft.com/office/drawing/2014/main" id="{05DB8FC1-BBE5-4C3C-A2C2-7F6C80C10135}"/>
              </a:ext>
            </a:extLst>
          </p:cNvPr>
          <p:cNvPicPr>
            <a:picLocks noChangeAspect="1"/>
          </p:cNvPicPr>
          <p:nvPr/>
        </p:nvPicPr>
        <p:blipFill>
          <a:blip r:embed="rId2"/>
          <a:stretch>
            <a:fillRect/>
          </a:stretch>
        </p:blipFill>
        <p:spPr>
          <a:xfrm>
            <a:off x="2511554" y="2843981"/>
            <a:ext cx="3529481" cy="744977"/>
          </a:xfrm>
          <a:prstGeom prst="rect">
            <a:avLst/>
          </a:prstGeom>
        </p:spPr>
      </p:pic>
      <p:sp>
        <p:nvSpPr>
          <p:cNvPr id="5" name="CustomShape 1">
            <a:extLst>
              <a:ext uri="{FF2B5EF4-FFF2-40B4-BE49-F238E27FC236}">
                <a16:creationId xmlns:a16="http://schemas.microsoft.com/office/drawing/2014/main" id="{E59D8E12-D20F-4580-8B3A-0D439A78BECB}"/>
              </a:ext>
            </a:extLst>
          </p:cNvPr>
          <p:cNvSpPr/>
          <p:nvPr/>
        </p:nvSpPr>
        <p:spPr>
          <a:xfrm>
            <a:off x="302040" y="2136781"/>
            <a:ext cx="8293320"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We can thus write the probability of a configuration as</a:t>
            </a:r>
            <a:endParaRPr lang="en-US" sz="2400" spc="-1" dirty="0">
              <a:solidFill>
                <a:srgbClr val="000000"/>
              </a:solidFill>
              <a:latin typeface="Times New Roman"/>
            </a:endParaRPr>
          </a:p>
        </p:txBody>
      </p:sp>
      <p:sp>
        <p:nvSpPr>
          <p:cNvPr id="6" name="CustomShape 1">
            <a:extLst>
              <a:ext uri="{FF2B5EF4-FFF2-40B4-BE49-F238E27FC236}">
                <a16:creationId xmlns:a16="http://schemas.microsoft.com/office/drawing/2014/main" id="{D27B2B48-EB5E-4DDF-95C6-A0AA63B70FB0}"/>
              </a:ext>
            </a:extLst>
          </p:cNvPr>
          <p:cNvSpPr/>
          <p:nvPr/>
        </p:nvSpPr>
        <p:spPr>
          <a:xfrm>
            <a:off x="425340" y="3901248"/>
            <a:ext cx="8293320"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Taking logs and rearranging:</a:t>
            </a:r>
            <a:endParaRPr lang="en-US" sz="2400" spc="-1" dirty="0">
              <a:solidFill>
                <a:srgbClr val="000000"/>
              </a:solidFill>
              <a:latin typeface="Times New Roman"/>
            </a:endParaRPr>
          </a:p>
        </p:txBody>
      </p:sp>
      <p:pic>
        <p:nvPicPr>
          <p:cNvPr id="7" name="Picture 6">
            <a:extLst>
              <a:ext uri="{FF2B5EF4-FFF2-40B4-BE49-F238E27FC236}">
                <a16:creationId xmlns:a16="http://schemas.microsoft.com/office/drawing/2014/main" id="{DAD5491F-7E2B-4AF7-82CF-35E99A55B89B}"/>
              </a:ext>
            </a:extLst>
          </p:cNvPr>
          <p:cNvPicPr>
            <a:picLocks noChangeAspect="1"/>
          </p:cNvPicPr>
          <p:nvPr/>
        </p:nvPicPr>
        <p:blipFill>
          <a:blip r:embed="rId3"/>
          <a:stretch>
            <a:fillRect/>
          </a:stretch>
        </p:blipFill>
        <p:spPr>
          <a:xfrm>
            <a:off x="1802936" y="4712684"/>
            <a:ext cx="5291528" cy="396964"/>
          </a:xfrm>
          <a:prstGeom prst="rect">
            <a:avLst/>
          </a:prstGeom>
        </p:spPr>
      </p:pic>
      <p:pic>
        <p:nvPicPr>
          <p:cNvPr id="9" name="Picture 8">
            <a:extLst>
              <a:ext uri="{FF2B5EF4-FFF2-40B4-BE49-F238E27FC236}">
                <a16:creationId xmlns:a16="http://schemas.microsoft.com/office/drawing/2014/main" id="{9DE433B5-3CF6-42C4-9758-F00A24FE8918}"/>
              </a:ext>
            </a:extLst>
          </p:cNvPr>
          <p:cNvPicPr>
            <a:picLocks noChangeAspect="1"/>
          </p:cNvPicPr>
          <p:nvPr/>
        </p:nvPicPr>
        <p:blipFill>
          <a:blip r:embed="rId4"/>
          <a:stretch>
            <a:fillRect/>
          </a:stretch>
        </p:blipFill>
        <p:spPr>
          <a:xfrm>
            <a:off x="2897600" y="5486956"/>
            <a:ext cx="3108960" cy="388620"/>
          </a:xfrm>
          <a:prstGeom prst="rect">
            <a:avLst/>
          </a:prstGeom>
        </p:spPr>
      </p:pic>
      <p:sp>
        <p:nvSpPr>
          <p:cNvPr id="10" name="CustomShape 1">
            <a:extLst>
              <a:ext uri="{FF2B5EF4-FFF2-40B4-BE49-F238E27FC236}">
                <a16:creationId xmlns:a16="http://schemas.microsoft.com/office/drawing/2014/main" id="{050A8AA9-CB7B-4AA4-A671-99157FDF132D}"/>
              </a:ext>
            </a:extLst>
          </p:cNvPr>
          <p:cNvSpPr/>
          <p:nvPr/>
        </p:nvSpPr>
        <p:spPr>
          <a:xfrm>
            <a:off x="850680" y="6287049"/>
            <a:ext cx="8293320"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This can be fit with Poisson regression</a:t>
            </a:r>
            <a:endParaRPr lang="en-US" sz="2400" spc="-1" dirty="0">
              <a:solidFill>
                <a:srgbClr val="000000"/>
              </a:solidFill>
              <a:latin typeface="Times New Roman"/>
            </a:endParaRPr>
          </a:p>
        </p:txBody>
      </p:sp>
      <p:sp>
        <p:nvSpPr>
          <p:cNvPr id="11" name="Left Brace 10">
            <a:extLst>
              <a:ext uri="{FF2B5EF4-FFF2-40B4-BE49-F238E27FC236}">
                <a16:creationId xmlns:a16="http://schemas.microsoft.com/office/drawing/2014/main" id="{37FF10F7-0CD6-40C5-A04E-BD81D6BCA5A3}"/>
              </a:ext>
            </a:extLst>
          </p:cNvPr>
          <p:cNvSpPr/>
          <p:nvPr/>
        </p:nvSpPr>
        <p:spPr>
          <a:xfrm rot="16200000">
            <a:off x="4548577" y="4022090"/>
            <a:ext cx="539646" cy="24752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6604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FAF5C71D-3850-4CCA-8A5B-A8866FE3F03F}"/>
              </a:ext>
            </a:extLst>
          </p:cNvPr>
          <p:cNvSpPr/>
          <p:nvPr/>
        </p:nvSpPr>
        <p:spPr>
          <a:xfrm>
            <a:off x="302040" y="400651"/>
            <a:ext cx="8293320" cy="8295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Recall the </a:t>
            </a:r>
            <a:r>
              <a:rPr lang="en-US" sz="2400" b="0" i="1" strike="noStrike" spc="-1" dirty="0">
                <a:solidFill>
                  <a:srgbClr val="000000"/>
                </a:solidFill>
                <a:latin typeface="Times New Roman"/>
              </a:rPr>
              <a:t>N</a:t>
            </a:r>
            <a:r>
              <a:rPr lang="en-US" sz="2400" b="0" strike="noStrike" spc="-1" dirty="0">
                <a:solidFill>
                  <a:srgbClr val="000000"/>
                </a:solidFill>
                <a:latin typeface="Times New Roman"/>
              </a:rPr>
              <a:t> by </a:t>
            </a:r>
            <a:r>
              <a:rPr lang="en-US" sz="2400" b="0" i="1" strike="noStrike" spc="-1" dirty="0">
                <a:solidFill>
                  <a:srgbClr val="000000"/>
                </a:solidFill>
                <a:latin typeface="Times New Roman"/>
              </a:rPr>
              <a:t>w</a:t>
            </a:r>
            <a:r>
              <a:rPr lang="en-US" sz="2400" b="0" strike="noStrike" spc="-1" dirty="0">
                <a:solidFill>
                  <a:srgbClr val="000000"/>
                </a:solidFill>
                <a:latin typeface="Times New Roman"/>
              </a:rPr>
              <a:t> model matrix for an MRF with respect to all possible configurations (not the sample):</a:t>
            </a:r>
            <a:endParaRPr lang="en-US" sz="2400" spc="-1" dirty="0">
              <a:solidFill>
                <a:srgbClr val="000000"/>
              </a:solidFill>
              <a:latin typeface="Times New Roman"/>
            </a:endParaRPr>
          </a:p>
        </p:txBody>
      </p:sp>
      <p:pic>
        <p:nvPicPr>
          <p:cNvPr id="3" name="Picture 4">
            <a:extLst>
              <a:ext uri="{FF2B5EF4-FFF2-40B4-BE49-F238E27FC236}">
                <a16:creationId xmlns:a16="http://schemas.microsoft.com/office/drawing/2014/main" id="{4AC07E41-D9FC-464B-9A21-19FFD52C75CE}"/>
              </a:ext>
            </a:extLst>
          </p:cNvPr>
          <p:cNvPicPr/>
          <p:nvPr/>
        </p:nvPicPr>
        <p:blipFill>
          <a:blip r:embed="rId3"/>
          <a:stretch/>
        </p:blipFill>
        <p:spPr>
          <a:xfrm>
            <a:off x="581400" y="1951313"/>
            <a:ext cx="7702560" cy="2130120"/>
          </a:xfrm>
          <a:prstGeom prst="rect">
            <a:avLst/>
          </a:prstGeom>
          <a:ln>
            <a:noFill/>
          </a:ln>
        </p:spPr>
      </p:pic>
      <p:sp>
        <p:nvSpPr>
          <p:cNvPr id="4" name="CustomShape 2">
            <a:extLst>
              <a:ext uri="{FF2B5EF4-FFF2-40B4-BE49-F238E27FC236}">
                <a16:creationId xmlns:a16="http://schemas.microsoft.com/office/drawing/2014/main" id="{78216011-320F-49A0-BF39-A56695820BCF}"/>
              </a:ext>
            </a:extLst>
          </p:cNvPr>
          <p:cNvSpPr/>
          <p:nvPr/>
        </p:nvSpPr>
        <p:spPr>
          <a:xfrm>
            <a:off x="1605600" y="1951313"/>
            <a:ext cx="489240" cy="505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000000"/>
                </a:solidFill>
                <a:latin typeface="Times New Roman"/>
              </a:rPr>
              <a:t>X</a:t>
            </a:r>
            <a:r>
              <a:rPr lang="en-US" sz="2400" b="0" strike="noStrike" spc="-1" baseline="-25000">
                <a:solidFill>
                  <a:srgbClr val="000000"/>
                </a:solidFill>
                <a:latin typeface="Times New Roman"/>
              </a:rPr>
              <a:t>1</a:t>
            </a:r>
            <a:endParaRPr lang="en-US" sz="2400" b="0" strike="noStrike" spc="-1">
              <a:latin typeface="Arial"/>
            </a:endParaRPr>
          </a:p>
        </p:txBody>
      </p:sp>
      <p:sp>
        <p:nvSpPr>
          <p:cNvPr id="5" name="CustomShape 3">
            <a:extLst>
              <a:ext uri="{FF2B5EF4-FFF2-40B4-BE49-F238E27FC236}">
                <a16:creationId xmlns:a16="http://schemas.microsoft.com/office/drawing/2014/main" id="{9F6AE3E0-B63D-41E9-B230-468D11486360}"/>
              </a:ext>
            </a:extLst>
          </p:cNvPr>
          <p:cNvSpPr/>
          <p:nvPr/>
        </p:nvSpPr>
        <p:spPr>
          <a:xfrm>
            <a:off x="1615680" y="2440553"/>
            <a:ext cx="489240" cy="505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endParaRPr lang="en-US" sz="2400" b="0" strike="noStrike" spc="-1">
              <a:latin typeface="Arial"/>
            </a:endParaRPr>
          </a:p>
        </p:txBody>
      </p:sp>
      <p:sp>
        <p:nvSpPr>
          <p:cNvPr id="6" name="CustomShape 4">
            <a:extLst>
              <a:ext uri="{FF2B5EF4-FFF2-40B4-BE49-F238E27FC236}">
                <a16:creationId xmlns:a16="http://schemas.microsoft.com/office/drawing/2014/main" id="{E0C2438B-7A06-46B8-B509-8BFC86C6B060}"/>
              </a:ext>
            </a:extLst>
          </p:cNvPr>
          <p:cNvSpPr/>
          <p:nvPr/>
        </p:nvSpPr>
        <p:spPr>
          <a:xfrm>
            <a:off x="1631880" y="3645473"/>
            <a:ext cx="518040" cy="505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000000"/>
                </a:solidFill>
                <a:latin typeface="Times New Roman"/>
              </a:rPr>
              <a:t>X</a:t>
            </a:r>
            <a:r>
              <a:rPr lang="en-US" sz="2400" b="0" i="1" strike="noStrike" spc="-1" baseline="-25000">
                <a:solidFill>
                  <a:srgbClr val="000000"/>
                </a:solidFill>
                <a:latin typeface="Times New Roman"/>
              </a:rPr>
              <a:t>N</a:t>
            </a:r>
            <a:endParaRPr lang="en-US" sz="2400" b="0" strike="noStrike" spc="-1">
              <a:latin typeface="Arial"/>
            </a:endParaRPr>
          </a:p>
        </p:txBody>
      </p:sp>
      <p:sp>
        <p:nvSpPr>
          <p:cNvPr id="7" name="CustomShape 5">
            <a:extLst>
              <a:ext uri="{FF2B5EF4-FFF2-40B4-BE49-F238E27FC236}">
                <a16:creationId xmlns:a16="http://schemas.microsoft.com/office/drawing/2014/main" id="{4AA34B0E-647B-4911-8262-85EA3BFCE301}"/>
              </a:ext>
            </a:extLst>
          </p:cNvPr>
          <p:cNvSpPr/>
          <p:nvPr/>
        </p:nvSpPr>
        <p:spPr>
          <a:xfrm>
            <a:off x="2644560" y="1287833"/>
            <a:ext cx="469080" cy="57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i="1" strike="noStrike" spc="-1">
                <a:solidFill>
                  <a:srgbClr val="000000"/>
                </a:solidFill>
                <a:latin typeface="Symbol"/>
              </a:rPr>
              <a:t>q</a:t>
            </a:r>
            <a:r>
              <a:rPr lang="en-US" sz="2800" b="0" strike="noStrike" spc="-1" baseline="-25000">
                <a:solidFill>
                  <a:srgbClr val="000000"/>
                </a:solidFill>
                <a:latin typeface="Times New Roman"/>
              </a:rPr>
              <a:t>1</a:t>
            </a:r>
            <a:endParaRPr lang="en-US" sz="2800" b="0" strike="noStrike" spc="-1">
              <a:latin typeface="Arial"/>
            </a:endParaRPr>
          </a:p>
        </p:txBody>
      </p:sp>
      <p:sp>
        <p:nvSpPr>
          <p:cNvPr id="8" name="CustomShape 6">
            <a:extLst>
              <a:ext uri="{FF2B5EF4-FFF2-40B4-BE49-F238E27FC236}">
                <a16:creationId xmlns:a16="http://schemas.microsoft.com/office/drawing/2014/main" id="{6CAE8872-AB2E-47E4-8908-95EE9ECBB282}"/>
              </a:ext>
            </a:extLst>
          </p:cNvPr>
          <p:cNvSpPr/>
          <p:nvPr/>
        </p:nvSpPr>
        <p:spPr>
          <a:xfrm>
            <a:off x="4481640" y="1297553"/>
            <a:ext cx="469080" cy="57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i="1" strike="noStrike" spc="-1">
                <a:solidFill>
                  <a:srgbClr val="000000"/>
                </a:solidFill>
                <a:latin typeface="Symbol"/>
              </a:rPr>
              <a:t>q</a:t>
            </a:r>
            <a:r>
              <a:rPr lang="en-US" sz="2800" b="0" strike="noStrike" spc="-1" baseline="-25000">
                <a:solidFill>
                  <a:srgbClr val="000000"/>
                </a:solidFill>
                <a:latin typeface="Times New Roman"/>
              </a:rPr>
              <a:t>2</a:t>
            </a:r>
            <a:endParaRPr lang="en-US" sz="2800" b="0" strike="noStrike" spc="-1">
              <a:latin typeface="Arial"/>
            </a:endParaRPr>
          </a:p>
        </p:txBody>
      </p:sp>
      <p:sp>
        <p:nvSpPr>
          <p:cNvPr id="9" name="CustomShape 7">
            <a:extLst>
              <a:ext uri="{FF2B5EF4-FFF2-40B4-BE49-F238E27FC236}">
                <a16:creationId xmlns:a16="http://schemas.microsoft.com/office/drawing/2014/main" id="{7EE85214-14E1-43E2-AB6B-F631186DF8DC}"/>
              </a:ext>
            </a:extLst>
          </p:cNvPr>
          <p:cNvSpPr/>
          <p:nvPr/>
        </p:nvSpPr>
        <p:spPr>
          <a:xfrm>
            <a:off x="7215840" y="1294313"/>
            <a:ext cx="502560" cy="57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i="1" strike="noStrike" spc="-1">
                <a:solidFill>
                  <a:srgbClr val="000000"/>
                </a:solidFill>
                <a:latin typeface="Symbol"/>
              </a:rPr>
              <a:t>q</a:t>
            </a:r>
            <a:r>
              <a:rPr lang="en-US" sz="2800" b="0" i="1" strike="noStrike" spc="-1" baseline="-25000">
                <a:solidFill>
                  <a:srgbClr val="000000"/>
                </a:solidFill>
                <a:latin typeface="Times New Roman"/>
              </a:rPr>
              <a:t>w</a:t>
            </a:r>
            <a:endParaRPr lang="en-US" sz="2800" b="0" strike="noStrike" spc="-1">
              <a:latin typeface="Arial"/>
            </a:endParaRPr>
          </a:p>
        </p:txBody>
      </p:sp>
      <p:pic>
        <p:nvPicPr>
          <p:cNvPr id="10" name="Picture 14">
            <a:extLst>
              <a:ext uri="{FF2B5EF4-FFF2-40B4-BE49-F238E27FC236}">
                <a16:creationId xmlns:a16="http://schemas.microsoft.com/office/drawing/2014/main" id="{DDE40B09-49AE-4A39-99BA-851463B620D8}"/>
              </a:ext>
            </a:extLst>
          </p:cNvPr>
          <p:cNvPicPr/>
          <p:nvPr/>
        </p:nvPicPr>
        <p:blipFill>
          <a:blip r:embed="rId4"/>
          <a:stretch/>
        </p:blipFill>
        <p:spPr>
          <a:xfrm>
            <a:off x="5604840" y="1377473"/>
            <a:ext cx="799920" cy="507600"/>
          </a:xfrm>
          <a:prstGeom prst="rect">
            <a:avLst/>
          </a:prstGeom>
          <a:ln>
            <a:noFill/>
          </a:ln>
        </p:spPr>
      </p:pic>
      <p:pic>
        <p:nvPicPr>
          <p:cNvPr id="11" name="Picture 18">
            <a:extLst>
              <a:ext uri="{FF2B5EF4-FFF2-40B4-BE49-F238E27FC236}">
                <a16:creationId xmlns:a16="http://schemas.microsoft.com/office/drawing/2014/main" id="{64EB57DA-BBF1-479D-98D6-41B3A1C0B94F}"/>
              </a:ext>
            </a:extLst>
          </p:cNvPr>
          <p:cNvPicPr/>
          <p:nvPr/>
        </p:nvPicPr>
        <p:blipFill>
          <a:blip r:embed="rId4"/>
          <a:stretch/>
        </p:blipFill>
        <p:spPr>
          <a:xfrm rot="16200000">
            <a:off x="1409040" y="3073073"/>
            <a:ext cx="799920" cy="507600"/>
          </a:xfrm>
          <a:prstGeom prst="rect">
            <a:avLst/>
          </a:prstGeom>
          <a:ln>
            <a:noFill/>
          </a:ln>
        </p:spPr>
      </p:pic>
      <p:pic>
        <p:nvPicPr>
          <p:cNvPr id="1026" name="Picture 2">
            <a:extLst>
              <a:ext uri="{FF2B5EF4-FFF2-40B4-BE49-F238E27FC236}">
                <a16:creationId xmlns:a16="http://schemas.microsoft.com/office/drawing/2014/main" id="{8EBCC328-342F-4430-BE55-CEAC2DED1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4800" y="5262180"/>
            <a:ext cx="2091532" cy="35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stomShape 1">
            <a:extLst>
              <a:ext uri="{FF2B5EF4-FFF2-40B4-BE49-F238E27FC236}">
                <a16:creationId xmlns:a16="http://schemas.microsoft.com/office/drawing/2014/main" id="{9EB4BB00-2193-408A-9082-4FA00C9B2292}"/>
              </a:ext>
            </a:extLst>
          </p:cNvPr>
          <p:cNvSpPr/>
          <p:nvPr/>
        </p:nvSpPr>
        <p:spPr>
          <a:xfrm>
            <a:off x="269280" y="5199005"/>
            <a:ext cx="8293320"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Since the energy of a configuration, </a:t>
            </a:r>
            <a:r>
              <a:rPr lang="en-US" sz="2400" b="1" strike="noStrike" spc="-1" dirty="0">
                <a:solidFill>
                  <a:srgbClr val="000000"/>
                </a:solidFill>
                <a:latin typeface="Times New Roman"/>
              </a:rPr>
              <a:t>X</a:t>
            </a:r>
            <a:r>
              <a:rPr lang="en-US" sz="2400" b="0" strike="noStrike" spc="-1" dirty="0">
                <a:solidFill>
                  <a:srgbClr val="000000"/>
                </a:solidFill>
                <a:latin typeface="Times New Roman"/>
              </a:rPr>
              <a:t> is:</a:t>
            </a:r>
            <a:endParaRPr lang="en-US" sz="2400" spc="-1" dirty="0">
              <a:solidFill>
                <a:srgbClr val="000000"/>
              </a:solidFill>
              <a:latin typeface="Times New Roman"/>
            </a:endParaRPr>
          </a:p>
        </p:txBody>
      </p:sp>
      <p:sp>
        <p:nvSpPr>
          <p:cNvPr id="14" name="CustomShape 1">
            <a:extLst>
              <a:ext uri="{FF2B5EF4-FFF2-40B4-BE49-F238E27FC236}">
                <a16:creationId xmlns:a16="http://schemas.microsoft.com/office/drawing/2014/main" id="{3E75DC36-6262-499A-BFAD-D8973C6CF848}"/>
              </a:ext>
            </a:extLst>
          </p:cNvPr>
          <p:cNvSpPr/>
          <p:nvPr/>
        </p:nvSpPr>
        <p:spPr>
          <a:xfrm>
            <a:off x="646971" y="5576691"/>
            <a:ext cx="7171814" cy="46021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60">
              <a:lnSpc>
                <a:spcPct val="100000"/>
              </a:lnSpc>
              <a:buClr>
                <a:srgbClr val="000000"/>
              </a:buClr>
            </a:pPr>
            <a:r>
              <a:rPr lang="en-US" sz="2400" spc="-1" dirty="0">
                <a:solidFill>
                  <a:srgbClr val="000000"/>
                </a:solidFill>
                <a:latin typeface="Times New Roman"/>
              </a:rPr>
              <a:t>w</a:t>
            </a:r>
            <a:r>
              <a:rPr lang="en-US" sz="2400" b="0" strike="noStrike" spc="-1" dirty="0">
                <a:solidFill>
                  <a:srgbClr val="000000"/>
                </a:solidFill>
                <a:latin typeface="Times New Roman"/>
              </a:rPr>
              <a:t>e can write the energies of </a:t>
            </a:r>
            <a:r>
              <a:rPr lang="en-US" sz="2400" b="0" i="1" u="sng" strike="noStrike" spc="-1" dirty="0">
                <a:solidFill>
                  <a:srgbClr val="000000"/>
                </a:solidFill>
                <a:latin typeface="Times New Roman"/>
              </a:rPr>
              <a:t>all</a:t>
            </a:r>
            <a:r>
              <a:rPr lang="en-US" sz="2400" b="0" strike="noStrike" spc="-1" dirty="0">
                <a:solidFill>
                  <a:srgbClr val="000000"/>
                </a:solidFill>
                <a:latin typeface="Times New Roman"/>
              </a:rPr>
              <a:t> configurations as:</a:t>
            </a:r>
            <a:endParaRPr lang="en-US" sz="2400" spc="-1" dirty="0">
              <a:solidFill>
                <a:srgbClr val="000000"/>
              </a:solidFill>
              <a:latin typeface="Times New Roman"/>
            </a:endParaRPr>
          </a:p>
        </p:txBody>
      </p:sp>
      <p:pic>
        <p:nvPicPr>
          <p:cNvPr id="1027" name="Picture 3">
            <a:extLst>
              <a:ext uri="{FF2B5EF4-FFF2-40B4-BE49-F238E27FC236}">
                <a16:creationId xmlns:a16="http://schemas.microsoft.com/office/drawing/2014/main" id="{E906F10A-9AB5-45B0-B76B-033DC1CBDA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114" y="6324706"/>
            <a:ext cx="2185998" cy="46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F76815A0-05DD-4582-B7BA-96AA8E581D52}"/>
              </a:ext>
            </a:extLst>
          </p:cNvPr>
          <p:cNvSpPr/>
          <p:nvPr/>
        </p:nvSpPr>
        <p:spPr>
          <a:xfrm>
            <a:off x="861243" y="4525406"/>
            <a:ext cx="8047331" cy="369332"/>
          </a:xfrm>
          <a:prstGeom prst="rect">
            <a:avLst/>
          </a:prstGeom>
        </p:spPr>
        <p:txBody>
          <a:bodyPr wrap="none">
            <a:spAutoFit/>
          </a:bodyPr>
          <a:lstStyle/>
          <a:p>
            <a:r>
              <a:rPr lang="en-US" spc="-1" dirty="0">
                <a:solidFill>
                  <a:srgbClr val="000000"/>
                </a:solidFill>
                <a:latin typeface="Times New Roman"/>
              </a:rPr>
              <a:t>Note: </a:t>
            </a:r>
            <a:r>
              <a:rPr lang="en-US" i="1" spc="-1" dirty="0">
                <a:solidFill>
                  <a:srgbClr val="000000"/>
                </a:solidFill>
                <a:latin typeface="Times New Roman"/>
              </a:rPr>
              <a:t>N</a:t>
            </a:r>
            <a:r>
              <a:rPr lang="en-US" spc="-1" dirty="0">
                <a:solidFill>
                  <a:srgbClr val="000000"/>
                </a:solidFill>
                <a:latin typeface="Times New Roman"/>
              </a:rPr>
              <a:t> in this case </a:t>
            </a:r>
            <a:r>
              <a:rPr lang="en-US" i="1" u="sng" spc="-1" dirty="0">
                <a:solidFill>
                  <a:srgbClr val="000000"/>
                </a:solidFill>
                <a:latin typeface="Times New Roman"/>
              </a:rPr>
              <a:t>is</a:t>
            </a:r>
            <a:r>
              <a:rPr lang="en-US" spc="-1" dirty="0">
                <a:solidFill>
                  <a:srgbClr val="000000"/>
                </a:solidFill>
                <a:latin typeface="Times New Roman"/>
              </a:rPr>
              <a:t> the total number of possible configs, and </a:t>
            </a:r>
            <a:r>
              <a:rPr lang="en-US" i="1" u="sng" spc="-1" dirty="0">
                <a:solidFill>
                  <a:srgbClr val="000000"/>
                </a:solidFill>
                <a:latin typeface="Times New Roman"/>
              </a:rPr>
              <a:t>is not</a:t>
            </a:r>
            <a:r>
              <a:rPr lang="en-US" spc="-1" dirty="0">
                <a:solidFill>
                  <a:srgbClr val="000000"/>
                </a:solidFill>
                <a:latin typeface="Times New Roman"/>
              </a:rPr>
              <a:t> the sample size </a:t>
            </a:r>
            <a:endParaRPr lang="en-US" dirty="0"/>
          </a:p>
        </p:txBody>
      </p:sp>
    </p:spTree>
    <p:extLst>
      <p:ext uri="{BB962C8B-B14F-4D97-AF65-F5344CB8AC3E}">
        <p14:creationId xmlns:p14="http://schemas.microsoft.com/office/powerpoint/2010/main" val="9904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027"/>
                                        </p:tgtEl>
                                        <p:attrNameLst>
                                          <p:attrName>style.visibility</p:attrName>
                                        </p:attrNameLst>
                                      </p:cBhvr>
                                      <p:to>
                                        <p:strVal val="visible"/>
                                      </p:to>
                                    </p:set>
                                    <p:anim calcmode="lin" valueType="num">
                                      <p:cBhvr additive="base">
                                        <p:cTn id="26" dur="500" fill="hold"/>
                                        <p:tgtEl>
                                          <p:spTgt spid="1027"/>
                                        </p:tgtEl>
                                        <p:attrNameLst>
                                          <p:attrName>ppt_x</p:attrName>
                                        </p:attrNameLst>
                                      </p:cBhvr>
                                      <p:tavLst>
                                        <p:tav tm="0">
                                          <p:val>
                                            <p:strVal val="#ppt_x"/>
                                          </p:val>
                                        </p:tav>
                                        <p:tav tm="100000">
                                          <p:val>
                                            <p:strVal val="#ppt_x"/>
                                          </p:val>
                                        </p:tav>
                                      </p:tavLst>
                                    </p:anim>
                                    <p:anim calcmode="lin" valueType="num">
                                      <p:cBhvr additive="base">
                                        <p:cTn id="27"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989C286-6593-4B76-A16A-A4E77CE12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540" y="2261758"/>
            <a:ext cx="2095832" cy="32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extLst>
              <a:ext uri="{FF2B5EF4-FFF2-40B4-BE49-F238E27FC236}">
                <a16:creationId xmlns:a16="http://schemas.microsoft.com/office/drawing/2014/main" id="{845BF48C-02BD-4F6F-A537-8B12ABA76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908" y="1628198"/>
            <a:ext cx="3192443" cy="43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stomShape 1">
            <a:extLst>
              <a:ext uri="{FF2B5EF4-FFF2-40B4-BE49-F238E27FC236}">
                <a16:creationId xmlns:a16="http://schemas.microsoft.com/office/drawing/2014/main" id="{B91326FF-88B4-42D2-856F-130C1B333BFC}"/>
              </a:ext>
            </a:extLst>
          </p:cNvPr>
          <p:cNvSpPr/>
          <p:nvPr/>
        </p:nvSpPr>
        <p:spPr>
          <a:xfrm>
            <a:off x="302040" y="572927"/>
            <a:ext cx="8293320" cy="82954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This allows us to write the (log) Poisson rates for each configuration as:</a:t>
            </a:r>
            <a:endParaRPr lang="en-US" sz="2400" spc="-1" dirty="0">
              <a:solidFill>
                <a:srgbClr val="000000"/>
              </a:solidFill>
              <a:latin typeface="Times New Roman"/>
            </a:endParaRPr>
          </a:p>
        </p:txBody>
      </p:sp>
      <p:sp>
        <p:nvSpPr>
          <p:cNvPr id="5" name="CustomShape 1">
            <a:extLst>
              <a:ext uri="{FF2B5EF4-FFF2-40B4-BE49-F238E27FC236}">
                <a16:creationId xmlns:a16="http://schemas.microsoft.com/office/drawing/2014/main" id="{26118746-36A4-42BC-AB77-B047C2194FCF}"/>
              </a:ext>
            </a:extLst>
          </p:cNvPr>
          <p:cNvSpPr/>
          <p:nvPr/>
        </p:nvSpPr>
        <p:spPr>
          <a:xfrm>
            <a:off x="620689" y="2916365"/>
            <a:ext cx="7761305" cy="110654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43080" indent="-342720">
              <a:lnSpc>
                <a:spcPct val="100000"/>
              </a:lnSpc>
              <a:buClr>
                <a:srgbClr val="000000"/>
              </a:buClr>
              <a:buFont typeface="Arial"/>
              <a:buChar char="•"/>
            </a:pPr>
            <a:r>
              <a:rPr lang="en-US" sz="2200" b="0" strike="noStrike" spc="-1" dirty="0">
                <a:solidFill>
                  <a:srgbClr val="000000"/>
                </a:solidFill>
                <a:latin typeface="Times New Roman"/>
              </a:rPr>
              <a:t>We can fit this with any mode of Poisson regression that we want! </a:t>
            </a:r>
          </a:p>
          <a:p>
            <a:pPr marL="800280" lvl="1" indent="-342720">
              <a:buClr>
                <a:srgbClr val="000000"/>
              </a:buClr>
              <a:buFont typeface="Arial"/>
              <a:buChar char="•"/>
            </a:pPr>
            <a:r>
              <a:rPr lang="en-US" sz="2200" spc="-1" dirty="0">
                <a:solidFill>
                  <a:srgbClr val="000000"/>
                </a:solidFill>
                <a:latin typeface="Times New Roman"/>
              </a:rPr>
              <a:t>With estimates for </a:t>
            </a:r>
            <a:r>
              <a:rPr lang="en-US" sz="2200" b="1" i="1" spc="-1" dirty="0">
                <a:solidFill>
                  <a:srgbClr val="000000"/>
                </a:solidFill>
                <a:latin typeface="Symbol" panose="05050102010706020507" pitchFamily="18" charset="2"/>
              </a:rPr>
              <a:t>q</a:t>
            </a:r>
            <a:r>
              <a:rPr lang="en-US" sz="2200" spc="-1" dirty="0">
                <a:solidFill>
                  <a:srgbClr val="000000"/>
                </a:solidFill>
                <a:latin typeface="Times New Roman"/>
              </a:rPr>
              <a:t>  and </a:t>
            </a:r>
            <a:r>
              <a:rPr lang="en-US" sz="2200" i="1" spc="-1" dirty="0">
                <a:solidFill>
                  <a:srgbClr val="000000"/>
                </a:solidFill>
                <a:latin typeface="Symbol" panose="05050102010706020507" pitchFamily="18" charset="2"/>
              </a:rPr>
              <a:t>a</a:t>
            </a:r>
            <a:r>
              <a:rPr lang="en-US" sz="2200" spc="-1" dirty="0">
                <a:solidFill>
                  <a:srgbClr val="000000"/>
                </a:solidFill>
                <a:latin typeface="Times New Roman"/>
              </a:rPr>
              <a:t> in hand, we can recover:</a:t>
            </a:r>
          </a:p>
        </p:txBody>
      </p:sp>
      <p:sp>
        <p:nvSpPr>
          <p:cNvPr id="2" name="Rectangle 1">
            <a:extLst>
              <a:ext uri="{FF2B5EF4-FFF2-40B4-BE49-F238E27FC236}">
                <a16:creationId xmlns:a16="http://schemas.microsoft.com/office/drawing/2014/main" id="{72186B66-F83B-469C-B3F3-5C2ACA37533F}"/>
              </a:ext>
            </a:extLst>
          </p:cNvPr>
          <p:cNvSpPr/>
          <p:nvPr/>
        </p:nvSpPr>
        <p:spPr>
          <a:xfrm>
            <a:off x="4449871" y="4228763"/>
            <a:ext cx="3965381" cy="461665"/>
          </a:xfrm>
          <a:prstGeom prst="rect">
            <a:avLst/>
          </a:prstGeom>
        </p:spPr>
        <p:txBody>
          <a:bodyPr wrap="none">
            <a:spAutoFit/>
          </a:bodyPr>
          <a:lstStyle/>
          <a:p>
            <a:r>
              <a:rPr lang="en-US" sz="2400" spc="-1" dirty="0">
                <a:solidFill>
                  <a:srgbClr val="000000"/>
                </a:solidFill>
                <a:latin typeface="Times New Roman"/>
              </a:rPr>
              <a:t>Poisson rates for each config </a:t>
            </a:r>
            <a:r>
              <a:rPr lang="en-US" sz="2400" b="1" spc="-1" dirty="0">
                <a:solidFill>
                  <a:srgbClr val="000000"/>
                </a:solidFill>
                <a:latin typeface="Times New Roman"/>
              </a:rPr>
              <a:t>x</a:t>
            </a:r>
            <a:endParaRPr lang="en-US" sz="2400" b="1" dirty="0"/>
          </a:p>
        </p:txBody>
      </p:sp>
      <p:sp>
        <p:nvSpPr>
          <p:cNvPr id="7" name="Rectangle 6">
            <a:extLst>
              <a:ext uri="{FF2B5EF4-FFF2-40B4-BE49-F238E27FC236}">
                <a16:creationId xmlns:a16="http://schemas.microsoft.com/office/drawing/2014/main" id="{EDC4E422-6C33-476C-BA70-B6AAF53D16D5}"/>
              </a:ext>
            </a:extLst>
          </p:cNvPr>
          <p:cNvSpPr/>
          <p:nvPr/>
        </p:nvSpPr>
        <p:spPr>
          <a:xfrm>
            <a:off x="4477581" y="5127845"/>
            <a:ext cx="3697935" cy="461665"/>
          </a:xfrm>
          <a:prstGeom prst="rect">
            <a:avLst/>
          </a:prstGeom>
        </p:spPr>
        <p:txBody>
          <a:bodyPr wrap="none">
            <a:spAutoFit/>
          </a:bodyPr>
          <a:lstStyle/>
          <a:p>
            <a:r>
              <a:rPr lang="en-US" sz="2400" spc="-1" dirty="0">
                <a:solidFill>
                  <a:srgbClr val="000000"/>
                </a:solidFill>
                <a:latin typeface="Times New Roman"/>
              </a:rPr>
              <a:t>probability for each config </a:t>
            </a:r>
            <a:r>
              <a:rPr lang="en-US" sz="2400" b="1" spc="-1" dirty="0">
                <a:solidFill>
                  <a:srgbClr val="000000"/>
                </a:solidFill>
                <a:latin typeface="Times New Roman"/>
              </a:rPr>
              <a:t>x</a:t>
            </a:r>
            <a:endParaRPr lang="en-US" sz="2400" b="1" dirty="0"/>
          </a:p>
        </p:txBody>
      </p:sp>
      <p:sp>
        <p:nvSpPr>
          <p:cNvPr id="8" name="Rectangle 7">
            <a:extLst>
              <a:ext uri="{FF2B5EF4-FFF2-40B4-BE49-F238E27FC236}">
                <a16:creationId xmlns:a16="http://schemas.microsoft.com/office/drawing/2014/main" id="{26D6F05A-C4ED-42AA-9A32-CBD73A2D1B5A}"/>
              </a:ext>
            </a:extLst>
          </p:cNvPr>
          <p:cNvSpPr/>
          <p:nvPr/>
        </p:nvSpPr>
        <p:spPr>
          <a:xfrm>
            <a:off x="4477581" y="5915690"/>
            <a:ext cx="3074881" cy="461665"/>
          </a:xfrm>
          <a:prstGeom prst="rect">
            <a:avLst/>
          </a:prstGeom>
        </p:spPr>
        <p:txBody>
          <a:bodyPr wrap="none">
            <a:spAutoFit/>
          </a:bodyPr>
          <a:lstStyle/>
          <a:p>
            <a:r>
              <a:rPr lang="en-US" sz="2400" spc="-1" dirty="0">
                <a:solidFill>
                  <a:srgbClr val="000000"/>
                </a:solidFill>
                <a:latin typeface="Times New Roman"/>
              </a:rPr>
              <a:t>(log) partition function </a:t>
            </a:r>
            <a:endParaRPr lang="en-US" sz="2400" b="1" dirty="0"/>
          </a:p>
        </p:txBody>
      </p:sp>
      <p:pic>
        <p:nvPicPr>
          <p:cNvPr id="3" name="Picture 2">
            <a:extLst>
              <a:ext uri="{FF2B5EF4-FFF2-40B4-BE49-F238E27FC236}">
                <a16:creationId xmlns:a16="http://schemas.microsoft.com/office/drawing/2014/main" id="{1578363B-EFCF-4B2B-AE43-0A5EF389A610}"/>
              </a:ext>
            </a:extLst>
          </p:cNvPr>
          <p:cNvPicPr>
            <a:picLocks noChangeAspect="1"/>
          </p:cNvPicPr>
          <p:nvPr/>
        </p:nvPicPr>
        <p:blipFill>
          <a:blip r:embed="rId4"/>
          <a:stretch>
            <a:fillRect/>
          </a:stretch>
        </p:blipFill>
        <p:spPr>
          <a:xfrm>
            <a:off x="825735" y="4270328"/>
            <a:ext cx="3017520" cy="361928"/>
          </a:xfrm>
          <a:prstGeom prst="rect">
            <a:avLst/>
          </a:prstGeom>
        </p:spPr>
      </p:pic>
      <p:pic>
        <p:nvPicPr>
          <p:cNvPr id="6" name="Picture 5">
            <a:extLst>
              <a:ext uri="{FF2B5EF4-FFF2-40B4-BE49-F238E27FC236}">
                <a16:creationId xmlns:a16="http://schemas.microsoft.com/office/drawing/2014/main" id="{214E12F5-1EF3-4251-AEBA-564B06E7C3A5}"/>
              </a:ext>
            </a:extLst>
          </p:cNvPr>
          <p:cNvPicPr>
            <a:picLocks noChangeAspect="1"/>
          </p:cNvPicPr>
          <p:nvPr/>
        </p:nvPicPr>
        <p:blipFill>
          <a:blip r:embed="rId5"/>
          <a:stretch>
            <a:fillRect/>
          </a:stretch>
        </p:blipFill>
        <p:spPr>
          <a:xfrm>
            <a:off x="825735" y="4937779"/>
            <a:ext cx="2103120" cy="762001"/>
          </a:xfrm>
          <a:prstGeom prst="rect">
            <a:avLst/>
          </a:prstGeom>
        </p:spPr>
      </p:pic>
      <p:pic>
        <p:nvPicPr>
          <p:cNvPr id="9" name="Picture 8">
            <a:extLst>
              <a:ext uri="{FF2B5EF4-FFF2-40B4-BE49-F238E27FC236}">
                <a16:creationId xmlns:a16="http://schemas.microsoft.com/office/drawing/2014/main" id="{4BD0AC84-6360-4CD7-B39D-13791BC3591C}"/>
              </a:ext>
            </a:extLst>
          </p:cNvPr>
          <p:cNvPicPr>
            <a:picLocks noChangeAspect="1"/>
          </p:cNvPicPr>
          <p:nvPr/>
        </p:nvPicPr>
        <p:blipFill>
          <a:blip r:embed="rId6"/>
          <a:stretch>
            <a:fillRect/>
          </a:stretch>
        </p:blipFill>
        <p:spPr>
          <a:xfrm>
            <a:off x="825735" y="5994672"/>
            <a:ext cx="3210440" cy="359119"/>
          </a:xfrm>
          <a:prstGeom prst="rect">
            <a:avLst/>
          </a:prstGeom>
        </p:spPr>
      </p:pic>
      <p:sp>
        <p:nvSpPr>
          <p:cNvPr id="12" name="Rectangle 11">
            <a:extLst>
              <a:ext uri="{FF2B5EF4-FFF2-40B4-BE49-F238E27FC236}">
                <a16:creationId xmlns:a16="http://schemas.microsoft.com/office/drawing/2014/main" id="{2BA404F9-393A-4592-864F-377DB63F3392}"/>
              </a:ext>
            </a:extLst>
          </p:cNvPr>
          <p:cNvSpPr/>
          <p:nvPr/>
        </p:nvSpPr>
        <p:spPr>
          <a:xfrm>
            <a:off x="2277164" y="6477872"/>
            <a:ext cx="4762586" cy="369332"/>
          </a:xfrm>
          <a:prstGeom prst="rect">
            <a:avLst/>
          </a:prstGeom>
        </p:spPr>
        <p:txBody>
          <a:bodyPr wrap="none">
            <a:spAutoFit/>
          </a:bodyPr>
          <a:lstStyle/>
          <a:p>
            <a:r>
              <a:rPr lang="en-US" spc="-1" dirty="0">
                <a:solidFill>
                  <a:srgbClr val="000000"/>
                </a:solidFill>
                <a:latin typeface="Times New Roman"/>
              </a:rPr>
              <a:t>Note: </a:t>
            </a:r>
            <a:r>
              <a:rPr lang="en-US" i="1" spc="-1" dirty="0">
                <a:solidFill>
                  <a:srgbClr val="000000"/>
                </a:solidFill>
                <a:latin typeface="Times New Roman"/>
              </a:rPr>
              <a:t>N</a:t>
            </a:r>
            <a:r>
              <a:rPr lang="en-US" spc="-1" dirty="0">
                <a:solidFill>
                  <a:srgbClr val="000000"/>
                </a:solidFill>
                <a:latin typeface="Times New Roman"/>
              </a:rPr>
              <a:t> on this slide </a:t>
            </a:r>
            <a:r>
              <a:rPr lang="en-US" i="1" u="sng" spc="-1" dirty="0">
                <a:solidFill>
                  <a:srgbClr val="000000"/>
                </a:solidFill>
                <a:latin typeface="Times New Roman"/>
              </a:rPr>
              <a:t>is</a:t>
            </a:r>
            <a:r>
              <a:rPr lang="en-US" spc="-1" dirty="0">
                <a:solidFill>
                  <a:srgbClr val="000000"/>
                </a:solidFill>
                <a:latin typeface="Times New Roman"/>
              </a:rPr>
              <a:t> the sample size (as usual) </a:t>
            </a:r>
            <a:endParaRPr lang="en-US" dirty="0"/>
          </a:p>
        </p:txBody>
      </p:sp>
    </p:spTree>
    <p:extLst>
      <p:ext uri="{BB962C8B-B14F-4D97-AF65-F5344CB8AC3E}">
        <p14:creationId xmlns:p14="http://schemas.microsoft.com/office/powerpoint/2010/main" val="239315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8" grpId="0"/>
      <p:bldP spid="12"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 name="CustomShape 1"/>
          <p:cNvSpPr/>
          <p:nvPr/>
        </p:nvSpPr>
        <p:spPr>
          <a:xfrm>
            <a:off x="326880" y="216359"/>
            <a:ext cx="8415338" cy="1284263"/>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260" indent="-342900">
              <a:lnSpc>
                <a:spcPct val="100000"/>
              </a:lnSpc>
              <a:spcBef>
                <a:spcPts val="439"/>
              </a:spcBef>
              <a:buClr>
                <a:srgbClr val="000000"/>
              </a:buClr>
              <a:buFont typeface="Arial" panose="020B0604020202020204" pitchFamily="34" charset="0"/>
              <a:buChar char="•"/>
            </a:pPr>
            <a:r>
              <a:rPr lang="en-US" sz="2400" b="0" strike="noStrike" spc="-1" dirty="0">
                <a:solidFill>
                  <a:srgbClr val="000000"/>
                </a:solidFill>
                <a:latin typeface="Times New Roman"/>
              </a:rPr>
              <a:t>Again, lets examine the triangle model. Compare</a:t>
            </a:r>
            <a:r>
              <a:rPr lang="en-US" sz="2400" spc="-1" dirty="0">
                <a:solidFill>
                  <a:srgbClr val="000000"/>
                </a:solidFill>
                <a:latin typeface="Times New Roman"/>
              </a:rPr>
              <a:t> Bayesian </a:t>
            </a:r>
            <a:r>
              <a:rPr lang="en-US" sz="2400" b="0" strike="noStrike" spc="-1" dirty="0">
                <a:solidFill>
                  <a:srgbClr val="000000"/>
                </a:solidFill>
                <a:latin typeface="Times New Roman"/>
              </a:rPr>
              <a:t>Poisson regression results for the configuration probabilities to those obtained with MLE and logistic regression:</a:t>
            </a:r>
            <a:endParaRPr lang="en-US" sz="2400" b="0" strike="noStrike" spc="-1" dirty="0">
              <a:latin typeface="Arial"/>
            </a:endParaRPr>
          </a:p>
        </p:txBody>
      </p:sp>
      <p:sp>
        <p:nvSpPr>
          <p:cNvPr id="22" name="CustomShape 1">
            <a:extLst>
              <a:ext uri="{FF2B5EF4-FFF2-40B4-BE49-F238E27FC236}">
                <a16:creationId xmlns:a16="http://schemas.microsoft.com/office/drawing/2014/main" id="{EFE05778-65BD-4135-8B09-0DC8573CB2D2}"/>
              </a:ext>
            </a:extLst>
          </p:cNvPr>
          <p:cNvSpPr/>
          <p:nvPr/>
        </p:nvSpPr>
        <p:spPr>
          <a:xfrm>
            <a:off x="142406" y="1547453"/>
            <a:ext cx="8859187" cy="5046082"/>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400" spc="-1" dirty="0">
                <a:solidFill>
                  <a:schemeClr val="bg1"/>
                </a:solidFill>
                <a:latin typeface="Courier New" panose="02070309020205020404" pitchFamily="49" charset="0"/>
                <a:cs typeface="Courier New" panose="02070309020205020404" pitchFamily="49" charset="0"/>
              </a:rPr>
              <a:t>library(</a:t>
            </a:r>
            <a:r>
              <a:rPr lang="en-US" sz="1400" spc="-1" dirty="0" err="1">
                <a:solidFill>
                  <a:schemeClr val="bg1"/>
                </a:solidFill>
                <a:latin typeface="Courier New" panose="02070309020205020404" pitchFamily="49" charset="0"/>
                <a:cs typeface="Courier New" panose="02070309020205020404" pitchFamily="49" charset="0"/>
              </a:rPr>
              <a:t>rstan</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a:solidFill>
                  <a:schemeClr val="bg1"/>
                </a:solidFill>
                <a:latin typeface="Courier New" panose="02070309020205020404" pitchFamily="49" charset="0"/>
                <a:cs typeface="Courier New" panose="02070309020205020404" pitchFamily="49" charset="0"/>
              </a:rPr>
              <a:t>library(</a:t>
            </a:r>
            <a:r>
              <a:rPr lang="en-US" sz="1400" spc="-1" dirty="0" err="1">
                <a:solidFill>
                  <a:schemeClr val="bg1"/>
                </a:solidFill>
                <a:latin typeface="Courier New" panose="02070309020205020404" pitchFamily="49" charset="0"/>
                <a:cs typeface="Courier New" panose="02070309020205020404" pitchFamily="49" charset="0"/>
              </a:rPr>
              <a:t>CRFutil</a:t>
            </a:r>
            <a:r>
              <a:rPr lang="en-US" sz="1400" spc="-1" dirty="0">
                <a:solidFill>
                  <a:schemeClr val="bg1"/>
                </a:solidFill>
                <a:latin typeface="Courier New" panose="02070309020205020404" pitchFamily="49" charset="0"/>
                <a:cs typeface="Courier New" panose="02070309020205020404" pitchFamily="49" charset="0"/>
              </a:rPr>
              <a:t>)</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a:solidFill>
                  <a:srgbClr val="FFFF00"/>
                </a:solidFill>
                <a:latin typeface="Courier New" panose="02070309020205020404" pitchFamily="49" charset="0"/>
                <a:cs typeface="Courier New" panose="02070309020205020404" pitchFamily="49" charset="0"/>
              </a:rPr>
              <a:t># Triangle model</a:t>
            </a:r>
          </a:p>
          <a:p>
            <a:pPr lvl="0">
              <a:defRPr/>
            </a:pPr>
            <a:r>
              <a:rPr lang="en-US" sz="1400" spc="-1" dirty="0" err="1">
                <a:solidFill>
                  <a:schemeClr val="bg1"/>
                </a:solidFill>
                <a:latin typeface="Courier New" panose="02070309020205020404" pitchFamily="49" charset="0"/>
                <a:cs typeface="Courier New" panose="02070309020205020404" pitchFamily="49" charset="0"/>
              </a:rPr>
              <a:t>grphf</a:t>
            </a:r>
            <a:r>
              <a:rPr lang="en-US" sz="1400" spc="-1" dirty="0">
                <a:solidFill>
                  <a:schemeClr val="bg1"/>
                </a:solidFill>
                <a:latin typeface="Courier New" panose="02070309020205020404" pitchFamily="49" charset="0"/>
                <a:cs typeface="Courier New" panose="02070309020205020404" pitchFamily="49" charset="0"/>
              </a:rPr>
              <a:t> &lt;- ~X.1:X.2+X.1:X.3+X.2:X.3</a:t>
            </a:r>
          </a:p>
          <a:p>
            <a:pPr lvl="0">
              <a:defRPr/>
            </a:pPr>
            <a:r>
              <a:rPr lang="en-US" sz="1400" spc="-1" dirty="0">
                <a:solidFill>
                  <a:schemeClr val="bg1"/>
                </a:solidFill>
                <a:latin typeface="Courier New" panose="02070309020205020404" pitchFamily="49" charset="0"/>
                <a:cs typeface="Courier New" panose="02070309020205020404" pitchFamily="49" charset="0"/>
              </a:rPr>
              <a:t>adj   &lt;- ug(</a:t>
            </a:r>
            <a:r>
              <a:rPr lang="en-US" sz="1400" spc="-1" dirty="0" err="1">
                <a:solidFill>
                  <a:schemeClr val="bg1"/>
                </a:solidFill>
                <a:latin typeface="Courier New" panose="02070309020205020404" pitchFamily="49" charset="0"/>
                <a:cs typeface="Courier New" panose="02070309020205020404" pitchFamily="49" charset="0"/>
              </a:rPr>
              <a:t>grphf</a:t>
            </a:r>
            <a:r>
              <a:rPr lang="en-US" sz="1400" spc="-1" dirty="0">
                <a:solidFill>
                  <a:schemeClr val="bg1"/>
                </a:solidFill>
                <a:latin typeface="Courier New" panose="02070309020205020404" pitchFamily="49" charset="0"/>
                <a:cs typeface="Courier New" panose="02070309020205020404" pitchFamily="49" charset="0"/>
              </a:rPr>
              <a:t>, result=</a:t>
            </a:r>
            <a:r>
              <a:rPr lang="en-US" sz="1400" spc="-1" dirty="0">
                <a:solidFill>
                  <a:srgbClr val="00B050"/>
                </a:solidFill>
                <a:latin typeface="Courier New" panose="02070309020205020404" pitchFamily="49" charset="0"/>
                <a:cs typeface="Courier New" panose="02070309020205020404" pitchFamily="49" charset="0"/>
              </a:rPr>
              <a:t>"matrix"</a:t>
            </a:r>
            <a:r>
              <a:rPr lang="en-US" sz="1400" spc="-1" dirty="0">
                <a:solidFill>
                  <a:schemeClr val="bg1"/>
                </a:solidFill>
                <a:latin typeface="Courier New" panose="02070309020205020404" pitchFamily="49" charset="0"/>
                <a:cs typeface="Courier New" panose="02070309020205020404" pitchFamily="49" charset="0"/>
              </a:rPr>
              <a:t>)</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a:solidFill>
                  <a:srgbClr val="FFFF00"/>
                </a:solidFill>
                <a:latin typeface="Courier New" panose="02070309020205020404" pitchFamily="49" charset="0"/>
                <a:cs typeface="Courier New" panose="02070309020205020404" pitchFamily="49" charset="0"/>
              </a:rPr>
              <a:t># Use the same "true" theta and seeds as with previous </a:t>
            </a:r>
            <a:r>
              <a:rPr lang="en-US" sz="1400" spc="-1" dirty="0" err="1">
                <a:solidFill>
                  <a:srgbClr val="FFFF00"/>
                </a:solidFill>
                <a:latin typeface="Courier New" panose="02070309020205020404" pitchFamily="49" charset="0"/>
                <a:cs typeface="Courier New" panose="02070309020205020404" pitchFamily="49" charset="0"/>
              </a:rPr>
              <a:t>triange</a:t>
            </a:r>
            <a:r>
              <a:rPr lang="en-US" sz="1400" spc="-1" dirty="0">
                <a:solidFill>
                  <a:srgbClr val="FFFF00"/>
                </a:solidFill>
                <a:latin typeface="Courier New" panose="02070309020205020404" pitchFamily="49" charset="0"/>
                <a:cs typeface="Courier New" panose="02070309020205020404" pitchFamily="49" charset="0"/>
              </a:rPr>
              <a:t> examples: </a:t>
            </a:r>
          </a:p>
          <a:p>
            <a:pPr lvl="0">
              <a:defRPr/>
            </a:pPr>
            <a:r>
              <a:rPr lang="en-US" sz="1400" spc="-1" dirty="0" err="1">
                <a:solidFill>
                  <a:schemeClr val="bg1"/>
                </a:solidFill>
                <a:latin typeface="Courier New" panose="02070309020205020404" pitchFamily="49" charset="0"/>
                <a:cs typeface="Courier New" panose="02070309020205020404" pitchFamily="49" charset="0"/>
              </a:rPr>
              <a:t>trit</a:t>
            </a:r>
            <a:r>
              <a:rPr lang="en-US" sz="1400" spc="-1" dirty="0">
                <a:solidFill>
                  <a:schemeClr val="bg1"/>
                </a:solidFill>
                <a:latin typeface="Courier New" panose="02070309020205020404" pitchFamily="49" charset="0"/>
                <a:cs typeface="Courier New" panose="02070309020205020404" pitchFamily="49" charset="0"/>
              </a:rPr>
              <a:t>     &lt;- </a:t>
            </a:r>
            <a:r>
              <a:rPr lang="en-US" sz="1400" spc="-1" dirty="0" err="1">
                <a:solidFill>
                  <a:schemeClr val="bg1"/>
                </a:solidFill>
                <a:latin typeface="Courier New" panose="02070309020205020404" pitchFamily="49" charset="0"/>
                <a:cs typeface="Courier New" panose="02070309020205020404" pitchFamily="49" charset="0"/>
              </a:rPr>
              <a:t>make.empty.field</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adj.mat</a:t>
            </a:r>
            <a:r>
              <a:rPr lang="en-US" sz="1400" spc="-1" dirty="0">
                <a:solidFill>
                  <a:schemeClr val="bg1"/>
                </a:solidFill>
                <a:latin typeface="Courier New" panose="02070309020205020404" pitchFamily="49" charset="0"/>
                <a:cs typeface="Courier New" panose="02070309020205020404" pitchFamily="49" charset="0"/>
              </a:rPr>
              <a:t> = adj, </a:t>
            </a:r>
            <a:r>
              <a:rPr lang="en-US" sz="1400" spc="-1" dirty="0" err="1">
                <a:solidFill>
                  <a:schemeClr val="bg1"/>
                </a:solidFill>
                <a:latin typeface="Courier New" panose="02070309020205020404" pitchFamily="49" charset="0"/>
                <a:cs typeface="Courier New" panose="02070309020205020404" pitchFamily="49" charset="0"/>
              </a:rPr>
              <a:t>parameterization.typ</a:t>
            </a:r>
            <a:r>
              <a:rPr lang="en-US" sz="1400" spc="-1" dirty="0">
                <a:solidFill>
                  <a:schemeClr val="bg1"/>
                </a:solidFill>
                <a:latin typeface="Courier New" panose="02070309020205020404" pitchFamily="49" charset="0"/>
                <a:cs typeface="Courier New" panose="02070309020205020404" pitchFamily="49" charset="0"/>
              </a:rPr>
              <a:t> = </a:t>
            </a:r>
            <a:r>
              <a:rPr lang="en-US" sz="1400" spc="-1" dirty="0">
                <a:solidFill>
                  <a:srgbClr val="00B050"/>
                </a:solidFill>
                <a:latin typeface="Courier New" panose="02070309020205020404" pitchFamily="49" charset="0"/>
                <a:cs typeface="Courier New" panose="02070309020205020404" pitchFamily="49" charset="0"/>
              </a:rPr>
              <a:t>"standard"</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err="1">
                <a:solidFill>
                  <a:schemeClr val="bg1"/>
                </a:solidFill>
                <a:latin typeface="Courier New" panose="02070309020205020404" pitchFamily="49" charset="0"/>
                <a:cs typeface="Courier New" panose="02070309020205020404" pitchFamily="49" charset="0"/>
              </a:rPr>
              <a:t>set.seed</a:t>
            </a:r>
            <a:r>
              <a:rPr lang="en-US" sz="1400" spc="-1" dirty="0">
                <a:solidFill>
                  <a:schemeClr val="bg1"/>
                </a:solidFill>
                <a:latin typeface="Courier New" panose="02070309020205020404" pitchFamily="49" charset="0"/>
                <a:cs typeface="Courier New" panose="02070309020205020404" pitchFamily="49" charset="0"/>
              </a:rPr>
              <a:t>(6)</a:t>
            </a:r>
          </a:p>
          <a:p>
            <a:pPr lvl="0">
              <a:defRPr/>
            </a:pPr>
            <a:r>
              <a:rPr lang="en-US" sz="1400" spc="-1" dirty="0" err="1">
                <a:solidFill>
                  <a:schemeClr val="bg1"/>
                </a:solidFill>
                <a:latin typeface="Courier New" panose="02070309020205020404" pitchFamily="49" charset="0"/>
                <a:cs typeface="Courier New" panose="02070309020205020404" pitchFamily="49" charset="0"/>
              </a:rPr>
              <a:t>trit$par</a:t>
            </a:r>
            <a:r>
              <a:rPr lang="en-US" sz="1400" spc="-1" dirty="0">
                <a:solidFill>
                  <a:schemeClr val="bg1"/>
                </a:solidFill>
                <a:latin typeface="Courier New" panose="02070309020205020404" pitchFamily="49" charset="0"/>
                <a:cs typeface="Courier New" panose="02070309020205020404" pitchFamily="49" charset="0"/>
              </a:rPr>
              <a:t> &lt;- </a:t>
            </a:r>
            <a:r>
              <a:rPr lang="en-US" sz="1400" spc="-1" dirty="0" err="1">
                <a:solidFill>
                  <a:schemeClr val="bg1"/>
                </a:solidFill>
                <a:latin typeface="Courier New" panose="02070309020205020404" pitchFamily="49" charset="0"/>
                <a:cs typeface="Courier New" panose="02070309020205020404" pitchFamily="49" charset="0"/>
              </a:rPr>
              <a:t>runif</a:t>
            </a:r>
            <a:r>
              <a:rPr lang="en-US" sz="1400" spc="-1" dirty="0">
                <a:solidFill>
                  <a:schemeClr val="bg1"/>
                </a:solidFill>
                <a:latin typeface="Courier New" panose="02070309020205020404" pitchFamily="49" charset="0"/>
                <a:cs typeface="Courier New" panose="02070309020205020404" pitchFamily="49" charset="0"/>
              </a:rPr>
              <a:t>(6,-1.5,1.1)</a:t>
            </a:r>
          </a:p>
          <a:p>
            <a:pPr lvl="0">
              <a:defRPr/>
            </a:pPr>
            <a:r>
              <a:rPr lang="en-US" sz="1400" spc="-1" dirty="0" err="1">
                <a:solidFill>
                  <a:schemeClr val="bg1"/>
                </a:solidFill>
                <a:latin typeface="Courier New" panose="02070309020205020404" pitchFamily="49" charset="0"/>
                <a:cs typeface="Courier New" panose="02070309020205020404" pitchFamily="49" charset="0"/>
              </a:rPr>
              <a:t>trit$par</a:t>
            </a:r>
            <a:r>
              <a:rPr lang="en-US" sz="1400" spc="-1" dirty="0">
                <a:solidFill>
                  <a:schemeClr val="bg1"/>
                </a:solidFill>
                <a:latin typeface="Courier New" panose="02070309020205020404" pitchFamily="49" charset="0"/>
                <a:cs typeface="Courier New" panose="02070309020205020404" pitchFamily="49" charset="0"/>
              </a:rPr>
              <a:t>                       </a:t>
            </a:r>
          </a:p>
          <a:p>
            <a:pPr lvl="0">
              <a:defRPr/>
            </a:pPr>
            <a:r>
              <a:rPr lang="en-US" sz="1400" spc="-1" dirty="0">
                <a:solidFill>
                  <a:srgbClr val="FFFF00"/>
                </a:solidFill>
                <a:latin typeface="Courier New" panose="02070309020205020404" pitchFamily="49" charset="0"/>
                <a:cs typeface="Courier New" panose="02070309020205020404" pitchFamily="49" charset="0"/>
              </a:rPr>
              <a:t># </a:t>
            </a:r>
            <a:r>
              <a:rPr lang="en-US" sz="1400" spc="-1" dirty="0" err="1">
                <a:solidFill>
                  <a:srgbClr val="FFFF00"/>
                </a:solidFill>
                <a:latin typeface="Courier New" panose="02070309020205020404" pitchFamily="49" charset="0"/>
                <a:cs typeface="Courier New" panose="02070309020205020404" pitchFamily="49" charset="0"/>
              </a:rPr>
              <a:t>Chek</a:t>
            </a:r>
            <a:r>
              <a:rPr lang="en-US" sz="1400" spc="-1" dirty="0">
                <a:solidFill>
                  <a:srgbClr val="FFFF00"/>
                </a:solidFill>
                <a:latin typeface="Courier New" panose="02070309020205020404" pitchFamily="49" charset="0"/>
                <a:cs typeface="Courier New" panose="02070309020205020404" pitchFamily="49" charset="0"/>
              </a:rPr>
              <a:t>: "true" theta should be: </a:t>
            </a:r>
          </a:p>
          <a:p>
            <a:pPr lvl="0">
              <a:defRPr/>
            </a:pPr>
            <a:r>
              <a:rPr lang="en-US" sz="1400" spc="-1" dirty="0">
                <a:solidFill>
                  <a:srgbClr val="FFFF00"/>
                </a:solidFill>
                <a:latin typeface="Courier New" panose="02070309020205020404" pitchFamily="49" charset="0"/>
                <a:cs typeface="Courier New" panose="02070309020205020404" pitchFamily="49" charset="0"/>
              </a:rPr>
              <a:t>#0.07629757  0.93786913 -0.81268462 -0.51175581  0.59945681  1.04299689</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a:solidFill>
                  <a:srgbClr val="FFFF00"/>
                </a:solidFill>
                <a:latin typeface="Courier New" panose="02070309020205020404" pitchFamily="49" charset="0"/>
                <a:cs typeface="Courier New" panose="02070309020205020404" pitchFamily="49" charset="0"/>
              </a:rPr>
              <a:t># Instantiate potentials</a:t>
            </a:r>
          </a:p>
          <a:p>
            <a:pPr lvl="0">
              <a:defRPr/>
            </a:pPr>
            <a:r>
              <a:rPr lang="en-US" sz="1400" spc="-1" dirty="0">
                <a:solidFill>
                  <a:schemeClr val="bg1"/>
                </a:solidFill>
                <a:latin typeface="Courier New" panose="02070309020205020404" pitchFamily="49" charset="0"/>
                <a:cs typeface="Courier New" panose="02070309020205020404" pitchFamily="49" charset="0"/>
              </a:rPr>
              <a:t>out.pot  &lt;- </a:t>
            </a:r>
            <a:r>
              <a:rPr lang="en-US" sz="1400" spc="-1" dirty="0" err="1">
                <a:solidFill>
                  <a:schemeClr val="bg1"/>
                </a:solidFill>
                <a:latin typeface="Courier New" panose="02070309020205020404" pitchFamily="49" charset="0"/>
                <a:cs typeface="Courier New" panose="02070309020205020404" pitchFamily="49" charset="0"/>
              </a:rPr>
              <a:t>make.pots</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parms</a:t>
            </a:r>
            <a:r>
              <a:rPr lang="en-US" sz="1400" spc="-1" dirty="0">
                <a:solidFill>
                  <a:schemeClr val="bg1"/>
                </a:solidFill>
                <a:latin typeface="Courier New" panose="02070309020205020404" pitchFamily="49" charset="0"/>
                <a:cs typeface="Courier New" panose="02070309020205020404" pitchFamily="49" charset="0"/>
              </a:rPr>
              <a:t> = </a:t>
            </a:r>
            <a:r>
              <a:rPr lang="en-US" sz="1400" spc="-1" dirty="0" err="1">
                <a:solidFill>
                  <a:schemeClr val="bg1"/>
                </a:solidFill>
                <a:latin typeface="Courier New" panose="02070309020205020404" pitchFamily="49" charset="0"/>
                <a:cs typeface="Courier New" panose="02070309020205020404" pitchFamily="49" charset="0"/>
              </a:rPr>
              <a:t>trit$par</a:t>
            </a:r>
            <a:r>
              <a:rPr lang="en-US" sz="1400" spc="-1" dirty="0">
                <a:solidFill>
                  <a:schemeClr val="bg1"/>
                </a:solidFill>
                <a:latin typeface="Courier New" panose="02070309020205020404" pitchFamily="49" charset="0"/>
                <a:cs typeface="Courier New" panose="02070309020205020404" pitchFamily="49" charset="0"/>
              </a:rPr>
              <a:t>,  </a:t>
            </a:r>
            <a:r>
              <a:rPr lang="en-US" sz="1400" spc="-1" dirty="0" err="1">
                <a:solidFill>
                  <a:schemeClr val="bg1"/>
                </a:solidFill>
                <a:latin typeface="Courier New" panose="02070309020205020404" pitchFamily="49" charset="0"/>
                <a:cs typeface="Courier New" panose="02070309020205020404" pitchFamily="49" charset="0"/>
              </a:rPr>
              <a:t>crf</a:t>
            </a:r>
            <a:r>
              <a:rPr lang="en-US" sz="1400" spc="-1" dirty="0">
                <a:solidFill>
                  <a:schemeClr val="bg1"/>
                </a:solidFill>
                <a:latin typeface="Courier New" panose="02070309020205020404" pitchFamily="49" charset="0"/>
                <a:cs typeface="Courier New" panose="02070309020205020404" pitchFamily="49" charset="0"/>
              </a:rPr>
              <a:t> = </a:t>
            </a:r>
            <a:r>
              <a:rPr lang="en-US" sz="1400" spc="-1" dirty="0" err="1">
                <a:solidFill>
                  <a:schemeClr val="bg1"/>
                </a:solidFill>
                <a:latin typeface="Courier New" panose="02070309020205020404" pitchFamily="49" charset="0"/>
                <a:cs typeface="Courier New" panose="02070309020205020404" pitchFamily="49" charset="0"/>
              </a:rPr>
              <a:t>trit</a:t>
            </a:r>
            <a:r>
              <a:rPr lang="en-US" sz="1400" spc="-1" dirty="0">
                <a:solidFill>
                  <a:schemeClr val="bg1"/>
                </a:solidFill>
                <a:latin typeface="Courier New" panose="02070309020205020404" pitchFamily="49" charset="0"/>
                <a:cs typeface="Courier New" panose="02070309020205020404" pitchFamily="49" charset="0"/>
              </a:rPr>
              <a:t>,  </a:t>
            </a:r>
            <a:r>
              <a:rPr lang="en-US" sz="1400" spc="-1" dirty="0" err="1">
                <a:solidFill>
                  <a:schemeClr val="bg1"/>
                </a:solidFill>
                <a:latin typeface="Courier New" panose="02070309020205020404" pitchFamily="49" charset="0"/>
                <a:cs typeface="Courier New" panose="02070309020205020404" pitchFamily="49" charset="0"/>
              </a:rPr>
              <a:t>rescaleQ</a:t>
            </a:r>
            <a:r>
              <a:rPr lang="en-US" sz="1400" spc="-1" dirty="0">
                <a:solidFill>
                  <a:schemeClr val="bg1"/>
                </a:solidFill>
                <a:latin typeface="Courier New" panose="02070309020205020404" pitchFamily="49" charset="0"/>
                <a:cs typeface="Courier New" panose="02070309020205020404" pitchFamily="49" charset="0"/>
              </a:rPr>
              <a:t> = F, </a:t>
            </a:r>
            <a:r>
              <a:rPr lang="en-US" sz="1400" spc="-1" dirty="0" err="1">
                <a:solidFill>
                  <a:schemeClr val="bg1"/>
                </a:solidFill>
                <a:latin typeface="Courier New" panose="02070309020205020404" pitchFamily="49" charset="0"/>
                <a:cs typeface="Courier New" panose="02070309020205020404" pitchFamily="49" charset="0"/>
              </a:rPr>
              <a:t>replaceQ</a:t>
            </a:r>
            <a:r>
              <a:rPr lang="en-US" sz="1400" spc="-1" dirty="0">
                <a:solidFill>
                  <a:schemeClr val="bg1"/>
                </a:solidFill>
                <a:latin typeface="Courier New" panose="02070309020205020404" pitchFamily="49" charset="0"/>
                <a:cs typeface="Courier New" panose="02070309020205020404" pitchFamily="49" charset="0"/>
              </a:rPr>
              <a:t> = T)</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a:solidFill>
                  <a:srgbClr val="FFFF00"/>
                </a:solidFill>
                <a:latin typeface="Courier New" panose="02070309020205020404" pitchFamily="49" charset="0"/>
                <a:cs typeface="Courier New" panose="02070309020205020404" pitchFamily="49" charset="0"/>
              </a:rPr>
              <a:t># Now sample</a:t>
            </a:r>
          </a:p>
          <a:p>
            <a:pPr lvl="0">
              <a:defRPr/>
            </a:pPr>
            <a:r>
              <a:rPr lang="en-US" sz="1400" spc="-1" dirty="0" err="1">
                <a:solidFill>
                  <a:schemeClr val="bg1"/>
                </a:solidFill>
                <a:latin typeface="Courier New" panose="02070309020205020404" pitchFamily="49" charset="0"/>
                <a:cs typeface="Courier New" panose="02070309020205020404" pitchFamily="49" charset="0"/>
              </a:rPr>
              <a:t>set.seed</a:t>
            </a:r>
            <a:r>
              <a:rPr lang="en-US" sz="1400" spc="-1" dirty="0">
                <a:solidFill>
                  <a:schemeClr val="bg1"/>
                </a:solidFill>
                <a:latin typeface="Courier New" panose="02070309020205020404" pitchFamily="49" charset="0"/>
                <a:cs typeface="Courier New" panose="02070309020205020404" pitchFamily="49" charset="0"/>
              </a:rPr>
              <a:t>(1)</a:t>
            </a:r>
          </a:p>
          <a:p>
            <a:pPr lvl="0">
              <a:defRPr/>
            </a:pPr>
            <a:r>
              <a:rPr lang="en-US" sz="1400" spc="-1" dirty="0" err="1">
                <a:solidFill>
                  <a:schemeClr val="bg1"/>
                </a:solidFill>
                <a:latin typeface="Courier New" panose="02070309020205020404" pitchFamily="49" charset="0"/>
                <a:cs typeface="Courier New" panose="02070309020205020404" pitchFamily="49" charset="0"/>
              </a:rPr>
              <a:t>num.samps</a:t>
            </a:r>
            <a:r>
              <a:rPr lang="en-US" sz="1400" spc="-1" dirty="0">
                <a:solidFill>
                  <a:schemeClr val="bg1"/>
                </a:solidFill>
                <a:latin typeface="Courier New" panose="02070309020205020404" pitchFamily="49" charset="0"/>
                <a:cs typeface="Courier New" panose="02070309020205020404" pitchFamily="49" charset="0"/>
              </a:rPr>
              <a:t> &lt;- 25</a:t>
            </a:r>
          </a:p>
          <a:p>
            <a:pPr lvl="0">
              <a:defRPr/>
            </a:pPr>
            <a:r>
              <a:rPr lang="en-US" sz="1400" spc="-1" dirty="0" err="1">
                <a:solidFill>
                  <a:schemeClr val="bg1"/>
                </a:solidFill>
                <a:latin typeface="Courier New" panose="02070309020205020404" pitchFamily="49" charset="0"/>
                <a:cs typeface="Courier New" panose="02070309020205020404" pitchFamily="49" charset="0"/>
              </a:rPr>
              <a:t>samps</a:t>
            </a:r>
            <a:r>
              <a:rPr lang="en-US" sz="1400" spc="-1" dirty="0">
                <a:solidFill>
                  <a:schemeClr val="bg1"/>
                </a:solidFill>
                <a:latin typeface="Courier New" panose="02070309020205020404" pitchFamily="49" charset="0"/>
                <a:cs typeface="Courier New" panose="02070309020205020404" pitchFamily="49" charset="0"/>
              </a:rPr>
              <a:t>     &lt;- </a:t>
            </a:r>
            <a:r>
              <a:rPr lang="en-US" sz="1400" spc="-1" dirty="0" err="1">
                <a:solidFill>
                  <a:schemeClr val="bg1"/>
                </a:solidFill>
                <a:latin typeface="Courier New" panose="02070309020205020404" pitchFamily="49" charset="0"/>
                <a:cs typeface="Courier New" panose="02070309020205020404" pitchFamily="49" charset="0"/>
              </a:rPr>
              <a:t>sample.exact</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trit</a:t>
            </a:r>
            <a:r>
              <a:rPr lang="en-US" sz="1400" spc="-1" dirty="0">
                <a:solidFill>
                  <a:schemeClr val="bg1"/>
                </a:solidFill>
                <a:latin typeface="Courier New" panose="02070309020205020404" pitchFamily="49" charset="0"/>
                <a:cs typeface="Courier New" panose="02070309020205020404" pitchFamily="49" charset="0"/>
              </a:rPr>
              <a:t>, </a:t>
            </a:r>
            <a:r>
              <a:rPr lang="en-US" sz="1400" spc="-1" dirty="0" err="1">
                <a:solidFill>
                  <a:schemeClr val="bg1"/>
                </a:solidFill>
                <a:latin typeface="Courier New" panose="02070309020205020404" pitchFamily="49" charset="0"/>
                <a:cs typeface="Courier New" panose="02070309020205020404" pitchFamily="49" charset="0"/>
              </a:rPr>
              <a:t>num.samps</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err="1">
                <a:solidFill>
                  <a:schemeClr val="bg1"/>
                </a:solidFill>
                <a:latin typeface="Courier New" panose="02070309020205020404" pitchFamily="49" charset="0"/>
                <a:cs typeface="Courier New" panose="02070309020205020404" pitchFamily="49" charset="0"/>
              </a:rPr>
              <a:t>mrf.sample.plot</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samps</a:t>
            </a:r>
            <a:r>
              <a:rPr lang="en-US" sz="1400" spc="-1" dirty="0">
                <a:solidFill>
                  <a:schemeClr val="bg1"/>
                </a:solidFill>
                <a:latin typeface="Courier New" panose="02070309020205020404" pitchFamily="49" charset="0"/>
                <a:cs typeface="Courier New" panose="02070309020205020404" pitchFamily="49" charset="0"/>
              </a:rPr>
              <a:t>)</a:t>
            </a:r>
          </a:p>
        </p:txBody>
      </p:sp>
      <p:pic>
        <p:nvPicPr>
          <p:cNvPr id="2" name="Picture 1">
            <a:extLst>
              <a:ext uri="{FF2B5EF4-FFF2-40B4-BE49-F238E27FC236}">
                <a16:creationId xmlns:a16="http://schemas.microsoft.com/office/drawing/2014/main" id="{6E692049-65FB-439E-9A23-48801F0A849C}"/>
              </a:ext>
            </a:extLst>
          </p:cNvPr>
          <p:cNvPicPr>
            <a:picLocks noChangeAspect="1"/>
          </p:cNvPicPr>
          <p:nvPr/>
        </p:nvPicPr>
        <p:blipFill>
          <a:blip r:embed="rId2"/>
          <a:stretch>
            <a:fillRect/>
          </a:stretch>
        </p:blipFill>
        <p:spPr>
          <a:xfrm>
            <a:off x="7135585" y="1113126"/>
            <a:ext cx="1866008" cy="1657784"/>
          </a:xfrm>
          <a:prstGeom prst="rect">
            <a:avLst/>
          </a:prstGeom>
        </p:spPr>
      </p:pic>
    </p:spTree>
    <p:extLst>
      <p:ext uri="{BB962C8B-B14F-4D97-AF65-F5344CB8AC3E}">
        <p14:creationId xmlns:p14="http://schemas.microsoft.com/office/powerpoint/2010/main" val="31811822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a:extLst>
              <a:ext uri="{FF2B5EF4-FFF2-40B4-BE49-F238E27FC236}">
                <a16:creationId xmlns:a16="http://schemas.microsoft.com/office/drawing/2014/main" id="{DD93512B-8B5D-4B51-BB53-2190531ABF1F}"/>
              </a:ext>
            </a:extLst>
          </p:cNvPr>
          <p:cNvSpPr/>
          <p:nvPr/>
        </p:nvSpPr>
        <p:spPr>
          <a:xfrm>
            <a:off x="142406" y="2649902"/>
            <a:ext cx="8859187" cy="349181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300" spc="-1" dirty="0">
                <a:solidFill>
                  <a:schemeClr val="accent6"/>
                </a:solidFill>
                <a:latin typeface="Courier New" panose="02070309020205020404" pitchFamily="49" charset="0"/>
                <a:cs typeface="Courier New" panose="02070309020205020404" pitchFamily="49" charset="0"/>
              </a:rPr>
              <a:t>data</a:t>
            </a:r>
            <a:r>
              <a:rPr lang="en-US" sz="1300" spc="-1" dirty="0">
                <a:solidFill>
                  <a:schemeClr val="bg1"/>
                </a:solidFill>
                <a:latin typeface="Courier New" panose="02070309020205020404" pitchFamily="49" charset="0"/>
                <a:cs typeface="Courier New" panose="02070309020205020404" pitchFamily="49" charset="0"/>
              </a:rPr>
              <a:t>{</a:t>
            </a:r>
          </a:p>
          <a:p>
            <a:pPr lvl="0">
              <a:defRPr/>
            </a:pPr>
            <a:r>
              <a:rPr lang="en-US" sz="1300" spc="-1" dirty="0">
                <a:solidFill>
                  <a:schemeClr val="bg1"/>
                </a:solidFill>
                <a:latin typeface="Courier New" panose="02070309020205020404" pitchFamily="49" charset="0"/>
                <a:cs typeface="Courier New" panose="02070309020205020404" pitchFamily="49" charset="0"/>
              </a:rPr>
              <a:t>  int p;              </a:t>
            </a:r>
            <a:r>
              <a:rPr lang="en-US" sz="1300" spc="-1" dirty="0">
                <a:solidFill>
                  <a:srgbClr val="FFFF00"/>
                </a:solidFill>
                <a:latin typeface="Courier New" panose="02070309020205020404" pitchFamily="49" charset="0"/>
                <a:cs typeface="Courier New" panose="02070309020205020404" pitchFamily="49" charset="0"/>
              </a:rPr>
              <a:t>// Number of columns in the model matrix = number of </a:t>
            </a:r>
            <a:r>
              <a:rPr lang="en-US" sz="1300" spc="-1" dirty="0">
                <a:solidFill>
                  <a:schemeClr val="bg1"/>
                </a:solidFill>
                <a:latin typeface="Courier New" panose="02070309020205020404" pitchFamily="49" charset="0"/>
                <a:cs typeface="Courier New" panose="02070309020205020404" pitchFamily="49" charset="0"/>
              </a:rPr>
              <a:t>parameters</a:t>
            </a:r>
          </a:p>
          <a:p>
            <a:pPr lvl="0">
              <a:defRPr/>
            </a:pPr>
            <a:r>
              <a:rPr lang="en-US" sz="1300" spc="-1" dirty="0">
                <a:solidFill>
                  <a:schemeClr val="bg1"/>
                </a:solidFill>
                <a:latin typeface="Courier New" panose="02070309020205020404" pitchFamily="49" charset="0"/>
                <a:cs typeface="Courier New" panose="02070309020205020404" pitchFamily="49" charset="0"/>
              </a:rPr>
              <a:t>  int N;              </a:t>
            </a:r>
            <a:r>
              <a:rPr lang="en-US" sz="1300" spc="-1" dirty="0">
                <a:solidFill>
                  <a:srgbClr val="FFFF00"/>
                </a:solidFill>
                <a:latin typeface="Courier New" panose="02070309020205020404" pitchFamily="49" charset="0"/>
                <a:cs typeface="Courier New" panose="02070309020205020404" pitchFamily="49" charset="0"/>
              </a:rPr>
              <a:t>// Number of configurations</a:t>
            </a:r>
          </a:p>
          <a:p>
            <a:pPr lvl="0">
              <a:defRPr/>
            </a:pPr>
            <a:r>
              <a:rPr lang="en-US" sz="1300" spc="-1" dirty="0">
                <a:solidFill>
                  <a:schemeClr val="bg1"/>
                </a:solidFill>
                <a:latin typeface="Courier New" panose="02070309020205020404" pitchFamily="49" charset="0"/>
                <a:cs typeface="Courier New" panose="02070309020205020404" pitchFamily="49" charset="0"/>
              </a:rPr>
              <a:t>  int &lt;lower=0&gt; y[N]; </a:t>
            </a:r>
            <a:r>
              <a:rPr lang="en-US" sz="1300" spc="-1" dirty="0">
                <a:solidFill>
                  <a:srgbClr val="FFFF00"/>
                </a:solidFill>
                <a:latin typeface="Courier New" panose="02070309020205020404" pitchFamily="49" charset="0"/>
                <a:cs typeface="Courier New" panose="02070309020205020404" pitchFamily="49" charset="0"/>
              </a:rPr>
              <a:t>// Counts of each configuration</a:t>
            </a:r>
          </a:p>
          <a:p>
            <a:pPr lvl="0">
              <a:defRPr/>
            </a:pPr>
            <a:r>
              <a:rPr lang="en-US" sz="1300" spc="-1" dirty="0">
                <a:solidFill>
                  <a:schemeClr val="bg1"/>
                </a:solidFill>
                <a:latin typeface="Courier New" panose="02070309020205020404" pitchFamily="49" charset="0"/>
                <a:cs typeface="Courier New" panose="02070309020205020404" pitchFamily="49" charset="0"/>
              </a:rPr>
              <a:t>  matrix [</a:t>
            </a:r>
            <a:r>
              <a:rPr lang="en-US" sz="1300" spc="-1" dirty="0" err="1">
                <a:solidFill>
                  <a:schemeClr val="bg1"/>
                </a:solidFill>
                <a:latin typeface="Courier New" panose="02070309020205020404" pitchFamily="49" charset="0"/>
                <a:cs typeface="Courier New" panose="02070309020205020404" pitchFamily="49" charset="0"/>
              </a:rPr>
              <a:t>N,p</a:t>
            </a:r>
            <a:r>
              <a:rPr lang="en-US" sz="1300" spc="-1" dirty="0">
                <a:solidFill>
                  <a:schemeClr val="bg1"/>
                </a:solidFill>
                <a:latin typeface="Courier New" panose="02070309020205020404" pitchFamily="49" charset="0"/>
                <a:cs typeface="Courier New" panose="02070309020205020404" pitchFamily="49" charset="0"/>
              </a:rPr>
              <a:t>] </a:t>
            </a:r>
            <a:r>
              <a:rPr lang="en-US" sz="1300" spc="-1" dirty="0" err="1">
                <a:solidFill>
                  <a:schemeClr val="bg1"/>
                </a:solidFill>
                <a:latin typeface="Courier New" panose="02070309020205020404" pitchFamily="49" charset="0"/>
                <a:cs typeface="Courier New" panose="02070309020205020404" pitchFamily="49" charset="0"/>
              </a:rPr>
              <a:t>Mmodl</a:t>
            </a:r>
            <a:r>
              <a:rPr lang="en-US" sz="1300" spc="-1" dirty="0">
                <a:solidFill>
                  <a:schemeClr val="bg1"/>
                </a:solidFill>
                <a:latin typeface="Courier New" panose="02070309020205020404" pitchFamily="49" charset="0"/>
                <a:cs typeface="Courier New" panose="02070309020205020404" pitchFamily="49" charset="0"/>
              </a:rPr>
              <a:t>; </a:t>
            </a:r>
            <a:r>
              <a:rPr lang="en-US" sz="1300" spc="-1" dirty="0">
                <a:solidFill>
                  <a:srgbClr val="FFFF00"/>
                </a:solidFill>
                <a:latin typeface="Courier New" panose="02070309020205020404" pitchFamily="49" charset="0"/>
                <a:cs typeface="Courier New" panose="02070309020205020404" pitchFamily="49" charset="0"/>
              </a:rPr>
              <a:t>// Model matrix for the graph</a:t>
            </a:r>
          </a:p>
          <a:p>
            <a:pPr lvl="0">
              <a:defRPr/>
            </a:pPr>
            <a:r>
              <a:rPr lang="en-US" sz="1300" spc="-1" dirty="0">
                <a:solidFill>
                  <a:schemeClr val="bg1"/>
                </a:solidFill>
                <a:latin typeface="Courier New" panose="02070309020205020404" pitchFamily="49" charset="0"/>
                <a:cs typeface="Courier New" panose="02070309020205020404" pitchFamily="49" charset="0"/>
              </a:rPr>
              <a:t>}</a:t>
            </a:r>
          </a:p>
          <a:p>
            <a:pPr lvl="0">
              <a:defRPr/>
            </a:pPr>
            <a:r>
              <a:rPr lang="en-US" sz="1300" spc="-1" dirty="0">
                <a:solidFill>
                  <a:schemeClr val="accent6"/>
                </a:solidFill>
                <a:latin typeface="Courier New" panose="02070309020205020404" pitchFamily="49" charset="0"/>
                <a:cs typeface="Courier New" panose="02070309020205020404" pitchFamily="49" charset="0"/>
              </a:rPr>
              <a:t>parameters</a:t>
            </a:r>
            <a:r>
              <a:rPr lang="en-US" sz="1300" spc="-1" dirty="0">
                <a:solidFill>
                  <a:schemeClr val="bg1"/>
                </a:solidFill>
                <a:latin typeface="Courier New" panose="02070309020205020404" pitchFamily="49" charset="0"/>
                <a:cs typeface="Courier New" panose="02070309020205020404" pitchFamily="49" charset="0"/>
              </a:rPr>
              <a:t>{</a:t>
            </a:r>
          </a:p>
          <a:p>
            <a:pPr lvl="0">
              <a:defRPr/>
            </a:pPr>
            <a:r>
              <a:rPr lang="en-US" sz="1300" spc="-1" dirty="0">
                <a:solidFill>
                  <a:schemeClr val="bg1"/>
                </a:solidFill>
                <a:latin typeface="Courier New" panose="02070309020205020404" pitchFamily="49" charset="0"/>
                <a:cs typeface="Courier New" panose="02070309020205020404" pitchFamily="49" charset="0"/>
              </a:rPr>
              <a:t>  vector [p] theta;   </a:t>
            </a:r>
            <a:r>
              <a:rPr lang="en-US" sz="1300" spc="-1" dirty="0">
                <a:solidFill>
                  <a:srgbClr val="FFFF00"/>
                </a:solidFill>
                <a:latin typeface="Courier New" panose="02070309020205020404" pitchFamily="49" charset="0"/>
                <a:cs typeface="Courier New" panose="02070309020205020404" pitchFamily="49" charset="0"/>
              </a:rPr>
              <a:t>// Regression </a:t>
            </a:r>
            <a:r>
              <a:rPr lang="en-US" sz="1300" spc="-1" dirty="0" err="1">
                <a:solidFill>
                  <a:srgbClr val="FFFF00"/>
                </a:solidFill>
                <a:latin typeface="Courier New" panose="02070309020205020404" pitchFamily="49" charset="0"/>
                <a:cs typeface="Courier New" panose="02070309020205020404" pitchFamily="49" charset="0"/>
              </a:rPr>
              <a:t>coefs</a:t>
            </a:r>
            <a:r>
              <a:rPr lang="en-US" sz="1300" spc="-1" dirty="0">
                <a:solidFill>
                  <a:srgbClr val="FFFF00"/>
                </a:solidFill>
                <a:latin typeface="Courier New" panose="02070309020205020404" pitchFamily="49" charset="0"/>
                <a:cs typeface="Courier New" panose="02070309020205020404" pitchFamily="49" charset="0"/>
              </a:rPr>
              <a:t>.</a:t>
            </a:r>
          </a:p>
          <a:p>
            <a:pPr lvl="0">
              <a:defRPr/>
            </a:pPr>
            <a:r>
              <a:rPr lang="en-US" sz="1300" spc="-1" dirty="0">
                <a:solidFill>
                  <a:schemeClr val="bg1"/>
                </a:solidFill>
                <a:latin typeface="Courier New" panose="02070309020205020404" pitchFamily="49" charset="0"/>
                <a:cs typeface="Courier New" panose="02070309020205020404" pitchFamily="49" charset="0"/>
              </a:rPr>
              <a:t>  real   alpha;       </a:t>
            </a:r>
            <a:r>
              <a:rPr lang="en-US" sz="1300" spc="-1" dirty="0">
                <a:solidFill>
                  <a:srgbClr val="FFFF00"/>
                </a:solidFill>
                <a:latin typeface="Courier New" panose="02070309020205020404" pitchFamily="49" charset="0"/>
                <a:cs typeface="Courier New" panose="02070309020205020404" pitchFamily="49" charset="0"/>
              </a:rPr>
              <a:t>// alpha intercept</a:t>
            </a:r>
          </a:p>
          <a:p>
            <a:pPr lvl="0">
              <a:defRPr/>
            </a:pPr>
            <a:r>
              <a:rPr lang="en-US" sz="1300" spc="-1" dirty="0">
                <a:solidFill>
                  <a:schemeClr val="bg1"/>
                </a:solidFill>
                <a:latin typeface="Courier New" panose="02070309020205020404" pitchFamily="49" charset="0"/>
                <a:cs typeface="Courier New" panose="02070309020205020404" pitchFamily="49" charset="0"/>
              </a:rPr>
              <a:t>}</a:t>
            </a:r>
          </a:p>
          <a:p>
            <a:pPr lvl="0">
              <a:defRPr/>
            </a:pPr>
            <a:r>
              <a:rPr lang="en-US" sz="1300" spc="-1" dirty="0">
                <a:solidFill>
                  <a:schemeClr val="accent6"/>
                </a:solidFill>
                <a:latin typeface="Courier New" panose="02070309020205020404" pitchFamily="49" charset="0"/>
                <a:cs typeface="Courier New" panose="02070309020205020404" pitchFamily="49" charset="0"/>
              </a:rPr>
              <a:t>model</a:t>
            </a:r>
            <a:r>
              <a:rPr lang="en-US" sz="1300" spc="-1" dirty="0">
                <a:solidFill>
                  <a:schemeClr val="bg1"/>
                </a:solidFill>
                <a:latin typeface="Courier New" panose="02070309020205020404" pitchFamily="49" charset="0"/>
                <a:cs typeface="Courier New" panose="02070309020205020404" pitchFamily="49" charset="0"/>
              </a:rPr>
              <a:t>{</a:t>
            </a:r>
          </a:p>
          <a:p>
            <a:pPr lvl="0">
              <a:defRPr/>
            </a:pPr>
            <a:r>
              <a:rPr lang="en-US" sz="1300" spc="-1" dirty="0">
                <a:solidFill>
                  <a:schemeClr val="bg1"/>
                </a:solidFill>
                <a:latin typeface="Courier New" panose="02070309020205020404" pitchFamily="49" charset="0"/>
                <a:cs typeface="Courier New" panose="02070309020205020404" pitchFamily="49" charset="0"/>
              </a:rPr>
              <a:t>  </a:t>
            </a:r>
            <a:r>
              <a:rPr lang="en-US" sz="1300" spc="-1" dirty="0">
                <a:solidFill>
                  <a:srgbClr val="FFFF00"/>
                </a:solidFill>
                <a:latin typeface="Courier New" panose="02070309020205020404" pitchFamily="49" charset="0"/>
                <a:cs typeface="Courier New" panose="02070309020205020404" pitchFamily="49" charset="0"/>
              </a:rPr>
              <a:t>// Priors</a:t>
            </a:r>
          </a:p>
          <a:p>
            <a:pPr lvl="0">
              <a:defRPr/>
            </a:pPr>
            <a:r>
              <a:rPr lang="en-US" sz="1300" spc="-1" dirty="0">
                <a:solidFill>
                  <a:schemeClr val="bg1"/>
                </a:solidFill>
                <a:latin typeface="Courier New" panose="02070309020205020404" pitchFamily="49" charset="0"/>
                <a:cs typeface="Courier New" panose="02070309020205020404" pitchFamily="49" charset="0"/>
              </a:rPr>
              <a:t>  theta ~ </a:t>
            </a:r>
            <a:r>
              <a:rPr lang="en-US" sz="1300" spc="-1" dirty="0" err="1">
                <a:solidFill>
                  <a:schemeClr val="bg1"/>
                </a:solidFill>
                <a:latin typeface="Courier New" panose="02070309020205020404" pitchFamily="49" charset="0"/>
                <a:cs typeface="Courier New" panose="02070309020205020404" pitchFamily="49" charset="0"/>
              </a:rPr>
              <a:t>cauchy</a:t>
            </a:r>
            <a:r>
              <a:rPr lang="en-US" sz="1300" spc="-1" dirty="0">
                <a:solidFill>
                  <a:schemeClr val="bg1"/>
                </a:solidFill>
                <a:latin typeface="Courier New" panose="02070309020205020404" pitchFamily="49" charset="0"/>
                <a:cs typeface="Courier New" panose="02070309020205020404" pitchFamily="49" charset="0"/>
              </a:rPr>
              <a:t>(0,30);</a:t>
            </a:r>
          </a:p>
          <a:p>
            <a:pPr lvl="0">
              <a:defRPr/>
            </a:pPr>
            <a:r>
              <a:rPr lang="en-US" sz="1300" spc="-1" dirty="0">
                <a:solidFill>
                  <a:schemeClr val="bg1"/>
                </a:solidFill>
                <a:latin typeface="Courier New" panose="02070309020205020404" pitchFamily="49" charset="0"/>
                <a:cs typeface="Courier New" panose="02070309020205020404" pitchFamily="49" charset="0"/>
              </a:rPr>
              <a:t>  alpha ~ </a:t>
            </a:r>
            <a:r>
              <a:rPr lang="en-US" sz="1300" spc="-1" dirty="0" err="1">
                <a:solidFill>
                  <a:schemeClr val="bg1"/>
                </a:solidFill>
                <a:latin typeface="Courier New" panose="02070309020205020404" pitchFamily="49" charset="0"/>
                <a:cs typeface="Courier New" panose="02070309020205020404" pitchFamily="49" charset="0"/>
              </a:rPr>
              <a:t>cauchy</a:t>
            </a:r>
            <a:r>
              <a:rPr lang="en-US" sz="1300" spc="-1" dirty="0">
                <a:solidFill>
                  <a:schemeClr val="bg1"/>
                </a:solidFill>
                <a:latin typeface="Courier New" panose="02070309020205020404" pitchFamily="49" charset="0"/>
                <a:cs typeface="Courier New" panose="02070309020205020404" pitchFamily="49" charset="0"/>
              </a:rPr>
              <a:t>(0,10);</a:t>
            </a:r>
          </a:p>
          <a:p>
            <a:pPr lvl="0">
              <a:defRPr/>
            </a:pPr>
            <a:endParaRPr lang="en-US" sz="1300" spc="-1" dirty="0">
              <a:solidFill>
                <a:schemeClr val="bg1"/>
              </a:solidFill>
              <a:latin typeface="Courier New" panose="02070309020205020404" pitchFamily="49" charset="0"/>
              <a:cs typeface="Courier New" panose="02070309020205020404" pitchFamily="49" charset="0"/>
            </a:endParaRPr>
          </a:p>
          <a:p>
            <a:pPr lvl="0">
              <a:defRPr/>
            </a:pPr>
            <a:r>
              <a:rPr lang="en-US" sz="1300" spc="-1" dirty="0">
                <a:solidFill>
                  <a:schemeClr val="bg1"/>
                </a:solidFill>
                <a:latin typeface="Courier New" panose="02070309020205020404" pitchFamily="49" charset="0"/>
                <a:cs typeface="Courier New" panose="02070309020205020404" pitchFamily="49" charset="0"/>
              </a:rPr>
              <a:t>  target += </a:t>
            </a:r>
            <a:r>
              <a:rPr lang="en-US" sz="1300" spc="-1" dirty="0" err="1">
                <a:solidFill>
                  <a:schemeClr val="bg1"/>
                </a:solidFill>
                <a:latin typeface="Courier New" panose="02070309020205020404" pitchFamily="49" charset="0"/>
                <a:cs typeface="Courier New" panose="02070309020205020404" pitchFamily="49" charset="0"/>
              </a:rPr>
              <a:t>poisson_log_lpmf</a:t>
            </a:r>
            <a:r>
              <a:rPr lang="en-US" sz="1300" spc="-1" dirty="0">
                <a:solidFill>
                  <a:schemeClr val="bg1"/>
                </a:solidFill>
                <a:latin typeface="Courier New" panose="02070309020205020404" pitchFamily="49" charset="0"/>
                <a:cs typeface="Courier New" panose="02070309020205020404" pitchFamily="49" charset="0"/>
              </a:rPr>
              <a:t>(y | alpha + </a:t>
            </a:r>
            <a:r>
              <a:rPr lang="en-US" sz="1300" spc="-1" dirty="0" err="1">
                <a:solidFill>
                  <a:schemeClr val="bg1"/>
                </a:solidFill>
                <a:latin typeface="Courier New" panose="02070309020205020404" pitchFamily="49" charset="0"/>
                <a:cs typeface="Courier New" panose="02070309020205020404" pitchFamily="49" charset="0"/>
              </a:rPr>
              <a:t>Mmodl</a:t>
            </a:r>
            <a:r>
              <a:rPr lang="en-US" sz="1300" spc="-1" dirty="0">
                <a:solidFill>
                  <a:schemeClr val="bg1"/>
                </a:solidFill>
                <a:latin typeface="Courier New" panose="02070309020205020404" pitchFamily="49" charset="0"/>
                <a:cs typeface="Courier New" panose="02070309020205020404" pitchFamily="49" charset="0"/>
              </a:rPr>
              <a:t>*theta);</a:t>
            </a:r>
          </a:p>
          <a:p>
            <a:pPr lvl="0">
              <a:defRPr/>
            </a:pPr>
            <a:r>
              <a:rPr lang="en-US" sz="1300" spc="-1" dirty="0">
                <a:solidFill>
                  <a:schemeClr val="bg1"/>
                </a:solidFill>
                <a:latin typeface="Courier New" panose="02070309020205020404" pitchFamily="49" charset="0"/>
                <a:cs typeface="Courier New" panose="02070309020205020404" pitchFamily="49" charset="0"/>
              </a:rPr>
              <a:t>}</a:t>
            </a:r>
          </a:p>
        </p:txBody>
      </p:sp>
      <p:sp>
        <p:nvSpPr>
          <p:cNvPr id="4" name="CustomShape 1">
            <a:extLst>
              <a:ext uri="{FF2B5EF4-FFF2-40B4-BE49-F238E27FC236}">
                <a16:creationId xmlns:a16="http://schemas.microsoft.com/office/drawing/2014/main" id="{A723D32D-E037-404B-8F7C-D87904DCC79E}"/>
              </a:ext>
            </a:extLst>
          </p:cNvPr>
          <p:cNvSpPr/>
          <p:nvPr/>
        </p:nvSpPr>
        <p:spPr>
          <a:xfrm>
            <a:off x="423862" y="424178"/>
            <a:ext cx="7799760" cy="476368"/>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OK, now that we have the same sample as before lets do the fit</a:t>
            </a:r>
            <a:endParaRPr lang="en-US" sz="2200" b="0" strike="noStrike" spc="-1" dirty="0">
              <a:latin typeface="Arial"/>
            </a:endParaRPr>
          </a:p>
        </p:txBody>
      </p:sp>
      <p:sp>
        <p:nvSpPr>
          <p:cNvPr id="5" name="CustomShape 1">
            <a:extLst>
              <a:ext uri="{FF2B5EF4-FFF2-40B4-BE49-F238E27FC236}">
                <a16:creationId xmlns:a16="http://schemas.microsoft.com/office/drawing/2014/main" id="{D4A832BC-C7B7-4968-BF9D-434289A678FB}"/>
              </a:ext>
            </a:extLst>
          </p:cNvPr>
          <p:cNvSpPr/>
          <p:nvPr/>
        </p:nvSpPr>
        <p:spPr>
          <a:xfrm>
            <a:off x="964189" y="900547"/>
            <a:ext cx="7799760" cy="476368"/>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The Stan model for a vanilla Poisson regression we’ll use is:</a:t>
            </a:r>
            <a:endParaRPr lang="en-US" sz="2200" b="0" strike="noStrike" spc="-1" dirty="0">
              <a:latin typeface="Arial"/>
            </a:endParaRPr>
          </a:p>
        </p:txBody>
      </p:sp>
      <p:sp>
        <p:nvSpPr>
          <p:cNvPr id="6" name="Rectangle 5">
            <a:extLst>
              <a:ext uri="{FF2B5EF4-FFF2-40B4-BE49-F238E27FC236}">
                <a16:creationId xmlns:a16="http://schemas.microsoft.com/office/drawing/2014/main" id="{01AF250B-92EA-4250-8F22-6596BD6A7166}"/>
              </a:ext>
            </a:extLst>
          </p:cNvPr>
          <p:cNvSpPr/>
          <p:nvPr/>
        </p:nvSpPr>
        <p:spPr>
          <a:xfrm>
            <a:off x="4503844" y="4523264"/>
            <a:ext cx="4036554" cy="954107"/>
          </a:xfrm>
          <a:prstGeom prst="rect">
            <a:avLst/>
          </a:prstGeom>
        </p:spPr>
        <p:txBody>
          <a:bodyPr wrap="square">
            <a:spAutoFit/>
          </a:bodyPr>
          <a:lstStyle/>
          <a:p>
            <a:r>
              <a:rPr lang="en-US" sz="2800" spc="-1" dirty="0">
                <a:solidFill>
                  <a:srgbClr val="FFFF00"/>
                </a:solidFill>
                <a:latin typeface="Times New Roman"/>
              </a:rPr>
              <a:t>We’ll use Cauchy priors for the parameters</a:t>
            </a:r>
            <a:endParaRPr lang="en-US" sz="2800" dirty="0">
              <a:solidFill>
                <a:srgbClr val="FFFF00"/>
              </a:solidFill>
            </a:endParaRPr>
          </a:p>
        </p:txBody>
      </p:sp>
      <p:sp>
        <p:nvSpPr>
          <p:cNvPr id="7" name="Arrow: Left 6">
            <a:extLst>
              <a:ext uri="{FF2B5EF4-FFF2-40B4-BE49-F238E27FC236}">
                <a16:creationId xmlns:a16="http://schemas.microsoft.com/office/drawing/2014/main" id="{4438F7C7-E4CC-480A-9AE5-0D959D25E724}"/>
              </a:ext>
            </a:extLst>
          </p:cNvPr>
          <p:cNvSpPr/>
          <p:nvPr/>
        </p:nvSpPr>
        <p:spPr>
          <a:xfrm>
            <a:off x="2687774" y="5083447"/>
            <a:ext cx="1856509" cy="3065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3A8D50-3BED-4638-AD63-9B68C14A7E82}"/>
              </a:ext>
            </a:extLst>
          </p:cNvPr>
          <p:cNvSpPr/>
          <p:nvPr/>
        </p:nvSpPr>
        <p:spPr>
          <a:xfrm>
            <a:off x="2547598" y="1615451"/>
            <a:ext cx="4048801" cy="523220"/>
          </a:xfrm>
          <a:prstGeom prst="rect">
            <a:avLst/>
          </a:prstGeom>
        </p:spPr>
        <p:txBody>
          <a:bodyPr wrap="none">
            <a:spAutoFit/>
          </a:bodyPr>
          <a:lstStyle/>
          <a:p>
            <a:r>
              <a:rPr lang="en-US" sz="2800" b="1" spc="-1" dirty="0" err="1">
                <a:solidFill>
                  <a:srgbClr val="00B050"/>
                </a:solidFill>
                <a:latin typeface="Courier New" panose="02070309020205020404" pitchFamily="49" charset="0"/>
                <a:cs typeface="Courier New" panose="02070309020205020404" pitchFamily="49" charset="0"/>
              </a:rPr>
              <a:t>poisson_model.stan</a:t>
            </a:r>
            <a:endParaRPr lang="en-US" sz="2800" b="1" dirty="0"/>
          </a:p>
        </p:txBody>
      </p:sp>
    </p:spTree>
    <p:extLst>
      <p:ext uri="{BB962C8B-B14F-4D97-AF65-F5344CB8AC3E}">
        <p14:creationId xmlns:p14="http://schemas.microsoft.com/office/powerpoint/2010/main" val="256043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C0EB3860-5DA5-4060-A35D-AE8BD16570CE}"/>
              </a:ext>
            </a:extLst>
          </p:cNvPr>
          <p:cNvSpPr/>
          <p:nvPr/>
        </p:nvSpPr>
        <p:spPr>
          <a:xfrm>
            <a:off x="142406" y="475072"/>
            <a:ext cx="8859187" cy="5907856"/>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400" spc="-1" dirty="0">
                <a:solidFill>
                  <a:srgbClr val="FFFF00"/>
                </a:solidFill>
                <a:latin typeface="Courier New" panose="02070309020205020404" pitchFamily="49" charset="0"/>
                <a:cs typeface="Courier New" panose="02070309020205020404" pitchFamily="49" charset="0"/>
              </a:rPr>
              <a:t># Make state count </a:t>
            </a:r>
            <a:r>
              <a:rPr lang="en-US" sz="1400" spc="-1" dirty="0" err="1">
                <a:solidFill>
                  <a:srgbClr val="FFFF00"/>
                </a:solidFill>
                <a:latin typeface="Courier New" panose="02070309020205020404" pitchFamily="49" charset="0"/>
                <a:cs typeface="Courier New" panose="02070309020205020404" pitchFamily="49" charset="0"/>
              </a:rPr>
              <a:t>freq</a:t>
            </a:r>
            <a:r>
              <a:rPr lang="en-US" sz="1400" spc="-1" dirty="0">
                <a:solidFill>
                  <a:srgbClr val="FFFF00"/>
                </a:solidFill>
                <a:latin typeface="Courier New" panose="02070309020205020404" pitchFamily="49" charset="0"/>
                <a:cs typeface="Courier New" panose="02070309020205020404" pitchFamily="49" charset="0"/>
              </a:rPr>
              <a:t> table from samples and compute frequencies of all </a:t>
            </a:r>
          </a:p>
          <a:p>
            <a:pPr lvl="0">
              <a:defRPr/>
            </a:pPr>
            <a:r>
              <a:rPr lang="en-US" sz="1400" spc="-1" dirty="0">
                <a:solidFill>
                  <a:srgbClr val="FFFF00"/>
                </a:solidFill>
                <a:latin typeface="Courier New" panose="02070309020205020404" pitchFamily="49" charset="0"/>
                <a:cs typeface="Courier New" panose="02070309020205020404" pitchFamily="49" charset="0"/>
              </a:rPr>
              <a:t># possible state configs.</a:t>
            </a:r>
          </a:p>
          <a:p>
            <a:pPr lvl="0">
              <a:defRPr/>
            </a:pPr>
            <a:r>
              <a:rPr lang="en-US" sz="1400" spc="-1" dirty="0" err="1">
                <a:solidFill>
                  <a:schemeClr val="bg1"/>
                </a:solidFill>
                <a:latin typeface="Courier New" panose="02070309020205020404" pitchFamily="49" charset="0"/>
                <a:cs typeface="Courier New" panose="02070309020205020404" pitchFamily="49" charset="0"/>
              </a:rPr>
              <a:t>ftab</a:t>
            </a:r>
            <a:r>
              <a:rPr lang="en-US" sz="1400" spc="-1" dirty="0">
                <a:solidFill>
                  <a:schemeClr val="bg1"/>
                </a:solidFill>
                <a:latin typeface="Courier New" panose="02070309020205020404" pitchFamily="49" charset="0"/>
                <a:cs typeface="Courier New" panose="02070309020205020404" pitchFamily="49" charset="0"/>
              </a:rPr>
              <a:t>  &lt;- </a:t>
            </a:r>
            <a:r>
              <a:rPr lang="en-US" sz="1400" spc="-1" dirty="0" err="1">
                <a:solidFill>
                  <a:schemeClr val="bg1"/>
                </a:solidFill>
                <a:latin typeface="Courier New" panose="02070309020205020404" pitchFamily="49" charset="0"/>
                <a:cs typeface="Courier New" panose="02070309020205020404" pitchFamily="49" charset="0"/>
              </a:rPr>
              <a:t>data.frame</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ftable</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data.frame</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samps</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err="1">
                <a:solidFill>
                  <a:schemeClr val="bg1"/>
                </a:solidFill>
                <a:latin typeface="Courier New" panose="02070309020205020404" pitchFamily="49" charset="0"/>
                <a:cs typeface="Courier New" panose="02070309020205020404" pitchFamily="49" charset="0"/>
              </a:rPr>
              <a:t>X.all</a:t>
            </a:r>
            <a:r>
              <a:rPr lang="en-US" sz="1400" spc="-1" dirty="0">
                <a:solidFill>
                  <a:schemeClr val="bg1"/>
                </a:solidFill>
                <a:latin typeface="Courier New" panose="02070309020205020404" pitchFamily="49" charset="0"/>
                <a:cs typeface="Courier New" panose="02070309020205020404" pitchFamily="49" charset="0"/>
              </a:rPr>
              <a:t> &lt;- </a:t>
            </a:r>
            <a:r>
              <a:rPr lang="en-US" sz="1400" spc="-1" dirty="0" err="1">
                <a:solidFill>
                  <a:schemeClr val="bg1"/>
                </a:solidFill>
                <a:latin typeface="Courier New" panose="02070309020205020404" pitchFamily="49" charset="0"/>
                <a:cs typeface="Courier New" panose="02070309020205020404" pitchFamily="49" charset="0"/>
              </a:rPr>
              <a:t>ftab</a:t>
            </a:r>
            <a:r>
              <a:rPr lang="en-US" sz="1400" spc="-1" dirty="0">
                <a:solidFill>
                  <a:schemeClr val="bg1"/>
                </a:solidFill>
                <a:latin typeface="Courier New" panose="02070309020205020404" pitchFamily="49" charset="0"/>
                <a:cs typeface="Courier New" panose="02070309020205020404" pitchFamily="49" charset="0"/>
              </a:rPr>
              <a:t>[,1:ncol(</a:t>
            </a:r>
            <a:r>
              <a:rPr lang="en-US" sz="1400" spc="-1" dirty="0" err="1">
                <a:solidFill>
                  <a:schemeClr val="bg1"/>
                </a:solidFill>
                <a:latin typeface="Courier New" panose="02070309020205020404" pitchFamily="49" charset="0"/>
                <a:cs typeface="Courier New" panose="02070309020205020404" pitchFamily="49" charset="0"/>
              </a:rPr>
              <a:t>samps</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err="1">
                <a:solidFill>
                  <a:schemeClr val="bg1"/>
                </a:solidFill>
                <a:latin typeface="Courier New" panose="02070309020205020404" pitchFamily="49" charset="0"/>
                <a:cs typeface="Courier New" panose="02070309020205020404" pitchFamily="49" charset="0"/>
              </a:rPr>
              <a:t>freqs</a:t>
            </a:r>
            <a:r>
              <a:rPr lang="en-US" sz="1400" spc="-1" dirty="0">
                <a:solidFill>
                  <a:schemeClr val="bg1"/>
                </a:solidFill>
                <a:latin typeface="Courier New" panose="02070309020205020404" pitchFamily="49" charset="0"/>
                <a:cs typeface="Courier New" panose="02070309020205020404" pitchFamily="49" charset="0"/>
              </a:rPr>
              <a:t> &lt;- </a:t>
            </a:r>
            <a:r>
              <a:rPr lang="en-US" sz="1400" spc="-1" dirty="0" err="1">
                <a:solidFill>
                  <a:schemeClr val="bg1"/>
                </a:solidFill>
                <a:latin typeface="Courier New" panose="02070309020205020404" pitchFamily="49" charset="0"/>
                <a:cs typeface="Courier New" panose="02070309020205020404" pitchFamily="49" charset="0"/>
              </a:rPr>
              <a:t>ftab</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ncol</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ftab</a:t>
            </a:r>
            <a:r>
              <a:rPr lang="en-US" sz="1400" spc="-1" dirty="0">
                <a:solidFill>
                  <a:schemeClr val="bg1"/>
                </a:solidFill>
                <a:latin typeface="Courier New" panose="02070309020205020404" pitchFamily="49" charset="0"/>
                <a:cs typeface="Courier New" panose="02070309020205020404" pitchFamily="49" charset="0"/>
              </a:rPr>
              <a:t>)]</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a:solidFill>
                  <a:srgbClr val="FFFF00"/>
                </a:solidFill>
                <a:latin typeface="Courier New" panose="02070309020205020404" pitchFamily="49" charset="0"/>
                <a:cs typeface="Courier New" panose="02070309020205020404" pitchFamily="49" charset="0"/>
              </a:rPr>
              <a:t># Model Matrix with respect to graph</a:t>
            </a:r>
          </a:p>
          <a:p>
            <a:pPr lvl="0">
              <a:defRPr/>
            </a:pPr>
            <a:r>
              <a:rPr lang="en-US" sz="1400" spc="-1" dirty="0">
                <a:solidFill>
                  <a:schemeClr val="bg1"/>
                </a:solidFill>
                <a:latin typeface="Courier New" panose="02070309020205020404" pitchFamily="49" charset="0"/>
                <a:cs typeface="Courier New" panose="02070309020205020404" pitchFamily="49" charset="0"/>
              </a:rPr>
              <a:t>f0 &lt;- function(y){ </a:t>
            </a:r>
            <a:r>
              <a:rPr lang="en-US" sz="1400" spc="-1" dirty="0" err="1">
                <a:solidFill>
                  <a:schemeClr val="bg1"/>
                </a:solidFill>
                <a:latin typeface="Courier New" panose="02070309020205020404" pitchFamily="49" charset="0"/>
                <a:cs typeface="Courier New" panose="02070309020205020404" pitchFamily="49" charset="0"/>
              </a:rPr>
              <a:t>as.numeric</a:t>
            </a:r>
            <a:r>
              <a:rPr lang="en-US" sz="1400" spc="-1" dirty="0">
                <a:solidFill>
                  <a:schemeClr val="bg1"/>
                </a:solidFill>
                <a:latin typeface="Courier New" panose="02070309020205020404" pitchFamily="49" charset="0"/>
                <a:cs typeface="Courier New" panose="02070309020205020404" pitchFamily="49" charset="0"/>
              </a:rPr>
              <a:t>(c((y==1),(y==2)))}</a:t>
            </a:r>
          </a:p>
          <a:p>
            <a:pPr lvl="0">
              <a:defRPr/>
            </a:pPr>
            <a:r>
              <a:rPr lang="en-US" sz="1400" spc="-1" dirty="0">
                <a:solidFill>
                  <a:schemeClr val="bg1"/>
                </a:solidFill>
                <a:latin typeface="Courier New" panose="02070309020205020404" pitchFamily="49" charset="0"/>
                <a:cs typeface="Courier New" panose="02070309020205020404" pitchFamily="49" charset="0"/>
              </a:rPr>
              <a:t>M  &lt;- </a:t>
            </a:r>
            <a:r>
              <a:rPr lang="en-US" sz="1400" spc="-1" dirty="0" err="1">
                <a:solidFill>
                  <a:schemeClr val="bg1"/>
                </a:solidFill>
                <a:latin typeface="Courier New" panose="02070309020205020404" pitchFamily="49" charset="0"/>
                <a:cs typeface="Courier New" panose="02070309020205020404" pitchFamily="49" charset="0"/>
              </a:rPr>
              <a:t>compute.model.matrix</a:t>
            </a:r>
            <a:r>
              <a:rPr lang="en-US" sz="1400" spc="-1" dirty="0">
                <a:solidFill>
                  <a:schemeClr val="bg1"/>
                </a:solidFill>
                <a:latin typeface="Courier New" panose="02070309020205020404" pitchFamily="49" charset="0"/>
                <a:cs typeface="Courier New" panose="02070309020205020404" pitchFamily="49" charset="0"/>
              </a:rPr>
              <a:t>(configs=</a:t>
            </a:r>
            <a:r>
              <a:rPr lang="en-US" sz="1400" spc="-1" dirty="0" err="1">
                <a:solidFill>
                  <a:schemeClr val="bg1"/>
                </a:solidFill>
                <a:latin typeface="Courier New" panose="02070309020205020404" pitchFamily="49" charset="0"/>
                <a:cs typeface="Courier New" panose="02070309020205020404" pitchFamily="49" charset="0"/>
              </a:rPr>
              <a:t>X.all</a:t>
            </a:r>
            <a:r>
              <a:rPr lang="en-US" sz="1400" spc="-1" dirty="0">
                <a:solidFill>
                  <a:schemeClr val="bg1"/>
                </a:solidFill>
                <a:latin typeface="Courier New" panose="02070309020205020404" pitchFamily="49" charset="0"/>
                <a:cs typeface="Courier New" panose="02070309020205020404" pitchFamily="49" charset="0"/>
              </a:rPr>
              <a:t>, </a:t>
            </a:r>
            <a:r>
              <a:rPr lang="en-US" sz="1400" spc="-1" dirty="0" err="1">
                <a:solidFill>
                  <a:schemeClr val="bg1"/>
                </a:solidFill>
                <a:latin typeface="Courier New" panose="02070309020205020404" pitchFamily="49" charset="0"/>
                <a:cs typeface="Courier New" panose="02070309020205020404" pitchFamily="49" charset="0"/>
              </a:rPr>
              <a:t>edges.mat</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trit$edges</a:t>
            </a:r>
            <a:r>
              <a:rPr lang="en-US" sz="1400" spc="-1" dirty="0">
                <a:solidFill>
                  <a:schemeClr val="bg1"/>
                </a:solidFill>
                <a:latin typeface="Courier New" panose="02070309020205020404" pitchFamily="49" charset="0"/>
                <a:cs typeface="Courier New" panose="02070309020205020404" pitchFamily="49" charset="0"/>
              </a:rPr>
              <a:t>, </a:t>
            </a:r>
          </a:p>
          <a:p>
            <a:pPr lvl="0">
              <a:defRPr/>
            </a:pPr>
            <a:r>
              <a:rPr lang="en-US" sz="1400" spc="-1" dirty="0">
                <a:solidFill>
                  <a:schemeClr val="bg1"/>
                </a:solidFill>
                <a:latin typeface="Courier New" panose="02070309020205020404" pitchFamily="49" charset="0"/>
                <a:cs typeface="Courier New" panose="02070309020205020404" pitchFamily="49" charset="0"/>
              </a:rPr>
              <a:t>                           </a:t>
            </a:r>
            <a:r>
              <a:rPr lang="en-US" sz="1400" spc="-1" dirty="0" err="1">
                <a:solidFill>
                  <a:schemeClr val="bg1"/>
                </a:solidFill>
                <a:latin typeface="Courier New" panose="02070309020205020404" pitchFamily="49" charset="0"/>
                <a:cs typeface="Courier New" panose="02070309020205020404" pitchFamily="49" charset="0"/>
              </a:rPr>
              <a:t>node.par</a:t>
            </a:r>
            <a:r>
              <a:rPr lang="en-US" sz="1400" spc="-1" dirty="0">
                <a:solidFill>
                  <a:schemeClr val="bg1"/>
                </a:solidFill>
                <a:latin typeface="Courier New" panose="02070309020205020404" pitchFamily="49" charset="0"/>
                <a:cs typeface="Courier New" panose="02070309020205020404" pitchFamily="49" charset="0"/>
              </a:rPr>
              <a:t> = </a:t>
            </a:r>
            <a:r>
              <a:rPr lang="en-US" sz="1400" spc="-1" dirty="0" err="1">
                <a:solidFill>
                  <a:schemeClr val="bg1"/>
                </a:solidFill>
                <a:latin typeface="Courier New" panose="02070309020205020404" pitchFamily="49" charset="0"/>
                <a:cs typeface="Courier New" panose="02070309020205020404" pitchFamily="49" charset="0"/>
              </a:rPr>
              <a:t>trit$node.par</a:t>
            </a:r>
            <a:r>
              <a:rPr lang="en-US" sz="1400" spc="-1" dirty="0">
                <a:solidFill>
                  <a:schemeClr val="bg1"/>
                </a:solidFill>
                <a:latin typeface="Courier New" panose="02070309020205020404" pitchFamily="49" charset="0"/>
                <a:cs typeface="Courier New" panose="02070309020205020404" pitchFamily="49" charset="0"/>
              </a:rPr>
              <a:t>, </a:t>
            </a:r>
            <a:r>
              <a:rPr lang="en-US" sz="1400" spc="-1" dirty="0" err="1">
                <a:solidFill>
                  <a:schemeClr val="bg1"/>
                </a:solidFill>
                <a:latin typeface="Courier New" panose="02070309020205020404" pitchFamily="49" charset="0"/>
                <a:cs typeface="Courier New" panose="02070309020205020404" pitchFamily="49" charset="0"/>
              </a:rPr>
              <a:t>edge.par</a:t>
            </a:r>
            <a:r>
              <a:rPr lang="en-US" sz="1400" spc="-1" dirty="0">
                <a:solidFill>
                  <a:schemeClr val="bg1"/>
                </a:solidFill>
                <a:latin typeface="Courier New" panose="02070309020205020404" pitchFamily="49" charset="0"/>
                <a:cs typeface="Courier New" panose="02070309020205020404" pitchFamily="49" charset="0"/>
              </a:rPr>
              <a:t> = </a:t>
            </a:r>
            <a:r>
              <a:rPr lang="en-US" sz="1400" spc="-1" dirty="0" err="1">
                <a:solidFill>
                  <a:schemeClr val="bg1"/>
                </a:solidFill>
                <a:latin typeface="Courier New" panose="02070309020205020404" pitchFamily="49" charset="0"/>
                <a:cs typeface="Courier New" panose="02070309020205020404" pitchFamily="49" charset="0"/>
              </a:rPr>
              <a:t>trit$edge.par</a:t>
            </a:r>
            <a:r>
              <a:rPr lang="en-US" sz="1400" spc="-1" dirty="0">
                <a:solidFill>
                  <a:schemeClr val="bg1"/>
                </a:solidFill>
                <a:latin typeface="Courier New" panose="02070309020205020404" pitchFamily="49" charset="0"/>
                <a:cs typeface="Courier New" panose="02070309020205020404" pitchFamily="49" charset="0"/>
              </a:rPr>
              <a:t>, </a:t>
            </a:r>
          </a:p>
          <a:p>
            <a:pPr lvl="0">
              <a:defRPr/>
            </a:pPr>
            <a:r>
              <a:rPr lang="en-US" sz="1400" spc="-1" dirty="0">
                <a:solidFill>
                  <a:schemeClr val="bg1"/>
                </a:solidFill>
                <a:latin typeface="Courier New" panose="02070309020205020404" pitchFamily="49" charset="0"/>
                <a:cs typeface="Courier New" panose="02070309020205020404" pitchFamily="49" charset="0"/>
              </a:rPr>
              <a:t>                           ff = f0)</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a:solidFill>
                  <a:srgbClr val="FFFF00"/>
                </a:solidFill>
                <a:latin typeface="Courier New" panose="02070309020205020404" pitchFamily="49" charset="0"/>
                <a:cs typeface="Courier New" panose="02070309020205020404" pitchFamily="49" charset="0"/>
              </a:rPr>
              <a:t># Fit log(lam) = alp + M theta</a:t>
            </a:r>
          </a:p>
          <a:p>
            <a:pPr lvl="0">
              <a:defRPr/>
            </a:pPr>
            <a:r>
              <a:rPr lang="en-US" sz="1400" spc="-1" dirty="0">
                <a:solidFill>
                  <a:schemeClr val="bg1"/>
                </a:solidFill>
                <a:latin typeface="Courier New" panose="02070309020205020404" pitchFamily="49" charset="0"/>
                <a:cs typeface="Courier New" panose="02070309020205020404" pitchFamily="49" charset="0"/>
              </a:rPr>
              <a:t>options(</a:t>
            </a:r>
            <a:r>
              <a:rPr lang="en-US" sz="1400" spc="-1" dirty="0" err="1">
                <a:solidFill>
                  <a:schemeClr val="bg1"/>
                </a:solidFill>
                <a:latin typeface="Courier New" panose="02070309020205020404" pitchFamily="49" charset="0"/>
                <a:cs typeface="Courier New" panose="02070309020205020404" pitchFamily="49" charset="0"/>
              </a:rPr>
              <a:t>mc.cores</a:t>
            </a:r>
            <a:r>
              <a:rPr lang="en-US" sz="1400" spc="-1" dirty="0">
                <a:solidFill>
                  <a:schemeClr val="bg1"/>
                </a:solidFill>
                <a:latin typeface="Courier New" panose="02070309020205020404" pitchFamily="49" charset="0"/>
                <a:cs typeface="Courier New" panose="02070309020205020404" pitchFamily="49" charset="0"/>
              </a:rPr>
              <a:t> = parallel::</a:t>
            </a:r>
            <a:r>
              <a:rPr lang="en-US" sz="1400" spc="-1" dirty="0" err="1">
                <a:solidFill>
                  <a:schemeClr val="bg1"/>
                </a:solidFill>
                <a:latin typeface="Courier New" panose="02070309020205020404" pitchFamily="49" charset="0"/>
                <a:cs typeface="Courier New" panose="02070309020205020404" pitchFamily="49" charset="0"/>
              </a:rPr>
              <a:t>detectCores</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err="1">
                <a:solidFill>
                  <a:schemeClr val="bg1"/>
                </a:solidFill>
                <a:latin typeface="Courier New" panose="02070309020205020404" pitchFamily="49" charset="0"/>
                <a:cs typeface="Courier New" panose="02070309020205020404" pitchFamily="49" charset="0"/>
              </a:rPr>
              <a:t>rstan_options</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auto_write</a:t>
            </a:r>
            <a:r>
              <a:rPr lang="en-US" sz="1400" spc="-1" dirty="0">
                <a:solidFill>
                  <a:schemeClr val="bg1"/>
                </a:solidFill>
                <a:latin typeface="Courier New" panose="02070309020205020404" pitchFamily="49" charset="0"/>
                <a:cs typeface="Courier New" panose="02070309020205020404" pitchFamily="49" charset="0"/>
              </a:rPr>
              <a:t> = TRUE)</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err="1">
                <a:solidFill>
                  <a:schemeClr val="bg1"/>
                </a:solidFill>
                <a:latin typeface="Courier New" panose="02070309020205020404" pitchFamily="49" charset="0"/>
                <a:cs typeface="Courier New" panose="02070309020205020404" pitchFamily="49" charset="0"/>
              </a:rPr>
              <a:t>model.c</a:t>
            </a:r>
            <a:r>
              <a:rPr lang="en-US" sz="1400" spc="-1" dirty="0">
                <a:solidFill>
                  <a:schemeClr val="bg1"/>
                </a:solidFill>
                <a:latin typeface="Courier New" panose="02070309020205020404" pitchFamily="49" charset="0"/>
                <a:cs typeface="Courier New" panose="02070309020205020404" pitchFamily="49" charset="0"/>
              </a:rPr>
              <a:t> &lt;- </a:t>
            </a:r>
            <a:r>
              <a:rPr lang="en-US" sz="1400" spc="-1" dirty="0" err="1">
                <a:solidFill>
                  <a:schemeClr val="bg1"/>
                </a:solidFill>
                <a:latin typeface="Courier New" panose="02070309020205020404" pitchFamily="49" charset="0"/>
                <a:cs typeface="Courier New" panose="02070309020205020404" pitchFamily="49" charset="0"/>
              </a:rPr>
              <a:t>stanc</a:t>
            </a:r>
            <a:r>
              <a:rPr lang="en-US" sz="1400" spc="-1" dirty="0">
                <a:solidFill>
                  <a:schemeClr val="bg1"/>
                </a:solidFill>
                <a:latin typeface="Courier New" panose="02070309020205020404" pitchFamily="49" charset="0"/>
                <a:cs typeface="Courier New" panose="02070309020205020404" pitchFamily="49" charset="0"/>
              </a:rPr>
              <a:t>(file = </a:t>
            </a:r>
            <a:r>
              <a:rPr lang="en-US" sz="1400" spc="-1" dirty="0">
                <a:solidFill>
                  <a:srgbClr val="00B050"/>
                </a:solidFill>
                <a:latin typeface="Courier New" panose="02070309020205020404" pitchFamily="49" charset="0"/>
                <a:cs typeface="Courier New" panose="02070309020205020404" pitchFamily="49" charset="0"/>
              </a:rPr>
              <a:t>"</a:t>
            </a:r>
            <a:r>
              <a:rPr lang="en-US" sz="1400" spc="-1" dirty="0" err="1">
                <a:solidFill>
                  <a:srgbClr val="00B050"/>
                </a:solidFill>
                <a:latin typeface="Courier New" panose="02070309020205020404" pitchFamily="49" charset="0"/>
                <a:cs typeface="Courier New" panose="02070309020205020404" pitchFamily="49" charset="0"/>
              </a:rPr>
              <a:t>poisson_model.stan</a:t>
            </a:r>
            <a:r>
              <a:rPr lang="en-US" sz="1400" spc="-1" dirty="0">
                <a:solidFill>
                  <a:srgbClr val="00B050"/>
                </a:solidFill>
                <a:latin typeface="Courier New" panose="02070309020205020404" pitchFamily="49" charset="0"/>
                <a:cs typeface="Courier New" panose="02070309020205020404" pitchFamily="49" charset="0"/>
              </a:rPr>
              <a:t>"</a:t>
            </a:r>
            <a:r>
              <a:rPr lang="en-US" sz="1400" spc="-1" dirty="0">
                <a:solidFill>
                  <a:schemeClr val="bg1"/>
                </a:solidFill>
                <a:latin typeface="Courier New" panose="02070309020205020404" pitchFamily="49" charset="0"/>
                <a:cs typeface="Courier New" panose="02070309020205020404" pitchFamily="49" charset="0"/>
              </a:rPr>
              <a:t>, </a:t>
            </a:r>
            <a:r>
              <a:rPr lang="en-US" sz="1400" spc="-1" dirty="0" err="1">
                <a:solidFill>
                  <a:schemeClr val="bg1"/>
                </a:solidFill>
                <a:latin typeface="Courier New" panose="02070309020205020404" pitchFamily="49" charset="0"/>
                <a:cs typeface="Courier New" panose="02070309020205020404" pitchFamily="49" charset="0"/>
              </a:rPr>
              <a:t>model_name</a:t>
            </a:r>
            <a:r>
              <a:rPr lang="en-US" sz="1400" spc="-1" dirty="0">
                <a:solidFill>
                  <a:schemeClr val="bg1"/>
                </a:solidFill>
                <a:latin typeface="Courier New" panose="02070309020205020404" pitchFamily="49" charset="0"/>
                <a:cs typeface="Courier New" panose="02070309020205020404" pitchFamily="49" charset="0"/>
              </a:rPr>
              <a:t> = </a:t>
            </a:r>
            <a:r>
              <a:rPr lang="en-US" sz="1400" spc="-1" dirty="0">
                <a:solidFill>
                  <a:srgbClr val="00B050"/>
                </a:solidFill>
                <a:latin typeface="Courier New" panose="02070309020205020404" pitchFamily="49" charset="0"/>
                <a:cs typeface="Courier New" panose="02070309020205020404" pitchFamily="49" charset="0"/>
              </a:rPr>
              <a:t>'model'</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err="1">
                <a:solidFill>
                  <a:schemeClr val="bg1"/>
                </a:solidFill>
                <a:latin typeface="Courier New" panose="02070309020205020404" pitchFamily="49" charset="0"/>
                <a:cs typeface="Courier New" panose="02070309020205020404" pitchFamily="49" charset="0"/>
              </a:rPr>
              <a:t>sm</a:t>
            </a:r>
            <a:r>
              <a:rPr lang="en-US" sz="1400" spc="-1" dirty="0">
                <a:solidFill>
                  <a:schemeClr val="bg1"/>
                </a:solidFill>
                <a:latin typeface="Courier New" panose="02070309020205020404" pitchFamily="49" charset="0"/>
                <a:cs typeface="Courier New" panose="02070309020205020404" pitchFamily="49" charset="0"/>
              </a:rPr>
              <a:t>      &lt;- </a:t>
            </a:r>
            <a:r>
              <a:rPr lang="en-US" sz="1400" spc="-1" dirty="0" err="1">
                <a:solidFill>
                  <a:schemeClr val="bg1"/>
                </a:solidFill>
                <a:latin typeface="Courier New" panose="02070309020205020404" pitchFamily="49" charset="0"/>
                <a:cs typeface="Courier New" panose="02070309020205020404" pitchFamily="49" charset="0"/>
              </a:rPr>
              <a:t>stan_model</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stanc_ret</a:t>
            </a:r>
            <a:r>
              <a:rPr lang="en-US" sz="1400" spc="-1" dirty="0">
                <a:solidFill>
                  <a:schemeClr val="bg1"/>
                </a:solidFill>
                <a:latin typeface="Courier New" panose="02070309020205020404" pitchFamily="49" charset="0"/>
                <a:cs typeface="Courier New" panose="02070309020205020404" pitchFamily="49" charset="0"/>
              </a:rPr>
              <a:t> = </a:t>
            </a:r>
            <a:r>
              <a:rPr lang="en-US" sz="1400" spc="-1" dirty="0" err="1">
                <a:solidFill>
                  <a:schemeClr val="bg1"/>
                </a:solidFill>
                <a:latin typeface="Courier New" panose="02070309020205020404" pitchFamily="49" charset="0"/>
                <a:cs typeface="Courier New" panose="02070309020205020404" pitchFamily="49" charset="0"/>
              </a:rPr>
              <a:t>model.c</a:t>
            </a:r>
            <a:r>
              <a:rPr lang="en-US" sz="1400" spc="-1" dirty="0">
                <a:solidFill>
                  <a:schemeClr val="bg1"/>
                </a:solidFill>
                <a:latin typeface="Courier New" panose="02070309020205020404" pitchFamily="49" charset="0"/>
                <a:cs typeface="Courier New" panose="02070309020205020404" pitchFamily="49" charset="0"/>
              </a:rPr>
              <a:t>, verbose = T)</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err="1">
                <a:solidFill>
                  <a:schemeClr val="bg1"/>
                </a:solidFill>
                <a:latin typeface="Courier New" panose="02070309020205020404" pitchFamily="49" charset="0"/>
                <a:cs typeface="Courier New" panose="02070309020205020404" pitchFamily="49" charset="0"/>
              </a:rPr>
              <a:t>dat</a:t>
            </a:r>
            <a:r>
              <a:rPr lang="en-US" sz="1400" spc="-1" dirty="0">
                <a:solidFill>
                  <a:schemeClr val="bg1"/>
                </a:solidFill>
                <a:latin typeface="Courier New" panose="02070309020205020404" pitchFamily="49" charset="0"/>
                <a:cs typeface="Courier New" panose="02070309020205020404" pitchFamily="49" charset="0"/>
              </a:rPr>
              <a:t> &lt;- list(</a:t>
            </a:r>
          </a:p>
          <a:p>
            <a:pPr lvl="0">
              <a:defRPr/>
            </a:pPr>
            <a:r>
              <a:rPr lang="en-US" sz="1400" spc="-1" dirty="0">
                <a:solidFill>
                  <a:schemeClr val="bg1"/>
                </a:solidFill>
                <a:latin typeface="Courier New" panose="02070309020205020404" pitchFamily="49" charset="0"/>
                <a:cs typeface="Courier New" panose="02070309020205020404" pitchFamily="49" charset="0"/>
              </a:rPr>
              <a:t>  p = </a:t>
            </a:r>
            <a:r>
              <a:rPr lang="en-US" sz="1400" spc="-1" dirty="0" err="1">
                <a:solidFill>
                  <a:schemeClr val="bg1"/>
                </a:solidFill>
                <a:latin typeface="Courier New" panose="02070309020205020404" pitchFamily="49" charset="0"/>
                <a:cs typeface="Courier New" panose="02070309020205020404" pitchFamily="49" charset="0"/>
              </a:rPr>
              <a:t>ncol</a:t>
            </a:r>
            <a:r>
              <a:rPr lang="en-US" sz="1400" spc="-1" dirty="0">
                <a:solidFill>
                  <a:schemeClr val="bg1"/>
                </a:solidFill>
                <a:latin typeface="Courier New" panose="02070309020205020404" pitchFamily="49" charset="0"/>
                <a:cs typeface="Courier New" panose="02070309020205020404" pitchFamily="49" charset="0"/>
              </a:rPr>
              <a:t>(M),</a:t>
            </a:r>
          </a:p>
          <a:p>
            <a:pPr lvl="0">
              <a:defRPr/>
            </a:pPr>
            <a:r>
              <a:rPr lang="en-US" sz="1400" spc="-1" dirty="0">
                <a:solidFill>
                  <a:schemeClr val="bg1"/>
                </a:solidFill>
                <a:latin typeface="Courier New" panose="02070309020205020404" pitchFamily="49" charset="0"/>
                <a:cs typeface="Courier New" panose="02070309020205020404" pitchFamily="49" charset="0"/>
              </a:rPr>
              <a:t>  N = </a:t>
            </a:r>
            <a:r>
              <a:rPr lang="en-US" sz="1400" spc="-1" dirty="0" err="1">
                <a:solidFill>
                  <a:schemeClr val="bg1"/>
                </a:solidFill>
                <a:latin typeface="Courier New" panose="02070309020205020404" pitchFamily="49" charset="0"/>
                <a:cs typeface="Courier New" panose="02070309020205020404" pitchFamily="49" charset="0"/>
              </a:rPr>
              <a:t>nrow</a:t>
            </a:r>
            <a:r>
              <a:rPr lang="en-US" sz="1400" spc="-1" dirty="0">
                <a:solidFill>
                  <a:schemeClr val="bg1"/>
                </a:solidFill>
                <a:latin typeface="Courier New" panose="02070309020205020404" pitchFamily="49" charset="0"/>
                <a:cs typeface="Courier New" panose="02070309020205020404" pitchFamily="49" charset="0"/>
              </a:rPr>
              <a:t>(M),</a:t>
            </a:r>
          </a:p>
          <a:p>
            <a:pPr lvl="0">
              <a:defRPr/>
            </a:pPr>
            <a:r>
              <a:rPr lang="en-US" sz="1400" spc="-1" dirty="0">
                <a:solidFill>
                  <a:schemeClr val="bg1"/>
                </a:solidFill>
                <a:latin typeface="Courier New" panose="02070309020205020404" pitchFamily="49" charset="0"/>
                <a:cs typeface="Courier New" panose="02070309020205020404" pitchFamily="49" charset="0"/>
              </a:rPr>
              <a:t>  y = </a:t>
            </a:r>
            <a:r>
              <a:rPr lang="en-US" sz="1400" spc="-1" dirty="0" err="1">
                <a:solidFill>
                  <a:schemeClr val="bg1"/>
                </a:solidFill>
                <a:latin typeface="Courier New" panose="02070309020205020404" pitchFamily="49" charset="0"/>
                <a:cs typeface="Courier New" panose="02070309020205020404" pitchFamily="49" charset="0"/>
              </a:rPr>
              <a:t>freqs</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a:solidFill>
                  <a:schemeClr val="bg1"/>
                </a:solidFill>
                <a:latin typeface="Courier New" panose="02070309020205020404" pitchFamily="49" charset="0"/>
                <a:cs typeface="Courier New" panose="02070309020205020404" pitchFamily="49" charset="0"/>
              </a:rPr>
              <a:t>  </a:t>
            </a:r>
            <a:r>
              <a:rPr lang="en-US" sz="1400" spc="-1" dirty="0" err="1">
                <a:solidFill>
                  <a:schemeClr val="bg1"/>
                </a:solidFill>
                <a:latin typeface="Courier New" panose="02070309020205020404" pitchFamily="49" charset="0"/>
                <a:cs typeface="Courier New" panose="02070309020205020404" pitchFamily="49" charset="0"/>
              </a:rPr>
              <a:t>Mmodl</a:t>
            </a:r>
            <a:r>
              <a:rPr lang="en-US" sz="1400" spc="-1" dirty="0">
                <a:solidFill>
                  <a:schemeClr val="bg1"/>
                </a:solidFill>
                <a:latin typeface="Courier New" panose="02070309020205020404" pitchFamily="49" charset="0"/>
                <a:cs typeface="Courier New" panose="02070309020205020404" pitchFamily="49" charset="0"/>
              </a:rPr>
              <a:t> = M</a:t>
            </a:r>
          </a:p>
          <a:p>
            <a:pPr lvl="0">
              <a:defRPr/>
            </a:pPr>
            <a:r>
              <a:rPr lang="en-US" sz="1400" spc="-1" dirty="0">
                <a:solidFill>
                  <a:schemeClr val="bg1"/>
                </a:solidFill>
                <a:latin typeface="Courier New" panose="02070309020205020404" pitchFamily="49" charset="0"/>
                <a:cs typeface="Courier New" panose="02070309020205020404" pitchFamily="49" charset="0"/>
              </a:rPr>
              <a:t>)</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a:solidFill>
                  <a:schemeClr val="bg1"/>
                </a:solidFill>
                <a:latin typeface="Courier New" panose="02070309020205020404" pitchFamily="49" charset="0"/>
                <a:cs typeface="Courier New" panose="02070309020205020404" pitchFamily="49" charset="0"/>
              </a:rPr>
              <a:t>bfit &lt;- sampling(</a:t>
            </a:r>
            <a:r>
              <a:rPr lang="en-US" sz="1400" spc="-1" dirty="0" err="1">
                <a:solidFill>
                  <a:schemeClr val="bg1"/>
                </a:solidFill>
                <a:latin typeface="Courier New" panose="02070309020205020404" pitchFamily="49" charset="0"/>
                <a:cs typeface="Courier New" panose="02070309020205020404" pitchFamily="49" charset="0"/>
              </a:rPr>
              <a:t>sm</a:t>
            </a:r>
            <a:r>
              <a:rPr lang="en-US" sz="1400" spc="-1" dirty="0">
                <a:solidFill>
                  <a:schemeClr val="bg1"/>
                </a:solidFill>
                <a:latin typeface="Courier New" panose="02070309020205020404" pitchFamily="49" charset="0"/>
                <a:cs typeface="Courier New" panose="02070309020205020404" pitchFamily="49" charset="0"/>
              </a:rPr>
              <a:t>, data = </a:t>
            </a:r>
            <a:r>
              <a:rPr lang="en-US" sz="1400" spc="-1" dirty="0" err="1">
                <a:solidFill>
                  <a:schemeClr val="bg1"/>
                </a:solidFill>
                <a:latin typeface="Courier New" panose="02070309020205020404" pitchFamily="49" charset="0"/>
                <a:cs typeface="Courier New" panose="02070309020205020404" pitchFamily="49" charset="0"/>
              </a:rPr>
              <a:t>dat</a:t>
            </a:r>
            <a:r>
              <a:rPr lang="en-US" sz="1400" spc="-1" dirty="0">
                <a:solidFill>
                  <a:schemeClr val="bg1"/>
                </a:solidFill>
                <a:latin typeface="Courier New" panose="02070309020205020404" pitchFamily="49" charset="0"/>
                <a:cs typeface="Courier New" panose="02070309020205020404" pitchFamily="49" charset="0"/>
              </a:rPr>
              <a:t>, </a:t>
            </a:r>
            <a:r>
              <a:rPr lang="en-US" sz="1400" spc="-1" dirty="0" err="1">
                <a:solidFill>
                  <a:schemeClr val="bg1"/>
                </a:solidFill>
                <a:latin typeface="Courier New" panose="02070309020205020404" pitchFamily="49" charset="0"/>
                <a:cs typeface="Courier New" panose="02070309020205020404" pitchFamily="49" charset="0"/>
              </a:rPr>
              <a:t>iter</a:t>
            </a:r>
            <a:r>
              <a:rPr lang="en-US" sz="1400" spc="-1" dirty="0">
                <a:solidFill>
                  <a:schemeClr val="bg1"/>
                </a:solidFill>
                <a:latin typeface="Courier New" panose="02070309020205020404" pitchFamily="49" charset="0"/>
                <a:cs typeface="Courier New" panose="02070309020205020404" pitchFamily="49" charset="0"/>
              </a:rPr>
              <a:t>=20000, thin = 4, chains = 4)</a:t>
            </a:r>
          </a:p>
        </p:txBody>
      </p:sp>
    </p:spTree>
    <p:extLst>
      <p:ext uri="{BB962C8B-B14F-4D97-AF65-F5344CB8AC3E}">
        <p14:creationId xmlns:p14="http://schemas.microsoft.com/office/powerpoint/2010/main" val="3429638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Shape 1"/>
          <p:cNvSpPr txBox="1"/>
          <p:nvPr/>
        </p:nvSpPr>
        <p:spPr>
          <a:xfrm>
            <a:off x="457200" y="396000"/>
            <a:ext cx="7619760" cy="1761840"/>
          </a:xfrm>
          <a:prstGeom prst="rect">
            <a:avLst/>
          </a:prstGeom>
          <a:noFill/>
          <a:ln>
            <a:noFill/>
          </a:ln>
        </p:spPr>
        <p:txBody>
          <a:bodyPr>
            <a:normAutofit/>
          </a:bodyPr>
          <a:lstStyle/>
          <a:p>
            <a:pPr marL="343080" indent="-342720">
              <a:lnSpc>
                <a:spcPct val="100000"/>
              </a:lnSpc>
              <a:spcBef>
                <a:spcPts val="479"/>
              </a:spcBef>
              <a:buClr>
                <a:srgbClr val="000000"/>
              </a:buClr>
              <a:buFont typeface="Arial"/>
              <a:buChar char="•"/>
            </a:pPr>
            <a:r>
              <a:rPr lang="en-US" sz="2400" b="0" strike="noStrike" spc="-1" dirty="0">
                <a:solidFill>
                  <a:srgbClr val="000000"/>
                </a:solidFill>
                <a:latin typeface="Times New Roman"/>
              </a:rPr>
              <a:t>My little add on R package to do some stuff in these Notes can be found at:</a:t>
            </a:r>
            <a:endParaRPr lang="en-US" sz="2400" b="0" strike="noStrike" spc="-1" dirty="0">
              <a:solidFill>
                <a:srgbClr val="000000"/>
              </a:solidFill>
              <a:latin typeface="Calibri"/>
            </a:endParaRPr>
          </a:p>
          <a:p>
            <a:pPr>
              <a:lnSpc>
                <a:spcPct val="100000"/>
              </a:lnSpc>
              <a:spcBef>
                <a:spcPts val="479"/>
              </a:spcBef>
            </a:pPr>
            <a:endParaRPr lang="en-US" sz="2400" b="0" strike="noStrike" spc="-1" dirty="0">
              <a:solidFill>
                <a:srgbClr val="000000"/>
              </a:solidFill>
              <a:latin typeface="Calibri"/>
            </a:endParaRPr>
          </a:p>
          <a:p>
            <a:pPr marL="343080" indent="-342720">
              <a:lnSpc>
                <a:spcPct val="100000"/>
              </a:lnSpc>
              <a:spcBef>
                <a:spcPts val="479"/>
              </a:spcBef>
              <a:buClr>
                <a:srgbClr val="000000"/>
              </a:buClr>
              <a:buFont typeface="Arial"/>
              <a:buChar char="•"/>
            </a:pPr>
            <a:r>
              <a:rPr lang="en-US" sz="2400" b="0" strike="noStrike" spc="-1" dirty="0">
                <a:solidFill>
                  <a:srgbClr val="000000"/>
                </a:solidFill>
                <a:latin typeface="Times New Roman"/>
              </a:rPr>
              <a:t>To </a:t>
            </a:r>
            <a:r>
              <a:rPr lang="en-US" sz="2400" b="1" i="1" u="sng" strike="noStrike" spc="-1" dirty="0">
                <a:solidFill>
                  <a:srgbClr val="000000"/>
                </a:solidFill>
                <a:uFillTx/>
                <a:latin typeface="Times New Roman"/>
              </a:rPr>
              <a:t>install in R</a:t>
            </a:r>
            <a:r>
              <a:rPr lang="en-US" sz="2400" b="0" strike="noStrike" spc="-1" dirty="0">
                <a:solidFill>
                  <a:srgbClr val="000000"/>
                </a:solidFill>
                <a:latin typeface="Times New Roman"/>
              </a:rPr>
              <a:t>, run the lines:</a:t>
            </a:r>
            <a:endParaRPr lang="en-US" sz="2400" b="0" strike="noStrike" spc="-1" dirty="0">
              <a:solidFill>
                <a:srgbClr val="000000"/>
              </a:solidFill>
              <a:latin typeface="Calibri"/>
            </a:endParaRPr>
          </a:p>
        </p:txBody>
      </p:sp>
      <p:sp>
        <p:nvSpPr>
          <p:cNvPr id="91" name="CustomShape 2"/>
          <p:cNvSpPr/>
          <p:nvPr/>
        </p:nvSpPr>
        <p:spPr>
          <a:xfrm>
            <a:off x="351112" y="2236056"/>
            <a:ext cx="8441776" cy="3537976"/>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400" b="0" strike="noStrike" spc="-1" dirty="0">
                <a:solidFill>
                  <a:srgbClr val="FFFF00"/>
                </a:solidFill>
                <a:latin typeface="Courier New"/>
              </a:rPr>
              <a:t># First install </a:t>
            </a:r>
            <a:r>
              <a:rPr lang="en-US" sz="1400" b="0" strike="noStrike" spc="-1" dirty="0" err="1">
                <a:solidFill>
                  <a:srgbClr val="FFFF00"/>
                </a:solidFill>
                <a:latin typeface="Courier New"/>
              </a:rPr>
              <a:t>devtools</a:t>
            </a:r>
            <a:r>
              <a:rPr lang="en-US" sz="1400" b="0" strike="noStrike" spc="-1" dirty="0">
                <a:solidFill>
                  <a:srgbClr val="FFFF00"/>
                </a:solidFill>
                <a:latin typeface="Courier New"/>
              </a:rPr>
              <a:t> and some packages now only available </a:t>
            </a:r>
            <a:r>
              <a:rPr lang="en-US" sz="1400" spc="-1" dirty="0">
                <a:solidFill>
                  <a:srgbClr val="FFFF00"/>
                </a:solidFill>
                <a:latin typeface="Courier New"/>
              </a:rPr>
              <a:t>on Bioconductor</a:t>
            </a:r>
            <a:endParaRPr lang="en-US" sz="1400" b="0" strike="noStrike" spc="-1" dirty="0">
              <a:latin typeface="Arial"/>
            </a:endParaRPr>
          </a:p>
          <a:p>
            <a:pPr>
              <a:lnSpc>
                <a:spcPct val="100000"/>
              </a:lnSpc>
            </a:pPr>
            <a:r>
              <a:rPr lang="en-US" sz="1400" b="0" strike="noStrike" spc="-1" dirty="0" err="1">
                <a:solidFill>
                  <a:srgbClr val="FFFFFF"/>
                </a:solidFill>
                <a:latin typeface="Courier New"/>
              </a:rPr>
              <a:t>install.packages</a:t>
            </a:r>
            <a:r>
              <a:rPr lang="en-US" sz="1400" b="0" strike="noStrike" spc="-1" dirty="0">
                <a:solidFill>
                  <a:srgbClr val="FFFFFF"/>
                </a:solidFill>
                <a:latin typeface="Courier New"/>
              </a:rPr>
              <a:t>(</a:t>
            </a:r>
            <a:r>
              <a:rPr lang="en-US" sz="1400" b="0" strike="noStrike" spc="-1" dirty="0">
                <a:solidFill>
                  <a:srgbClr val="00B050"/>
                </a:solidFill>
                <a:latin typeface="Courier New"/>
              </a:rPr>
              <a:t>"</a:t>
            </a:r>
            <a:r>
              <a:rPr lang="en-US" sz="1400" b="0" strike="noStrike" spc="-1" dirty="0" err="1">
                <a:solidFill>
                  <a:srgbClr val="00B050"/>
                </a:solidFill>
                <a:latin typeface="Courier New"/>
              </a:rPr>
              <a:t>devtools</a:t>
            </a:r>
            <a:r>
              <a:rPr lang="en-US" sz="1400" b="0" strike="noStrike" spc="-1" dirty="0">
                <a:solidFill>
                  <a:srgbClr val="00B050"/>
                </a:solidFill>
                <a:latin typeface="Courier New"/>
              </a:rPr>
              <a:t>"</a:t>
            </a:r>
            <a:r>
              <a:rPr lang="en-US" sz="1400" b="0" strike="noStrike" spc="-1" dirty="0">
                <a:solidFill>
                  <a:srgbClr val="FFFFFF"/>
                </a:solidFill>
                <a:latin typeface="Courier New"/>
              </a:rPr>
              <a:t>)</a:t>
            </a:r>
          </a:p>
          <a:p>
            <a:r>
              <a:rPr lang="en-US" sz="1400" spc="-1" dirty="0" err="1">
                <a:solidFill>
                  <a:srgbClr val="FFFFFF"/>
                </a:solidFill>
                <a:latin typeface="Courier New"/>
              </a:rPr>
              <a:t>install.packages</a:t>
            </a:r>
            <a:r>
              <a:rPr lang="en-US" sz="1400" spc="-1" dirty="0">
                <a:solidFill>
                  <a:srgbClr val="FFFFFF"/>
                </a:solidFill>
                <a:latin typeface="Courier New"/>
              </a:rPr>
              <a:t>(</a:t>
            </a:r>
            <a:r>
              <a:rPr lang="en-US" sz="1400" spc="-1" dirty="0">
                <a:solidFill>
                  <a:srgbClr val="00B050"/>
                </a:solidFill>
                <a:latin typeface="Courier New"/>
              </a:rPr>
              <a:t>"</a:t>
            </a:r>
            <a:r>
              <a:rPr lang="en-US" sz="1400" spc="-1" dirty="0" err="1">
                <a:solidFill>
                  <a:srgbClr val="00B050"/>
                </a:solidFill>
                <a:latin typeface="Courier New" panose="02070309020205020404" pitchFamily="49" charset="0"/>
                <a:cs typeface="Courier New" panose="02070309020205020404" pitchFamily="49" charset="0"/>
              </a:rPr>
              <a:t>BiocManager</a:t>
            </a:r>
            <a:r>
              <a:rPr lang="en-US" sz="1400" spc="-1" dirty="0">
                <a:solidFill>
                  <a:srgbClr val="00B050"/>
                </a:solidFill>
                <a:latin typeface="Courier New"/>
              </a:rPr>
              <a:t>"</a:t>
            </a:r>
            <a:r>
              <a:rPr lang="en-US" sz="1400" spc="-1" dirty="0">
                <a:solidFill>
                  <a:srgbClr val="FFFFFF"/>
                </a:solidFill>
                <a:latin typeface="Courier New"/>
              </a:rPr>
              <a:t>)</a:t>
            </a:r>
          </a:p>
          <a:p>
            <a:pPr>
              <a:lnSpc>
                <a:spcPct val="100000"/>
              </a:lnSpc>
            </a:pPr>
            <a:r>
              <a:rPr lang="en-US" sz="1400" spc="-1" dirty="0" err="1">
                <a:solidFill>
                  <a:schemeClr val="bg1"/>
                </a:solidFill>
                <a:latin typeface="Courier New" panose="02070309020205020404" pitchFamily="49" charset="0"/>
                <a:cs typeface="Courier New" panose="02070309020205020404" pitchFamily="49" charset="0"/>
              </a:rPr>
              <a:t>BiocManager</a:t>
            </a:r>
            <a:r>
              <a:rPr lang="en-US" sz="1400" spc="-1" dirty="0">
                <a:solidFill>
                  <a:schemeClr val="bg1"/>
                </a:solidFill>
                <a:latin typeface="Courier New" panose="02070309020205020404" pitchFamily="49" charset="0"/>
                <a:cs typeface="Courier New" panose="02070309020205020404" pitchFamily="49" charset="0"/>
              </a:rPr>
              <a:t>::install</a:t>
            </a:r>
            <a:r>
              <a:rPr lang="en-US" sz="1400" spc="-1" dirty="0">
                <a:solidFill>
                  <a:srgbClr val="00B050"/>
                </a:solidFill>
                <a:latin typeface="Courier New" panose="02070309020205020404" pitchFamily="49" charset="0"/>
                <a:cs typeface="Courier New" panose="02070309020205020404" pitchFamily="49" charset="0"/>
              </a:rPr>
              <a:t>("graph"</a:t>
            </a:r>
            <a:r>
              <a:rPr lang="en-US" sz="1400" spc="-1" dirty="0">
                <a:solidFill>
                  <a:schemeClr val="bg1"/>
                </a:solidFill>
                <a:latin typeface="Courier New" panose="02070309020205020404" pitchFamily="49" charset="0"/>
                <a:cs typeface="Courier New" panose="02070309020205020404" pitchFamily="49" charset="0"/>
              </a:rPr>
              <a:t>, force = </a:t>
            </a:r>
            <a:r>
              <a:rPr lang="en-US" sz="1400" spc="-1" dirty="0">
                <a:solidFill>
                  <a:srgbClr val="FF0000"/>
                </a:solidFill>
                <a:latin typeface="Courier New" panose="02070309020205020404" pitchFamily="49" charset="0"/>
                <a:cs typeface="Courier New" panose="02070309020205020404" pitchFamily="49" charset="0"/>
              </a:rPr>
              <a:t>TRUE</a:t>
            </a: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err="1">
                <a:solidFill>
                  <a:schemeClr val="bg1"/>
                </a:solidFill>
                <a:latin typeface="Courier New" panose="02070309020205020404" pitchFamily="49" charset="0"/>
                <a:cs typeface="Courier New" panose="02070309020205020404" pitchFamily="49" charset="0"/>
              </a:rPr>
              <a:t>BiocManager</a:t>
            </a:r>
            <a:r>
              <a:rPr lang="en-US" sz="1400" spc="-1" dirty="0">
                <a:solidFill>
                  <a:schemeClr val="bg1"/>
                </a:solidFill>
                <a:latin typeface="Courier New" panose="02070309020205020404" pitchFamily="49" charset="0"/>
                <a:cs typeface="Courier New" panose="02070309020205020404" pitchFamily="49" charset="0"/>
              </a:rPr>
              <a:t>::install(</a:t>
            </a:r>
            <a:r>
              <a:rPr lang="en-US" sz="1400" spc="-1" dirty="0">
                <a:solidFill>
                  <a:srgbClr val="00B050"/>
                </a:solidFill>
                <a:latin typeface="Courier New" panose="02070309020205020404" pitchFamily="49" charset="0"/>
                <a:cs typeface="Courier New" panose="02070309020205020404" pitchFamily="49" charset="0"/>
              </a:rPr>
              <a:t>"</a:t>
            </a:r>
            <a:r>
              <a:rPr lang="en-US" sz="1400" spc="-1" dirty="0" err="1">
                <a:solidFill>
                  <a:srgbClr val="00B050"/>
                </a:solidFill>
                <a:latin typeface="Courier New" panose="02070309020205020404" pitchFamily="49" charset="0"/>
                <a:cs typeface="Courier New" panose="02070309020205020404" pitchFamily="49" charset="0"/>
              </a:rPr>
              <a:t>Rgraphviz</a:t>
            </a:r>
            <a:r>
              <a:rPr lang="en-US" sz="1400" spc="-1" dirty="0">
                <a:solidFill>
                  <a:srgbClr val="00B050"/>
                </a:solidFill>
                <a:latin typeface="Courier New" panose="02070309020205020404" pitchFamily="49" charset="0"/>
                <a:cs typeface="Courier New" panose="02070309020205020404" pitchFamily="49" charset="0"/>
              </a:rPr>
              <a:t>"</a:t>
            </a:r>
            <a:r>
              <a:rPr lang="en-US" sz="1400" spc="-1" dirty="0">
                <a:solidFill>
                  <a:schemeClr val="bg1"/>
                </a:solidFill>
                <a:latin typeface="Courier New" panose="02070309020205020404" pitchFamily="49" charset="0"/>
                <a:cs typeface="Courier New" panose="02070309020205020404" pitchFamily="49" charset="0"/>
              </a:rPr>
              <a:t>, force = </a:t>
            </a:r>
            <a:r>
              <a:rPr lang="en-US" sz="1400" spc="-1" dirty="0">
                <a:solidFill>
                  <a:srgbClr val="FF0000"/>
                </a:solidFill>
                <a:latin typeface="Courier New" panose="02070309020205020404" pitchFamily="49" charset="0"/>
                <a:cs typeface="Courier New" panose="02070309020205020404" pitchFamily="49" charset="0"/>
              </a:rPr>
              <a:t>TRUE</a:t>
            </a: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r>
              <a:rPr lang="en-US" sz="1400" spc="-1" dirty="0" err="1">
                <a:solidFill>
                  <a:schemeClr val="bg1"/>
                </a:solidFill>
                <a:latin typeface="Courier New" panose="02070309020205020404" pitchFamily="49" charset="0"/>
                <a:cs typeface="Courier New" panose="02070309020205020404" pitchFamily="49" charset="0"/>
              </a:rPr>
              <a:t>BiocManager</a:t>
            </a:r>
            <a:r>
              <a:rPr lang="en-US" sz="1400" spc="-1" dirty="0">
                <a:solidFill>
                  <a:schemeClr val="bg1"/>
                </a:solidFill>
                <a:latin typeface="Courier New" panose="02070309020205020404" pitchFamily="49" charset="0"/>
                <a:cs typeface="Courier New" panose="02070309020205020404" pitchFamily="49" charset="0"/>
              </a:rPr>
              <a:t>::install(</a:t>
            </a:r>
            <a:r>
              <a:rPr lang="en-US" sz="1400" spc="-1" dirty="0">
                <a:solidFill>
                  <a:srgbClr val="00B050"/>
                </a:solidFill>
                <a:latin typeface="Courier New" panose="02070309020205020404" pitchFamily="49" charset="0"/>
                <a:cs typeface="Courier New" panose="02070309020205020404" pitchFamily="49" charset="0"/>
              </a:rPr>
              <a:t>"RBGL"</a:t>
            </a:r>
            <a:r>
              <a:rPr lang="en-US" sz="1400" spc="-1" dirty="0">
                <a:solidFill>
                  <a:schemeClr val="bg1"/>
                </a:solidFill>
                <a:latin typeface="Courier New" panose="02070309020205020404" pitchFamily="49" charset="0"/>
                <a:cs typeface="Courier New" panose="02070309020205020404" pitchFamily="49" charset="0"/>
              </a:rPr>
              <a:t>, force = </a:t>
            </a:r>
            <a:r>
              <a:rPr lang="en-US" sz="1400" spc="-1" dirty="0">
                <a:solidFill>
                  <a:srgbClr val="FF0000"/>
                </a:solidFill>
                <a:latin typeface="Courier New" panose="02070309020205020404" pitchFamily="49" charset="0"/>
                <a:cs typeface="Courier New" panose="02070309020205020404" pitchFamily="49" charset="0"/>
              </a:rPr>
              <a:t>TRUE</a:t>
            </a:r>
            <a:r>
              <a:rPr lang="en-US" sz="1400" spc="-1" dirty="0">
                <a:solidFill>
                  <a:schemeClr val="bg1"/>
                </a:solidFill>
                <a:latin typeface="Courier New" panose="02070309020205020404" pitchFamily="49" charset="0"/>
                <a:cs typeface="Courier New" panose="02070309020205020404" pitchFamily="49" charset="0"/>
              </a:rPr>
              <a:t>)</a:t>
            </a:r>
          </a:p>
          <a:p>
            <a:pPr>
              <a:lnSpc>
                <a:spcPct val="100000"/>
              </a:lnSpc>
            </a:pPr>
            <a:endParaRPr lang="en-US" sz="1400" b="0" strike="noStrike" spc="-1" dirty="0">
              <a:solidFill>
                <a:schemeClr val="bg1"/>
              </a:solidFill>
              <a:latin typeface="Courier New" panose="02070309020205020404" pitchFamily="49" charset="0"/>
              <a:cs typeface="Courier New" panose="02070309020205020404" pitchFamily="49" charset="0"/>
            </a:endParaRPr>
          </a:p>
          <a:p>
            <a:pPr>
              <a:lnSpc>
                <a:spcPct val="100000"/>
              </a:lnSpc>
            </a:pPr>
            <a:endParaRPr lang="en-US" sz="1400" b="0" strike="noStrike" spc="-1" dirty="0">
              <a:latin typeface="Courier New" panose="02070309020205020404" pitchFamily="49" charset="0"/>
              <a:cs typeface="Courier New" panose="02070309020205020404" pitchFamily="49" charset="0"/>
            </a:endParaRPr>
          </a:p>
          <a:p>
            <a:pPr>
              <a:lnSpc>
                <a:spcPct val="100000"/>
              </a:lnSpc>
            </a:pPr>
            <a:r>
              <a:rPr lang="en-US" sz="1400" b="0" strike="noStrike" spc="-1" dirty="0">
                <a:solidFill>
                  <a:srgbClr val="FFFF00"/>
                </a:solidFill>
                <a:latin typeface="Courier New"/>
              </a:rPr>
              <a:t># Turn on </a:t>
            </a:r>
            <a:r>
              <a:rPr lang="en-US" sz="1400" b="0" strike="noStrike" spc="-1" dirty="0" err="1">
                <a:solidFill>
                  <a:srgbClr val="FFFF00"/>
                </a:solidFill>
                <a:latin typeface="Courier New"/>
              </a:rPr>
              <a:t>devtools</a:t>
            </a:r>
            <a:r>
              <a:rPr lang="en-US" sz="1400" b="0" strike="noStrike" spc="-1" dirty="0">
                <a:solidFill>
                  <a:srgbClr val="FFFF00"/>
                </a:solidFill>
                <a:latin typeface="Courier New"/>
              </a:rPr>
              <a:t> and install </a:t>
            </a:r>
            <a:r>
              <a:rPr lang="en-US" sz="1400" b="0" strike="noStrike" spc="-1" dirty="0" err="1">
                <a:solidFill>
                  <a:srgbClr val="FFFF00"/>
                </a:solidFill>
                <a:latin typeface="Courier New"/>
              </a:rPr>
              <a:t>CRFutil</a:t>
            </a:r>
            <a:r>
              <a:rPr lang="en-US" sz="1400" b="0" strike="noStrike" spc="-1" dirty="0">
                <a:solidFill>
                  <a:srgbClr val="FFFF00"/>
                </a:solidFill>
                <a:latin typeface="Courier New"/>
              </a:rPr>
              <a:t> from </a:t>
            </a:r>
            <a:r>
              <a:rPr lang="en-US" sz="1400" b="0" strike="noStrike" spc="-1" dirty="0" err="1">
                <a:solidFill>
                  <a:srgbClr val="FFFF00"/>
                </a:solidFill>
                <a:latin typeface="Courier New"/>
              </a:rPr>
              <a:t>github</a:t>
            </a:r>
            <a:endParaRPr lang="en-US" sz="1400" b="0" strike="noStrike" spc="-1" dirty="0">
              <a:latin typeface="Arial"/>
            </a:endParaRPr>
          </a:p>
          <a:p>
            <a:pPr>
              <a:lnSpc>
                <a:spcPct val="100000"/>
              </a:lnSpc>
            </a:pPr>
            <a:r>
              <a:rPr lang="en-US" sz="1400" b="0" strike="noStrike" spc="-1" dirty="0">
                <a:solidFill>
                  <a:srgbClr val="FFFF00"/>
                </a:solidFill>
                <a:latin typeface="Courier New"/>
              </a:rPr>
              <a:t># </a:t>
            </a:r>
            <a:r>
              <a:rPr lang="en-US" sz="1400" b="0" strike="noStrike" spc="-1" dirty="0" err="1">
                <a:solidFill>
                  <a:srgbClr val="FFFF00"/>
                </a:solidFill>
                <a:latin typeface="Courier New"/>
              </a:rPr>
              <a:t>CRFutil</a:t>
            </a:r>
            <a:r>
              <a:rPr lang="en-US" sz="1400" b="0" strike="noStrike" spc="-1" dirty="0">
                <a:solidFill>
                  <a:srgbClr val="FFFF00"/>
                </a:solidFill>
                <a:latin typeface="Courier New"/>
              </a:rPr>
              <a:t> should automatically install CRF and </a:t>
            </a:r>
            <a:r>
              <a:rPr lang="en-US" sz="1400" b="0" strike="noStrike" spc="-1" dirty="0" err="1">
                <a:solidFill>
                  <a:srgbClr val="FFFF00"/>
                </a:solidFill>
                <a:latin typeface="Courier New"/>
              </a:rPr>
              <a:t>gRbase</a:t>
            </a:r>
            <a:r>
              <a:rPr lang="en-US" sz="1400" b="0" strike="noStrike" spc="-1" dirty="0">
                <a:solidFill>
                  <a:srgbClr val="FFFF00"/>
                </a:solidFill>
                <a:latin typeface="Courier New"/>
              </a:rPr>
              <a:t>:</a:t>
            </a:r>
            <a:endParaRPr lang="en-US" sz="1400" b="0" strike="noStrike" spc="-1" dirty="0">
              <a:latin typeface="Arial"/>
            </a:endParaRPr>
          </a:p>
          <a:p>
            <a:pPr>
              <a:lnSpc>
                <a:spcPct val="100000"/>
              </a:lnSpc>
            </a:pPr>
            <a:r>
              <a:rPr lang="en-US" sz="1400" b="0" strike="noStrike" spc="-1" dirty="0">
                <a:solidFill>
                  <a:srgbClr val="FFFFFF"/>
                </a:solidFill>
                <a:latin typeface="Courier New"/>
              </a:rPr>
              <a:t>library(</a:t>
            </a:r>
            <a:r>
              <a:rPr lang="en-US" sz="1400" b="0" strike="noStrike" spc="-1" dirty="0" err="1">
                <a:solidFill>
                  <a:srgbClr val="FFFFFF"/>
                </a:solidFill>
                <a:latin typeface="Courier New"/>
              </a:rPr>
              <a:t>devtools</a:t>
            </a:r>
            <a:r>
              <a:rPr lang="en-US" sz="1400" b="0" strike="noStrike" spc="-1" dirty="0">
                <a:solidFill>
                  <a:srgbClr val="FFFFFF"/>
                </a:solidFill>
                <a:latin typeface="Courier New"/>
              </a:rPr>
              <a:t>)</a:t>
            </a:r>
            <a:endParaRPr lang="en-US" sz="1400" b="0" strike="noStrike" spc="-1" dirty="0">
              <a:latin typeface="Arial"/>
            </a:endParaRPr>
          </a:p>
          <a:p>
            <a:pPr>
              <a:lnSpc>
                <a:spcPct val="100000"/>
              </a:lnSpc>
            </a:pPr>
            <a:r>
              <a:rPr lang="en-US" sz="1400" b="0" strike="noStrike" spc="-1" dirty="0" err="1">
                <a:solidFill>
                  <a:srgbClr val="FFFFFF"/>
                </a:solidFill>
                <a:latin typeface="Courier New"/>
              </a:rPr>
              <a:t>install_github</a:t>
            </a:r>
            <a:r>
              <a:rPr lang="en-US" sz="1400" b="0" strike="noStrike" spc="-1" dirty="0">
                <a:solidFill>
                  <a:srgbClr val="FFFFFF"/>
                </a:solidFill>
                <a:latin typeface="Courier New"/>
              </a:rPr>
              <a:t>(</a:t>
            </a:r>
            <a:r>
              <a:rPr lang="en-US" sz="1400" b="0" strike="noStrike" spc="-1" dirty="0">
                <a:solidFill>
                  <a:srgbClr val="00B050"/>
                </a:solidFill>
                <a:latin typeface="Courier New"/>
              </a:rPr>
              <a:t>"</a:t>
            </a:r>
            <a:r>
              <a:rPr lang="en-US" sz="1400" b="0" strike="noStrike" spc="-1" dirty="0" err="1">
                <a:solidFill>
                  <a:srgbClr val="00B050"/>
                </a:solidFill>
                <a:latin typeface="Courier New"/>
              </a:rPr>
              <a:t>npetraco</a:t>
            </a:r>
            <a:r>
              <a:rPr lang="en-US" sz="1400" b="0" strike="noStrike" spc="-1" dirty="0">
                <a:solidFill>
                  <a:srgbClr val="00B050"/>
                </a:solidFill>
                <a:latin typeface="Courier New"/>
              </a:rPr>
              <a:t>/</a:t>
            </a:r>
            <a:r>
              <a:rPr lang="en-US" sz="1400" b="0" strike="noStrike" spc="-1" dirty="0" err="1">
                <a:solidFill>
                  <a:srgbClr val="00B050"/>
                </a:solidFill>
                <a:latin typeface="Courier New"/>
              </a:rPr>
              <a:t>CRFutil</a:t>
            </a:r>
            <a:r>
              <a:rPr lang="en-US" sz="1400" b="0" strike="noStrike" spc="-1" dirty="0">
                <a:solidFill>
                  <a:srgbClr val="00B050"/>
                </a:solidFill>
                <a:latin typeface="Courier New"/>
              </a:rPr>
              <a:t>"</a:t>
            </a:r>
            <a:r>
              <a:rPr lang="en-US" sz="1400" b="0" strike="noStrike" spc="-1" dirty="0">
                <a:solidFill>
                  <a:srgbClr val="FFFFFF"/>
                </a:solidFill>
                <a:latin typeface="Courier New"/>
              </a:rPr>
              <a:t>)</a:t>
            </a:r>
            <a:endParaRPr lang="en-US" sz="1400" b="0" strike="noStrike" spc="-1" dirty="0">
              <a:latin typeface="Arial"/>
            </a:endParaRPr>
          </a:p>
          <a:p>
            <a:pPr>
              <a:lnSpc>
                <a:spcPct val="100000"/>
              </a:lnSpc>
            </a:pPr>
            <a:endParaRPr lang="en-US" sz="1400" b="0" strike="noStrike" spc="-1" dirty="0">
              <a:latin typeface="Arial"/>
            </a:endParaRPr>
          </a:p>
          <a:p>
            <a:pPr>
              <a:lnSpc>
                <a:spcPct val="100000"/>
              </a:lnSpc>
            </a:pPr>
            <a:r>
              <a:rPr lang="en-US" sz="1400" b="0" strike="noStrike" spc="-1" dirty="0">
                <a:solidFill>
                  <a:srgbClr val="FFFF00"/>
                </a:solidFill>
                <a:latin typeface="Courier New"/>
              </a:rPr>
              <a:t># Test and see if the </a:t>
            </a:r>
            <a:r>
              <a:rPr lang="en-US" sz="1400" b="0" strike="noStrike" spc="-1" dirty="0" err="1">
                <a:solidFill>
                  <a:srgbClr val="FFFF00"/>
                </a:solidFill>
                <a:latin typeface="Courier New"/>
              </a:rPr>
              <a:t>CRFutil</a:t>
            </a:r>
            <a:r>
              <a:rPr lang="en-US" sz="1400" b="0" strike="noStrike" spc="-1" dirty="0">
                <a:solidFill>
                  <a:srgbClr val="FFFF00"/>
                </a:solidFill>
                <a:latin typeface="Courier New"/>
              </a:rPr>
              <a:t> library loads. No error messages </a:t>
            </a:r>
            <a:endParaRPr lang="en-US" sz="1400" b="0" strike="noStrike" spc="-1" dirty="0">
              <a:latin typeface="Arial"/>
            </a:endParaRPr>
          </a:p>
          <a:p>
            <a:pPr>
              <a:lnSpc>
                <a:spcPct val="100000"/>
              </a:lnSpc>
            </a:pPr>
            <a:r>
              <a:rPr lang="en-US" sz="1400" b="0" strike="noStrike" spc="-1" dirty="0">
                <a:solidFill>
                  <a:srgbClr val="FFFF00"/>
                </a:solidFill>
                <a:latin typeface="Courier New"/>
              </a:rPr>
              <a:t># is a sign of success. Don't worry about any warning messages.</a:t>
            </a:r>
            <a:endParaRPr lang="en-US" sz="1400" b="0" strike="noStrike" spc="-1" dirty="0">
              <a:latin typeface="Arial"/>
            </a:endParaRPr>
          </a:p>
          <a:p>
            <a:pPr>
              <a:lnSpc>
                <a:spcPct val="100000"/>
              </a:lnSpc>
            </a:pPr>
            <a:r>
              <a:rPr lang="en-US" sz="1400" b="0" strike="noStrike" spc="-1" dirty="0">
                <a:solidFill>
                  <a:srgbClr val="FFFFFF"/>
                </a:solidFill>
                <a:latin typeface="Courier New"/>
              </a:rPr>
              <a:t>library(</a:t>
            </a:r>
            <a:r>
              <a:rPr lang="en-US" sz="1400" b="0" strike="noStrike" spc="-1" dirty="0" err="1">
                <a:solidFill>
                  <a:srgbClr val="FFFFFF"/>
                </a:solidFill>
                <a:latin typeface="Courier New"/>
              </a:rPr>
              <a:t>CRFutil</a:t>
            </a:r>
            <a:r>
              <a:rPr lang="en-US" sz="1400" b="0" strike="noStrike" spc="-1" dirty="0">
                <a:solidFill>
                  <a:srgbClr val="FFFFFF"/>
                </a:solidFill>
                <a:latin typeface="Courier New"/>
              </a:rPr>
              <a:t>)</a:t>
            </a:r>
            <a:endParaRPr lang="en-US" sz="1400" b="0" strike="noStrike" spc="-1" dirty="0">
              <a:latin typeface="Arial"/>
            </a:endParaRPr>
          </a:p>
        </p:txBody>
      </p:sp>
      <p:sp>
        <p:nvSpPr>
          <p:cNvPr id="92" name="CustomShape 3"/>
          <p:cNvSpPr/>
          <p:nvPr/>
        </p:nvSpPr>
        <p:spPr>
          <a:xfrm>
            <a:off x="2141640" y="1179000"/>
            <a:ext cx="473184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u="sng" strike="noStrike" spc="-1">
                <a:solidFill>
                  <a:srgbClr val="0000FF"/>
                </a:solidFill>
                <a:uFillTx/>
                <a:latin typeface="Calibri"/>
                <a:hlinkClick r:id="rId2"/>
              </a:rPr>
              <a:t>https://github.com/npetraco/CRFutil</a:t>
            </a:r>
            <a:endParaRPr lang="en-US" sz="2400" b="0" strike="noStrike" spc="-1">
              <a:latin typeface="Arial"/>
            </a:endParaRPr>
          </a:p>
        </p:txBody>
      </p:sp>
      <p:sp>
        <p:nvSpPr>
          <p:cNvPr id="2" name="Rectangle 1">
            <a:extLst>
              <a:ext uri="{FF2B5EF4-FFF2-40B4-BE49-F238E27FC236}">
                <a16:creationId xmlns:a16="http://schemas.microsoft.com/office/drawing/2014/main" id="{DC492CE5-7E03-0341-9F58-BD5373950F9B}"/>
              </a:ext>
            </a:extLst>
          </p:cNvPr>
          <p:cNvSpPr/>
          <p:nvPr/>
        </p:nvSpPr>
        <p:spPr>
          <a:xfrm>
            <a:off x="1715247" y="6061890"/>
            <a:ext cx="5671745"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Note: </a:t>
            </a:r>
            <a:r>
              <a:rPr lang="en-US" sz="2000" dirty="0" err="1">
                <a:latin typeface="Times New Roman" panose="02020603050405020304" pitchFamily="18" charset="0"/>
                <a:cs typeface="Times New Roman" panose="02020603050405020304" pitchFamily="18" charset="0"/>
              </a:rPr>
              <a:t>CRFutil</a:t>
            </a:r>
            <a:r>
              <a:rPr lang="en-US" sz="2000" dirty="0">
                <a:latin typeface="Times New Roman" panose="02020603050405020304" pitchFamily="18" charset="0"/>
                <a:cs typeface="Times New Roman" panose="02020603050405020304" pitchFamily="18" charset="0"/>
              </a:rPr>
              <a:t> is meant to be pedagogical, not fast…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ustomShape 1"/>
          <p:cNvSpPr/>
          <p:nvPr/>
        </p:nvSpPr>
        <p:spPr>
          <a:xfrm>
            <a:off x="704160" y="79236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Finally, the node and edge potentials are:</a:t>
            </a:r>
            <a:endParaRPr lang="en-US" sz="2200" b="0" strike="noStrike" spc="-1" dirty="0">
              <a:latin typeface="Arial"/>
            </a:endParaRPr>
          </a:p>
        </p:txBody>
      </p:sp>
      <p:sp>
        <p:nvSpPr>
          <p:cNvPr id="282" name="CustomShape 2"/>
          <p:cNvSpPr/>
          <p:nvPr/>
        </p:nvSpPr>
        <p:spPr>
          <a:xfrm>
            <a:off x="755280" y="2714760"/>
            <a:ext cx="7799760" cy="809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With these components we can write the full joint probability distribution as:</a:t>
            </a:r>
            <a:endParaRPr lang="en-US" sz="2200" b="0" strike="noStrike" spc="-1">
              <a:latin typeface="Arial"/>
            </a:endParaRPr>
          </a:p>
        </p:txBody>
      </p:sp>
      <p:pic>
        <p:nvPicPr>
          <p:cNvPr id="283" name="Picture 12"/>
          <p:cNvPicPr/>
          <p:nvPr/>
        </p:nvPicPr>
        <p:blipFill>
          <a:blip r:embed="rId2"/>
          <a:stretch/>
        </p:blipFill>
        <p:spPr>
          <a:xfrm>
            <a:off x="1150920" y="1560960"/>
            <a:ext cx="2486880" cy="819360"/>
          </a:xfrm>
          <a:prstGeom prst="rect">
            <a:avLst/>
          </a:prstGeom>
          <a:ln>
            <a:noFill/>
          </a:ln>
        </p:spPr>
      </p:pic>
      <p:pic>
        <p:nvPicPr>
          <p:cNvPr id="284" name="Picture 13"/>
          <p:cNvPicPr/>
          <p:nvPr/>
        </p:nvPicPr>
        <p:blipFill>
          <a:blip r:embed="rId3"/>
          <a:stretch/>
        </p:blipFill>
        <p:spPr>
          <a:xfrm>
            <a:off x="4233600" y="1555920"/>
            <a:ext cx="4143600" cy="824760"/>
          </a:xfrm>
          <a:prstGeom prst="rect">
            <a:avLst/>
          </a:prstGeom>
          <a:ln>
            <a:noFill/>
          </a:ln>
        </p:spPr>
      </p:pic>
      <p:pic>
        <p:nvPicPr>
          <p:cNvPr id="285" name="Picture 15"/>
          <p:cNvPicPr/>
          <p:nvPr/>
        </p:nvPicPr>
        <p:blipFill>
          <a:blip r:embed="rId4"/>
          <a:stretch/>
        </p:blipFill>
        <p:spPr>
          <a:xfrm>
            <a:off x="2293560" y="3615840"/>
            <a:ext cx="3043080" cy="712800"/>
          </a:xfrm>
          <a:prstGeom prst="rect">
            <a:avLst/>
          </a:prstGeom>
          <a:ln>
            <a:noFill/>
          </a:ln>
        </p:spPr>
      </p:pic>
      <p:pic>
        <p:nvPicPr>
          <p:cNvPr id="286" name="Picture 16"/>
          <p:cNvPicPr/>
          <p:nvPr/>
        </p:nvPicPr>
        <p:blipFill>
          <a:blip r:embed="rId5"/>
          <a:stretch/>
        </p:blipFill>
        <p:spPr>
          <a:xfrm>
            <a:off x="3005280" y="4595760"/>
            <a:ext cx="2305440" cy="690120"/>
          </a:xfrm>
          <a:prstGeom prst="rect">
            <a:avLst/>
          </a:prstGeom>
          <a:ln>
            <a:noFill/>
          </a:ln>
        </p:spPr>
      </p:pic>
      <p:pic>
        <p:nvPicPr>
          <p:cNvPr id="287" name="Picture 17"/>
          <p:cNvPicPr/>
          <p:nvPr/>
        </p:nvPicPr>
        <p:blipFill>
          <a:blip r:embed="rId6"/>
          <a:stretch/>
        </p:blipFill>
        <p:spPr>
          <a:xfrm>
            <a:off x="3001320" y="5629680"/>
            <a:ext cx="3105000" cy="685800"/>
          </a:xfrm>
          <a:prstGeom prst="rect">
            <a:avLst/>
          </a:prstGeom>
          <a:ln>
            <a:noFill/>
          </a:ln>
        </p:spPr>
      </p:pic>
      <p:sp>
        <p:nvSpPr>
          <p:cNvPr id="288" name="CustomShape 3"/>
          <p:cNvSpPr/>
          <p:nvPr/>
        </p:nvSpPr>
        <p:spPr>
          <a:xfrm>
            <a:off x="2138760" y="6422040"/>
            <a:ext cx="53017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Note, this is the same for Ising </a:t>
            </a:r>
            <a:r>
              <a:rPr lang="en-US" sz="1800" b="0" i="1" strike="noStrike" spc="-1">
                <a:solidFill>
                  <a:srgbClr val="000000"/>
                </a:solidFill>
                <a:latin typeface="Times New Roman"/>
              </a:rPr>
              <a:t>and</a:t>
            </a:r>
            <a:r>
              <a:rPr lang="en-US" sz="1800" b="0" strike="noStrike" spc="-1">
                <a:solidFill>
                  <a:srgbClr val="000000"/>
                </a:solidFill>
                <a:latin typeface="Times New Roman"/>
              </a:rPr>
              <a:t> Potts-like models.</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additive="repl">
                                        <p:cTn id="7" dur="500" fill="hold"/>
                                        <p:tgtEl>
                                          <p:spTgt spid="283"/>
                                        </p:tgtEl>
                                        <p:attrNameLst>
                                          <p:attrName>ppt_x</p:attrName>
                                        </p:attrNameLst>
                                      </p:cBhvr>
                                      <p:tavLst>
                                        <p:tav tm="0">
                                          <p:val>
                                            <p:strVal val="#ppt_x"/>
                                          </p:val>
                                        </p:tav>
                                        <p:tav tm="100000">
                                          <p:val>
                                            <p:strVal val="#ppt_x"/>
                                          </p:val>
                                        </p:tav>
                                      </p:tavLst>
                                    </p:anim>
                                    <p:anim calcmode="lin" valueType="num">
                                      <p:cBhvr additive="repl">
                                        <p:cTn id="8" dur="500" fill="hold"/>
                                        <p:tgtEl>
                                          <p:spTgt spid="28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84"/>
                                        </p:tgtEl>
                                        <p:attrNameLst>
                                          <p:attrName>style.visibility</p:attrName>
                                        </p:attrNameLst>
                                      </p:cBhvr>
                                      <p:to>
                                        <p:strVal val="visible"/>
                                      </p:to>
                                    </p:set>
                                    <p:anim calcmode="lin" valueType="num">
                                      <p:cBhvr additive="repl">
                                        <p:cTn id="12" dur="500" fill="hold"/>
                                        <p:tgtEl>
                                          <p:spTgt spid="284"/>
                                        </p:tgtEl>
                                        <p:attrNameLst>
                                          <p:attrName>ppt_x</p:attrName>
                                        </p:attrNameLst>
                                      </p:cBhvr>
                                      <p:tavLst>
                                        <p:tav tm="0">
                                          <p:val>
                                            <p:strVal val="#ppt_x"/>
                                          </p:val>
                                        </p:tav>
                                        <p:tav tm="100000">
                                          <p:val>
                                            <p:strVal val="#ppt_x"/>
                                          </p:val>
                                        </p:tav>
                                      </p:tavLst>
                                    </p:anim>
                                    <p:anim calcmode="lin" valueType="num">
                                      <p:cBhvr additive="repl">
                                        <p:cTn id="13" dur="500" fill="hold"/>
                                        <p:tgtEl>
                                          <p:spTgt spid="28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2"/>
                                        </p:tgtEl>
                                        <p:attrNameLst>
                                          <p:attrName>style.visibility</p:attrName>
                                        </p:attrNameLst>
                                      </p:cBhvr>
                                      <p:to>
                                        <p:strVal val="visible"/>
                                      </p:to>
                                    </p:set>
                                    <p:anim calcmode="lin" valueType="num">
                                      <p:cBhvr additive="repl">
                                        <p:cTn id="18" dur="500" fill="hold"/>
                                        <p:tgtEl>
                                          <p:spTgt spid="282"/>
                                        </p:tgtEl>
                                        <p:attrNameLst>
                                          <p:attrName>ppt_x</p:attrName>
                                        </p:attrNameLst>
                                      </p:cBhvr>
                                      <p:tavLst>
                                        <p:tav tm="0">
                                          <p:val>
                                            <p:strVal val="#ppt_x"/>
                                          </p:val>
                                        </p:tav>
                                        <p:tav tm="100000">
                                          <p:val>
                                            <p:strVal val="#ppt_x"/>
                                          </p:val>
                                        </p:tav>
                                      </p:tavLst>
                                    </p:anim>
                                    <p:anim calcmode="lin" valueType="num">
                                      <p:cBhvr additive="repl">
                                        <p:cTn id="19" dur="500" fill="hold"/>
                                        <p:tgtEl>
                                          <p:spTgt spid="282"/>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285"/>
                                        </p:tgtEl>
                                        <p:attrNameLst>
                                          <p:attrName>style.visibility</p:attrName>
                                        </p:attrNameLst>
                                      </p:cBhvr>
                                      <p:to>
                                        <p:strVal val="visible"/>
                                      </p:to>
                                    </p:set>
                                    <p:anim calcmode="lin" valueType="num">
                                      <p:cBhvr additive="repl">
                                        <p:cTn id="23" dur="500" fill="hold"/>
                                        <p:tgtEl>
                                          <p:spTgt spid="285"/>
                                        </p:tgtEl>
                                        <p:attrNameLst>
                                          <p:attrName>ppt_x</p:attrName>
                                        </p:attrNameLst>
                                      </p:cBhvr>
                                      <p:tavLst>
                                        <p:tav tm="0">
                                          <p:val>
                                            <p:strVal val="#ppt_x"/>
                                          </p:val>
                                        </p:tav>
                                        <p:tav tm="100000">
                                          <p:val>
                                            <p:strVal val="#ppt_x"/>
                                          </p:val>
                                        </p:tav>
                                      </p:tavLst>
                                    </p:anim>
                                    <p:anim calcmode="lin" valueType="num">
                                      <p:cBhvr additive="repl">
                                        <p:cTn id="24" dur="500" fill="hold"/>
                                        <p:tgtEl>
                                          <p:spTgt spid="28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6"/>
                                        </p:tgtEl>
                                        <p:attrNameLst>
                                          <p:attrName>style.visibility</p:attrName>
                                        </p:attrNameLst>
                                      </p:cBhvr>
                                      <p:to>
                                        <p:strVal val="visible"/>
                                      </p:to>
                                    </p:set>
                                    <p:anim calcmode="lin" valueType="num">
                                      <p:cBhvr additive="repl">
                                        <p:cTn id="29" dur="500" fill="hold"/>
                                        <p:tgtEl>
                                          <p:spTgt spid="286"/>
                                        </p:tgtEl>
                                        <p:attrNameLst>
                                          <p:attrName>ppt_x</p:attrName>
                                        </p:attrNameLst>
                                      </p:cBhvr>
                                      <p:tavLst>
                                        <p:tav tm="0">
                                          <p:val>
                                            <p:strVal val="#ppt_x"/>
                                          </p:val>
                                        </p:tav>
                                        <p:tav tm="100000">
                                          <p:val>
                                            <p:strVal val="#ppt_x"/>
                                          </p:val>
                                        </p:tav>
                                      </p:tavLst>
                                    </p:anim>
                                    <p:anim calcmode="lin" valueType="num">
                                      <p:cBhvr additive="repl">
                                        <p:cTn id="30" dur="500" fill="hold"/>
                                        <p:tgtEl>
                                          <p:spTgt spid="28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87"/>
                                        </p:tgtEl>
                                        <p:attrNameLst>
                                          <p:attrName>style.visibility</p:attrName>
                                        </p:attrNameLst>
                                      </p:cBhvr>
                                      <p:to>
                                        <p:strVal val="visible"/>
                                      </p:to>
                                    </p:set>
                                    <p:anim calcmode="lin" valueType="num">
                                      <p:cBhvr additive="repl">
                                        <p:cTn id="35" dur="500" fill="hold"/>
                                        <p:tgtEl>
                                          <p:spTgt spid="287"/>
                                        </p:tgtEl>
                                        <p:attrNameLst>
                                          <p:attrName>ppt_x</p:attrName>
                                        </p:attrNameLst>
                                      </p:cBhvr>
                                      <p:tavLst>
                                        <p:tav tm="0">
                                          <p:val>
                                            <p:strVal val="#ppt_x"/>
                                          </p:val>
                                        </p:tav>
                                        <p:tav tm="100000">
                                          <p:val>
                                            <p:strVal val="#ppt_x"/>
                                          </p:val>
                                        </p:tav>
                                      </p:tavLst>
                                    </p:anim>
                                    <p:anim calcmode="lin" valueType="num">
                                      <p:cBhvr additive="repl">
                                        <p:cTn id="36" dur="500" fill="hold"/>
                                        <p:tgtEl>
                                          <p:spTgt spid="28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88"/>
                                        </p:tgtEl>
                                        <p:attrNameLst>
                                          <p:attrName>style.visibility</p:attrName>
                                        </p:attrNameLst>
                                      </p:cBhvr>
                                      <p:to>
                                        <p:strVal val="visible"/>
                                      </p:to>
                                    </p:set>
                                    <p:anim calcmode="lin" valueType="num">
                                      <p:cBhvr additive="repl">
                                        <p:cTn id="41" dur="500" fill="hold"/>
                                        <p:tgtEl>
                                          <p:spTgt spid="288"/>
                                        </p:tgtEl>
                                        <p:attrNameLst>
                                          <p:attrName>ppt_x</p:attrName>
                                        </p:attrNameLst>
                                      </p:cBhvr>
                                      <p:tavLst>
                                        <p:tav tm="0">
                                          <p:val>
                                            <p:strVal val="#ppt_x"/>
                                          </p:val>
                                        </p:tav>
                                        <p:tav tm="100000">
                                          <p:val>
                                            <p:strVal val="#ppt_x"/>
                                          </p:val>
                                        </p:tav>
                                      </p:tavLst>
                                    </p:anim>
                                    <p:anim calcmode="lin" valueType="num">
                                      <p:cBhvr additive="repl">
                                        <p:cTn id="42" dur="500" fill="hold"/>
                                        <p:tgtEl>
                                          <p:spTgt spid="2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a:extLst>
              <a:ext uri="{FF2B5EF4-FFF2-40B4-BE49-F238E27FC236}">
                <a16:creationId xmlns:a16="http://schemas.microsoft.com/office/drawing/2014/main" id="{FF7604AB-2F43-40ED-8456-FC26119ED9BC}"/>
              </a:ext>
            </a:extLst>
          </p:cNvPr>
          <p:cNvSpPr/>
          <p:nvPr/>
        </p:nvSpPr>
        <p:spPr>
          <a:xfrm>
            <a:off x="142406" y="705904"/>
            <a:ext cx="8859187" cy="5446191"/>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a:solidFill>
                  <a:srgbClr val="FFFF00"/>
                </a:solidFill>
                <a:latin typeface="Courier New" panose="02070309020205020404" pitchFamily="49" charset="0"/>
                <a:cs typeface="Courier New" panose="02070309020205020404" pitchFamily="49" charset="0"/>
              </a:rPr>
              <a:t># Get the parameter estimates:</a:t>
            </a:r>
          </a:p>
          <a:p>
            <a:pPr lvl="0">
              <a:defRPr/>
            </a:pPr>
            <a:r>
              <a:rPr lang="en-US" sz="1200" spc="-1" dirty="0">
                <a:solidFill>
                  <a:schemeClr val="bg1"/>
                </a:solidFill>
                <a:latin typeface="Courier New" panose="02070309020205020404" pitchFamily="49" charset="0"/>
                <a:cs typeface="Courier New" panose="02070309020205020404" pitchFamily="49" charset="0"/>
              </a:rPr>
              <a:t>theta &lt;- extract(bfit, "theta")[[1]]</a:t>
            </a:r>
          </a:p>
          <a:p>
            <a:pPr lvl="0">
              <a:defRPr/>
            </a:pPr>
            <a:r>
              <a:rPr lang="en-US" sz="1200" spc="-1" dirty="0">
                <a:solidFill>
                  <a:schemeClr val="bg1"/>
                </a:solidFill>
                <a:latin typeface="Courier New" panose="02070309020205020404" pitchFamily="49" charset="0"/>
                <a:cs typeface="Courier New" panose="02070309020205020404" pitchFamily="49" charset="0"/>
              </a:rPr>
              <a:t>alpha &lt;- extract(bfit, "alpha")[[1]]</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Extract the graph's partition function:</a:t>
            </a:r>
          </a:p>
          <a:p>
            <a:pPr lvl="0">
              <a:defRPr/>
            </a:pPr>
            <a:r>
              <a:rPr lang="en-US" sz="1200" spc="-1" dirty="0">
                <a:solidFill>
                  <a:schemeClr val="bg1"/>
                </a:solidFill>
                <a:latin typeface="Courier New" panose="02070309020205020404" pitchFamily="49" charset="0"/>
                <a:cs typeface="Courier New" panose="02070309020205020404" pitchFamily="49" charset="0"/>
              </a:rPr>
              <a:t>N    &lt;- </a:t>
            </a:r>
            <a:r>
              <a:rPr lang="en-US" sz="1200" spc="-1" dirty="0" err="1">
                <a:solidFill>
                  <a:schemeClr val="bg1"/>
                </a:solidFill>
                <a:latin typeface="Courier New" panose="02070309020205020404" pitchFamily="49" charset="0"/>
                <a:cs typeface="Courier New" panose="02070309020205020404" pitchFamily="49" charset="0"/>
              </a:rPr>
              <a:t>nrow</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samps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logZ</a:t>
            </a:r>
            <a:r>
              <a:rPr lang="en-US" sz="1200" spc="-1" dirty="0">
                <a:solidFill>
                  <a:schemeClr val="bg1"/>
                </a:solidFill>
                <a:latin typeface="Courier New" panose="02070309020205020404" pitchFamily="49" charset="0"/>
                <a:cs typeface="Courier New" panose="02070309020205020404" pitchFamily="49" charset="0"/>
              </a:rPr>
              <a:t> &lt;- log(N) - alpha</a:t>
            </a:r>
          </a:p>
          <a:p>
            <a:pPr lvl="0">
              <a:defRPr/>
            </a:pPr>
            <a:r>
              <a:rPr lang="en-US" sz="1200" spc="-1" dirty="0">
                <a:solidFill>
                  <a:schemeClr val="bg1"/>
                </a:solidFill>
                <a:latin typeface="Courier New" panose="02070309020205020404" pitchFamily="49" charset="0"/>
                <a:cs typeface="Courier New" panose="02070309020205020404" pitchFamily="49" charset="0"/>
              </a:rPr>
              <a:t>hist(</a:t>
            </a:r>
            <a:r>
              <a:rPr lang="en-US" sz="1200" spc="-1" dirty="0" err="1">
                <a:solidFill>
                  <a:schemeClr val="bg1"/>
                </a:solidFill>
                <a:latin typeface="Courier New" panose="02070309020205020404" pitchFamily="49" charset="0"/>
                <a:cs typeface="Courier New" panose="02070309020205020404" pitchFamily="49" charset="0"/>
              </a:rPr>
              <a:t>logZ</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Now using the (medians) posterior theta, estimate partition</a:t>
            </a:r>
          </a:p>
          <a:p>
            <a:pPr lvl="0">
              <a:defRPr/>
            </a:pPr>
            <a:r>
              <a:rPr lang="en-US" sz="1200" spc="-1" dirty="0">
                <a:solidFill>
                  <a:srgbClr val="FFFF00"/>
                </a:solidFill>
                <a:latin typeface="Courier New" panose="02070309020205020404" pitchFamily="49" charset="0"/>
                <a:cs typeface="Courier New" panose="02070309020205020404" pitchFamily="49" charset="0"/>
              </a:rPr>
              <a:t># function with Belief </a:t>
            </a:r>
            <a:r>
              <a:rPr lang="en-US" sz="1200" spc="-1" dirty="0" err="1">
                <a:solidFill>
                  <a:srgbClr val="FFFF00"/>
                </a:solidFill>
                <a:latin typeface="Courier New" panose="02070309020205020404" pitchFamily="49" charset="0"/>
                <a:cs typeface="Courier New" panose="02070309020205020404" pitchFamily="49" charset="0"/>
              </a:rPr>
              <a:t>propegation</a:t>
            </a:r>
            <a:endParaRPr lang="en-US" sz="1200" spc="-1" dirty="0">
              <a:solidFill>
                <a:srgbClr val="FFFF00"/>
              </a:solidFill>
              <a:latin typeface="Courier New" panose="02070309020205020404" pitchFamily="49" charset="0"/>
              <a:cs typeface="Courier New" panose="02070309020205020404" pitchFamily="49" charset="0"/>
            </a:endParaRPr>
          </a:p>
          <a:p>
            <a:pPr lvl="0">
              <a:defRPr/>
            </a:pPr>
            <a:r>
              <a:rPr lang="en-US" sz="1200" spc="-1" dirty="0">
                <a:solidFill>
                  <a:schemeClr val="bg1"/>
                </a:solidFill>
                <a:latin typeface="Courier New" panose="02070309020205020404" pitchFamily="49" charset="0"/>
                <a:cs typeface="Courier New" panose="02070309020205020404" pitchFamily="49" charset="0"/>
              </a:rPr>
              <a:t>llm2     &lt;- </a:t>
            </a:r>
            <a:r>
              <a:rPr lang="en-US" sz="1200" spc="-1" dirty="0" err="1">
                <a:solidFill>
                  <a:schemeClr val="bg1"/>
                </a:solidFill>
                <a:latin typeface="Courier New" panose="02070309020205020404" pitchFamily="49" charset="0"/>
                <a:cs typeface="Courier New" panose="02070309020205020404" pitchFamily="49" charset="0"/>
              </a:rPr>
              <a:t>make.empty.field</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adj.mat</a:t>
            </a:r>
            <a:r>
              <a:rPr lang="en-US" sz="1200" spc="-1" dirty="0">
                <a:solidFill>
                  <a:schemeClr val="bg1"/>
                </a:solidFill>
                <a:latin typeface="Courier New" panose="02070309020205020404" pitchFamily="49" charset="0"/>
                <a:cs typeface="Courier New" panose="02070309020205020404" pitchFamily="49" charset="0"/>
              </a:rPr>
              <a:t> = adj, </a:t>
            </a:r>
            <a:r>
              <a:rPr lang="en-US" sz="1200" spc="-1" dirty="0" err="1">
                <a:solidFill>
                  <a:schemeClr val="bg1"/>
                </a:solidFill>
                <a:latin typeface="Courier New" panose="02070309020205020404" pitchFamily="49" charset="0"/>
                <a:cs typeface="Courier New" panose="02070309020205020404" pitchFamily="49" charset="0"/>
              </a:rPr>
              <a:t>parameterization.typ</a:t>
            </a:r>
            <a:r>
              <a:rPr lang="en-US" sz="1200" spc="-1" dirty="0">
                <a:solidFill>
                  <a:schemeClr val="bg1"/>
                </a:solidFill>
                <a:latin typeface="Courier New" panose="02070309020205020404" pitchFamily="49" charset="0"/>
                <a:cs typeface="Courier New" panose="02070309020205020404" pitchFamily="49" charset="0"/>
              </a:rPr>
              <a:t> = "standard")</a:t>
            </a:r>
          </a:p>
          <a:p>
            <a:pPr lvl="0">
              <a:defRPr/>
            </a:pPr>
            <a:r>
              <a:rPr lang="en-US" sz="1200" spc="-1" dirty="0">
                <a:solidFill>
                  <a:schemeClr val="bg1"/>
                </a:solidFill>
                <a:latin typeface="Courier New" panose="02070309020205020404" pitchFamily="49" charset="0"/>
                <a:cs typeface="Courier New" panose="02070309020205020404" pitchFamily="49" charset="0"/>
              </a:rPr>
              <a:t>llm2$par &lt;- apply(theta, MARGIN = 2, FUN = median)</a:t>
            </a:r>
          </a:p>
          <a:p>
            <a:pPr lvl="0">
              <a:defRPr/>
            </a:pPr>
            <a:r>
              <a:rPr lang="en-US" sz="1200" spc="-1" dirty="0">
                <a:solidFill>
                  <a:schemeClr val="bg1"/>
                </a:solidFill>
                <a:latin typeface="Courier New" panose="02070309020205020404" pitchFamily="49" charset="0"/>
                <a:cs typeface="Courier New" panose="02070309020205020404" pitchFamily="49" charset="0"/>
              </a:rPr>
              <a:t>out.pot  &lt;- </a:t>
            </a:r>
            <a:r>
              <a:rPr lang="en-US" sz="1200" spc="-1" dirty="0" err="1">
                <a:solidFill>
                  <a:schemeClr val="bg1"/>
                </a:solidFill>
                <a:latin typeface="Courier New" panose="02070309020205020404" pitchFamily="49" charset="0"/>
                <a:cs typeface="Courier New" panose="02070309020205020404" pitchFamily="49" charset="0"/>
              </a:rPr>
              <a:t>make.pots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parms</a:t>
            </a:r>
            <a:r>
              <a:rPr lang="en-US" sz="1200" spc="-1" dirty="0">
                <a:solidFill>
                  <a:schemeClr val="bg1"/>
                </a:solidFill>
                <a:latin typeface="Courier New" panose="02070309020205020404" pitchFamily="49" charset="0"/>
                <a:cs typeface="Courier New" panose="02070309020205020404" pitchFamily="49" charset="0"/>
              </a:rPr>
              <a:t> = llm2$par,  </a:t>
            </a:r>
            <a:r>
              <a:rPr lang="en-US" sz="1200" spc="-1" dirty="0" err="1">
                <a:solidFill>
                  <a:schemeClr val="bg1"/>
                </a:solidFill>
                <a:latin typeface="Courier New" panose="02070309020205020404" pitchFamily="49" charset="0"/>
                <a:cs typeface="Courier New" panose="02070309020205020404" pitchFamily="49" charset="0"/>
              </a:rPr>
              <a:t>crf</a:t>
            </a:r>
            <a:r>
              <a:rPr lang="en-US" sz="1200" spc="-1" dirty="0">
                <a:solidFill>
                  <a:schemeClr val="bg1"/>
                </a:solidFill>
                <a:latin typeface="Courier New" panose="02070309020205020404" pitchFamily="49" charset="0"/>
                <a:cs typeface="Courier New" panose="02070309020205020404" pitchFamily="49" charset="0"/>
              </a:rPr>
              <a:t> = llm2,  </a:t>
            </a:r>
            <a:r>
              <a:rPr lang="en-US" sz="1200" spc="-1" dirty="0" err="1">
                <a:solidFill>
                  <a:schemeClr val="bg1"/>
                </a:solidFill>
                <a:latin typeface="Courier New" panose="02070309020205020404" pitchFamily="49" charset="0"/>
                <a:cs typeface="Courier New" panose="02070309020205020404" pitchFamily="49" charset="0"/>
              </a:rPr>
              <a:t>rescaleQ</a:t>
            </a:r>
            <a:r>
              <a:rPr lang="en-US" sz="1200" spc="-1" dirty="0">
                <a:solidFill>
                  <a:schemeClr val="bg1"/>
                </a:solidFill>
                <a:latin typeface="Courier New" panose="02070309020205020404" pitchFamily="49" charset="0"/>
                <a:cs typeface="Courier New" panose="02070309020205020404" pitchFamily="49" charset="0"/>
              </a:rPr>
              <a:t> = F, </a:t>
            </a:r>
            <a:r>
              <a:rPr lang="en-US" sz="1200" spc="-1" dirty="0" err="1">
                <a:solidFill>
                  <a:schemeClr val="bg1"/>
                </a:solidFill>
                <a:latin typeface="Courier New" panose="02070309020205020404" pitchFamily="49" charset="0"/>
                <a:cs typeface="Courier New" panose="02070309020205020404" pitchFamily="49" charset="0"/>
              </a:rPr>
              <a:t>replaceQ</a:t>
            </a:r>
            <a:r>
              <a:rPr lang="en-US" sz="1200" spc="-1" dirty="0">
                <a:solidFill>
                  <a:schemeClr val="bg1"/>
                </a:solidFill>
                <a:latin typeface="Courier New" panose="02070309020205020404" pitchFamily="49" charset="0"/>
                <a:cs typeface="Courier New" panose="02070309020205020404" pitchFamily="49" charset="0"/>
              </a:rPr>
              <a:t> = 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chemeClr val="bg1"/>
                </a:solidFill>
                <a:latin typeface="Courier New" panose="02070309020205020404" pitchFamily="49" charset="0"/>
                <a:cs typeface="Courier New" panose="02070309020205020404" pitchFamily="49" charset="0"/>
              </a:rPr>
              <a:t>pot.info.llm2.model     &lt;- </a:t>
            </a:r>
            <a:r>
              <a:rPr lang="en-US" sz="1200" spc="-1" dirty="0" err="1">
                <a:solidFill>
                  <a:schemeClr val="bg1"/>
                </a:solidFill>
                <a:latin typeface="Courier New" panose="02070309020205020404" pitchFamily="49" charset="0"/>
                <a:cs typeface="Courier New" panose="02070309020205020404" pitchFamily="49" charset="0"/>
              </a:rPr>
              <a:t>make.gRbase.potentials</a:t>
            </a:r>
            <a:r>
              <a:rPr lang="en-US" sz="1200" spc="-1" dirty="0">
                <a:solidFill>
                  <a:schemeClr val="bg1"/>
                </a:solidFill>
                <a:latin typeface="Courier New" panose="02070309020205020404" pitchFamily="49" charset="0"/>
                <a:cs typeface="Courier New" panose="02070309020205020404" pitchFamily="49" charset="0"/>
              </a:rPr>
              <a:t>(llm2, </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 c("X.1", "X.2", "X.3"),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state.nmes</a:t>
            </a:r>
            <a:r>
              <a:rPr lang="en-US" sz="1200" spc="-1" dirty="0">
                <a:solidFill>
                  <a:schemeClr val="bg1"/>
                </a:solidFill>
                <a:latin typeface="Courier New" panose="02070309020205020404" pitchFamily="49" charset="0"/>
                <a:cs typeface="Courier New" panose="02070309020205020404" pitchFamily="49" charset="0"/>
              </a:rPr>
              <a:t> = c("1","2"))</a:t>
            </a:r>
          </a:p>
          <a:p>
            <a:pPr lvl="0">
              <a:defRPr/>
            </a:pPr>
            <a:r>
              <a:rPr lang="en-US" sz="1200" spc="-1" dirty="0">
                <a:solidFill>
                  <a:schemeClr val="bg1"/>
                </a:solidFill>
                <a:latin typeface="Courier New" panose="02070309020205020404" pitchFamily="49" charset="0"/>
                <a:cs typeface="Courier New" panose="02070309020205020404" pitchFamily="49" charset="0"/>
              </a:rPr>
              <a:t>gR.dist.info.llm2.model &lt;- </a:t>
            </a:r>
            <a:r>
              <a:rPr lang="en-US" sz="1200" spc="-1" dirty="0" err="1">
                <a:solidFill>
                  <a:schemeClr val="bg1"/>
                </a:solidFill>
                <a:latin typeface="Courier New" panose="02070309020205020404" pitchFamily="49" charset="0"/>
                <a:cs typeface="Courier New" panose="02070309020205020404" pitchFamily="49" charset="0"/>
              </a:rPr>
              <a:t>distribution.from.potentials</a:t>
            </a:r>
            <a:r>
              <a:rPr lang="en-US" sz="1200" spc="-1" dirty="0">
                <a:solidFill>
                  <a:schemeClr val="bg1"/>
                </a:solidFill>
                <a:latin typeface="Courier New" panose="02070309020205020404" pitchFamily="49" charset="0"/>
                <a:cs typeface="Courier New" panose="02070309020205020404" pitchFamily="49" charset="0"/>
              </a:rPr>
              <a:t>(pot.info.llm2.model$node.potentials, </a:t>
            </a:r>
          </a:p>
          <a:p>
            <a:pPr lvl="0">
              <a:defRPr/>
            </a:pPr>
            <a:r>
              <a:rPr lang="en-US" sz="1200" spc="-1" dirty="0">
                <a:solidFill>
                  <a:schemeClr val="bg1"/>
                </a:solidFill>
                <a:latin typeface="Courier New" panose="02070309020205020404" pitchFamily="49" charset="0"/>
                <a:cs typeface="Courier New" panose="02070309020205020404" pitchFamily="49" charset="0"/>
              </a:rPr>
              <a:t>                                                        pot.info.llm2.model$edge.potentials)</a:t>
            </a:r>
          </a:p>
          <a:p>
            <a:pPr lvl="0">
              <a:defRPr/>
            </a:pPr>
            <a:r>
              <a:rPr lang="en-US" sz="1200" spc="-1" dirty="0">
                <a:solidFill>
                  <a:schemeClr val="bg1"/>
                </a:solidFill>
                <a:latin typeface="Courier New" panose="02070309020205020404" pitchFamily="49" charset="0"/>
                <a:cs typeface="Courier New" panose="02070309020205020404" pitchFamily="49" charset="0"/>
              </a:rPr>
              <a:t>logZ.llm2.model         &lt;- gR.dist.info.llm2.model$logZ</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chemeClr val="bg1"/>
                </a:solidFill>
                <a:latin typeface="Courier New" panose="02070309020205020404" pitchFamily="49" charset="0"/>
                <a:cs typeface="Courier New" panose="02070309020205020404" pitchFamily="49" charset="0"/>
              </a:rPr>
              <a:t>logZ.llm2.model </a:t>
            </a:r>
            <a:r>
              <a:rPr lang="en-US" sz="1200" spc="-1" dirty="0">
                <a:solidFill>
                  <a:srgbClr val="FFFF00"/>
                </a:solidFill>
                <a:latin typeface="Courier New" panose="02070309020205020404" pitchFamily="49" charset="0"/>
                <a:cs typeface="Courier New" panose="02070309020205020404" pitchFamily="49" charset="0"/>
              </a:rPr>
              <a:t># log partition function from BP with a theta (from regression)</a:t>
            </a:r>
          </a:p>
          <a:p>
            <a:pPr lvl="0">
              <a:defRPr/>
            </a:pPr>
            <a:r>
              <a:rPr lang="en-US" sz="1200" spc="-1" dirty="0">
                <a:solidFill>
                  <a:schemeClr val="bg1"/>
                </a:solidFill>
                <a:latin typeface="Courier New" panose="02070309020205020404" pitchFamily="49" charset="0"/>
                <a:cs typeface="Courier New" panose="02070309020205020404" pitchFamily="49" charset="0"/>
              </a:rPr>
              <a:t>mean(</a:t>
            </a:r>
            <a:r>
              <a:rPr lang="en-US" sz="1200" spc="-1" dirty="0" err="1">
                <a:solidFill>
                  <a:schemeClr val="bg1"/>
                </a:solidFill>
                <a:latin typeface="Courier New" panose="02070309020205020404" pitchFamily="49" charset="0"/>
                <a:cs typeface="Courier New" panose="02070309020205020404" pitchFamily="49" charset="0"/>
              </a:rPr>
              <a:t>logZ</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a:solidFill>
                  <a:srgbClr val="FFFF00"/>
                </a:solidFill>
                <a:latin typeface="Courier New" panose="02070309020205020404" pitchFamily="49" charset="0"/>
                <a:cs typeface="Courier New" panose="02070309020205020404" pitchFamily="49" charset="0"/>
              </a:rPr>
              <a:t># log partition function direct from log linear regression</a:t>
            </a:r>
          </a:p>
          <a:p>
            <a:pPr lvl="0">
              <a:defRPr/>
            </a:pPr>
            <a:r>
              <a:rPr lang="en-US" sz="1200" spc="-1" dirty="0">
                <a:solidFill>
                  <a:schemeClr val="bg1"/>
                </a:solidFill>
                <a:latin typeface="Courier New" panose="02070309020205020404" pitchFamily="49" charset="0"/>
                <a:cs typeface="Courier New" panose="02070309020205020404" pitchFamily="49" charset="0"/>
              </a:rPr>
              <a:t>median(</a:t>
            </a:r>
            <a:r>
              <a:rPr lang="en-US" sz="1200" spc="-1" dirty="0" err="1">
                <a:solidFill>
                  <a:schemeClr val="bg1"/>
                </a:solidFill>
                <a:latin typeface="Courier New" panose="02070309020205020404" pitchFamily="49" charset="0"/>
                <a:cs typeface="Courier New" panose="02070309020205020404" pitchFamily="49" charset="0"/>
              </a:rPr>
              <a:t>logZ</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chemeClr val="bg1"/>
                </a:solidFill>
                <a:latin typeface="Courier New" panose="02070309020205020404" pitchFamily="49" charset="0"/>
                <a:cs typeface="Courier New" panose="02070309020205020404" pitchFamily="49" charset="0"/>
              </a:rPr>
              <a:t>joint.dist.info.llm2.model &lt;- </a:t>
            </a:r>
            <a:r>
              <a:rPr lang="en-US" sz="1200" spc="-1" dirty="0" err="1">
                <a:solidFill>
                  <a:schemeClr val="bg1"/>
                </a:solidFill>
                <a:latin typeface="Courier New" panose="02070309020205020404" pitchFamily="49" charset="0"/>
                <a:cs typeface="Courier New" panose="02070309020205020404" pitchFamily="49" charset="0"/>
              </a:rPr>
              <a:t>as.data.frame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as.table</a:t>
            </a:r>
            <a:r>
              <a:rPr lang="en-US" sz="1200" spc="-1" dirty="0">
                <a:solidFill>
                  <a:schemeClr val="bg1"/>
                </a:solidFill>
                <a:latin typeface="Courier New" panose="02070309020205020404" pitchFamily="49" charset="0"/>
                <a:cs typeface="Courier New" panose="02070309020205020404" pitchFamily="49" charset="0"/>
              </a:rPr>
              <a:t>(gR.dist.info.llm2.model$state.probs))</a:t>
            </a:r>
          </a:p>
          <a:p>
            <a:pPr lvl="0">
              <a:defRPr/>
            </a:pPr>
            <a:r>
              <a:rPr lang="en-US" sz="1200" spc="-1" dirty="0">
                <a:solidFill>
                  <a:schemeClr val="bg1"/>
                </a:solidFill>
                <a:latin typeface="Courier New" panose="02070309020205020404" pitchFamily="49" charset="0"/>
                <a:cs typeface="Courier New" panose="02070309020205020404" pitchFamily="49" charset="0"/>
              </a:rPr>
              <a:t>joint.dist.info.llm2.model &lt;- joint.dist.info.llm2.model[,c(2,3,1,4)]</a:t>
            </a:r>
          </a:p>
          <a:p>
            <a:pPr lvl="0">
              <a:defRPr/>
            </a:pPr>
            <a:r>
              <a:rPr lang="en-US" sz="1200" spc="-1" dirty="0">
                <a:solidFill>
                  <a:schemeClr val="bg1"/>
                </a:solidFill>
                <a:latin typeface="Courier New" panose="02070309020205020404" pitchFamily="49" charset="0"/>
                <a:cs typeface="Courier New" panose="02070309020205020404" pitchFamily="49" charset="0"/>
              </a:rPr>
              <a:t>joint.dist.info.llm2.model[,4] &lt;- joint.dist.info.llm2.model[,4] * 100</a:t>
            </a:r>
          </a:p>
          <a:p>
            <a:pPr lvl="0">
              <a:defRPr/>
            </a:pPr>
            <a:r>
              <a:rPr lang="en-US" sz="1200" spc="-1" dirty="0">
                <a:solidFill>
                  <a:schemeClr val="bg1"/>
                </a:solidFill>
                <a:latin typeface="Courier New" panose="02070309020205020404" pitchFamily="49" charset="0"/>
                <a:cs typeface="Courier New" panose="02070309020205020404" pitchFamily="49" charset="0"/>
              </a:rPr>
              <a:t>joint.dist.info.llm2.model</a:t>
            </a:r>
          </a:p>
        </p:txBody>
      </p:sp>
    </p:spTree>
    <p:extLst>
      <p:ext uri="{BB962C8B-B14F-4D97-AF65-F5344CB8AC3E}">
        <p14:creationId xmlns:p14="http://schemas.microsoft.com/office/powerpoint/2010/main" val="21557690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E6A0DA-4ABA-4AD1-980C-F65D4DD37A7A}"/>
              </a:ext>
            </a:extLst>
          </p:cNvPr>
          <p:cNvSpPr txBox="1"/>
          <p:nvPr/>
        </p:nvSpPr>
        <p:spPr>
          <a:xfrm>
            <a:off x="1227257" y="5362422"/>
            <a:ext cx="7536311"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Again, estimates are in decent agreement with the true results considering that we only used 25 samples in the estimations.</a:t>
            </a:r>
          </a:p>
        </p:txBody>
      </p:sp>
      <p:graphicFrame>
        <p:nvGraphicFramePr>
          <p:cNvPr id="3" name="Table 2">
            <a:extLst>
              <a:ext uri="{FF2B5EF4-FFF2-40B4-BE49-F238E27FC236}">
                <a16:creationId xmlns:a16="http://schemas.microsoft.com/office/drawing/2014/main" id="{A6FFE7CF-E576-4774-8D0D-CAC10786DF61}"/>
              </a:ext>
            </a:extLst>
          </p:cNvPr>
          <p:cNvGraphicFramePr>
            <a:graphicFrameLocks noGrp="1"/>
          </p:cNvGraphicFramePr>
          <p:nvPr>
            <p:extLst>
              <p:ext uri="{D42A27DB-BD31-4B8C-83A1-F6EECF244321}">
                <p14:modId xmlns:p14="http://schemas.microsoft.com/office/powerpoint/2010/main" val="3605755410"/>
              </p:ext>
            </p:extLst>
          </p:nvPr>
        </p:nvGraphicFramePr>
        <p:xfrm>
          <a:off x="575154" y="2157257"/>
          <a:ext cx="7993691" cy="2263140"/>
        </p:xfrm>
        <a:graphic>
          <a:graphicData uri="http://schemas.openxmlformats.org/drawingml/2006/table">
            <a:tbl>
              <a:tblPr>
                <a:tableStyleId>{5C22544A-7EE6-4342-B048-85BDC9FD1C3A}</a:tableStyleId>
              </a:tblPr>
              <a:tblGrid>
                <a:gridCol w="997527">
                  <a:extLst>
                    <a:ext uri="{9D8B030D-6E8A-4147-A177-3AD203B41FA5}">
                      <a16:colId xmlns:a16="http://schemas.microsoft.com/office/drawing/2014/main" val="503280068"/>
                    </a:ext>
                  </a:extLst>
                </a:gridCol>
                <a:gridCol w="212090">
                  <a:extLst>
                    <a:ext uri="{9D8B030D-6E8A-4147-A177-3AD203B41FA5}">
                      <a16:colId xmlns:a16="http://schemas.microsoft.com/office/drawing/2014/main" val="2366742898"/>
                    </a:ext>
                  </a:extLst>
                </a:gridCol>
                <a:gridCol w="174325">
                  <a:extLst>
                    <a:ext uri="{9D8B030D-6E8A-4147-A177-3AD203B41FA5}">
                      <a16:colId xmlns:a16="http://schemas.microsoft.com/office/drawing/2014/main" val="2195460321"/>
                    </a:ext>
                  </a:extLst>
                </a:gridCol>
                <a:gridCol w="174325">
                  <a:extLst>
                    <a:ext uri="{9D8B030D-6E8A-4147-A177-3AD203B41FA5}">
                      <a16:colId xmlns:a16="http://schemas.microsoft.com/office/drawing/2014/main" val="461200417"/>
                    </a:ext>
                  </a:extLst>
                </a:gridCol>
                <a:gridCol w="1378646">
                  <a:extLst>
                    <a:ext uri="{9D8B030D-6E8A-4147-A177-3AD203B41FA5}">
                      <a16:colId xmlns:a16="http://schemas.microsoft.com/office/drawing/2014/main" val="336446343"/>
                    </a:ext>
                  </a:extLst>
                </a:gridCol>
                <a:gridCol w="1458681">
                  <a:extLst>
                    <a:ext uri="{9D8B030D-6E8A-4147-A177-3AD203B41FA5}">
                      <a16:colId xmlns:a16="http://schemas.microsoft.com/office/drawing/2014/main" val="491529456"/>
                    </a:ext>
                  </a:extLst>
                </a:gridCol>
                <a:gridCol w="1381014">
                  <a:extLst>
                    <a:ext uri="{9D8B030D-6E8A-4147-A177-3AD203B41FA5}">
                      <a16:colId xmlns:a16="http://schemas.microsoft.com/office/drawing/2014/main" val="649003551"/>
                    </a:ext>
                  </a:extLst>
                </a:gridCol>
                <a:gridCol w="1174723">
                  <a:extLst>
                    <a:ext uri="{9D8B030D-6E8A-4147-A177-3AD203B41FA5}">
                      <a16:colId xmlns:a16="http://schemas.microsoft.com/office/drawing/2014/main" val="1795879085"/>
                    </a:ext>
                  </a:extLst>
                </a:gridCol>
                <a:gridCol w="1042360">
                  <a:extLst>
                    <a:ext uri="{9D8B030D-6E8A-4147-A177-3AD203B41FA5}">
                      <a16:colId xmlns:a16="http://schemas.microsoft.com/office/drawing/2014/main" val="1851461819"/>
                    </a:ext>
                  </a:extLst>
                </a:gridCol>
              </a:tblGrid>
              <a:tr h="205740">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Config.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X</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solidFill>
                            <a:srgbClr val="00B050"/>
                          </a:solidFill>
                          <a:effectLst/>
                          <a:latin typeface="Times New Roman" panose="02020603050405020304" pitchFamily="18" charset="0"/>
                          <a:cs typeface="Times New Roman" panose="02020603050405020304" pitchFamily="18" charset="0"/>
                        </a:rPr>
                        <a:t>Bayes Poisson</a:t>
                      </a:r>
                      <a:endParaRPr lang="en-US" sz="16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Bayes Logistic</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MLE Logistic</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MLE</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True Values</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484910"/>
                  </a:ext>
                </a:extLst>
              </a:tr>
              <a:tr h="205740">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a:solidFill>
                            <a:srgbClr val="00B050"/>
                          </a:solidFill>
                          <a:effectLst/>
                          <a:latin typeface="Times New Roman" panose="02020603050405020304" pitchFamily="18" charset="0"/>
                          <a:cs typeface="Times New Roman" panose="02020603050405020304" pitchFamily="18" charset="0"/>
                        </a:rPr>
                        <a:t>10.0</a:t>
                      </a:r>
                      <a:endParaRPr lang="en-US" sz="16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10.3</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10.5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10.5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18.4</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59072237"/>
                  </a:ext>
                </a:extLst>
              </a:tr>
              <a:tr h="198120">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dirty="0">
                          <a:solidFill>
                            <a:srgbClr val="00B050"/>
                          </a:solidFill>
                          <a:effectLst/>
                          <a:latin typeface="Times New Roman" panose="02020603050405020304" pitchFamily="18" charset="0"/>
                          <a:cs typeface="Times New Roman" panose="02020603050405020304" pitchFamily="18" charset="0"/>
                        </a:rPr>
                        <a:t>0.9</a:t>
                      </a:r>
                      <a:endParaRPr lang="en-US" sz="16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8</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080917333"/>
                  </a:ext>
                </a:extLst>
              </a:tr>
              <a:tr h="198120">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3</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dirty="0">
                          <a:solidFill>
                            <a:srgbClr val="00B050"/>
                          </a:solidFill>
                          <a:effectLst/>
                          <a:latin typeface="Times New Roman" panose="02020603050405020304" pitchFamily="18" charset="0"/>
                          <a:cs typeface="Times New Roman" panose="02020603050405020304" pitchFamily="18" charset="0"/>
                        </a:rPr>
                        <a:t>22.5</a:t>
                      </a:r>
                      <a:endParaRPr lang="en-US" sz="16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21.5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21.5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15.6</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385744784"/>
                  </a:ext>
                </a:extLst>
              </a:tr>
              <a:tr h="198120">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4</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dirty="0">
                          <a:solidFill>
                            <a:srgbClr val="00B050"/>
                          </a:solidFill>
                          <a:effectLst/>
                          <a:latin typeface="Times New Roman" panose="02020603050405020304" pitchFamily="18" charset="0"/>
                          <a:cs typeface="Times New Roman" panose="02020603050405020304" pitchFamily="18" charset="0"/>
                        </a:rPr>
                        <a:t>23.7</a:t>
                      </a:r>
                      <a:endParaRPr lang="en-US" sz="16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23.1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22.5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22.5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22.6</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894147215"/>
                  </a:ext>
                </a:extLst>
              </a:tr>
              <a:tr h="198120">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dirty="0">
                          <a:solidFill>
                            <a:srgbClr val="00B050"/>
                          </a:solidFill>
                          <a:effectLst/>
                          <a:latin typeface="Times New Roman" panose="02020603050405020304" pitchFamily="18" charset="0"/>
                          <a:cs typeface="Times New Roman" panose="02020603050405020304" pitchFamily="18" charset="0"/>
                        </a:rPr>
                        <a:t>8.9</a:t>
                      </a:r>
                      <a:endParaRPr lang="en-US" sz="16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9.1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9.5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9.5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4.2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480302317"/>
                  </a:ext>
                </a:extLst>
              </a:tr>
              <a:tr h="198120">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6</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dirty="0">
                          <a:solidFill>
                            <a:srgbClr val="00B050"/>
                          </a:solidFill>
                          <a:effectLst/>
                          <a:latin typeface="Times New Roman" panose="02020603050405020304" pitchFamily="18" charset="0"/>
                          <a:cs typeface="Times New Roman" panose="02020603050405020304" pitchFamily="18" charset="0"/>
                        </a:rPr>
                        <a:t>10.0</a:t>
                      </a:r>
                      <a:endParaRPr lang="en-US" sz="16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10.3</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10.5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10.5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14.9</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828900817"/>
                  </a:ext>
                </a:extLst>
              </a:tr>
              <a:tr h="198120">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7</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dirty="0">
                          <a:solidFill>
                            <a:srgbClr val="00B050"/>
                          </a:solidFill>
                          <a:effectLst/>
                          <a:latin typeface="Times New Roman" panose="02020603050405020304" pitchFamily="18" charset="0"/>
                          <a:cs typeface="Times New Roman" panose="02020603050405020304" pitchFamily="18" charset="0"/>
                        </a:rPr>
                        <a:t>1.7</a:t>
                      </a:r>
                      <a:endParaRPr lang="en-US" sz="16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1.3</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311748635"/>
                  </a:ext>
                </a:extLst>
              </a:tr>
              <a:tr h="198120">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8</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2</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R w="12700" cap="flat" cmpd="sng" algn="ctr">
                      <a:solidFill>
                        <a:schemeClr val="tx1"/>
                      </a:solidFill>
                      <a:prstDash val="solid"/>
                      <a:round/>
                      <a:headEnd type="none" w="med" len="med"/>
                      <a:tailEnd type="none" w="med" len="med"/>
                    </a:lnR>
                  </a:tcPr>
                </a:tc>
                <a:tc>
                  <a:txBody>
                    <a:bodyPr/>
                    <a:lstStyle/>
                    <a:p>
                      <a:pPr algn="ctr" fontAlgn="b"/>
                      <a:r>
                        <a:rPr lang="en-US" sz="1600" u="none" strike="noStrike" dirty="0">
                          <a:solidFill>
                            <a:srgbClr val="00B050"/>
                          </a:solidFill>
                          <a:effectLst/>
                          <a:latin typeface="Times New Roman" panose="02020603050405020304" pitchFamily="18" charset="0"/>
                          <a:cs typeface="Times New Roman" panose="02020603050405020304" pitchFamily="18" charset="0"/>
                        </a:rPr>
                        <a:t>22.1</a:t>
                      </a:r>
                      <a:endParaRPr lang="en-US" sz="16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21.5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21.5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15</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459495967"/>
                  </a:ext>
                </a:extLst>
              </a:tr>
            </a:tbl>
          </a:graphicData>
        </a:graphic>
      </p:graphicFrame>
      <p:sp>
        <p:nvSpPr>
          <p:cNvPr id="2" name="Rectangle 1">
            <a:extLst>
              <a:ext uri="{FF2B5EF4-FFF2-40B4-BE49-F238E27FC236}">
                <a16:creationId xmlns:a16="http://schemas.microsoft.com/office/drawing/2014/main" id="{4658701A-5906-4973-A74A-D920D46E228A}"/>
              </a:ext>
            </a:extLst>
          </p:cNvPr>
          <p:cNvSpPr/>
          <p:nvPr/>
        </p:nvSpPr>
        <p:spPr>
          <a:xfrm>
            <a:off x="2240271" y="787692"/>
            <a:ext cx="4663456"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Configuration Probabilities</a:t>
            </a:r>
            <a:endParaRPr lang="en-US" sz="3200" dirty="0"/>
          </a:p>
        </p:txBody>
      </p:sp>
    </p:spTree>
    <p:extLst>
      <p:ext uri="{BB962C8B-B14F-4D97-AF65-F5344CB8AC3E}">
        <p14:creationId xmlns:p14="http://schemas.microsoft.com/office/powerpoint/2010/main" val="32062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B651A1-3BB8-4E9C-96F7-6E07961CF60F}"/>
              </a:ext>
            </a:extLst>
          </p:cNvPr>
          <p:cNvPicPr>
            <a:picLocks noChangeAspect="1"/>
          </p:cNvPicPr>
          <p:nvPr/>
        </p:nvPicPr>
        <p:blipFill>
          <a:blip r:embed="rId2"/>
          <a:stretch>
            <a:fillRect/>
          </a:stretch>
        </p:blipFill>
        <p:spPr>
          <a:xfrm rot="20270387">
            <a:off x="2205284" y="1261968"/>
            <a:ext cx="4821382" cy="4836592"/>
          </a:xfrm>
          <a:prstGeom prst="rect">
            <a:avLst/>
          </a:prstGeom>
        </p:spPr>
      </p:pic>
      <p:sp>
        <p:nvSpPr>
          <p:cNvPr id="6" name="Rectangle 5">
            <a:extLst>
              <a:ext uri="{FF2B5EF4-FFF2-40B4-BE49-F238E27FC236}">
                <a16:creationId xmlns:a16="http://schemas.microsoft.com/office/drawing/2014/main" id="{ED84B2D1-F672-4CDF-AADC-AEF55122706A}"/>
              </a:ext>
            </a:extLst>
          </p:cNvPr>
          <p:cNvSpPr/>
          <p:nvPr/>
        </p:nvSpPr>
        <p:spPr>
          <a:xfrm>
            <a:off x="6017469" y="5339314"/>
            <a:ext cx="1874167" cy="307777"/>
          </a:xfrm>
          <a:prstGeom prst="rect">
            <a:avLst/>
          </a:prstGeom>
        </p:spPr>
        <p:txBody>
          <a:bodyPr wrap="none">
            <a:spAutoFit/>
          </a:bodyPr>
          <a:lstStyle/>
          <a:p>
            <a:r>
              <a:rPr lang="en-US" sz="1400" spc="-1" dirty="0">
                <a:solidFill>
                  <a:srgbClr val="000000"/>
                </a:solidFill>
                <a:latin typeface="Times New Roman"/>
              </a:rPr>
              <a:t>Credit: Tom </a:t>
            </a:r>
            <a:r>
              <a:rPr lang="en-US" sz="1400" spc="-1" dirty="0" err="1">
                <a:solidFill>
                  <a:srgbClr val="000000"/>
                </a:solidFill>
                <a:latin typeface="Times New Roman"/>
              </a:rPr>
              <a:t>Ruen</a:t>
            </a:r>
            <a:r>
              <a:rPr lang="en-US" sz="1400" spc="-1" dirty="0">
                <a:solidFill>
                  <a:srgbClr val="000000"/>
                </a:solidFill>
                <a:latin typeface="Times New Roman"/>
              </a:rPr>
              <a:t>/Wiki</a:t>
            </a:r>
            <a:endParaRPr lang="en-US" sz="1400" dirty="0"/>
          </a:p>
        </p:txBody>
      </p:sp>
      <p:sp>
        <p:nvSpPr>
          <p:cNvPr id="7" name="Rectangle 6">
            <a:extLst>
              <a:ext uri="{FF2B5EF4-FFF2-40B4-BE49-F238E27FC236}">
                <a16:creationId xmlns:a16="http://schemas.microsoft.com/office/drawing/2014/main" id="{9F608251-8363-4BA2-A30D-57E9ACC6B2F3}"/>
              </a:ext>
            </a:extLst>
          </p:cNvPr>
          <p:cNvSpPr/>
          <p:nvPr/>
        </p:nvSpPr>
        <p:spPr>
          <a:xfrm>
            <a:off x="459400" y="1737179"/>
            <a:ext cx="2266719" cy="1200329"/>
          </a:xfrm>
          <a:prstGeom prst="rect">
            <a:avLst/>
          </a:prstGeom>
        </p:spPr>
        <p:txBody>
          <a:bodyPr wrap="square">
            <a:spAutoFit/>
          </a:bodyPr>
          <a:lstStyle/>
          <a:p>
            <a:r>
              <a:rPr lang="en-US" spc="-1" dirty="0">
                <a:solidFill>
                  <a:srgbClr val="000000"/>
                </a:solidFill>
                <a:latin typeface="Times New Roman"/>
              </a:rPr>
              <a:t>16 vertices</a:t>
            </a:r>
          </a:p>
          <a:p>
            <a:r>
              <a:rPr lang="en-US" spc="-1" dirty="0">
                <a:solidFill>
                  <a:srgbClr val="000000"/>
                </a:solidFill>
                <a:latin typeface="Times New Roman"/>
              </a:rPr>
              <a:t>65,526 possible configs in </a:t>
            </a:r>
            <a:r>
              <a:rPr lang="en-US" spc="-1" dirty="0" err="1">
                <a:solidFill>
                  <a:srgbClr val="000000"/>
                </a:solidFill>
                <a:latin typeface="Times New Roman"/>
              </a:rPr>
              <a:t>Ising</a:t>
            </a:r>
            <a:r>
              <a:rPr lang="en-US" spc="-1" dirty="0">
                <a:solidFill>
                  <a:srgbClr val="000000"/>
                </a:solidFill>
                <a:latin typeface="Times New Roman"/>
              </a:rPr>
              <a:t> type model</a:t>
            </a:r>
            <a:endParaRPr lang="en-US" dirty="0"/>
          </a:p>
        </p:txBody>
      </p:sp>
      <p:sp>
        <p:nvSpPr>
          <p:cNvPr id="12" name="CustomShape 1">
            <a:extLst>
              <a:ext uri="{FF2B5EF4-FFF2-40B4-BE49-F238E27FC236}">
                <a16:creationId xmlns:a16="http://schemas.microsoft.com/office/drawing/2014/main" id="{DEDD24B7-C237-44D0-98A4-22296092C159}"/>
              </a:ext>
            </a:extLst>
          </p:cNvPr>
          <p:cNvSpPr/>
          <p:nvPr/>
        </p:nvSpPr>
        <p:spPr>
          <a:xfrm>
            <a:off x="326880" y="216359"/>
            <a:ext cx="8415338" cy="1307641"/>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260" indent="-342900">
              <a:lnSpc>
                <a:spcPct val="100000"/>
              </a:lnSpc>
              <a:spcBef>
                <a:spcPts val="439"/>
              </a:spcBef>
              <a:buClr>
                <a:srgbClr val="000000"/>
              </a:buClr>
              <a:buFont typeface="Arial" panose="020B0604020202020204" pitchFamily="34" charset="0"/>
              <a:buChar char="•"/>
            </a:pPr>
            <a:r>
              <a:rPr lang="en-US" sz="2400" b="0" strike="noStrike" spc="-1" dirty="0">
                <a:solidFill>
                  <a:srgbClr val="000000"/>
                </a:solidFill>
                <a:latin typeface="Times New Roman"/>
              </a:rPr>
              <a:t>Here is a more challenging graph. Consider a </a:t>
            </a:r>
            <a:r>
              <a:rPr lang="en-US" sz="2400" b="1" strike="noStrike" spc="-1" dirty="0">
                <a:solidFill>
                  <a:srgbClr val="000000"/>
                </a:solidFill>
                <a:latin typeface="Times New Roman"/>
              </a:rPr>
              <a:t>tesseract</a:t>
            </a:r>
            <a:r>
              <a:rPr lang="en-US" sz="2400" b="0" strike="noStrike" spc="-1" dirty="0">
                <a:solidFill>
                  <a:srgbClr val="000000"/>
                </a:solidFill>
                <a:latin typeface="Times New Roman"/>
              </a:rPr>
              <a:t>. We will </a:t>
            </a:r>
            <a:r>
              <a:rPr lang="en-US" sz="2400" spc="-1" dirty="0">
                <a:solidFill>
                  <a:srgbClr val="000000"/>
                </a:solidFill>
                <a:latin typeface="Times New Roman"/>
              </a:rPr>
              <a:t>use </a:t>
            </a:r>
            <a:r>
              <a:rPr lang="en-US" sz="2400" b="0" strike="noStrike" spc="-1" dirty="0">
                <a:solidFill>
                  <a:srgbClr val="000000"/>
                </a:solidFill>
                <a:latin typeface="Times New Roman"/>
              </a:rPr>
              <a:t>500 samples from </a:t>
            </a:r>
            <a:r>
              <a:rPr lang="en-US" sz="2400" spc="-1" dirty="0">
                <a:solidFill>
                  <a:srgbClr val="000000"/>
                </a:solidFill>
                <a:latin typeface="Times New Roman"/>
              </a:rPr>
              <a:t>a</a:t>
            </a:r>
            <a:r>
              <a:rPr lang="en-US" sz="2400" b="0" strike="noStrike" spc="-1" dirty="0">
                <a:solidFill>
                  <a:srgbClr val="000000"/>
                </a:solidFill>
                <a:latin typeface="Times New Roman"/>
              </a:rPr>
              <a:t> “true model” and check the log linear fit against it:</a:t>
            </a:r>
            <a:endParaRPr lang="en-US" sz="2400" b="0" strike="noStrike" spc="-1" dirty="0">
              <a:latin typeface="Arial"/>
            </a:endParaRPr>
          </a:p>
        </p:txBody>
      </p:sp>
      <p:grpSp>
        <p:nvGrpSpPr>
          <p:cNvPr id="29" name="Group 28">
            <a:extLst>
              <a:ext uri="{FF2B5EF4-FFF2-40B4-BE49-F238E27FC236}">
                <a16:creationId xmlns:a16="http://schemas.microsoft.com/office/drawing/2014/main" id="{3DFCC9BB-32FF-484E-9FFF-14199D45B566}"/>
              </a:ext>
            </a:extLst>
          </p:cNvPr>
          <p:cNvGrpSpPr/>
          <p:nvPr/>
        </p:nvGrpSpPr>
        <p:grpSpPr>
          <a:xfrm>
            <a:off x="1772575" y="871694"/>
            <a:ext cx="6027604" cy="5641144"/>
            <a:chOff x="1772575" y="871694"/>
            <a:chExt cx="6027604" cy="5641144"/>
          </a:xfrm>
        </p:grpSpPr>
        <p:cxnSp>
          <p:nvCxnSpPr>
            <p:cNvPr id="5" name="Straight Connector 4">
              <a:extLst>
                <a:ext uri="{FF2B5EF4-FFF2-40B4-BE49-F238E27FC236}">
                  <a16:creationId xmlns:a16="http://schemas.microsoft.com/office/drawing/2014/main" id="{F2507C21-DA98-451C-9ECB-43434710ECB9}"/>
                </a:ext>
              </a:extLst>
            </p:cNvPr>
            <p:cNvCxnSpPr>
              <a:cxnSpLocks/>
            </p:cNvCxnSpPr>
            <p:nvPr/>
          </p:nvCxnSpPr>
          <p:spPr>
            <a:xfrm flipH="1">
              <a:off x="4625011" y="1086678"/>
              <a:ext cx="1" cy="524002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76CA01-CE33-4871-8708-46B52FFBEA23}"/>
                </a:ext>
              </a:extLst>
            </p:cNvPr>
            <p:cNvCxnSpPr>
              <a:cxnSpLocks/>
            </p:cNvCxnSpPr>
            <p:nvPr/>
          </p:nvCxnSpPr>
          <p:spPr>
            <a:xfrm flipH="1">
              <a:off x="1772575" y="3667537"/>
              <a:ext cx="555587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07B0F6-283A-4864-B8B6-AE1197442190}"/>
                </a:ext>
              </a:extLst>
            </p:cNvPr>
            <p:cNvCxnSpPr>
              <a:cxnSpLocks/>
            </p:cNvCxnSpPr>
            <p:nvPr/>
          </p:nvCxnSpPr>
          <p:spPr>
            <a:xfrm flipH="1">
              <a:off x="2637182" y="1543274"/>
              <a:ext cx="3776871" cy="451296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B96152-19E4-4F64-94FB-844096935699}"/>
                </a:ext>
              </a:extLst>
            </p:cNvPr>
            <p:cNvCxnSpPr>
              <a:cxnSpLocks/>
            </p:cNvCxnSpPr>
            <p:nvPr/>
          </p:nvCxnSpPr>
          <p:spPr>
            <a:xfrm flipH="1" flipV="1">
              <a:off x="2319187" y="1383399"/>
              <a:ext cx="4864121" cy="483271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376B871-6F48-46AB-AD20-07029EDACDAE}"/>
                </a:ext>
              </a:extLst>
            </p:cNvPr>
            <p:cNvSpPr/>
            <p:nvPr/>
          </p:nvSpPr>
          <p:spPr>
            <a:xfrm>
              <a:off x="2319187" y="5902080"/>
              <a:ext cx="364074" cy="523220"/>
            </a:xfrm>
            <a:prstGeom prst="rect">
              <a:avLst/>
            </a:prstGeom>
          </p:spPr>
          <p:txBody>
            <a:bodyPr wrap="none">
              <a:spAutoFit/>
            </a:bodyPr>
            <a:lstStyle/>
            <a:p>
              <a:r>
                <a:rPr lang="en-US" sz="2800" spc="-1" dirty="0">
                  <a:solidFill>
                    <a:srgbClr val="000000"/>
                  </a:solidFill>
                  <a:latin typeface="Times New Roman"/>
                </a:rPr>
                <a:t>y</a:t>
              </a:r>
              <a:endParaRPr lang="en-US" dirty="0"/>
            </a:p>
          </p:txBody>
        </p:sp>
        <p:sp>
          <p:nvSpPr>
            <p:cNvPr id="26" name="Rectangle 25">
              <a:extLst>
                <a:ext uri="{FF2B5EF4-FFF2-40B4-BE49-F238E27FC236}">
                  <a16:creationId xmlns:a16="http://schemas.microsoft.com/office/drawing/2014/main" id="{6E02FF67-394E-4A1D-B87C-CA198BB910F7}"/>
                </a:ext>
              </a:extLst>
            </p:cNvPr>
            <p:cNvSpPr/>
            <p:nvPr/>
          </p:nvSpPr>
          <p:spPr>
            <a:xfrm>
              <a:off x="4603698" y="871694"/>
              <a:ext cx="343235" cy="523220"/>
            </a:xfrm>
            <a:prstGeom prst="rect">
              <a:avLst/>
            </a:prstGeom>
          </p:spPr>
          <p:txBody>
            <a:bodyPr wrap="none">
              <a:spAutoFit/>
            </a:bodyPr>
            <a:lstStyle/>
            <a:p>
              <a:r>
                <a:rPr lang="en-US" sz="2800" spc="-1" dirty="0">
                  <a:solidFill>
                    <a:srgbClr val="000000"/>
                  </a:solidFill>
                  <a:latin typeface="Times New Roman"/>
                </a:rPr>
                <a:t>z</a:t>
              </a:r>
              <a:endParaRPr lang="en-US" dirty="0"/>
            </a:p>
          </p:txBody>
        </p:sp>
        <p:sp>
          <p:nvSpPr>
            <p:cNvPr id="27" name="Rectangle 26">
              <a:extLst>
                <a:ext uri="{FF2B5EF4-FFF2-40B4-BE49-F238E27FC236}">
                  <a16:creationId xmlns:a16="http://schemas.microsoft.com/office/drawing/2014/main" id="{03C086C8-539F-4EA2-BE16-5CC79833D0B2}"/>
                </a:ext>
              </a:extLst>
            </p:cNvPr>
            <p:cNvSpPr/>
            <p:nvPr/>
          </p:nvSpPr>
          <p:spPr>
            <a:xfrm>
              <a:off x="7436105" y="3359547"/>
              <a:ext cx="364074" cy="523220"/>
            </a:xfrm>
            <a:prstGeom prst="rect">
              <a:avLst/>
            </a:prstGeom>
          </p:spPr>
          <p:txBody>
            <a:bodyPr wrap="none">
              <a:spAutoFit/>
            </a:bodyPr>
            <a:lstStyle/>
            <a:p>
              <a:r>
                <a:rPr lang="en-US" sz="2800" spc="-1" dirty="0">
                  <a:solidFill>
                    <a:srgbClr val="000000"/>
                  </a:solidFill>
                  <a:latin typeface="Times New Roman"/>
                </a:rPr>
                <a:t>x</a:t>
              </a:r>
              <a:endParaRPr lang="en-US" dirty="0"/>
            </a:p>
          </p:txBody>
        </p:sp>
        <p:sp>
          <p:nvSpPr>
            <p:cNvPr id="28" name="Rectangle 27">
              <a:extLst>
                <a:ext uri="{FF2B5EF4-FFF2-40B4-BE49-F238E27FC236}">
                  <a16:creationId xmlns:a16="http://schemas.microsoft.com/office/drawing/2014/main" id="{9521391E-0C08-4E0A-9378-401817B03890}"/>
                </a:ext>
              </a:extLst>
            </p:cNvPr>
            <p:cNvSpPr/>
            <p:nvPr/>
          </p:nvSpPr>
          <p:spPr>
            <a:xfrm>
              <a:off x="7187771" y="5989618"/>
              <a:ext cx="283924" cy="523220"/>
            </a:xfrm>
            <a:prstGeom prst="rect">
              <a:avLst/>
            </a:prstGeom>
          </p:spPr>
          <p:txBody>
            <a:bodyPr wrap="none">
              <a:spAutoFit/>
            </a:bodyPr>
            <a:lstStyle/>
            <a:p>
              <a:r>
                <a:rPr lang="en-US" sz="2800" spc="-1" dirty="0">
                  <a:solidFill>
                    <a:srgbClr val="000000"/>
                  </a:solidFill>
                  <a:latin typeface="Times New Roman"/>
                </a:rPr>
                <a:t>t</a:t>
              </a:r>
              <a:endParaRPr lang="en-US" dirty="0"/>
            </a:p>
          </p:txBody>
        </p:sp>
      </p:grpSp>
      <p:sp>
        <p:nvSpPr>
          <p:cNvPr id="30" name="Rectangle 29">
            <a:extLst>
              <a:ext uri="{FF2B5EF4-FFF2-40B4-BE49-F238E27FC236}">
                <a16:creationId xmlns:a16="http://schemas.microsoft.com/office/drawing/2014/main" id="{FA73160E-2C28-49C9-9953-59872B0EE6AC}"/>
              </a:ext>
            </a:extLst>
          </p:cNvPr>
          <p:cNvSpPr/>
          <p:nvPr/>
        </p:nvSpPr>
        <p:spPr>
          <a:xfrm>
            <a:off x="6660733" y="1285064"/>
            <a:ext cx="2252677" cy="1200329"/>
          </a:xfrm>
          <a:prstGeom prst="rect">
            <a:avLst/>
          </a:prstGeom>
        </p:spPr>
        <p:txBody>
          <a:bodyPr wrap="square">
            <a:spAutoFit/>
          </a:bodyPr>
          <a:lstStyle/>
          <a:p>
            <a:r>
              <a:rPr lang="en-US" spc="-1" dirty="0">
                <a:solidFill>
                  <a:srgbClr val="000000"/>
                </a:solidFill>
                <a:latin typeface="Times New Roman"/>
              </a:rPr>
              <a:t>Irrelevant but fun note: this is also a 3D projection of a 4D cube</a:t>
            </a:r>
            <a:endParaRPr lang="en-US" dirty="0"/>
          </a:p>
        </p:txBody>
      </p:sp>
      <p:grpSp>
        <p:nvGrpSpPr>
          <p:cNvPr id="31" name="Group 30">
            <a:extLst>
              <a:ext uri="{FF2B5EF4-FFF2-40B4-BE49-F238E27FC236}">
                <a16:creationId xmlns:a16="http://schemas.microsoft.com/office/drawing/2014/main" id="{695D4D4C-E933-4399-AB92-651A4AE0ACD9}"/>
              </a:ext>
            </a:extLst>
          </p:cNvPr>
          <p:cNvGrpSpPr/>
          <p:nvPr/>
        </p:nvGrpSpPr>
        <p:grpSpPr>
          <a:xfrm>
            <a:off x="4384479" y="3144199"/>
            <a:ext cx="704923" cy="1023729"/>
            <a:chOff x="4384479" y="3144199"/>
            <a:chExt cx="704923" cy="1023729"/>
          </a:xfrm>
        </p:grpSpPr>
        <p:grpSp>
          <p:nvGrpSpPr>
            <p:cNvPr id="32" name="Group 31">
              <a:extLst>
                <a:ext uri="{FF2B5EF4-FFF2-40B4-BE49-F238E27FC236}">
                  <a16:creationId xmlns:a16="http://schemas.microsoft.com/office/drawing/2014/main" id="{7EE7B4BB-3770-4372-9118-2422F08614E9}"/>
                </a:ext>
              </a:extLst>
            </p:cNvPr>
            <p:cNvGrpSpPr/>
            <p:nvPr/>
          </p:nvGrpSpPr>
          <p:grpSpPr>
            <a:xfrm>
              <a:off x="4631722" y="3144199"/>
              <a:ext cx="191314" cy="252271"/>
              <a:chOff x="4631722" y="3130947"/>
              <a:chExt cx="191314" cy="252271"/>
            </a:xfrm>
          </p:grpSpPr>
          <p:cxnSp>
            <p:nvCxnSpPr>
              <p:cNvPr id="50" name="Straight Connector 49">
                <a:extLst>
                  <a:ext uri="{FF2B5EF4-FFF2-40B4-BE49-F238E27FC236}">
                    <a16:creationId xmlns:a16="http://schemas.microsoft.com/office/drawing/2014/main" id="{01DE5D15-1C93-412A-AB65-BCA093B600BE}"/>
                  </a:ext>
                </a:extLst>
              </p:cNvPr>
              <p:cNvCxnSpPr>
                <a:cxnSpLocks noChangeAspect="1"/>
              </p:cNvCxnSpPr>
              <p:nvPr/>
            </p:nvCxnSpPr>
            <p:spPr>
              <a:xfrm flipH="1">
                <a:off x="4631722" y="3130947"/>
                <a:ext cx="191314" cy="2286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7763D2C-B77C-4F86-839D-287BA3EB17A5}"/>
                  </a:ext>
                </a:extLst>
              </p:cNvPr>
              <p:cNvCxnSpPr>
                <a:cxnSpLocks/>
              </p:cNvCxnSpPr>
              <p:nvPr/>
            </p:nvCxnSpPr>
            <p:spPr>
              <a:xfrm flipH="1">
                <a:off x="4821806" y="3154618"/>
                <a:ext cx="1" cy="2286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5D2C3BA8-54D9-4306-86E0-17E8C38178CB}"/>
                </a:ext>
              </a:extLst>
            </p:cNvPr>
            <p:cNvGrpSpPr/>
            <p:nvPr/>
          </p:nvGrpSpPr>
          <p:grpSpPr>
            <a:xfrm>
              <a:off x="4384479" y="3426286"/>
              <a:ext cx="228600" cy="228600"/>
              <a:chOff x="4384479" y="3426286"/>
              <a:chExt cx="228600" cy="228600"/>
            </a:xfrm>
          </p:grpSpPr>
          <p:cxnSp>
            <p:nvCxnSpPr>
              <p:cNvPr id="48" name="Straight Connector 47">
                <a:extLst>
                  <a:ext uri="{FF2B5EF4-FFF2-40B4-BE49-F238E27FC236}">
                    <a16:creationId xmlns:a16="http://schemas.microsoft.com/office/drawing/2014/main" id="{641EA2FB-848E-4A50-BDF1-9AF51006E406}"/>
                  </a:ext>
                </a:extLst>
              </p:cNvPr>
              <p:cNvCxnSpPr>
                <a:cxnSpLocks/>
              </p:cNvCxnSpPr>
              <p:nvPr/>
            </p:nvCxnSpPr>
            <p:spPr>
              <a:xfrm flipH="1">
                <a:off x="4404360" y="3426286"/>
                <a:ext cx="1" cy="2286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CA96D54-C855-44C8-94AD-78824EDC0420}"/>
                  </a:ext>
                </a:extLst>
              </p:cNvPr>
              <p:cNvCxnSpPr>
                <a:cxnSpLocks/>
              </p:cNvCxnSpPr>
              <p:nvPr/>
            </p:nvCxnSpPr>
            <p:spPr>
              <a:xfrm flipH="1">
                <a:off x="4384479" y="3435621"/>
                <a:ext cx="2286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C3FFD477-FD5D-4805-ADF7-2B1A7E86C738}"/>
                </a:ext>
              </a:extLst>
            </p:cNvPr>
            <p:cNvGrpSpPr/>
            <p:nvPr/>
          </p:nvGrpSpPr>
          <p:grpSpPr>
            <a:xfrm>
              <a:off x="4828426" y="3415742"/>
              <a:ext cx="228600" cy="241977"/>
              <a:chOff x="4828426" y="3415742"/>
              <a:chExt cx="228600" cy="241977"/>
            </a:xfrm>
          </p:grpSpPr>
          <p:cxnSp>
            <p:nvCxnSpPr>
              <p:cNvPr id="46" name="Straight Connector 45">
                <a:extLst>
                  <a:ext uri="{FF2B5EF4-FFF2-40B4-BE49-F238E27FC236}">
                    <a16:creationId xmlns:a16="http://schemas.microsoft.com/office/drawing/2014/main" id="{0AE44679-8C8D-43FB-A82E-42AF7F0C9042}"/>
                  </a:ext>
                </a:extLst>
              </p:cNvPr>
              <p:cNvCxnSpPr>
                <a:cxnSpLocks noChangeAspect="1"/>
              </p:cNvCxnSpPr>
              <p:nvPr/>
            </p:nvCxnSpPr>
            <p:spPr>
              <a:xfrm flipH="1">
                <a:off x="4837130" y="3429119"/>
                <a:ext cx="191314" cy="2286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889A5EC-5141-412E-9F60-5164657D6BCD}"/>
                  </a:ext>
                </a:extLst>
              </p:cNvPr>
              <p:cNvCxnSpPr>
                <a:cxnSpLocks/>
              </p:cNvCxnSpPr>
              <p:nvPr/>
            </p:nvCxnSpPr>
            <p:spPr>
              <a:xfrm flipH="1">
                <a:off x="4828426" y="3415742"/>
                <a:ext cx="2286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F71F84EC-7645-4A9B-90F6-6CD892003122}"/>
                </a:ext>
              </a:extLst>
            </p:cNvPr>
            <p:cNvCxnSpPr>
              <a:cxnSpLocks/>
            </p:cNvCxnSpPr>
            <p:nvPr/>
          </p:nvCxnSpPr>
          <p:spPr>
            <a:xfrm flipH="1">
              <a:off x="4860802" y="3879449"/>
              <a:ext cx="2286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942019A6-B2CA-487B-8CCD-DCA2D1993B27}"/>
                </a:ext>
              </a:extLst>
            </p:cNvPr>
            <p:cNvGrpSpPr/>
            <p:nvPr/>
          </p:nvGrpSpPr>
          <p:grpSpPr>
            <a:xfrm>
              <a:off x="4400730" y="3926071"/>
              <a:ext cx="435559" cy="241857"/>
              <a:chOff x="4400730" y="3926071"/>
              <a:chExt cx="435559" cy="241857"/>
            </a:xfrm>
          </p:grpSpPr>
          <p:cxnSp>
            <p:nvCxnSpPr>
              <p:cNvPr id="44" name="Straight Connector 43">
                <a:extLst>
                  <a:ext uri="{FF2B5EF4-FFF2-40B4-BE49-F238E27FC236}">
                    <a16:creationId xmlns:a16="http://schemas.microsoft.com/office/drawing/2014/main" id="{8580FD8F-C32E-44B1-9D5E-26FC0A6CDB7A}"/>
                  </a:ext>
                </a:extLst>
              </p:cNvPr>
              <p:cNvCxnSpPr>
                <a:cxnSpLocks noChangeAspect="1"/>
              </p:cNvCxnSpPr>
              <p:nvPr/>
            </p:nvCxnSpPr>
            <p:spPr>
              <a:xfrm flipH="1" flipV="1">
                <a:off x="4400730" y="3939328"/>
                <a:ext cx="230084" cy="2286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D159F52-BE38-466A-B6E3-BDF01B2EB22A}"/>
                  </a:ext>
                </a:extLst>
              </p:cNvPr>
              <p:cNvCxnSpPr>
                <a:cxnSpLocks noChangeAspect="1"/>
              </p:cNvCxnSpPr>
              <p:nvPr/>
            </p:nvCxnSpPr>
            <p:spPr>
              <a:xfrm flipH="1">
                <a:off x="4644975" y="3926071"/>
                <a:ext cx="191314" cy="2286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414EA72A-470B-4EF7-BB2F-2D1D1C621428}"/>
                </a:ext>
              </a:extLst>
            </p:cNvPr>
            <p:cNvCxnSpPr>
              <a:cxnSpLocks noChangeAspect="1"/>
            </p:cNvCxnSpPr>
            <p:nvPr/>
          </p:nvCxnSpPr>
          <p:spPr>
            <a:xfrm flipH="1" flipV="1">
              <a:off x="4844684" y="3654408"/>
              <a:ext cx="230084" cy="2286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CD630B1A-2592-4A3E-8EDB-DC7ECE096CF0}"/>
                </a:ext>
              </a:extLst>
            </p:cNvPr>
            <p:cNvGrpSpPr/>
            <p:nvPr/>
          </p:nvGrpSpPr>
          <p:grpSpPr>
            <a:xfrm>
              <a:off x="4619390" y="3442369"/>
              <a:ext cx="242169" cy="457681"/>
              <a:chOff x="4619390" y="3442369"/>
              <a:chExt cx="242169" cy="457681"/>
            </a:xfrm>
          </p:grpSpPr>
          <p:cxnSp>
            <p:nvCxnSpPr>
              <p:cNvPr id="42" name="Straight Connector 41">
                <a:extLst>
                  <a:ext uri="{FF2B5EF4-FFF2-40B4-BE49-F238E27FC236}">
                    <a16:creationId xmlns:a16="http://schemas.microsoft.com/office/drawing/2014/main" id="{954BF09D-5C9B-4CB6-A07E-67227495E68C}"/>
                  </a:ext>
                </a:extLst>
              </p:cNvPr>
              <p:cNvCxnSpPr>
                <a:cxnSpLocks/>
              </p:cNvCxnSpPr>
              <p:nvPr/>
            </p:nvCxnSpPr>
            <p:spPr>
              <a:xfrm flipH="1">
                <a:off x="4861558" y="3671450"/>
                <a:ext cx="1" cy="2286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EB40345-A15D-4AB5-B1A7-C67B3EEFFF08}"/>
                  </a:ext>
                </a:extLst>
              </p:cNvPr>
              <p:cNvCxnSpPr>
                <a:cxnSpLocks noChangeAspect="1"/>
              </p:cNvCxnSpPr>
              <p:nvPr/>
            </p:nvCxnSpPr>
            <p:spPr>
              <a:xfrm flipH="1" flipV="1">
                <a:off x="4619390" y="3442369"/>
                <a:ext cx="230084" cy="2286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4C0D599F-45C9-41B1-9986-985F59388D6B}"/>
                </a:ext>
              </a:extLst>
            </p:cNvPr>
            <p:cNvGrpSpPr/>
            <p:nvPr/>
          </p:nvGrpSpPr>
          <p:grpSpPr>
            <a:xfrm>
              <a:off x="4404364" y="3442378"/>
              <a:ext cx="213265" cy="464304"/>
              <a:chOff x="4821806" y="2879158"/>
              <a:chExt cx="213265" cy="464304"/>
            </a:xfrm>
          </p:grpSpPr>
          <p:cxnSp>
            <p:nvCxnSpPr>
              <p:cNvPr id="40" name="Straight Connector 39">
                <a:extLst>
                  <a:ext uri="{FF2B5EF4-FFF2-40B4-BE49-F238E27FC236}">
                    <a16:creationId xmlns:a16="http://schemas.microsoft.com/office/drawing/2014/main" id="{487883F8-739B-4AE4-9F6A-FB80AE14F110}"/>
                  </a:ext>
                </a:extLst>
              </p:cNvPr>
              <p:cNvCxnSpPr>
                <a:cxnSpLocks noChangeAspect="1"/>
              </p:cNvCxnSpPr>
              <p:nvPr/>
            </p:nvCxnSpPr>
            <p:spPr>
              <a:xfrm flipH="1">
                <a:off x="4843757" y="2879158"/>
                <a:ext cx="191314" cy="2286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23CF4D-C779-4268-97FC-95895F17AAC3}"/>
                  </a:ext>
                </a:extLst>
              </p:cNvPr>
              <p:cNvCxnSpPr>
                <a:cxnSpLocks/>
              </p:cNvCxnSpPr>
              <p:nvPr/>
            </p:nvCxnSpPr>
            <p:spPr>
              <a:xfrm flipH="1">
                <a:off x="4821806" y="3114862"/>
                <a:ext cx="1" cy="2286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39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0"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3B57F92E-C5D2-4E28-A643-2ED8CB6EE998}"/>
              </a:ext>
            </a:extLst>
          </p:cNvPr>
          <p:cNvSpPr/>
          <p:nvPr/>
        </p:nvSpPr>
        <p:spPr>
          <a:xfrm>
            <a:off x="142406" y="175853"/>
            <a:ext cx="8859187" cy="6554187"/>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400" spc="-1" dirty="0">
                <a:solidFill>
                  <a:schemeClr val="bg1"/>
                </a:solidFill>
                <a:latin typeface="Courier New" panose="02070309020205020404" pitchFamily="49" charset="0"/>
                <a:cs typeface="Courier New" panose="02070309020205020404" pitchFamily="49" charset="0"/>
              </a:rPr>
              <a:t>library(</a:t>
            </a:r>
            <a:r>
              <a:rPr lang="en-US" sz="1400" spc="-1" dirty="0" err="1">
                <a:solidFill>
                  <a:schemeClr val="bg1"/>
                </a:solidFill>
                <a:latin typeface="Courier New" panose="02070309020205020404" pitchFamily="49" charset="0"/>
                <a:cs typeface="Courier New" panose="02070309020205020404" pitchFamily="49" charset="0"/>
              </a:rPr>
              <a:t>rstan</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a:solidFill>
                  <a:schemeClr val="bg1"/>
                </a:solidFill>
                <a:latin typeface="Courier New" panose="02070309020205020404" pitchFamily="49" charset="0"/>
                <a:cs typeface="Courier New" panose="02070309020205020404" pitchFamily="49" charset="0"/>
              </a:rPr>
              <a:t>library(</a:t>
            </a:r>
            <a:r>
              <a:rPr lang="en-US" sz="1400" spc="-1" dirty="0" err="1">
                <a:solidFill>
                  <a:schemeClr val="bg1"/>
                </a:solidFill>
                <a:latin typeface="Courier New" panose="02070309020205020404" pitchFamily="49" charset="0"/>
                <a:cs typeface="Courier New" panose="02070309020205020404" pitchFamily="49" charset="0"/>
              </a:rPr>
              <a:t>shinystan</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a:solidFill>
                  <a:schemeClr val="bg1"/>
                </a:solidFill>
                <a:latin typeface="Courier New" panose="02070309020205020404" pitchFamily="49" charset="0"/>
                <a:cs typeface="Courier New" panose="02070309020205020404" pitchFamily="49" charset="0"/>
              </a:rPr>
              <a:t>library(</a:t>
            </a:r>
            <a:r>
              <a:rPr lang="en-US" sz="1400" spc="-1" dirty="0" err="1">
                <a:solidFill>
                  <a:schemeClr val="bg1"/>
                </a:solidFill>
                <a:latin typeface="Courier New" panose="02070309020205020404" pitchFamily="49" charset="0"/>
                <a:cs typeface="Courier New" panose="02070309020205020404" pitchFamily="49" charset="0"/>
              </a:rPr>
              <a:t>CRFutil</a:t>
            </a:r>
            <a:r>
              <a:rPr lang="en-US" sz="1400" spc="-1" dirty="0">
                <a:solidFill>
                  <a:schemeClr val="bg1"/>
                </a:solidFill>
                <a:latin typeface="Courier New" panose="02070309020205020404" pitchFamily="49" charset="0"/>
                <a:cs typeface="Courier New" panose="02070309020205020404" pitchFamily="49" charset="0"/>
              </a:rPr>
              <a:t>)</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a:solidFill>
                  <a:srgbClr val="FFFF00"/>
                </a:solidFill>
                <a:latin typeface="Courier New" panose="02070309020205020404" pitchFamily="49" charset="0"/>
                <a:cs typeface="Courier New" panose="02070309020205020404" pitchFamily="49" charset="0"/>
              </a:rPr>
              <a:t># Tesseract field model:</a:t>
            </a:r>
          </a:p>
          <a:p>
            <a:pPr lvl="0">
              <a:defRPr/>
            </a:pPr>
            <a:r>
              <a:rPr lang="en-US" sz="1400" spc="-1" dirty="0" err="1">
                <a:solidFill>
                  <a:schemeClr val="bg1"/>
                </a:solidFill>
                <a:latin typeface="Courier New" panose="02070309020205020404" pitchFamily="49" charset="0"/>
                <a:cs typeface="Courier New" panose="02070309020205020404" pitchFamily="49" charset="0"/>
              </a:rPr>
              <a:t>grphf</a:t>
            </a:r>
            <a:r>
              <a:rPr lang="en-US" sz="1400" spc="-1" dirty="0">
                <a:solidFill>
                  <a:schemeClr val="bg1"/>
                </a:solidFill>
                <a:latin typeface="Courier New" panose="02070309020205020404" pitchFamily="49" charset="0"/>
                <a:cs typeface="Courier New" panose="02070309020205020404" pitchFamily="49" charset="0"/>
              </a:rPr>
              <a:t> &lt;-</a:t>
            </a:r>
          </a:p>
          <a:p>
            <a:pPr lvl="0">
              <a:defRPr/>
            </a:pPr>
            <a:r>
              <a:rPr lang="en-US" sz="1400" spc="-1" dirty="0">
                <a:solidFill>
                  <a:schemeClr val="bg1"/>
                </a:solidFill>
                <a:latin typeface="Courier New" panose="02070309020205020404" pitchFamily="49" charset="0"/>
                <a:cs typeface="Courier New" panose="02070309020205020404" pitchFamily="49" charset="0"/>
              </a:rPr>
              <a:t>  ~X.1:X.2   + X.1:X.4   + X.1:X.5  + X.1:X.13 +</a:t>
            </a:r>
          </a:p>
          <a:p>
            <a:pPr lvl="0">
              <a:defRPr/>
            </a:pPr>
            <a:r>
              <a:rPr lang="en-US" sz="1400" spc="-1" dirty="0">
                <a:solidFill>
                  <a:schemeClr val="bg1"/>
                </a:solidFill>
                <a:latin typeface="Courier New" panose="02070309020205020404" pitchFamily="49" charset="0"/>
                <a:cs typeface="Courier New" panose="02070309020205020404" pitchFamily="49" charset="0"/>
              </a:rPr>
              <a:t>  X.2:X.3   + X.2:X.6   + X.2:X.14 +</a:t>
            </a:r>
          </a:p>
          <a:p>
            <a:pPr lvl="0">
              <a:defRPr/>
            </a:pPr>
            <a:r>
              <a:rPr lang="en-US" sz="1400" spc="-1" dirty="0">
                <a:solidFill>
                  <a:schemeClr val="bg1"/>
                </a:solidFill>
                <a:latin typeface="Courier New" panose="02070309020205020404" pitchFamily="49" charset="0"/>
                <a:cs typeface="Courier New" panose="02070309020205020404" pitchFamily="49" charset="0"/>
              </a:rPr>
              <a:t>  X.3:X.4   + X.3:X.7   + X.3:X.15 +</a:t>
            </a:r>
          </a:p>
          <a:p>
            <a:pPr lvl="0">
              <a:defRPr/>
            </a:pPr>
            <a:r>
              <a:rPr lang="en-US" sz="1400" spc="-1" dirty="0">
                <a:solidFill>
                  <a:schemeClr val="bg1"/>
                </a:solidFill>
                <a:latin typeface="Courier New" panose="02070309020205020404" pitchFamily="49" charset="0"/>
                <a:cs typeface="Courier New" panose="02070309020205020404" pitchFamily="49" charset="0"/>
              </a:rPr>
              <a:t>  X.4:X.8   + X.4:X.16  +</a:t>
            </a:r>
          </a:p>
          <a:p>
            <a:pPr lvl="0">
              <a:defRPr/>
            </a:pPr>
            <a:r>
              <a:rPr lang="en-US" sz="1400" spc="-1" dirty="0">
                <a:solidFill>
                  <a:schemeClr val="bg1"/>
                </a:solidFill>
                <a:latin typeface="Courier New" panose="02070309020205020404" pitchFamily="49" charset="0"/>
                <a:cs typeface="Courier New" panose="02070309020205020404" pitchFamily="49" charset="0"/>
              </a:rPr>
              <a:t>  X.5:X.6   + X.5:X.8   + X.5:X.9 +</a:t>
            </a:r>
          </a:p>
          <a:p>
            <a:pPr lvl="0">
              <a:defRPr/>
            </a:pPr>
            <a:r>
              <a:rPr lang="en-US" sz="1400" spc="-1" dirty="0">
                <a:solidFill>
                  <a:schemeClr val="bg1"/>
                </a:solidFill>
                <a:latin typeface="Courier New" panose="02070309020205020404" pitchFamily="49" charset="0"/>
                <a:cs typeface="Courier New" panose="02070309020205020404" pitchFamily="49" charset="0"/>
              </a:rPr>
              <a:t>  X.6:X.7   + X.6:X.10  +</a:t>
            </a:r>
          </a:p>
          <a:p>
            <a:pPr lvl="0">
              <a:defRPr/>
            </a:pPr>
            <a:r>
              <a:rPr lang="en-US" sz="1400" spc="-1" dirty="0">
                <a:solidFill>
                  <a:schemeClr val="bg1"/>
                </a:solidFill>
                <a:latin typeface="Courier New" panose="02070309020205020404" pitchFamily="49" charset="0"/>
                <a:cs typeface="Courier New" panose="02070309020205020404" pitchFamily="49" charset="0"/>
              </a:rPr>
              <a:t>  X.7:X.8   + X.7:X.11  +</a:t>
            </a:r>
          </a:p>
          <a:p>
            <a:pPr lvl="0">
              <a:defRPr/>
            </a:pPr>
            <a:r>
              <a:rPr lang="en-US" sz="1400" spc="-1" dirty="0">
                <a:solidFill>
                  <a:schemeClr val="bg1"/>
                </a:solidFill>
                <a:latin typeface="Courier New" panose="02070309020205020404" pitchFamily="49" charset="0"/>
                <a:cs typeface="Courier New" panose="02070309020205020404" pitchFamily="49" charset="0"/>
              </a:rPr>
              <a:t>  X.8:X.12  +</a:t>
            </a:r>
          </a:p>
          <a:p>
            <a:pPr lvl="0">
              <a:defRPr/>
            </a:pPr>
            <a:r>
              <a:rPr lang="en-US" sz="1400" spc="-1" dirty="0">
                <a:solidFill>
                  <a:schemeClr val="bg1"/>
                </a:solidFill>
                <a:latin typeface="Courier New" panose="02070309020205020404" pitchFamily="49" charset="0"/>
                <a:cs typeface="Courier New" panose="02070309020205020404" pitchFamily="49" charset="0"/>
              </a:rPr>
              <a:t>  X.9:X.10  + X.9:X.12  + X.9:X.13 +</a:t>
            </a:r>
          </a:p>
          <a:p>
            <a:pPr lvl="0">
              <a:defRPr/>
            </a:pPr>
            <a:r>
              <a:rPr lang="en-US" sz="1400" spc="-1" dirty="0">
                <a:solidFill>
                  <a:schemeClr val="bg1"/>
                </a:solidFill>
                <a:latin typeface="Courier New" panose="02070309020205020404" pitchFamily="49" charset="0"/>
                <a:cs typeface="Courier New" panose="02070309020205020404" pitchFamily="49" charset="0"/>
              </a:rPr>
              <a:t>  X.10:X.11 + X.10:X.14 +</a:t>
            </a:r>
          </a:p>
          <a:p>
            <a:pPr lvl="0">
              <a:defRPr/>
            </a:pPr>
            <a:r>
              <a:rPr lang="en-US" sz="1400" spc="-1" dirty="0">
                <a:solidFill>
                  <a:schemeClr val="bg1"/>
                </a:solidFill>
                <a:latin typeface="Courier New" panose="02070309020205020404" pitchFamily="49" charset="0"/>
                <a:cs typeface="Courier New" panose="02070309020205020404" pitchFamily="49" charset="0"/>
              </a:rPr>
              <a:t>  X.11:X.12 + X.11:X.15 +</a:t>
            </a:r>
          </a:p>
          <a:p>
            <a:pPr lvl="0">
              <a:defRPr/>
            </a:pPr>
            <a:r>
              <a:rPr lang="en-US" sz="1400" spc="-1" dirty="0">
                <a:solidFill>
                  <a:schemeClr val="bg1"/>
                </a:solidFill>
                <a:latin typeface="Courier New" panose="02070309020205020404" pitchFamily="49" charset="0"/>
                <a:cs typeface="Courier New" panose="02070309020205020404" pitchFamily="49" charset="0"/>
              </a:rPr>
              <a:t>  X.12:X.16 +</a:t>
            </a:r>
          </a:p>
          <a:p>
            <a:pPr lvl="0">
              <a:defRPr/>
            </a:pPr>
            <a:r>
              <a:rPr lang="en-US" sz="1400" spc="-1" dirty="0">
                <a:solidFill>
                  <a:schemeClr val="bg1"/>
                </a:solidFill>
                <a:latin typeface="Courier New" panose="02070309020205020404" pitchFamily="49" charset="0"/>
                <a:cs typeface="Courier New" panose="02070309020205020404" pitchFamily="49" charset="0"/>
              </a:rPr>
              <a:t>  X.13:X.14 + X.13:X.16 +</a:t>
            </a:r>
          </a:p>
          <a:p>
            <a:pPr lvl="0">
              <a:defRPr/>
            </a:pPr>
            <a:r>
              <a:rPr lang="en-US" sz="1400" spc="-1" dirty="0">
                <a:solidFill>
                  <a:schemeClr val="bg1"/>
                </a:solidFill>
                <a:latin typeface="Courier New" panose="02070309020205020404" pitchFamily="49" charset="0"/>
                <a:cs typeface="Courier New" panose="02070309020205020404" pitchFamily="49" charset="0"/>
              </a:rPr>
              <a:t>  X.14:X.15 +</a:t>
            </a:r>
          </a:p>
          <a:p>
            <a:pPr lvl="0">
              <a:defRPr/>
            </a:pPr>
            <a:r>
              <a:rPr lang="en-US" sz="1400" spc="-1" dirty="0">
                <a:solidFill>
                  <a:schemeClr val="bg1"/>
                </a:solidFill>
                <a:latin typeface="Courier New" panose="02070309020205020404" pitchFamily="49" charset="0"/>
                <a:cs typeface="Courier New" panose="02070309020205020404" pitchFamily="49" charset="0"/>
              </a:rPr>
              <a:t>  X.15:X.16</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a:solidFill>
                  <a:schemeClr val="bg1"/>
                </a:solidFill>
                <a:latin typeface="Courier New" panose="02070309020205020404" pitchFamily="49" charset="0"/>
                <a:cs typeface="Courier New" panose="02070309020205020404" pitchFamily="49" charset="0"/>
              </a:rPr>
              <a:t>adj                &lt;- ug(</a:t>
            </a:r>
            <a:r>
              <a:rPr lang="en-US" sz="1400" spc="-1" dirty="0" err="1">
                <a:solidFill>
                  <a:schemeClr val="bg1"/>
                </a:solidFill>
                <a:latin typeface="Courier New" panose="02070309020205020404" pitchFamily="49" charset="0"/>
                <a:cs typeface="Courier New" panose="02070309020205020404" pitchFamily="49" charset="0"/>
              </a:rPr>
              <a:t>grphf</a:t>
            </a:r>
            <a:r>
              <a:rPr lang="en-US" sz="1400" spc="-1" dirty="0">
                <a:solidFill>
                  <a:schemeClr val="bg1"/>
                </a:solidFill>
                <a:latin typeface="Courier New" panose="02070309020205020404" pitchFamily="49" charset="0"/>
                <a:cs typeface="Courier New" panose="02070309020205020404" pitchFamily="49" charset="0"/>
              </a:rPr>
              <a:t>, result=</a:t>
            </a:r>
            <a:r>
              <a:rPr lang="en-US" sz="1400" spc="-1" dirty="0">
                <a:solidFill>
                  <a:srgbClr val="00B050"/>
                </a:solidFill>
                <a:latin typeface="Courier New" panose="02070309020205020404" pitchFamily="49" charset="0"/>
                <a:cs typeface="Courier New" panose="02070309020205020404" pitchFamily="49" charset="0"/>
              </a:rPr>
              <a:t>"matrix"</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a:solidFill>
                  <a:schemeClr val="bg1"/>
                </a:solidFill>
                <a:latin typeface="Courier New" panose="02070309020205020404" pitchFamily="49" charset="0"/>
                <a:cs typeface="Courier New" panose="02070309020205020404" pitchFamily="49" charset="0"/>
              </a:rPr>
              <a:t>node2nme           &lt;- </a:t>
            </a:r>
            <a:r>
              <a:rPr lang="en-US" sz="1400" spc="-1" dirty="0" err="1">
                <a:solidFill>
                  <a:schemeClr val="bg1"/>
                </a:solidFill>
                <a:latin typeface="Courier New" panose="02070309020205020404" pitchFamily="49" charset="0"/>
                <a:cs typeface="Courier New" panose="02070309020205020404" pitchFamily="49" charset="0"/>
              </a:rPr>
              <a:t>data.frame</a:t>
            </a:r>
            <a:r>
              <a:rPr lang="en-US" sz="1400" spc="-1" dirty="0">
                <a:solidFill>
                  <a:schemeClr val="bg1"/>
                </a:solidFill>
                <a:latin typeface="Courier New" panose="02070309020205020404" pitchFamily="49" charset="0"/>
                <a:cs typeface="Courier New" panose="02070309020205020404" pitchFamily="49" charset="0"/>
              </a:rPr>
              <a:t>(1:ncol(adj),</a:t>
            </a:r>
            <a:r>
              <a:rPr lang="en-US" sz="1400" spc="-1" dirty="0" err="1">
                <a:solidFill>
                  <a:schemeClr val="bg1"/>
                </a:solidFill>
                <a:latin typeface="Courier New" panose="02070309020205020404" pitchFamily="49" charset="0"/>
                <a:cs typeface="Courier New" panose="02070309020205020404" pitchFamily="49" charset="0"/>
              </a:rPr>
              <a:t>colnames</a:t>
            </a:r>
            <a:r>
              <a:rPr lang="en-US" sz="1400" spc="-1" dirty="0">
                <a:solidFill>
                  <a:schemeClr val="bg1"/>
                </a:solidFill>
                <a:latin typeface="Courier New" panose="02070309020205020404" pitchFamily="49" charset="0"/>
                <a:cs typeface="Courier New" panose="02070309020205020404" pitchFamily="49" charset="0"/>
              </a:rPr>
              <a:t>(adj))</a:t>
            </a:r>
          </a:p>
          <a:p>
            <a:pPr lvl="0">
              <a:defRPr/>
            </a:pPr>
            <a:r>
              <a:rPr lang="en-US" sz="1400" spc="-1" dirty="0" err="1">
                <a:solidFill>
                  <a:schemeClr val="bg1"/>
                </a:solidFill>
                <a:latin typeface="Courier New" panose="02070309020205020404" pitchFamily="49" charset="0"/>
                <a:cs typeface="Courier New" panose="02070309020205020404" pitchFamily="49" charset="0"/>
              </a:rPr>
              <a:t>colnames</a:t>
            </a:r>
            <a:r>
              <a:rPr lang="en-US" sz="1400" spc="-1" dirty="0">
                <a:solidFill>
                  <a:schemeClr val="bg1"/>
                </a:solidFill>
                <a:latin typeface="Courier New" panose="02070309020205020404" pitchFamily="49" charset="0"/>
                <a:cs typeface="Courier New" panose="02070309020205020404" pitchFamily="49" charset="0"/>
              </a:rPr>
              <a:t>(node2nme) &lt;- c(</a:t>
            </a:r>
            <a:r>
              <a:rPr lang="en-US" sz="1400" spc="-1" dirty="0">
                <a:solidFill>
                  <a:srgbClr val="00B050"/>
                </a:solidFill>
                <a:latin typeface="Courier New" panose="02070309020205020404" pitchFamily="49" charset="0"/>
                <a:cs typeface="Courier New" panose="02070309020205020404" pitchFamily="49" charset="0"/>
              </a:rPr>
              <a:t>"</a:t>
            </a:r>
            <a:r>
              <a:rPr lang="en-US" sz="1400" spc="-1" dirty="0" err="1">
                <a:solidFill>
                  <a:srgbClr val="00B050"/>
                </a:solidFill>
                <a:latin typeface="Courier New" panose="02070309020205020404" pitchFamily="49" charset="0"/>
                <a:cs typeface="Courier New" panose="02070309020205020404" pitchFamily="49" charset="0"/>
              </a:rPr>
              <a:t>node"</a:t>
            </a:r>
            <a:r>
              <a:rPr lang="en-US" sz="1400" spc="-1" dirty="0" err="1">
                <a:solidFill>
                  <a:schemeClr val="bg1"/>
                </a:solidFill>
                <a:latin typeface="Courier New" panose="02070309020205020404" pitchFamily="49" charset="0"/>
                <a:cs typeface="Courier New" panose="02070309020205020404" pitchFamily="49" charset="0"/>
              </a:rPr>
              <a:t>,</a:t>
            </a:r>
            <a:r>
              <a:rPr lang="en-US" sz="1400" spc="-1" dirty="0" err="1">
                <a:solidFill>
                  <a:srgbClr val="00B050"/>
                </a:solidFill>
                <a:latin typeface="Courier New" panose="02070309020205020404" pitchFamily="49" charset="0"/>
                <a:cs typeface="Courier New" panose="02070309020205020404" pitchFamily="49" charset="0"/>
              </a:rPr>
              <a:t>"name</a:t>
            </a:r>
            <a:r>
              <a:rPr lang="en-US" sz="1400" spc="-1" dirty="0">
                <a:solidFill>
                  <a:srgbClr val="00B050"/>
                </a:solidFill>
                <a:latin typeface="Courier New" panose="02070309020205020404" pitchFamily="49" charset="0"/>
                <a:cs typeface="Courier New" panose="02070309020205020404" pitchFamily="49" charset="0"/>
              </a:rPr>
              <a:t>"</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err="1">
                <a:solidFill>
                  <a:schemeClr val="bg1"/>
                </a:solidFill>
                <a:latin typeface="Courier New" panose="02070309020205020404" pitchFamily="49" charset="0"/>
                <a:cs typeface="Courier New" panose="02070309020205020404" pitchFamily="49" charset="0"/>
              </a:rPr>
              <a:t>node.names</a:t>
            </a:r>
            <a:r>
              <a:rPr lang="en-US" sz="1400" spc="-1" dirty="0">
                <a:solidFill>
                  <a:schemeClr val="bg1"/>
                </a:solidFill>
                <a:latin typeface="Courier New" panose="02070309020205020404" pitchFamily="49" charset="0"/>
                <a:cs typeface="Courier New" panose="02070309020205020404" pitchFamily="49" charset="0"/>
              </a:rPr>
              <a:t>      &lt;- </a:t>
            </a:r>
            <a:r>
              <a:rPr lang="en-US" sz="1400" spc="-1" dirty="0" err="1">
                <a:solidFill>
                  <a:schemeClr val="bg1"/>
                </a:solidFill>
                <a:latin typeface="Courier New" panose="02070309020205020404" pitchFamily="49" charset="0"/>
                <a:cs typeface="Courier New" panose="02070309020205020404" pitchFamily="49" charset="0"/>
              </a:rPr>
              <a:t>colnames</a:t>
            </a:r>
            <a:r>
              <a:rPr lang="en-US" sz="1400" spc="-1" dirty="0">
                <a:solidFill>
                  <a:schemeClr val="bg1"/>
                </a:solidFill>
                <a:latin typeface="Courier New" panose="02070309020205020404" pitchFamily="49" charset="0"/>
                <a:cs typeface="Courier New" panose="02070309020205020404" pitchFamily="49" charset="0"/>
              </a:rPr>
              <a:t>(adj)</a:t>
            </a:r>
          </a:p>
          <a:p>
            <a:pPr lvl="0">
              <a:defRPr/>
            </a:pPr>
            <a:endParaRPr lang="en-US" sz="1400" spc="-1" dirty="0">
              <a:solidFill>
                <a:schemeClr val="bg1"/>
              </a:solidFill>
              <a:latin typeface="Courier New" panose="02070309020205020404" pitchFamily="49" charset="0"/>
              <a:cs typeface="Courier New" panose="02070309020205020404" pitchFamily="49" charset="0"/>
            </a:endParaRPr>
          </a:p>
          <a:p>
            <a:pPr lvl="0">
              <a:defRPr/>
            </a:pPr>
            <a:r>
              <a:rPr lang="en-US" sz="1400" spc="-1" dirty="0" err="1">
                <a:solidFill>
                  <a:schemeClr val="bg1"/>
                </a:solidFill>
                <a:latin typeface="Courier New" panose="02070309020205020404" pitchFamily="49" charset="0"/>
                <a:cs typeface="Courier New" panose="02070309020205020404" pitchFamily="49" charset="0"/>
              </a:rPr>
              <a:t>gp</a:t>
            </a:r>
            <a:r>
              <a:rPr lang="en-US" sz="1400" spc="-1" dirty="0">
                <a:solidFill>
                  <a:schemeClr val="bg1"/>
                </a:solidFill>
                <a:latin typeface="Courier New" panose="02070309020205020404" pitchFamily="49" charset="0"/>
                <a:cs typeface="Courier New" panose="02070309020205020404" pitchFamily="49" charset="0"/>
              </a:rPr>
              <a:t> &lt;- ug(</a:t>
            </a:r>
            <a:r>
              <a:rPr lang="en-US" sz="1400" spc="-1" dirty="0" err="1">
                <a:solidFill>
                  <a:schemeClr val="bg1"/>
                </a:solidFill>
                <a:latin typeface="Courier New" panose="02070309020205020404" pitchFamily="49" charset="0"/>
                <a:cs typeface="Courier New" panose="02070309020205020404" pitchFamily="49" charset="0"/>
              </a:rPr>
              <a:t>grphf</a:t>
            </a:r>
            <a:r>
              <a:rPr lang="en-US" sz="1400" spc="-1" dirty="0">
                <a:solidFill>
                  <a:schemeClr val="bg1"/>
                </a:solidFill>
                <a:latin typeface="Courier New" panose="02070309020205020404" pitchFamily="49" charset="0"/>
                <a:cs typeface="Courier New" panose="02070309020205020404" pitchFamily="49" charset="0"/>
              </a:rPr>
              <a:t>, result = </a:t>
            </a:r>
            <a:r>
              <a:rPr lang="en-US" sz="1400" spc="-1" dirty="0">
                <a:solidFill>
                  <a:srgbClr val="00B050"/>
                </a:solidFill>
                <a:latin typeface="Courier New" panose="02070309020205020404" pitchFamily="49" charset="0"/>
                <a:cs typeface="Courier New" panose="02070309020205020404" pitchFamily="49" charset="0"/>
              </a:rPr>
              <a:t>"graph"</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err="1">
                <a:solidFill>
                  <a:schemeClr val="bg1"/>
                </a:solidFill>
                <a:latin typeface="Courier New" panose="02070309020205020404" pitchFamily="49" charset="0"/>
                <a:cs typeface="Courier New" panose="02070309020205020404" pitchFamily="49" charset="0"/>
              </a:rPr>
              <a:t>dev.off</a:t>
            </a:r>
            <a:r>
              <a:rPr lang="en-US" sz="1400" spc="-1" dirty="0">
                <a:solidFill>
                  <a:schemeClr val="bg1"/>
                </a:solidFill>
                <a:latin typeface="Courier New" panose="02070309020205020404" pitchFamily="49" charset="0"/>
                <a:cs typeface="Courier New" panose="02070309020205020404" pitchFamily="49" charset="0"/>
              </a:rPr>
              <a:t>()</a:t>
            </a:r>
          </a:p>
          <a:p>
            <a:pPr lvl="0">
              <a:defRPr/>
            </a:pPr>
            <a:r>
              <a:rPr lang="en-US" sz="1400" spc="-1" dirty="0" err="1">
                <a:solidFill>
                  <a:schemeClr val="bg1"/>
                </a:solidFill>
                <a:latin typeface="Courier New" panose="02070309020205020404" pitchFamily="49" charset="0"/>
                <a:cs typeface="Courier New" panose="02070309020205020404" pitchFamily="49" charset="0"/>
              </a:rPr>
              <a:t>iplot</a:t>
            </a:r>
            <a:r>
              <a:rPr lang="en-US" sz="1400" spc="-1" dirty="0">
                <a:solidFill>
                  <a:schemeClr val="bg1"/>
                </a:solidFill>
                <a:latin typeface="Courier New" panose="02070309020205020404" pitchFamily="49" charset="0"/>
                <a:cs typeface="Courier New" panose="02070309020205020404" pitchFamily="49" charset="0"/>
              </a:rPr>
              <a:t>(</a:t>
            </a:r>
            <a:r>
              <a:rPr lang="en-US" sz="1400" spc="-1" dirty="0" err="1">
                <a:solidFill>
                  <a:schemeClr val="bg1"/>
                </a:solidFill>
                <a:latin typeface="Courier New" panose="02070309020205020404" pitchFamily="49" charset="0"/>
                <a:cs typeface="Courier New" panose="02070309020205020404" pitchFamily="49" charset="0"/>
              </a:rPr>
              <a:t>gp</a:t>
            </a:r>
            <a:r>
              <a:rPr lang="en-US" sz="1400" spc="-1" dirty="0">
                <a:solidFill>
                  <a:schemeClr val="bg1"/>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48143989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B5739451-A235-4011-8EF2-CD2CB307BC8C}"/>
              </a:ext>
            </a:extLst>
          </p:cNvPr>
          <p:cNvSpPr/>
          <p:nvPr/>
        </p:nvSpPr>
        <p:spPr>
          <a:xfrm>
            <a:off x="142406" y="560166"/>
            <a:ext cx="8859187" cy="6184855"/>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a:solidFill>
                  <a:srgbClr val="FFFF00"/>
                </a:solidFill>
                <a:latin typeface="Courier New" panose="02070309020205020404" pitchFamily="49" charset="0"/>
                <a:cs typeface="Courier New" panose="02070309020205020404" pitchFamily="49" charset="0"/>
              </a:rPr>
              <a:t># Generate the "true" tesseract model</a:t>
            </a:r>
          </a:p>
          <a:p>
            <a:pPr lvl="0">
              <a:defRPr/>
            </a:pPr>
            <a:r>
              <a:rPr lang="en-US" sz="1200" spc="-1" dirty="0">
                <a:solidFill>
                  <a:schemeClr val="bg1"/>
                </a:solidFill>
                <a:latin typeface="Courier New" panose="02070309020205020404" pitchFamily="49" charset="0"/>
                <a:cs typeface="Courier New" panose="02070309020205020404" pitchFamily="49" charset="0"/>
              </a:rPr>
              <a:t>f0   &lt;- function(y){ </a:t>
            </a:r>
            <a:r>
              <a:rPr lang="en-US" sz="1200" spc="-1" dirty="0" err="1">
                <a:solidFill>
                  <a:schemeClr val="bg1"/>
                </a:solidFill>
                <a:latin typeface="Courier New" panose="02070309020205020404" pitchFamily="49" charset="0"/>
                <a:cs typeface="Courier New" panose="02070309020205020404" pitchFamily="49" charset="0"/>
              </a:rPr>
              <a:t>as.numeric</a:t>
            </a:r>
            <a:r>
              <a:rPr lang="en-US" sz="1200" spc="-1" dirty="0">
                <a:solidFill>
                  <a:schemeClr val="bg1"/>
                </a:solidFill>
                <a:latin typeface="Courier New" panose="02070309020205020404" pitchFamily="49" charset="0"/>
                <a:cs typeface="Courier New" panose="02070309020205020404" pitchFamily="49" charset="0"/>
              </a:rPr>
              <a:t>(c((y==1),(y==2)))}</a:t>
            </a:r>
          </a:p>
          <a:p>
            <a:pPr lvl="0">
              <a:defRPr/>
            </a:pPr>
            <a:r>
              <a:rPr lang="en-US" sz="1200" spc="-1" dirty="0" err="1">
                <a:solidFill>
                  <a:schemeClr val="bg1"/>
                </a:solidFill>
                <a:latin typeface="Courier New" panose="02070309020205020404" pitchFamily="49" charset="0"/>
                <a:cs typeface="Courier New" panose="02070309020205020404" pitchFamily="49" charset="0"/>
              </a:rPr>
              <a:t>tess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make.empty.field</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adj.mat</a:t>
            </a:r>
            <a:r>
              <a:rPr lang="en-US" sz="1200" spc="-1" dirty="0">
                <a:solidFill>
                  <a:schemeClr val="bg1"/>
                </a:solidFill>
                <a:latin typeface="Courier New" panose="02070309020205020404" pitchFamily="49" charset="0"/>
                <a:cs typeface="Courier New" panose="02070309020205020404" pitchFamily="49" charset="0"/>
              </a:rPr>
              <a:t> = adj, </a:t>
            </a:r>
            <a:r>
              <a:rPr lang="en-US" sz="1200" spc="-1" dirty="0" err="1">
                <a:solidFill>
                  <a:schemeClr val="bg1"/>
                </a:solidFill>
                <a:latin typeface="Courier New" panose="02070309020205020404" pitchFamily="49" charset="0"/>
                <a:cs typeface="Courier New" panose="02070309020205020404" pitchFamily="49" charset="0"/>
              </a:rPr>
              <a:t>parameterization.typ</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a:solidFill>
                  <a:srgbClr val="00B050"/>
                </a:solidFill>
                <a:latin typeface="Courier New" panose="02070309020205020404" pitchFamily="49" charset="0"/>
                <a:cs typeface="Courier New" panose="02070309020205020404" pitchFamily="49" charset="0"/>
              </a:rPr>
              <a:t>"standard"</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plotQ</a:t>
            </a:r>
            <a:r>
              <a:rPr lang="en-US" sz="1200" spc="-1" dirty="0">
                <a:solidFill>
                  <a:schemeClr val="bg1"/>
                </a:solidFill>
                <a:latin typeface="Courier New" panose="02070309020205020404" pitchFamily="49" charset="0"/>
                <a:cs typeface="Courier New" panose="02070309020205020404" pitchFamily="49" charset="0"/>
              </a:rPr>
              <a:t> = 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set.seed</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a:solidFill>
                  <a:srgbClr val="FF0000"/>
                </a:solidFill>
                <a:latin typeface="Courier New" panose="02070309020205020404" pitchFamily="49" charset="0"/>
                <a:cs typeface="Courier New" panose="02070309020205020404" pitchFamily="49" charset="0"/>
              </a:rPr>
              <a:t>87</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tess$par</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runif</a:t>
            </a:r>
            <a:r>
              <a:rPr lang="en-US" sz="1200" spc="-1" dirty="0">
                <a:solidFill>
                  <a:schemeClr val="bg1"/>
                </a:solidFill>
                <a:latin typeface="Courier New" panose="02070309020205020404" pitchFamily="49" charset="0"/>
                <a:cs typeface="Courier New" panose="02070309020205020404" pitchFamily="49" charset="0"/>
              </a:rPr>
              <a:t>(tess$n.par,-1.5,1.5)</a:t>
            </a:r>
          </a:p>
          <a:p>
            <a:pPr lvl="0">
              <a:defRPr/>
            </a:pPr>
            <a:r>
              <a:rPr lang="en-US" sz="1200" spc="-1" dirty="0">
                <a:solidFill>
                  <a:schemeClr val="bg1"/>
                </a:solidFill>
                <a:latin typeface="Courier New" panose="02070309020205020404" pitchFamily="49" charset="0"/>
                <a:cs typeface="Courier New" panose="02070309020205020404" pitchFamily="49" charset="0"/>
              </a:rPr>
              <a:t>out.pot  &lt;- </a:t>
            </a:r>
            <a:r>
              <a:rPr lang="en-US" sz="1200" spc="-1" dirty="0" err="1">
                <a:solidFill>
                  <a:schemeClr val="bg1"/>
                </a:solidFill>
                <a:latin typeface="Courier New" panose="02070309020205020404" pitchFamily="49" charset="0"/>
                <a:cs typeface="Courier New" panose="02070309020205020404" pitchFamily="49" charset="0"/>
              </a:rPr>
              <a:t>make.pots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parms</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tess$par</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crf</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tess</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rescaleQ</a:t>
            </a:r>
            <a:r>
              <a:rPr lang="en-US" sz="1200" spc="-1" dirty="0">
                <a:solidFill>
                  <a:schemeClr val="bg1"/>
                </a:solidFill>
                <a:latin typeface="Courier New" panose="02070309020205020404" pitchFamily="49" charset="0"/>
                <a:cs typeface="Courier New" panose="02070309020205020404" pitchFamily="49" charset="0"/>
              </a:rPr>
              <a:t> = F, </a:t>
            </a:r>
            <a:r>
              <a:rPr lang="en-US" sz="1200" spc="-1" dirty="0" err="1">
                <a:solidFill>
                  <a:schemeClr val="bg1"/>
                </a:solidFill>
                <a:latin typeface="Courier New" panose="02070309020205020404" pitchFamily="49" charset="0"/>
                <a:cs typeface="Courier New" panose="02070309020205020404" pitchFamily="49" charset="0"/>
              </a:rPr>
              <a:t>replaceQ</a:t>
            </a:r>
            <a:r>
              <a:rPr lang="en-US" sz="1200" spc="-1" dirty="0">
                <a:solidFill>
                  <a:schemeClr val="bg1"/>
                </a:solidFill>
                <a:latin typeface="Courier New" panose="02070309020205020404" pitchFamily="49" charset="0"/>
                <a:cs typeface="Courier New" panose="02070309020205020404" pitchFamily="49" charset="0"/>
              </a:rPr>
              <a:t> = 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a:defRPr/>
            </a:pPr>
            <a:r>
              <a:rPr lang="en-US" sz="1200" spc="-1" dirty="0">
                <a:solidFill>
                  <a:srgbClr val="FFFF00"/>
                </a:solidFill>
                <a:latin typeface="Courier New" panose="02070309020205020404" pitchFamily="49" charset="0"/>
                <a:cs typeface="Courier New" panose="02070309020205020404" pitchFamily="49" charset="0"/>
              </a:rPr>
              <a:t># Compute "</a:t>
            </a:r>
            <a:r>
              <a:rPr lang="en-US" sz="1200" spc="-1" dirty="0">
                <a:solidFill>
                  <a:srgbClr val="FF0000"/>
                </a:solidFill>
                <a:latin typeface="Courier New" panose="02070309020205020404" pitchFamily="49" charset="0"/>
                <a:cs typeface="Courier New" panose="02070309020205020404" pitchFamily="49" charset="0"/>
              </a:rPr>
              <a:t>true</a:t>
            </a:r>
            <a:r>
              <a:rPr lang="en-US" sz="1200" spc="-1" dirty="0">
                <a:solidFill>
                  <a:srgbClr val="FFFF00"/>
                </a:solidFill>
                <a:latin typeface="Courier New" panose="02070309020205020404" pitchFamily="49" charset="0"/>
                <a:cs typeface="Courier New" panose="02070309020205020404" pitchFamily="49" charset="0"/>
              </a:rPr>
              <a:t>" joint distribution</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gR.tess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make.gRbase.potentials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tess</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state.nmes</a:t>
            </a:r>
            <a:r>
              <a:rPr lang="en-US" sz="1200" spc="-1" dirty="0">
                <a:solidFill>
                  <a:schemeClr val="bg1"/>
                </a:solidFill>
                <a:latin typeface="Courier New" panose="02070309020205020404" pitchFamily="49" charset="0"/>
                <a:cs typeface="Courier New" panose="02070309020205020404" pitchFamily="49" charset="0"/>
              </a:rPr>
              <a:t> = c("1","2"))</a:t>
            </a:r>
          </a:p>
          <a:p>
            <a:pPr lvl="0">
              <a:defRPr/>
            </a:pPr>
            <a:r>
              <a:rPr lang="en-US" sz="1200" spc="-1" dirty="0" err="1">
                <a:solidFill>
                  <a:schemeClr val="bg1"/>
                </a:solidFill>
                <a:latin typeface="Courier New" panose="02070309020205020404" pitchFamily="49" charset="0"/>
                <a:cs typeface="Courier New" panose="02070309020205020404" pitchFamily="49" charset="0"/>
              </a:rPr>
              <a:t>gR.dist.info.fit.model</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distribution.from.potentials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gR.tess$node.potentials</a:t>
            </a:r>
            <a:r>
              <a:rPr lang="en-US" sz="1200" spc="-1" dirty="0">
                <a:solidFill>
                  <a:schemeClr val="bg1"/>
                </a:solidFill>
                <a:latin typeface="Courier New" panose="02070309020205020404" pitchFamily="49" charset="0"/>
                <a:cs typeface="Courier New" panose="02070309020205020404" pitchFamily="49" charset="0"/>
              </a:rPr>
              <a:t>,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gR.tess$edge.potentials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joint.dist</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as.data.frame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as.table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gR.dist.info.fit.model$state.probs</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Rearrange columns (node states) to be in the same order as in </a:t>
            </a:r>
            <a:r>
              <a:rPr lang="en-US" sz="1200" spc="-1" dirty="0" err="1">
                <a:solidFill>
                  <a:srgbClr val="FFFF00"/>
                </a:solidFill>
                <a:latin typeface="Courier New" panose="02070309020205020404" pitchFamily="49" charset="0"/>
                <a:cs typeface="Courier New" panose="02070309020205020404" pitchFamily="49" charset="0"/>
              </a:rPr>
              <a:t>node.names</a:t>
            </a:r>
            <a:endParaRPr lang="en-US" sz="1200" spc="-1" dirty="0">
              <a:solidFill>
                <a:srgbClr val="FFFF00"/>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scrambled.nn</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colnames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joint.dist</a:t>
            </a:r>
            <a:r>
              <a:rPr lang="en-US" sz="1200" spc="-1" dirty="0">
                <a:solidFill>
                  <a:schemeClr val="bg1"/>
                </a:solidFill>
                <a:latin typeface="Courier New" panose="02070309020205020404" pitchFamily="49" charset="0"/>
                <a:cs typeface="Courier New" panose="02070309020205020404" pitchFamily="49" charset="0"/>
              </a:rPr>
              <a:t>)[1:(</a:t>
            </a:r>
            <a:r>
              <a:rPr lang="en-US" sz="1200" spc="-1" dirty="0" err="1">
                <a:solidFill>
                  <a:schemeClr val="bg1"/>
                </a:solidFill>
                <a:latin typeface="Courier New" panose="02070309020205020404" pitchFamily="49" charset="0"/>
                <a:cs typeface="Courier New" panose="02070309020205020404" pitchFamily="49" charset="0"/>
              </a:rPr>
              <a:t>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joint.dist</a:t>
            </a:r>
            <a:r>
              <a:rPr lang="en-US" sz="1200" spc="-1" dirty="0">
                <a:solidFill>
                  <a:schemeClr val="bg1"/>
                </a:solidFill>
                <a:latin typeface="Courier New" panose="02070309020205020404" pitchFamily="49" charset="0"/>
                <a:cs typeface="Courier New" panose="02070309020205020404" pitchFamily="49" charset="0"/>
              </a:rPr>
              <a:t>)-1)]</a:t>
            </a:r>
          </a:p>
          <a:p>
            <a:pPr lvl="0">
              <a:defRPr/>
            </a:pPr>
            <a:r>
              <a:rPr lang="en-US" sz="1200" spc="-1" dirty="0" err="1">
                <a:solidFill>
                  <a:schemeClr val="bg1"/>
                </a:solidFill>
                <a:latin typeface="Courier New" panose="02070309020205020404" pitchFamily="49" charset="0"/>
                <a:cs typeface="Courier New" panose="02070309020205020404" pitchFamily="49" charset="0"/>
              </a:rPr>
              <a:t>rearr.idxs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sapply</a:t>
            </a:r>
            <a:r>
              <a:rPr lang="en-US" sz="1200" spc="-1" dirty="0">
                <a:solidFill>
                  <a:schemeClr val="bg1"/>
                </a:solidFill>
                <a:latin typeface="Courier New" panose="02070309020205020404" pitchFamily="49" charset="0"/>
                <a:cs typeface="Courier New" panose="02070309020205020404" pitchFamily="49" charset="0"/>
              </a:rPr>
              <a:t>(1:length(</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function(xx){</a:t>
            </a:r>
          </a:p>
          <a:p>
            <a:pPr lvl="0">
              <a:defRPr/>
            </a:pPr>
            <a:r>
              <a:rPr lang="en-US" sz="1200" spc="-1" dirty="0">
                <a:solidFill>
                  <a:schemeClr val="bg1"/>
                </a:solidFill>
                <a:latin typeface="Courier New" panose="02070309020205020404" pitchFamily="49" charset="0"/>
                <a:cs typeface="Courier New" panose="02070309020205020404" pitchFamily="49" charset="0"/>
              </a:rPr>
              <a:t>                                               which(</a:t>
            </a:r>
            <a:r>
              <a:rPr lang="en-US" sz="1200" spc="-1" dirty="0" err="1">
                <a:solidFill>
                  <a:schemeClr val="bg1"/>
                </a:solidFill>
                <a:latin typeface="Courier New" panose="02070309020205020404" pitchFamily="49" charset="0"/>
                <a:cs typeface="Courier New" panose="02070309020205020404" pitchFamily="49" charset="0"/>
              </a:rPr>
              <a:t>scrambled.nn</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[xx])})</a:t>
            </a:r>
          </a:p>
          <a:p>
            <a:pPr lvl="0">
              <a:defRPr/>
            </a:pPr>
            <a:r>
              <a:rPr lang="en-US" sz="1200" spc="-1" dirty="0" err="1">
                <a:solidFill>
                  <a:schemeClr val="bg1"/>
                </a:solidFill>
                <a:latin typeface="Courier New" panose="02070309020205020404" pitchFamily="49" charset="0"/>
                <a:cs typeface="Courier New" panose="02070309020205020404" pitchFamily="49" charset="0"/>
              </a:rPr>
              <a:t>joint.dist.rearr</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joint.dist</a:t>
            </a:r>
            <a:r>
              <a:rPr lang="en-US" sz="1200" spc="-1" dirty="0">
                <a:solidFill>
                  <a:schemeClr val="bg1"/>
                </a:solidFill>
                <a:latin typeface="Courier New" panose="02070309020205020404" pitchFamily="49" charset="0"/>
                <a:cs typeface="Courier New" panose="02070309020205020404" pitchFamily="49" charset="0"/>
              </a:rPr>
              <a:t>[c(</a:t>
            </a:r>
            <a:r>
              <a:rPr lang="en-US" sz="1200" spc="-1" dirty="0" err="1">
                <a:solidFill>
                  <a:schemeClr val="bg1"/>
                </a:solidFill>
                <a:latin typeface="Courier New" panose="02070309020205020404" pitchFamily="49" charset="0"/>
                <a:cs typeface="Courier New" panose="02070309020205020404" pitchFamily="49" charset="0"/>
              </a:rPr>
              <a:t>rearr.idxs,ncol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joint.dist</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a:defRPr/>
            </a:pPr>
            <a:r>
              <a:rPr lang="en-US" sz="1200" spc="-1" dirty="0">
                <a:solidFill>
                  <a:srgbClr val="FFFF00"/>
                </a:solidFill>
                <a:latin typeface="Courier New" panose="02070309020205020404" pitchFamily="49" charset="0"/>
                <a:cs typeface="Courier New" panose="02070309020205020404" pitchFamily="49" charset="0"/>
              </a:rPr>
              <a:t># Convert configs to binary vectors and then to integers. These integers will be their indices</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joint.dist.rearr</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joint.dist.rearr</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as.matrix</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[which(</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 == 2, </a:t>
            </a:r>
            <a:r>
              <a:rPr lang="en-US" sz="1200" spc="-1" dirty="0" err="1">
                <a:solidFill>
                  <a:schemeClr val="bg1"/>
                </a:solidFill>
                <a:latin typeface="Courier New" panose="02070309020205020404" pitchFamily="49" charset="0"/>
                <a:cs typeface="Courier New" panose="02070309020205020404" pitchFamily="49" charset="0"/>
              </a:rPr>
              <a:t>arr.ind</a:t>
            </a:r>
            <a:r>
              <a:rPr lang="en-US" sz="1200" spc="-1" dirty="0">
                <a:solidFill>
                  <a:schemeClr val="bg1"/>
                </a:solidFill>
                <a:latin typeface="Courier New" panose="02070309020205020404" pitchFamily="49" charset="0"/>
                <a:cs typeface="Courier New" panose="02070309020205020404" pitchFamily="49" charset="0"/>
              </a:rPr>
              <a:t> = T)] &lt;- 0</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nn</a:t>
            </a:r>
            <a:r>
              <a:rPr lang="en-US" sz="1200" spc="-1" dirty="0">
                <a:solidFill>
                  <a:schemeClr val="bg1"/>
                </a:solidFill>
                <a:latin typeface="Courier New" panose="02070309020205020404" pitchFamily="49" charset="0"/>
                <a:cs typeface="Courier New" panose="02070309020205020404" pitchFamily="49" charset="0"/>
              </a:rPr>
              <a:t>                &lt;- length(</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powers.of.two</a:t>
            </a:r>
            <a:r>
              <a:rPr lang="en-US" sz="1200" spc="-1" dirty="0">
                <a:solidFill>
                  <a:schemeClr val="bg1"/>
                </a:solidFill>
                <a:latin typeface="Courier New" panose="02070309020205020404" pitchFamily="49" charset="0"/>
                <a:cs typeface="Courier New" panose="02070309020205020404" pitchFamily="49" charset="0"/>
              </a:rPr>
              <a:t>     &lt;- 2^(0:(</a:t>
            </a:r>
            <a:r>
              <a:rPr lang="en-US" sz="1200" spc="-1" dirty="0" err="1">
                <a:solidFill>
                  <a:schemeClr val="bg1"/>
                </a:solidFill>
                <a:latin typeface="Courier New" panose="02070309020205020404" pitchFamily="49" charset="0"/>
                <a:cs typeface="Courier New" panose="02070309020205020404" pitchFamily="49" charset="0"/>
              </a:rPr>
              <a:t>nn</a:t>
            </a:r>
            <a:r>
              <a:rPr lang="en-US" sz="1200" spc="-1" dirty="0">
                <a:solidFill>
                  <a:schemeClr val="bg1"/>
                </a:solidFill>
                <a:latin typeface="Courier New" panose="02070309020205020404" pitchFamily="49" charset="0"/>
                <a:cs typeface="Courier New" panose="02070309020205020404" pitchFamily="49" charset="0"/>
              </a:rPr>
              <a:t> - 1))</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joint.config.idxs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sapply</a:t>
            </a:r>
            <a:r>
              <a:rPr lang="en-US" sz="1200" spc="-1" dirty="0">
                <a:solidFill>
                  <a:schemeClr val="bg1"/>
                </a:solidFill>
                <a:latin typeface="Courier New" panose="02070309020205020404" pitchFamily="49" charset="0"/>
                <a:cs typeface="Courier New" panose="02070309020205020404" pitchFamily="49" charset="0"/>
              </a:rPr>
              <a:t>(1:nrow(</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),function(xx){</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as.integer</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as.numeric</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[xx,]) %*% </a:t>
            </a:r>
            <a:r>
              <a:rPr lang="en-US" sz="1200" spc="-1" dirty="0" err="1">
                <a:solidFill>
                  <a:schemeClr val="bg1"/>
                </a:solidFill>
                <a:latin typeface="Courier New" panose="02070309020205020404" pitchFamily="49" charset="0"/>
                <a:cs typeface="Courier New" panose="02070309020205020404" pitchFamily="49" charset="0"/>
              </a:rPr>
              <a:t>powers.of.two</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Order </a:t>
            </a:r>
            <a:r>
              <a:rPr lang="en-US" sz="1200" spc="-1" dirty="0" err="1">
                <a:solidFill>
                  <a:srgbClr val="FFFF00"/>
                </a:solidFill>
                <a:latin typeface="Courier New" panose="02070309020205020404" pitchFamily="49" charset="0"/>
                <a:cs typeface="Courier New" panose="02070309020205020404" pitchFamily="49" charset="0"/>
              </a:rPr>
              <a:t>joint.config.idxs</a:t>
            </a:r>
            <a:r>
              <a:rPr lang="en-US" sz="1200" spc="-1" dirty="0">
                <a:solidFill>
                  <a:srgbClr val="FFFF00"/>
                </a:solidFill>
                <a:latin typeface="Courier New" panose="02070309020205020404" pitchFamily="49" charset="0"/>
                <a:cs typeface="Courier New" panose="02070309020205020404" pitchFamily="49" charset="0"/>
              </a:rPr>
              <a:t> into decreasing order</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&lt;- order(</a:t>
            </a:r>
            <a:r>
              <a:rPr lang="en-US" sz="1200" spc="-1" dirty="0" err="1">
                <a:solidFill>
                  <a:schemeClr val="bg1"/>
                </a:solidFill>
                <a:latin typeface="Courier New" panose="02070309020205020404" pitchFamily="49" charset="0"/>
                <a:cs typeface="Courier New" panose="02070309020205020404" pitchFamily="49" charset="0"/>
              </a:rPr>
              <a:t>joint.config.idxs</a:t>
            </a:r>
            <a:r>
              <a:rPr lang="en-US" sz="1200" spc="-1" dirty="0">
                <a:solidFill>
                  <a:schemeClr val="bg1"/>
                </a:solidFill>
                <a:latin typeface="Courier New" panose="02070309020205020404" pitchFamily="49" charset="0"/>
                <a:cs typeface="Courier New" panose="02070309020205020404" pitchFamily="49" charset="0"/>
              </a:rPr>
              <a:t>, decreasing = T)</a:t>
            </a:r>
          </a:p>
        </p:txBody>
      </p:sp>
      <p:sp>
        <p:nvSpPr>
          <p:cNvPr id="3" name="TextBox 2">
            <a:extLst>
              <a:ext uri="{FF2B5EF4-FFF2-40B4-BE49-F238E27FC236}">
                <a16:creationId xmlns:a16="http://schemas.microsoft.com/office/drawing/2014/main" id="{68398375-FB76-4F23-91E3-200FDF8A3380}"/>
              </a:ext>
            </a:extLst>
          </p:cNvPr>
          <p:cNvSpPr txBox="1"/>
          <p:nvPr/>
        </p:nvSpPr>
        <p:spPr>
          <a:xfrm>
            <a:off x="2424424" y="85249"/>
            <a:ext cx="429515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“True” tesseract joint distribution</a:t>
            </a:r>
          </a:p>
        </p:txBody>
      </p:sp>
    </p:spTree>
    <p:extLst>
      <p:ext uri="{BB962C8B-B14F-4D97-AF65-F5344CB8AC3E}">
        <p14:creationId xmlns:p14="http://schemas.microsoft.com/office/powerpoint/2010/main" val="29413039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D5CE009A-22C9-469D-8FB8-2B15F9256EC3}"/>
              </a:ext>
            </a:extLst>
          </p:cNvPr>
          <p:cNvSpPr/>
          <p:nvPr/>
        </p:nvSpPr>
        <p:spPr>
          <a:xfrm>
            <a:off x="142406" y="560166"/>
            <a:ext cx="8859187" cy="1937538"/>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joint.dist.rearr</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joint.dist.rearr</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a:solidFill>
                  <a:schemeClr val="bg1"/>
                </a:solidFill>
                <a:latin typeface="Courier New" panose="02070309020205020404" pitchFamily="49" charset="0"/>
                <a:cs typeface="Courier New" panose="02070309020205020404" pitchFamily="49" charset="0"/>
              </a:rPr>
              <a:t>plot(</a:t>
            </a: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typ</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a:solidFill>
                  <a:srgbClr val="00B050"/>
                </a:solidFill>
                <a:latin typeface="Courier New" panose="02070309020205020404" pitchFamily="49" charset="0"/>
                <a:cs typeface="Courier New" panose="02070309020205020404" pitchFamily="49" charset="0"/>
              </a:rPr>
              <a:t>"h"</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joint.dist.info.ordered</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data.frame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joint.config.idxs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colnames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joint.dist.info.ordered</a:t>
            </a:r>
            <a:r>
              <a:rPr lang="en-US" sz="1200" spc="-1" dirty="0">
                <a:solidFill>
                  <a:schemeClr val="bg1"/>
                </a:solidFill>
                <a:latin typeface="Courier New" panose="02070309020205020404" pitchFamily="49" charset="0"/>
                <a:cs typeface="Courier New" panose="02070309020205020404" pitchFamily="49" charset="0"/>
              </a:rPr>
              <a:t>) &lt;- c(</a:t>
            </a:r>
            <a:r>
              <a:rPr lang="en-US" sz="1200" spc="-1" dirty="0">
                <a:solidFill>
                  <a:srgbClr val="00B050"/>
                </a:solidFill>
                <a:latin typeface="Courier New" panose="02070309020205020404" pitchFamily="49" charset="0"/>
                <a:cs typeface="Courier New" panose="02070309020205020404" pitchFamily="49" charset="0"/>
              </a:rPr>
              <a:t>"</a:t>
            </a:r>
            <a:r>
              <a:rPr lang="en-US" sz="1200" spc="-1" dirty="0" err="1">
                <a:solidFill>
                  <a:srgbClr val="00B050"/>
                </a:solidFill>
                <a:latin typeface="Courier New" panose="02070309020205020404" pitchFamily="49" charset="0"/>
                <a:cs typeface="Courier New" panose="02070309020205020404" pitchFamily="49" charset="0"/>
              </a:rPr>
              <a:t>config.idx</a:t>
            </a:r>
            <a:r>
              <a:rPr lang="en-US" sz="1200" spc="-1" dirty="0">
                <a:solidFill>
                  <a:srgbClr val="00B050"/>
                </a:solidFill>
                <a:latin typeface="Courier New" panose="02070309020205020404" pitchFamily="49" charset="0"/>
                <a:cs typeface="Courier New" panose="02070309020205020404" pitchFamily="49" charset="0"/>
              </a:rPr>
              <a:t>"</a:t>
            </a:r>
            <a:r>
              <a:rPr lang="en-US" sz="1200" spc="-1" dirty="0">
                <a:solidFill>
                  <a:schemeClr val="bg1"/>
                </a:solidFill>
                <a:latin typeface="Courier New" panose="02070309020205020404" pitchFamily="49" charset="0"/>
                <a:cs typeface="Courier New" panose="02070309020205020404" pitchFamily="49" charset="0"/>
              </a:rPr>
              <a:t>, node.names,</a:t>
            </a:r>
            <a:r>
              <a:rPr lang="en-US" sz="1200" spc="-1" dirty="0">
                <a:solidFill>
                  <a:srgbClr val="00B050"/>
                </a:solidFill>
                <a:latin typeface="Courier New" panose="02070309020205020404" pitchFamily="49" charset="0"/>
                <a:cs typeface="Courier New" panose="02070309020205020404" pitchFamily="49" charset="0"/>
              </a:rPr>
              <a:t>"</a:t>
            </a:r>
            <a:r>
              <a:rPr lang="en-US" sz="1200" spc="-1" dirty="0" err="1">
                <a:solidFill>
                  <a:srgbClr val="00B050"/>
                </a:solidFill>
                <a:latin typeface="Courier New" panose="02070309020205020404" pitchFamily="49" charset="0"/>
                <a:cs typeface="Courier New" panose="02070309020205020404" pitchFamily="49" charset="0"/>
              </a:rPr>
              <a:t>config.Pr</a:t>
            </a:r>
            <a:r>
              <a:rPr lang="en-US" sz="1200" spc="-1" dirty="0">
                <a:solidFill>
                  <a:srgbClr val="00B050"/>
                </a:solidFill>
                <a:latin typeface="Courier New" panose="02070309020205020404" pitchFamily="49" charset="0"/>
                <a:cs typeface="Courier New" panose="02070309020205020404" pitchFamily="49" charset="0"/>
              </a:rPr>
              <a:t>"</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a:solidFill>
                  <a:schemeClr val="bg1"/>
                </a:solidFill>
                <a:latin typeface="Courier New" panose="02070309020205020404" pitchFamily="49" charset="0"/>
                <a:cs typeface="Courier New" panose="02070309020205020404" pitchFamily="49" charset="0"/>
              </a:rPr>
              <a:t>head(</a:t>
            </a:r>
            <a:r>
              <a:rPr lang="en-US" sz="1200" spc="-1" dirty="0" err="1">
                <a:solidFill>
                  <a:schemeClr val="bg1"/>
                </a:solidFill>
                <a:latin typeface="Courier New" panose="02070309020205020404" pitchFamily="49" charset="0"/>
                <a:cs typeface="Courier New" panose="02070309020205020404" pitchFamily="49" charset="0"/>
              </a:rPr>
              <a:t>joint.dist.info.ordered</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a:solidFill>
                  <a:srgbClr val="FFFF00"/>
                </a:solidFill>
                <a:latin typeface="Courier New" panose="02070309020205020404" pitchFamily="49" charset="0"/>
                <a:cs typeface="Courier New" panose="02070309020205020404" pitchFamily="49" charset="0"/>
              </a:rPr>
              <a:t># Check</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chemeClr val="bg1"/>
                </a:solidFill>
                <a:latin typeface="Courier New" panose="02070309020205020404" pitchFamily="49" charset="0"/>
                <a:cs typeface="Courier New" panose="02070309020205020404" pitchFamily="49" charset="0"/>
              </a:rPr>
              <a:t>sum(</a:t>
            </a: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a:solidFill>
                  <a:srgbClr val="FFFF00"/>
                </a:solidFill>
                <a:latin typeface="Courier New" panose="02070309020205020404" pitchFamily="49" charset="0"/>
                <a:cs typeface="Courier New" panose="02070309020205020404" pitchFamily="49" charset="0"/>
              </a:rPr>
              <a:t># config probs sum to 1?</a:t>
            </a:r>
          </a:p>
        </p:txBody>
      </p:sp>
      <p:sp>
        <p:nvSpPr>
          <p:cNvPr id="3" name="TextBox 2">
            <a:extLst>
              <a:ext uri="{FF2B5EF4-FFF2-40B4-BE49-F238E27FC236}">
                <a16:creationId xmlns:a16="http://schemas.microsoft.com/office/drawing/2014/main" id="{566B9A2C-E04E-4B44-9889-25305DE8D100}"/>
              </a:ext>
            </a:extLst>
          </p:cNvPr>
          <p:cNvSpPr txBox="1"/>
          <p:nvPr/>
        </p:nvSpPr>
        <p:spPr>
          <a:xfrm>
            <a:off x="2424424" y="85249"/>
            <a:ext cx="429515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“True” tesseract joint distribution</a:t>
            </a:r>
          </a:p>
        </p:txBody>
      </p:sp>
      <p:pic>
        <p:nvPicPr>
          <p:cNvPr id="4" name="Picture 3">
            <a:extLst>
              <a:ext uri="{FF2B5EF4-FFF2-40B4-BE49-F238E27FC236}">
                <a16:creationId xmlns:a16="http://schemas.microsoft.com/office/drawing/2014/main" id="{43C26A21-42A5-46E1-8F29-9318244A8770}"/>
              </a:ext>
            </a:extLst>
          </p:cNvPr>
          <p:cNvPicPr>
            <a:picLocks noChangeAspect="1"/>
          </p:cNvPicPr>
          <p:nvPr/>
        </p:nvPicPr>
        <p:blipFill>
          <a:blip r:embed="rId2"/>
          <a:stretch>
            <a:fillRect/>
          </a:stretch>
        </p:blipFill>
        <p:spPr>
          <a:xfrm>
            <a:off x="0" y="3639206"/>
            <a:ext cx="9144000" cy="2017986"/>
          </a:xfrm>
          <a:prstGeom prst="rect">
            <a:avLst/>
          </a:prstGeom>
        </p:spPr>
      </p:pic>
      <p:sp>
        <p:nvSpPr>
          <p:cNvPr id="5" name="Rectangle 4">
            <a:extLst>
              <a:ext uri="{FF2B5EF4-FFF2-40B4-BE49-F238E27FC236}">
                <a16:creationId xmlns:a16="http://schemas.microsoft.com/office/drawing/2014/main" id="{D7E39BDB-01B7-43F1-AA86-055A955C78D8}"/>
              </a:ext>
            </a:extLst>
          </p:cNvPr>
          <p:cNvSpPr/>
          <p:nvPr/>
        </p:nvSpPr>
        <p:spPr>
          <a:xfrm>
            <a:off x="3614861" y="5726134"/>
            <a:ext cx="2050561"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Configuration Index</a:t>
            </a:r>
            <a:endParaRPr lang="en-US" dirty="0"/>
          </a:p>
        </p:txBody>
      </p:sp>
      <p:sp>
        <p:nvSpPr>
          <p:cNvPr id="6" name="Rectangle 5">
            <a:extLst>
              <a:ext uri="{FF2B5EF4-FFF2-40B4-BE49-F238E27FC236}">
                <a16:creationId xmlns:a16="http://schemas.microsoft.com/office/drawing/2014/main" id="{C7F02E67-C95B-443F-8EB8-7D64ECECFDDD}"/>
              </a:ext>
            </a:extLst>
          </p:cNvPr>
          <p:cNvSpPr/>
          <p:nvPr/>
        </p:nvSpPr>
        <p:spPr>
          <a:xfrm>
            <a:off x="599182" y="3115986"/>
            <a:ext cx="8025146"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“True” Configuration Probabilities (Joint Distribution)</a:t>
            </a:r>
            <a:endParaRPr lang="en-US" sz="2800" dirty="0"/>
          </a:p>
        </p:txBody>
      </p:sp>
    </p:spTree>
    <p:extLst>
      <p:ext uri="{BB962C8B-B14F-4D97-AF65-F5344CB8AC3E}">
        <p14:creationId xmlns:p14="http://schemas.microsoft.com/office/powerpoint/2010/main" val="11306073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3EC117A4-CCF3-4993-B428-B93FD3052043}"/>
              </a:ext>
            </a:extLst>
          </p:cNvPr>
          <p:cNvSpPr/>
          <p:nvPr/>
        </p:nvSpPr>
        <p:spPr>
          <a:xfrm>
            <a:off x="142406" y="560166"/>
            <a:ext cx="8859187" cy="5076859"/>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a:solidFill>
                  <a:schemeClr val="bg1"/>
                </a:solidFill>
                <a:latin typeface="Courier New" panose="02070309020205020404" pitchFamily="49" charset="0"/>
                <a:cs typeface="Courier New" panose="02070309020205020404" pitchFamily="49" charset="0"/>
              </a:rPr>
              <a:t>library(</a:t>
            </a:r>
            <a:r>
              <a:rPr lang="en-US" sz="1200" spc="-1" dirty="0" err="1">
                <a:solidFill>
                  <a:schemeClr val="bg1"/>
                </a:solidFill>
                <a:latin typeface="Courier New" panose="02070309020205020404" pitchFamily="49" charset="0"/>
                <a:cs typeface="Courier New" panose="02070309020205020404" pitchFamily="49" charset="0"/>
              </a:rPr>
              <a:t>rstan</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a:solidFill>
                  <a:schemeClr val="bg1"/>
                </a:solidFill>
                <a:latin typeface="Courier New" panose="02070309020205020404" pitchFamily="49" charset="0"/>
                <a:cs typeface="Courier New" panose="02070309020205020404" pitchFamily="49" charset="0"/>
              </a:rPr>
              <a:t>library(</a:t>
            </a:r>
            <a:r>
              <a:rPr lang="en-US" sz="1200" spc="-1" dirty="0" err="1">
                <a:solidFill>
                  <a:schemeClr val="bg1"/>
                </a:solidFill>
                <a:latin typeface="Courier New" panose="02070309020205020404" pitchFamily="49" charset="0"/>
                <a:cs typeface="Courier New" panose="02070309020205020404" pitchFamily="49" charset="0"/>
              </a:rPr>
              <a:t>shinystan</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a:solidFill>
                  <a:schemeClr val="bg1"/>
                </a:solidFill>
                <a:latin typeface="Courier New" panose="02070309020205020404" pitchFamily="49" charset="0"/>
                <a:cs typeface="Courier New" panose="02070309020205020404" pitchFamily="49" charset="0"/>
              </a:rPr>
              <a:t>library(</a:t>
            </a:r>
            <a:r>
              <a:rPr lang="en-US" sz="1200" spc="-1" dirty="0" err="1">
                <a:solidFill>
                  <a:schemeClr val="bg1"/>
                </a:solidFill>
                <a:latin typeface="Courier New" panose="02070309020205020404" pitchFamily="49" charset="0"/>
                <a:cs typeface="Courier New" panose="02070309020205020404" pitchFamily="49" charset="0"/>
              </a:rPr>
              <a:t>CRFutil</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a:defRPr/>
            </a:pPr>
            <a:r>
              <a:rPr lang="en-US" sz="1200" spc="-1" dirty="0">
                <a:solidFill>
                  <a:srgbClr val="FFFF00"/>
                </a:solidFill>
                <a:latin typeface="Courier New" panose="02070309020205020404" pitchFamily="49" charset="0"/>
                <a:cs typeface="Courier New" panose="02070309020205020404" pitchFamily="49" charset="0"/>
              </a:rPr>
              <a:t># Fit the Bayes Poisson model to get estimates for theta </a:t>
            </a:r>
          </a:p>
          <a:p>
            <a:pPr>
              <a:defRPr/>
            </a:pPr>
            <a:r>
              <a:rPr lang="en-US" sz="1200" spc="-1" dirty="0">
                <a:solidFill>
                  <a:srgbClr val="FFFF00"/>
                </a:solidFill>
                <a:latin typeface="Courier New" panose="02070309020205020404" pitchFamily="49" charset="0"/>
                <a:cs typeface="Courier New" panose="02070309020205020404" pitchFamily="49" charset="0"/>
              </a:rPr>
              <a:t># First regenerate the reference sample</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chemeClr val="bg1"/>
                </a:solidFill>
                <a:latin typeface="Courier New" panose="02070309020205020404" pitchFamily="49" charset="0"/>
                <a:cs typeface="Courier New" panose="02070309020205020404" pitchFamily="49" charset="0"/>
              </a:rPr>
              <a:t>f0         &lt;- function(y){ </a:t>
            </a:r>
            <a:r>
              <a:rPr lang="en-US" sz="1200" spc="-1" dirty="0" err="1">
                <a:solidFill>
                  <a:schemeClr val="bg1"/>
                </a:solidFill>
                <a:latin typeface="Courier New" panose="02070309020205020404" pitchFamily="49" charset="0"/>
                <a:cs typeface="Courier New" panose="02070309020205020404" pitchFamily="49" charset="0"/>
              </a:rPr>
              <a:t>as.numeric</a:t>
            </a:r>
            <a:r>
              <a:rPr lang="en-US" sz="1200" spc="-1" dirty="0">
                <a:solidFill>
                  <a:schemeClr val="bg1"/>
                </a:solidFill>
                <a:latin typeface="Courier New" panose="02070309020205020404" pitchFamily="49" charset="0"/>
                <a:cs typeface="Courier New" panose="02070309020205020404" pitchFamily="49" charset="0"/>
              </a:rPr>
              <a:t>(c((y==1),(y==2)))}</a:t>
            </a:r>
          </a:p>
          <a:p>
            <a:pPr lvl="0">
              <a:defRPr/>
            </a:pPr>
            <a:r>
              <a:rPr lang="en-US" sz="1200" spc="-1" dirty="0" err="1">
                <a:solidFill>
                  <a:schemeClr val="bg1"/>
                </a:solidFill>
                <a:latin typeface="Courier New" panose="02070309020205020404" pitchFamily="49" charset="0"/>
                <a:cs typeface="Courier New" panose="02070309020205020404" pitchFamily="49" charset="0"/>
              </a:rPr>
              <a:t>tess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make.empty.field</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adj.mat</a:t>
            </a:r>
            <a:r>
              <a:rPr lang="en-US" sz="1200" spc="-1" dirty="0">
                <a:solidFill>
                  <a:schemeClr val="bg1"/>
                </a:solidFill>
                <a:latin typeface="Courier New" panose="02070309020205020404" pitchFamily="49" charset="0"/>
                <a:cs typeface="Courier New" panose="02070309020205020404" pitchFamily="49" charset="0"/>
              </a:rPr>
              <a:t> = adj, </a:t>
            </a:r>
            <a:r>
              <a:rPr lang="en-US" sz="1200" spc="-1" dirty="0" err="1">
                <a:solidFill>
                  <a:schemeClr val="bg1"/>
                </a:solidFill>
                <a:latin typeface="Courier New" panose="02070309020205020404" pitchFamily="49" charset="0"/>
                <a:cs typeface="Courier New" panose="02070309020205020404" pitchFamily="49" charset="0"/>
              </a:rPr>
              <a:t>parameterization.typ</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a:solidFill>
                  <a:srgbClr val="00B050"/>
                </a:solidFill>
                <a:latin typeface="Courier New" panose="02070309020205020404" pitchFamily="49" charset="0"/>
                <a:cs typeface="Courier New" panose="02070309020205020404" pitchFamily="49" charset="0"/>
              </a:rPr>
              <a:t>"standard"</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plotQ</a:t>
            </a:r>
            <a:r>
              <a:rPr lang="en-US" sz="1200" spc="-1" dirty="0">
                <a:solidFill>
                  <a:schemeClr val="bg1"/>
                </a:solidFill>
                <a:latin typeface="Courier New" panose="02070309020205020404" pitchFamily="49" charset="0"/>
                <a:cs typeface="Courier New" panose="02070309020205020404" pitchFamily="49" charset="0"/>
              </a:rPr>
              <a:t> = T)</a:t>
            </a:r>
          </a:p>
          <a:p>
            <a:pPr lvl="0">
              <a:defRPr/>
            </a:pPr>
            <a:r>
              <a:rPr lang="en-US" sz="1200" spc="-1" dirty="0" err="1">
                <a:solidFill>
                  <a:schemeClr val="bg1"/>
                </a:solidFill>
                <a:latin typeface="Courier New" panose="02070309020205020404" pitchFamily="49" charset="0"/>
                <a:cs typeface="Courier New" panose="02070309020205020404" pitchFamily="49" charset="0"/>
              </a:rPr>
              <a:t>set.seed</a:t>
            </a:r>
            <a:r>
              <a:rPr lang="en-US" sz="1200" spc="-1" dirty="0">
                <a:solidFill>
                  <a:schemeClr val="bg1"/>
                </a:solidFill>
                <a:latin typeface="Courier New" panose="02070309020205020404" pitchFamily="49" charset="0"/>
                <a:cs typeface="Courier New" panose="02070309020205020404" pitchFamily="49" charset="0"/>
              </a:rPr>
              <a:t>(87)</a:t>
            </a:r>
          </a:p>
          <a:p>
            <a:pPr lvl="0">
              <a:defRPr/>
            </a:pPr>
            <a:r>
              <a:rPr lang="en-US" sz="1200" spc="-1" dirty="0" err="1">
                <a:solidFill>
                  <a:schemeClr val="bg1"/>
                </a:solidFill>
                <a:latin typeface="Courier New" panose="02070309020205020404" pitchFamily="49" charset="0"/>
                <a:cs typeface="Courier New" panose="02070309020205020404" pitchFamily="49" charset="0"/>
              </a:rPr>
              <a:t>tess$par</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runif</a:t>
            </a:r>
            <a:r>
              <a:rPr lang="en-US" sz="1200" spc="-1" dirty="0">
                <a:solidFill>
                  <a:schemeClr val="bg1"/>
                </a:solidFill>
                <a:latin typeface="Courier New" panose="02070309020205020404" pitchFamily="49" charset="0"/>
                <a:cs typeface="Courier New" panose="02070309020205020404" pitchFamily="49" charset="0"/>
              </a:rPr>
              <a:t>(tess$n.par,-1.5,1.5)</a:t>
            </a:r>
          </a:p>
          <a:p>
            <a:pPr lvl="0">
              <a:defRPr/>
            </a:pPr>
            <a:r>
              <a:rPr lang="en-US" sz="1200" spc="-1" dirty="0" err="1">
                <a:solidFill>
                  <a:schemeClr val="bg1"/>
                </a:solidFill>
                <a:latin typeface="Courier New" panose="02070309020205020404" pitchFamily="49" charset="0"/>
                <a:cs typeface="Courier New" panose="02070309020205020404" pitchFamily="49" charset="0"/>
              </a:rPr>
              <a:t>num.samps</a:t>
            </a:r>
            <a:r>
              <a:rPr lang="en-US" sz="1200" spc="-1" dirty="0">
                <a:solidFill>
                  <a:schemeClr val="bg1"/>
                </a:solidFill>
                <a:latin typeface="Courier New" panose="02070309020205020404" pitchFamily="49" charset="0"/>
                <a:cs typeface="Courier New" panose="02070309020205020404" pitchFamily="49" charset="0"/>
              </a:rPr>
              <a:t>  &lt;- 500</a:t>
            </a:r>
          </a:p>
          <a:p>
            <a:pPr lvl="0">
              <a:defRPr/>
            </a:pPr>
            <a:r>
              <a:rPr lang="en-US" sz="1200" spc="-1" dirty="0" err="1">
                <a:solidFill>
                  <a:schemeClr val="bg1"/>
                </a:solidFill>
                <a:latin typeface="Courier New" panose="02070309020205020404" pitchFamily="49" charset="0"/>
                <a:cs typeface="Courier New" panose="02070309020205020404" pitchFamily="49" charset="0"/>
              </a:rPr>
              <a:t>set.seed</a:t>
            </a:r>
            <a:r>
              <a:rPr lang="en-US" sz="1200" spc="-1" dirty="0">
                <a:solidFill>
                  <a:schemeClr val="bg1"/>
                </a:solidFill>
                <a:latin typeface="Courier New" panose="02070309020205020404" pitchFamily="49" charset="0"/>
                <a:cs typeface="Courier New" panose="02070309020205020404" pitchFamily="49" charset="0"/>
              </a:rPr>
              <a:t>(1)</a:t>
            </a:r>
          </a:p>
          <a:p>
            <a:pPr lvl="0">
              <a:defRPr/>
            </a:pPr>
            <a:r>
              <a:rPr lang="en-US" sz="1200" spc="-1" dirty="0" err="1">
                <a:solidFill>
                  <a:schemeClr val="bg1"/>
                </a:solidFill>
                <a:latin typeface="Courier New" panose="02070309020205020404" pitchFamily="49" charset="0"/>
                <a:cs typeface="Courier New" panose="02070309020205020404" pitchFamily="49" charset="0"/>
              </a:rPr>
              <a:t>samps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sample.exact</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tess</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num.samps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colnames</a:t>
            </a:r>
            <a:r>
              <a:rPr lang="en-US" sz="1200" spc="-1" dirty="0">
                <a:solidFill>
                  <a:schemeClr val="bg1"/>
                </a:solidFill>
                <a:latin typeface="Courier New" panose="02070309020205020404" pitchFamily="49" charset="0"/>
                <a:cs typeface="Courier New" panose="02070309020205020404" pitchFamily="49" charset="0"/>
              </a:rPr>
              <a:t>(adj)</a:t>
            </a:r>
          </a:p>
          <a:p>
            <a:pPr lvl="0">
              <a:defRPr/>
            </a:pPr>
            <a:r>
              <a:rPr lang="en-US" sz="1200" spc="-1" dirty="0" err="1">
                <a:solidFill>
                  <a:schemeClr val="bg1"/>
                </a:solidFill>
                <a:latin typeface="Courier New" panose="02070309020205020404" pitchFamily="49" charset="0"/>
                <a:cs typeface="Courier New" panose="02070309020205020404" pitchFamily="49" charset="0"/>
              </a:rPr>
              <a:t>node.names</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colnames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samps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node.names</a:t>
            </a:r>
            <a:endParaRPr lang="en-US" sz="1200" spc="-1" dirty="0">
              <a:solidFill>
                <a:schemeClr val="bg1"/>
              </a:solidFill>
              <a:latin typeface="Courier New" panose="02070309020205020404" pitchFamily="49" charset="0"/>
              <a:cs typeface="Courier New" panose="02070309020205020404" pitchFamily="49" charset="0"/>
            </a:endParaRP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Compute frequencies of all possible configs:</a:t>
            </a:r>
          </a:p>
          <a:p>
            <a:pPr lvl="0">
              <a:defRPr/>
            </a:pPr>
            <a:r>
              <a:rPr lang="en-US" sz="1200" spc="-1" dirty="0">
                <a:solidFill>
                  <a:srgbClr val="FFFF00"/>
                </a:solidFill>
                <a:latin typeface="Courier New" panose="02070309020205020404" pitchFamily="49" charset="0"/>
                <a:cs typeface="Courier New" panose="02070309020205020404" pitchFamily="49" charset="0"/>
              </a:rPr>
              <a:t># State configs not observed will have 0 </a:t>
            </a:r>
            <a:r>
              <a:rPr lang="en-US" sz="1200" spc="-1" dirty="0" err="1">
                <a:solidFill>
                  <a:srgbClr val="FFFF00"/>
                </a:solidFill>
                <a:latin typeface="Courier New" panose="02070309020205020404" pitchFamily="49" charset="0"/>
                <a:cs typeface="Courier New" panose="02070309020205020404" pitchFamily="49" charset="0"/>
              </a:rPr>
              <a:t>freq</a:t>
            </a:r>
            <a:endParaRPr lang="en-US" sz="1200" spc="-1" dirty="0">
              <a:solidFill>
                <a:srgbClr val="FFFF00"/>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ftab</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data.frame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ftable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data.frame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samps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X.all</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ftab</a:t>
            </a:r>
            <a:r>
              <a:rPr lang="en-US" sz="1200" spc="-1" dirty="0">
                <a:solidFill>
                  <a:schemeClr val="bg1"/>
                </a:solidFill>
                <a:latin typeface="Courier New" panose="02070309020205020404" pitchFamily="49" charset="0"/>
                <a:cs typeface="Courier New" panose="02070309020205020404" pitchFamily="49" charset="0"/>
              </a:rPr>
              <a:t>[,1:ncol(</a:t>
            </a:r>
            <a:r>
              <a:rPr lang="en-US" sz="1200" spc="-1" dirty="0" err="1">
                <a:solidFill>
                  <a:schemeClr val="bg1"/>
                </a:solidFill>
                <a:latin typeface="Courier New" panose="02070309020205020404" pitchFamily="49" charset="0"/>
                <a:cs typeface="Courier New" panose="02070309020205020404" pitchFamily="49" charset="0"/>
              </a:rPr>
              <a:t>samps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freqs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ftab</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ftab</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a:t>
            </a:r>
            <a:r>
              <a:rPr lang="en-US" sz="1200" spc="-1" dirty="0">
                <a:solidFill>
                  <a:srgbClr val="FF0000"/>
                </a:solidFill>
                <a:latin typeface="Courier New" panose="02070309020205020404" pitchFamily="49" charset="0"/>
                <a:cs typeface="Courier New" panose="02070309020205020404" pitchFamily="49" charset="0"/>
              </a:rPr>
              <a:t>CAUTION SLOW!:</a:t>
            </a:r>
            <a:r>
              <a:rPr lang="en-US" sz="1200" spc="-1" dirty="0">
                <a:solidFill>
                  <a:srgbClr val="FFFF00"/>
                </a:solidFill>
                <a:latin typeface="Courier New" panose="02070309020205020404" pitchFamily="49" charset="0"/>
                <a:cs typeface="Courier New" panose="02070309020205020404" pitchFamily="49" charset="0"/>
              </a:rPr>
              <a:t> Model Matrix with respect to graph:</a:t>
            </a:r>
          </a:p>
          <a:p>
            <a:pPr lvl="0">
              <a:defRPr/>
            </a:pPr>
            <a:r>
              <a:rPr lang="en-US" sz="1200" spc="-1" dirty="0">
                <a:solidFill>
                  <a:schemeClr val="bg1"/>
                </a:solidFill>
                <a:latin typeface="Courier New" panose="02070309020205020404" pitchFamily="49" charset="0"/>
                <a:cs typeface="Courier New" panose="02070309020205020404" pitchFamily="49" charset="0"/>
              </a:rPr>
              <a:t>M &lt;- </a:t>
            </a:r>
            <a:r>
              <a:rPr lang="en-US" sz="1200" spc="-1" dirty="0" err="1">
                <a:solidFill>
                  <a:schemeClr val="bg1"/>
                </a:solidFill>
                <a:latin typeface="Courier New" panose="02070309020205020404" pitchFamily="49" charset="0"/>
                <a:cs typeface="Courier New" panose="02070309020205020404" pitchFamily="49" charset="0"/>
              </a:rPr>
              <a:t>compute.model.matrix</a:t>
            </a:r>
            <a:r>
              <a:rPr lang="en-US" sz="1200" spc="-1" dirty="0">
                <a:solidFill>
                  <a:schemeClr val="bg1"/>
                </a:solidFill>
                <a:latin typeface="Courier New" panose="02070309020205020404" pitchFamily="49" charset="0"/>
                <a:cs typeface="Courier New" panose="02070309020205020404" pitchFamily="49" charset="0"/>
              </a:rPr>
              <a:t>(configs=</a:t>
            </a:r>
            <a:r>
              <a:rPr lang="en-US" sz="1200" spc="-1" dirty="0" err="1">
                <a:solidFill>
                  <a:schemeClr val="bg1"/>
                </a:solidFill>
                <a:latin typeface="Courier New" panose="02070309020205020404" pitchFamily="49" charset="0"/>
                <a:cs typeface="Courier New" panose="02070309020205020404" pitchFamily="49" charset="0"/>
              </a:rPr>
              <a:t>X.all</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edges.mat</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tess$edges</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node.par</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tess$node.par</a:t>
            </a:r>
            <a:r>
              <a:rPr lang="en-US" sz="1200" spc="-1" dirty="0">
                <a:solidFill>
                  <a:schemeClr val="bg1"/>
                </a:solidFill>
                <a:latin typeface="Courier New" panose="02070309020205020404" pitchFamily="49" charset="0"/>
                <a:cs typeface="Courier New" panose="02070309020205020404" pitchFamily="49" charset="0"/>
              </a:rPr>
              <a:t>,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edge.par</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tess$edge.par</a:t>
            </a:r>
            <a:r>
              <a:rPr lang="en-US" sz="1200" spc="-1" dirty="0">
                <a:solidFill>
                  <a:schemeClr val="bg1"/>
                </a:solidFill>
                <a:latin typeface="Courier New" panose="02070309020205020404" pitchFamily="49" charset="0"/>
                <a:cs typeface="Courier New" panose="02070309020205020404" pitchFamily="49" charset="0"/>
              </a:rPr>
              <a:t>, ff = f0)</a:t>
            </a:r>
          </a:p>
          <a:p>
            <a:pPr lvl="0">
              <a:defRPr/>
            </a:pPr>
            <a:r>
              <a:rPr lang="en-US" sz="1200" spc="-1" dirty="0">
                <a:solidFill>
                  <a:schemeClr val="bg1"/>
                </a:solidFill>
                <a:latin typeface="Courier New" panose="02070309020205020404" pitchFamily="49" charset="0"/>
                <a:cs typeface="Courier New" panose="02070309020205020404" pitchFamily="49" charset="0"/>
              </a:rPr>
              <a:t>dim(M) </a:t>
            </a:r>
            <a:r>
              <a:rPr lang="en-US" sz="1200" spc="-1" dirty="0">
                <a:solidFill>
                  <a:srgbClr val="FFFF00"/>
                </a:solidFill>
                <a:latin typeface="Courier New" panose="02070309020205020404" pitchFamily="49" charset="0"/>
                <a:cs typeface="Courier New" panose="02070309020205020404" pitchFamily="49" charset="0"/>
              </a:rPr>
              <a:t># Check: num rows = 2^nodes??</a:t>
            </a:r>
          </a:p>
        </p:txBody>
      </p:sp>
      <p:sp>
        <p:nvSpPr>
          <p:cNvPr id="3" name="TextBox 2">
            <a:extLst>
              <a:ext uri="{FF2B5EF4-FFF2-40B4-BE49-F238E27FC236}">
                <a16:creationId xmlns:a16="http://schemas.microsoft.com/office/drawing/2014/main" id="{1E69695A-1C3C-4DE4-9B82-1AF232A799DF}"/>
              </a:ext>
            </a:extLst>
          </p:cNvPr>
          <p:cNvSpPr txBox="1"/>
          <p:nvPr/>
        </p:nvSpPr>
        <p:spPr>
          <a:xfrm>
            <a:off x="2424424" y="85249"/>
            <a:ext cx="475001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Log-linear tesseract joint distribution</a:t>
            </a:r>
          </a:p>
        </p:txBody>
      </p:sp>
    </p:spTree>
    <p:extLst>
      <p:ext uri="{BB962C8B-B14F-4D97-AF65-F5344CB8AC3E}">
        <p14:creationId xmlns:p14="http://schemas.microsoft.com/office/powerpoint/2010/main" val="3020783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931AF907-B8CE-456C-AC54-FC60FFA7ECDA}"/>
              </a:ext>
            </a:extLst>
          </p:cNvPr>
          <p:cNvSpPr/>
          <p:nvPr/>
        </p:nvSpPr>
        <p:spPr>
          <a:xfrm>
            <a:off x="142406" y="957730"/>
            <a:ext cx="8859187" cy="4892193"/>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a:solidFill>
                  <a:schemeClr val="bg1"/>
                </a:solidFill>
                <a:latin typeface="Courier New" panose="02070309020205020404" pitchFamily="49" charset="0"/>
                <a:cs typeface="Courier New" panose="02070309020205020404" pitchFamily="49" charset="0"/>
              </a:rPr>
              <a:t>options(</a:t>
            </a:r>
            <a:r>
              <a:rPr lang="en-US" sz="1200" spc="-1" dirty="0" err="1">
                <a:solidFill>
                  <a:schemeClr val="bg1"/>
                </a:solidFill>
                <a:latin typeface="Courier New" panose="02070309020205020404" pitchFamily="49" charset="0"/>
                <a:cs typeface="Courier New" panose="02070309020205020404" pitchFamily="49" charset="0"/>
              </a:rPr>
              <a:t>mc.cores</a:t>
            </a:r>
            <a:r>
              <a:rPr lang="en-US" sz="1200" spc="-1" dirty="0">
                <a:solidFill>
                  <a:schemeClr val="bg1"/>
                </a:solidFill>
                <a:latin typeface="Courier New" panose="02070309020205020404" pitchFamily="49" charset="0"/>
                <a:cs typeface="Courier New" panose="02070309020205020404" pitchFamily="49" charset="0"/>
              </a:rPr>
              <a:t> = parallel::</a:t>
            </a:r>
            <a:r>
              <a:rPr lang="en-US" sz="1200" spc="-1" dirty="0" err="1">
                <a:solidFill>
                  <a:schemeClr val="bg1"/>
                </a:solidFill>
                <a:latin typeface="Courier New" panose="02070309020205020404" pitchFamily="49" charset="0"/>
                <a:cs typeface="Courier New" panose="02070309020205020404" pitchFamily="49" charset="0"/>
              </a:rPr>
              <a:t>detectCores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rstan_options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auto_write</a:t>
            </a:r>
            <a:r>
              <a:rPr lang="en-US" sz="1200" spc="-1" dirty="0">
                <a:solidFill>
                  <a:schemeClr val="bg1"/>
                </a:solidFill>
                <a:latin typeface="Courier New" panose="02070309020205020404" pitchFamily="49" charset="0"/>
                <a:cs typeface="Courier New" panose="02070309020205020404" pitchFamily="49" charset="0"/>
              </a:rPr>
              <a:t> = TRUE)</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a:t>
            </a:r>
            <a:r>
              <a:rPr lang="en-US" sz="1200" spc="-1" dirty="0">
                <a:solidFill>
                  <a:srgbClr val="FF0000"/>
                </a:solidFill>
                <a:latin typeface="Courier New" panose="02070309020205020404" pitchFamily="49" charset="0"/>
                <a:cs typeface="Courier New" panose="02070309020205020404" pitchFamily="49" charset="0"/>
              </a:rPr>
              <a:t>CAUTION SLOW! Took 2h w/8cores on an i9:</a:t>
            </a:r>
            <a:r>
              <a:rPr lang="en-US" sz="1200" spc="-1" dirty="0">
                <a:solidFill>
                  <a:srgbClr val="FFFF00"/>
                </a:solidFill>
                <a:latin typeface="Courier New" panose="02070309020205020404" pitchFamily="49" charset="0"/>
                <a:cs typeface="Courier New" panose="02070309020205020404" pitchFamily="49" charset="0"/>
              </a:rPr>
              <a:t> Fit log(lam) = alp + M theta</a:t>
            </a:r>
          </a:p>
          <a:p>
            <a:pPr lvl="0">
              <a:defRPr/>
            </a:pPr>
            <a:r>
              <a:rPr lang="en-US" sz="1200" spc="-1" dirty="0" err="1">
                <a:solidFill>
                  <a:schemeClr val="bg1"/>
                </a:solidFill>
                <a:latin typeface="Courier New" panose="02070309020205020404" pitchFamily="49" charset="0"/>
                <a:cs typeface="Courier New" panose="02070309020205020404" pitchFamily="49" charset="0"/>
              </a:rPr>
              <a:t>model.c</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stanc</a:t>
            </a:r>
            <a:r>
              <a:rPr lang="en-US" sz="1200" spc="-1" dirty="0">
                <a:solidFill>
                  <a:schemeClr val="bg1"/>
                </a:solidFill>
                <a:latin typeface="Courier New" panose="02070309020205020404" pitchFamily="49" charset="0"/>
                <a:cs typeface="Courier New" panose="02070309020205020404" pitchFamily="49" charset="0"/>
              </a:rPr>
              <a:t>(file = "</a:t>
            </a:r>
            <a:r>
              <a:rPr lang="en-US" sz="1200" spc="-1" dirty="0" err="1">
                <a:solidFill>
                  <a:srgbClr val="00B050"/>
                </a:solidFill>
                <a:latin typeface="Courier New" panose="02070309020205020404" pitchFamily="49" charset="0"/>
                <a:cs typeface="Courier New" panose="02070309020205020404" pitchFamily="49" charset="0"/>
              </a:rPr>
              <a:t>poisson_model.stan</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model_name</a:t>
            </a:r>
            <a:r>
              <a:rPr lang="en-US" sz="1200" spc="-1" dirty="0">
                <a:solidFill>
                  <a:schemeClr val="bg1"/>
                </a:solidFill>
                <a:latin typeface="Courier New" panose="02070309020205020404" pitchFamily="49" charset="0"/>
                <a:cs typeface="Courier New" panose="02070309020205020404" pitchFamily="49" charset="0"/>
              </a:rPr>
              <a:t> = 'model')</a:t>
            </a:r>
          </a:p>
          <a:p>
            <a:pPr lvl="0">
              <a:defRPr/>
            </a:pPr>
            <a:r>
              <a:rPr lang="en-US" sz="1200" spc="-1" dirty="0" err="1">
                <a:solidFill>
                  <a:schemeClr val="bg1"/>
                </a:solidFill>
                <a:latin typeface="Courier New" panose="02070309020205020404" pitchFamily="49" charset="0"/>
                <a:cs typeface="Courier New" panose="02070309020205020404" pitchFamily="49" charset="0"/>
              </a:rPr>
              <a:t>sm</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stan_model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stanc_ret</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model.c</a:t>
            </a:r>
            <a:r>
              <a:rPr lang="en-US" sz="1200" spc="-1" dirty="0">
                <a:solidFill>
                  <a:schemeClr val="bg1"/>
                </a:solidFill>
                <a:latin typeface="Courier New" panose="02070309020205020404" pitchFamily="49" charset="0"/>
                <a:cs typeface="Courier New" panose="02070309020205020404" pitchFamily="49" charset="0"/>
              </a:rPr>
              <a:t>, verbose = 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dat</a:t>
            </a:r>
            <a:r>
              <a:rPr lang="en-US" sz="1200" spc="-1" dirty="0">
                <a:solidFill>
                  <a:schemeClr val="bg1"/>
                </a:solidFill>
                <a:latin typeface="Courier New" panose="02070309020205020404" pitchFamily="49" charset="0"/>
                <a:cs typeface="Courier New" panose="02070309020205020404" pitchFamily="49" charset="0"/>
              </a:rPr>
              <a:t> &lt;- list(</a:t>
            </a:r>
          </a:p>
          <a:p>
            <a:pPr lvl="0">
              <a:defRPr/>
            </a:pPr>
            <a:r>
              <a:rPr lang="en-US" sz="1200" spc="-1" dirty="0">
                <a:solidFill>
                  <a:schemeClr val="bg1"/>
                </a:solidFill>
                <a:latin typeface="Courier New" panose="02070309020205020404" pitchFamily="49" charset="0"/>
                <a:cs typeface="Courier New" panose="02070309020205020404" pitchFamily="49" charset="0"/>
              </a:rPr>
              <a:t>  p = </a:t>
            </a:r>
            <a:r>
              <a:rPr lang="en-US" sz="1200" spc="-1" dirty="0" err="1">
                <a:solidFill>
                  <a:schemeClr val="bg1"/>
                </a:solidFill>
                <a:latin typeface="Courier New" panose="02070309020205020404" pitchFamily="49" charset="0"/>
                <a:cs typeface="Courier New" panose="02070309020205020404" pitchFamily="49" charset="0"/>
              </a:rPr>
              <a:t>ncol</a:t>
            </a:r>
            <a:r>
              <a:rPr lang="en-US" sz="1200" spc="-1" dirty="0">
                <a:solidFill>
                  <a:schemeClr val="bg1"/>
                </a:solidFill>
                <a:latin typeface="Courier New" panose="02070309020205020404" pitchFamily="49" charset="0"/>
                <a:cs typeface="Courier New" panose="02070309020205020404" pitchFamily="49" charset="0"/>
              </a:rPr>
              <a:t>(M),</a:t>
            </a:r>
          </a:p>
          <a:p>
            <a:pPr lvl="0">
              <a:defRPr/>
            </a:pPr>
            <a:r>
              <a:rPr lang="en-US" sz="1200" spc="-1" dirty="0">
                <a:solidFill>
                  <a:schemeClr val="bg1"/>
                </a:solidFill>
                <a:latin typeface="Courier New" panose="02070309020205020404" pitchFamily="49" charset="0"/>
                <a:cs typeface="Courier New" panose="02070309020205020404" pitchFamily="49" charset="0"/>
              </a:rPr>
              <a:t>  N = </a:t>
            </a:r>
            <a:r>
              <a:rPr lang="en-US" sz="1200" spc="-1" dirty="0" err="1">
                <a:solidFill>
                  <a:schemeClr val="bg1"/>
                </a:solidFill>
                <a:latin typeface="Courier New" panose="02070309020205020404" pitchFamily="49" charset="0"/>
                <a:cs typeface="Courier New" panose="02070309020205020404" pitchFamily="49" charset="0"/>
              </a:rPr>
              <a:t>nrow</a:t>
            </a:r>
            <a:r>
              <a:rPr lang="en-US" sz="1200" spc="-1" dirty="0">
                <a:solidFill>
                  <a:schemeClr val="bg1"/>
                </a:solidFill>
                <a:latin typeface="Courier New" panose="02070309020205020404" pitchFamily="49" charset="0"/>
                <a:cs typeface="Courier New" panose="02070309020205020404" pitchFamily="49" charset="0"/>
              </a:rPr>
              <a:t>(M),</a:t>
            </a:r>
          </a:p>
          <a:p>
            <a:pPr lvl="0">
              <a:defRPr/>
            </a:pPr>
            <a:r>
              <a:rPr lang="en-US" sz="1200" spc="-1" dirty="0">
                <a:solidFill>
                  <a:schemeClr val="bg1"/>
                </a:solidFill>
                <a:latin typeface="Courier New" panose="02070309020205020404" pitchFamily="49" charset="0"/>
                <a:cs typeface="Courier New" panose="02070309020205020404" pitchFamily="49" charset="0"/>
              </a:rPr>
              <a:t>  y = </a:t>
            </a:r>
            <a:r>
              <a:rPr lang="en-US" sz="1200" spc="-1" dirty="0" err="1">
                <a:solidFill>
                  <a:schemeClr val="bg1"/>
                </a:solidFill>
                <a:latin typeface="Courier New" panose="02070309020205020404" pitchFamily="49" charset="0"/>
                <a:cs typeface="Courier New" panose="02070309020205020404" pitchFamily="49" charset="0"/>
              </a:rPr>
              <a:t>freqs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Mmodl</a:t>
            </a:r>
            <a:r>
              <a:rPr lang="en-US" sz="1200" spc="-1" dirty="0">
                <a:solidFill>
                  <a:schemeClr val="bg1"/>
                </a:solidFill>
                <a:latin typeface="Courier New" panose="02070309020205020404" pitchFamily="49" charset="0"/>
                <a:cs typeface="Courier New" panose="02070309020205020404" pitchFamily="49" charset="0"/>
              </a:rPr>
              <a:t> = M</a:t>
            </a:r>
          </a:p>
          <a:p>
            <a:pPr lvl="0">
              <a:defRPr/>
            </a:pP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dat</a:t>
            </a:r>
            <a:endParaRPr lang="en-US" sz="1200" spc="-1" dirty="0">
              <a:solidFill>
                <a:schemeClr val="bg1"/>
              </a:solidFill>
              <a:latin typeface="Courier New" panose="02070309020205020404" pitchFamily="49" charset="0"/>
              <a:cs typeface="Courier New" panose="02070309020205020404" pitchFamily="49" charset="0"/>
            </a:endParaRP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chemeClr val="bg1"/>
                </a:solidFill>
                <a:latin typeface="Courier New" panose="02070309020205020404" pitchFamily="49" charset="0"/>
                <a:cs typeface="Courier New" panose="02070309020205020404" pitchFamily="49" charset="0"/>
              </a:rPr>
              <a:t>bfit &lt;- sampling(</a:t>
            </a:r>
            <a:r>
              <a:rPr lang="en-US" sz="1200" spc="-1" dirty="0" err="1">
                <a:solidFill>
                  <a:schemeClr val="bg1"/>
                </a:solidFill>
                <a:latin typeface="Courier New" panose="02070309020205020404" pitchFamily="49" charset="0"/>
                <a:cs typeface="Courier New" panose="02070309020205020404" pitchFamily="49" charset="0"/>
              </a:rPr>
              <a:t>sm</a:t>
            </a:r>
            <a:r>
              <a:rPr lang="en-US" sz="1200" spc="-1" dirty="0">
                <a:solidFill>
                  <a:schemeClr val="bg1"/>
                </a:solidFill>
                <a:latin typeface="Courier New" panose="02070309020205020404" pitchFamily="49" charset="0"/>
                <a:cs typeface="Courier New" panose="02070309020205020404" pitchFamily="49" charset="0"/>
              </a:rPr>
              <a:t>, data = </a:t>
            </a:r>
            <a:r>
              <a:rPr lang="en-US" sz="1200" spc="-1" dirty="0" err="1">
                <a:solidFill>
                  <a:schemeClr val="bg1"/>
                </a:solidFill>
                <a:latin typeface="Courier New" panose="02070309020205020404" pitchFamily="49" charset="0"/>
                <a:cs typeface="Courier New" panose="02070309020205020404" pitchFamily="49" charset="0"/>
              </a:rPr>
              <a:t>dat</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iter</a:t>
            </a:r>
            <a:r>
              <a:rPr lang="en-US" sz="1200" spc="-1" dirty="0">
                <a:solidFill>
                  <a:schemeClr val="bg1"/>
                </a:solidFill>
                <a:latin typeface="Courier New" panose="02070309020205020404" pitchFamily="49" charset="0"/>
                <a:cs typeface="Courier New" panose="02070309020205020404" pitchFamily="49" charset="0"/>
              </a:rPr>
              <a:t>=2000, thin = 1, chains = 8)</a:t>
            </a:r>
          </a:p>
          <a:p>
            <a:pPr lvl="0">
              <a:defRPr/>
            </a:pP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launch_shinystan</a:t>
            </a:r>
            <a:r>
              <a:rPr lang="en-US" sz="1200" spc="-1" dirty="0">
                <a:solidFill>
                  <a:schemeClr val="bg1"/>
                </a:solidFill>
                <a:latin typeface="Courier New" panose="02070309020205020404" pitchFamily="49" charset="0"/>
                <a:cs typeface="Courier New" panose="02070309020205020404" pitchFamily="49" charset="0"/>
              </a:rPr>
              <a:t>(bfit)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chemeClr val="bg1"/>
                </a:solidFill>
                <a:latin typeface="Courier New" panose="02070309020205020404" pitchFamily="49" charset="0"/>
                <a:cs typeface="Courier New" panose="02070309020205020404" pitchFamily="49" charset="0"/>
              </a:rPr>
              <a:t>N     &lt;- </a:t>
            </a:r>
            <a:r>
              <a:rPr lang="en-US" sz="1200" spc="-1" dirty="0" err="1">
                <a:solidFill>
                  <a:schemeClr val="bg1"/>
                </a:solidFill>
                <a:latin typeface="Courier New" panose="02070309020205020404" pitchFamily="49" charset="0"/>
                <a:cs typeface="Courier New" panose="02070309020205020404" pitchFamily="49" charset="0"/>
              </a:rPr>
              <a:t>nrow</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samps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a:solidFill>
                  <a:schemeClr val="bg1"/>
                </a:solidFill>
                <a:latin typeface="Courier New" panose="02070309020205020404" pitchFamily="49" charset="0"/>
                <a:cs typeface="Courier New" panose="02070309020205020404" pitchFamily="49" charset="0"/>
              </a:rPr>
              <a:t>theta &lt;- extract(bfit, "theta")[[1]]</a:t>
            </a:r>
          </a:p>
          <a:p>
            <a:pPr lvl="0">
              <a:defRPr/>
            </a:pPr>
            <a:r>
              <a:rPr lang="en-US" sz="1200" spc="-1" dirty="0">
                <a:solidFill>
                  <a:schemeClr val="bg1"/>
                </a:solidFill>
                <a:latin typeface="Courier New" panose="02070309020205020404" pitchFamily="49" charset="0"/>
                <a:cs typeface="Courier New" panose="02070309020205020404" pitchFamily="49" charset="0"/>
              </a:rPr>
              <a:t>alpha &lt;- extract(bfit, "alpha")[[1]]</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Use median of posterior estimate</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theta.est</a:t>
            </a:r>
            <a:r>
              <a:rPr lang="en-US" sz="1200" spc="-1" dirty="0">
                <a:solidFill>
                  <a:schemeClr val="bg1"/>
                </a:solidFill>
                <a:latin typeface="Courier New" panose="02070309020205020404" pitchFamily="49" charset="0"/>
                <a:cs typeface="Courier New" panose="02070309020205020404" pitchFamily="49" charset="0"/>
              </a:rPr>
              <a:t> &lt;- apply(X = theta, MARGIN = 2, FUN = median)</a:t>
            </a:r>
          </a:p>
          <a:p>
            <a:pPr lvl="0">
              <a:defRPr/>
            </a:pPr>
            <a:r>
              <a:rPr lang="en-US" sz="1200" spc="-1" dirty="0" err="1">
                <a:solidFill>
                  <a:schemeClr val="bg1"/>
                </a:solidFill>
                <a:latin typeface="Courier New" panose="02070309020205020404" pitchFamily="49" charset="0"/>
                <a:cs typeface="Courier New" panose="02070309020205020404" pitchFamily="49" charset="0"/>
              </a:rPr>
              <a:t>alpha.est</a:t>
            </a:r>
            <a:r>
              <a:rPr lang="en-US" sz="1200" spc="-1" dirty="0">
                <a:solidFill>
                  <a:schemeClr val="bg1"/>
                </a:solidFill>
                <a:latin typeface="Courier New" panose="02070309020205020404" pitchFamily="49" charset="0"/>
                <a:cs typeface="Courier New" panose="02070309020205020404" pitchFamily="49" charset="0"/>
              </a:rPr>
              <a:t> &lt;- median(alpha)</a:t>
            </a:r>
          </a:p>
          <a:p>
            <a:pPr lvl="0">
              <a:defRPr/>
            </a:pPr>
            <a:r>
              <a:rPr lang="en-US" sz="1200" spc="-1" dirty="0" err="1">
                <a:solidFill>
                  <a:schemeClr val="bg1"/>
                </a:solidFill>
                <a:latin typeface="Courier New" panose="02070309020205020404" pitchFamily="49" charset="0"/>
                <a:cs typeface="Courier New" panose="02070309020205020404" pitchFamily="49" charset="0"/>
              </a:rPr>
              <a:t>logZ.est</a:t>
            </a:r>
            <a:r>
              <a:rPr lang="en-US" sz="1200" spc="-1" dirty="0">
                <a:solidFill>
                  <a:schemeClr val="bg1"/>
                </a:solidFill>
                <a:latin typeface="Courier New" panose="02070309020205020404" pitchFamily="49" charset="0"/>
                <a:cs typeface="Courier New" panose="02070309020205020404" pitchFamily="49" charset="0"/>
              </a:rPr>
              <a:t>  &lt;- log(N) - </a:t>
            </a:r>
            <a:r>
              <a:rPr lang="en-US" sz="1200" spc="-1" dirty="0" err="1">
                <a:solidFill>
                  <a:schemeClr val="bg1"/>
                </a:solidFill>
                <a:latin typeface="Courier New" panose="02070309020205020404" pitchFamily="49" charset="0"/>
                <a:cs typeface="Courier New" panose="02070309020205020404" pitchFamily="49" charset="0"/>
              </a:rPr>
              <a:t>alpha.est</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a:solidFill>
                  <a:srgbClr val="FFFF00"/>
                </a:solidFill>
                <a:latin typeface="Courier New" panose="02070309020205020404" pitchFamily="49" charset="0"/>
                <a:cs typeface="Courier New" panose="02070309020205020404" pitchFamily="49" charset="0"/>
              </a:rPr>
              <a:t># Just for check/comparison later</a:t>
            </a:r>
          </a:p>
        </p:txBody>
      </p:sp>
      <p:sp>
        <p:nvSpPr>
          <p:cNvPr id="3" name="TextBox 2">
            <a:extLst>
              <a:ext uri="{FF2B5EF4-FFF2-40B4-BE49-F238E27FC236}">
                <a16:creationId xmlns:a16="http://schemas.microsoft.com/office/drawing/2014/main" id="{FF316847-C6EE-4DF2-88C2-12E30CAF4BDC}"/>
              </a:ext>
            </a:extLst>
          </p:cNvPr>
          <p:cNvSpPr txBox="1"/>
          <p:nvPr/>
        </p:nvSpPr>
        <p:spPr>
          <a:xfrm>
            <a:off x="2424424" y="85249"/>
            <a:ext cx="475001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Log-linear tesseract joint distribution</a:t>
            </a:r>
          </a:p>
        </p:txBody>
      </p:sp>
    </p:spTree>
    <p:extLst>
      <p:ext uri="{BB962C8B-B14F-4D97-AF65-F5344CB8AC3E}">
        <p14:creationId xmlns:p14="http://schemas.microsoft.com/office/powerpoint/2010/main" val="390300089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DE53B624-4BE6-408F-B9E2-56F9026C9CBE}"/>
              </a:ext>
            </a:extLst>
          </p:cNvPr>
          <p:cNvSpPr/>
          <p:nvPr/>
        </p:nvSpPr>
        <p:spPr>
          <a:xfrm>
            <a:off x="142406" y="692690"/>
            <a:ext cx="8859187" cy="5076859"/>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a:solidFill>
                  <a:srgbClr val="FFFF00"/>
                </a:solidFill>
                <a:latin typeface="Courier New" panose="02070309020205020404" pitchFamily="49" charset="0"/>
                <a:cs typeface="Courier New" panose="02070309020205020404" pitchFamily="49" charset="0"/>
              </a:rPr>
              <a:t># Plunk estimated theta info a CRF model and compute the joint distribution</a:t>
            </a:r>
          </a:p>
          <a:p>
            <a:pPr lvl="0">
              <a:defRPr/>
            </a:pPr>
            <a:r>
              <a:rPr lang="en-US" sz="1200" spc="-1" dirty="0">
                <a:solidFill>
                  <a:schemeClr val="bg1"/>
                </a:solidFill>
                <a:latin typeface="Courier New" panose="02070309020205020404" pitchFamily="49" charset="0"/>
                <a:cs typeface="Courier New" panose="02070309020205020404" pitchFamily="49" charset="0"/>
              </a:rPr>
              <a:t>f0      &lt;- function(y){ </a:t>
            </a:r>
            <a:r>
              <a:rPr lang="en-US" sz="1200" spc="-1" dirty="0" err="1">
                <a:solidFill>
                  <a:schemeClr val="bg1"/>
                </a:solidFill>
                <a:latin typeface="Courier New" panose="02070309020205020404" pitchFamily="49" charset="0"/>
                <a:cs typeface="Courier New" panose="02070309020205020404" pitchFamily="49" charset="0"/>
              </a:rPr>
              <a:t>as.numeric</a:t>
            </a:r>
            <a:r>
              <a:rPr lang="en-US" sz="1200" spc="-1" dirty="0">
                <a:solidFill>
                  <a:schemeClr val="bg1"/>
                </a:solidFill>
                <a:latin typeface="Courier New" panose="02070309020205020404" pitchFamily="49" charset="0"/>
                <a:cs typeface="Courier New" panose="02070309020205020404" pitchFamily="49" charset="0"/>
              </a:rPr>
              <a:t>(c((y==1),(y==2)))}</a:t>
            </a:r>
          </a:p>
          <a:p>
            <a:pPr lvl="0">
              <a:defRPr/>
            </a:pPr>
            <a:r>
              <a:rPr lang="en-US" sz="1200" spc="-1" dirty="0" err="1">
                <a:solidFill>
                  <a:schemeClr val="bg1"/>
                </a:solidFill>
                <a:latin typeface="Courier New" panose="02070309020205020404" pitchFamily="49" charset="0"/>
                <a:cs typeface="Courier New" panose="02070309020205020404" pitchFamily="49" charset="0"/>
              </a:rPr>
              <a:t>llm</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make.empty.field</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adj.mat</a:t>
            </a:r>
            <a:r>
              <a:rPr lang="en-US" sz="1200" spc="-1" dirty="0">
                <a:solidFill>
                  <a:schemeClr val="bg1"/>
                </a:solidFill>
                <a:latin typeface="Courier New" panose="02070309020205020404" pitchFamily="49" charset="0"/>
                <a:cs typeface="Courier New" panose="02070309020205020404" pitchFamily="49" charset="0"/>
              </a:rPr>
              <a:t> = adj, </a:t>
            </a:r>
            <a:r>
              <a:rPr lang="en-US" sz="1200" spc="-1" dirty="0" err="1">
                <a:solidFill>
                  <a:schemeClr val="bg1"/>
                </a:solidFill>
                <a:latin typeface="Courier New" panose="02070309020205020404" pitchFamily="49" charset="0"/>
                <a:cs typeface="Courier New" panose="02070309020205020404" pitchFamily="49" charset="0"/>
              </a:rPr>
              <a:t>parameterization.typ</a:t>
            </a:r>
            <a:r>
              <a:rPr lang="en-US" sz="1200" spc="-1" dirty="0">
                <a:solidFill>
                  <a:schemeClr val="bg1"/>
                </a:solidFill>
                <a:latin typeface="Courier New" panose="02070309020205020404" pitchFamily="49" charset="0"/>
                <a:cs typeface="Courier New" panose="02070309020205020404" pitchFamily="49" charset="0"/>
              </a:rPr>
              <a:t> = "standard", </a:t>
            </a:r>
            <a:r>
              <a:rPr lang="en-US" sz="1200" spc="-1" dirty="0" err="1">
                <a:solidFill>
                  <a:schemeClr val="bg1"/>
                </a:solidFill>
                <a:latin typeface="Courier New" panose="02070309020205020404" pitchFamily="49" charset="0"/>
                <a:cs typeface="Courier New" panose="02070309020205020404" pitchFamily="49" charset="0"/>
              </a:rPr>
              <a:t>plotQ</a:t>
            </a:r>
            <a:r>
              <a:rPr lang="en-US" sz="1200" spc="-1" dirty="0">
                <a:solidFill>
                  <a:schemeClr val="bg1"/>
                </a:solidFill>
                <a:latin typeface="Courier New" panose="02070309020205020404" pitchFamily="49" charset="0"/>
                <a:cs typeface="Courier New" panose="02070309020205020404" pitchFamily="49" charset="0"/>
              </a:rPr>
              <a:t> = T)</a:t>
            </a:r>
          </a:p>
          <a:p>
            <a:pPr lvl="0">
              <a:defRPr/>
            </a:pPr>
            <a:r>
              <a:rPr lang="en-US" sz="1200" spc="-1" dirty="0" err="1">
                <a:solidFill>
                  <a:schemeClr val="bg1"/>
                </a:solidFill>
                <a:latin typeface="Courier New" panose="02070309020205020404" pitchFamily="49" charset="0"/>
                <a:cs typeface="Courier New" panose="02070309020205020404" pitchFamily="49" charset="0"/>
              </a:rPr>
              <a:t>llm$par</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theta.est</a:t>
            </a:r>
            <a:r>
              <a:rPr lang="en-US" sz="1200" spc="-1" dirty="0">
                <a:solidFill>
                  <a:schemeClr val="bg1"/>
                </a:solidFill>
                <a:latin typeface="Courier New" panose="02070309020205020404" pitchFamily="49" charset="0"/>
                <a:cs typeface="Courier New" panose="02070309020205020404" pitchFamily="49" charset="0"/>
              </a:rPr>
              <a:t> # use Stan median</a:t>
            </a:r>
          </a:p>
          <a:p>
            <a:pPr lvl="0">
              <a:defRPr/>
            </a:pPr>
            <a:r>
              <a:rPr lang="en-US" sz="1200" spc="-1" dirty="0">
                <a:solidFill>
                  <a:schemeClr val="bg1"/>
                </a:solidFill>
                <a:latin typeface="Courier New" panose="02070309020205020404" pitchFamily="49" charset="0"/>
                <a:cs typeface="Courier New" panose="02070309020205020404" pitchFamily="49" charset="0"/>
              </a:rPr>
              <a:t>out.pot &lt;- </a:t>
            </a:r>
            <a:r>
              <a:rPr lang="en-US" sz="1200" spc="-1" dirty="0" err="1">
                <a:solidFill>
                  <a:schemeClr val="bg1"/>
                </a:solidFill>
                <a:latin typeface="Courier New" panose="02070309020205020404" pitchFamily="49" charset="0"/>
                <a:cs typeface="Courier New" panose="02070309020205020404" pitchFamily="49" charset="0"/>
              </a:rPr>
              <a:t>make.pots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parms</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llm$par</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crf</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llm</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rescaleQ</a:t>
            </a:r>
            <a:r>
              <a:rPr lang="en-US" sz="1200" spc="-1" dirty="0">
                <a:solidFill>
                  <a:schemeClr val="bg1"/>
                </a:solidFill>
                <a:latin typeface="Courier New" panose="02070309020205020404" pitchFamily="49" charset="0"/>
                <a:cs typeface="Courier New" panose="02070309020205020404" pitchFamily="49" charset="0"/>
              </a:rPr>
              <a:t> = F, </a:t>
            </a:r>
            <a:r>
              <a:rPr lang="en-US" sz="1200" spc="-1" dirty="0" err="1">
                <a:solidFill>
                  <a:schemeClr val="bg1"/>
                </a:solidFill>
                <a:latin typeface="Courier New" panose="02070309020205020404" pitchFamily="49" charset="0"/>
                <a:cs typeface="Courier New" panose="02070309020205020404" pitchFamily="49" charset="0"/>
              </a:rPr>
              <a:t>replaceQ</a:t>
            </a:r>
            <a:r>
              <a:rPr lang="en-US" sz="1200" spc="-1" dirty="0">
                <a:solidFill>
                  <a:schemeClr val="bg1"/>
                </a:solidFill>
                <a:latin typeface="Courier New" panose="02070309020205020404" pitchFamily="49" charset="0"/>
                <a:cs typeface="Courier New" panose="02070309020205020404" pitchFamily="49" charset="0"/>
              </a:rPr>
              <a:t> = T)</a:t>
            </a:r>
          </a:p>
          <a:p>
            <a:pPr lvl="0">
              <a:defRPr/>
            </a:pPr>
            <a:r>
              <a:rPr lang="en-US" sz="1200" spc="-1" dirty="0" err="1">
                <a:solidFill>
                  <a:schemeClr val="bg1"/>
                </a:solidFill>
                <a:latin typeface="Courier New" panose="02070309020205020404" pitchFamily="49" charset="0"/>
                <a:cs typeface="Courier New" panose="02070309020205020404" pitchFamily="49" charset="0"/>
              </a:rPr>
              <a:t>gR.llm</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make.gRbase.potentials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llm</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state.nmes</a:t>
            </a:r>
            <a:r>
              <a:rPr lang="en-US" sz="1200" spc="-1" dirty="0">
                <a:solidFill>
                  <a:schemeClr val="bg1"/>
                </a:solidFill>
                <a:latin typeface="Courier New" panose="02070309020205020404" pitchFamily="49" charset="0"/>
                <a:cs typeface="Courier New" panose="02070309020205020404" pitchFamily="49" charset="0"/>
              </a:rPr>
              <a:t> = c("1","2"))</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gR.dist.info.llm.model</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distribution.from.potentials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gR.llm$node.potentials</a:t>
            </a:r>
            <a:r>
              <a:rPr lang="en-US" sz="1200" spc="-1" dirty="0">
                <a:solidFill>
                  <a:schemeClr val="bg1"/>
                </a:solidFill>
                <a:latin typeface="Courier New" panose="02070309020205020404" pitchFamily="49" charset="0"/>
                <a:cs typeface="Courier New" panose="02070309020205020404" pitchFamily="49" charset="0"/>
              </a:rPr>
              <a:t>,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gR.tess$edge.potentials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logZ.llm.model</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gR.dist.info.llm.model$logZ</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joint.llm</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as.data.frame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as.table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gR.dist.info.llm.model$state.probs</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Rearrange columns (node states) to be in the same order as in </a:t>
            </a:r>
            <a:r>
              <a:rPr lang="en-US" sz="1200" spc="-1" dirty="0" err="1">
                <a:solidFill>
                  <a:srgbClr val="FFFF00"/>
                </a:solidFill>
                <a:latin typeface="Courier New" panose="02070309020205020404" pitchFamily="49" charset="0"/>
                <a:cs typeface="Courier New" panose="02070309020205020404" pitchFamily="49" charset="0"/>
              </a:rPr>
              <a:t>node.names</a:t>
            </a:r>
            <a:endParaRPr lang="en-US" sz="1200" spc="-1" dirty="0">
              <a:solidFill>
                <a:srgbClr val="FFFF00"/>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scrambled.nn</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colnames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joint.llm</a:t>
            </a:r>
            <a:r>
              <a:rPr lang="en-US" sz="1200" spc="-1" dirty="0">
                <a:solidFill>
                  <a:schemeClr val="bg1"/>
                </a:solidFill>
                <a:latin typeface="Courier New" panose="02070309020205020404" pitchFamily="49" charset="0"/>
                <a:cs typeface="Courier New" panose="02070309020205020404" pitchFamily="49" charset="0"/>
              </a:rPr>
              <a:t>)[1:(</a:t>
            </a:r>
            <a:r>
              <a:rPr lang="en-US" sz="1200" spc="-1" dirty="0" err="1">
                <a:solidFill>
                  <a:schemeClr val="bg1"/>
                </a:solidFill>
                <a:latin typeface="Courier New" panose="02070309020205020404" pitchFamily="49" charset="0"/>
                <a:cs typeface="Courier New" panose="02070309020205020404" pitchFamily="49" charset="0"/>
              </a:rPr>
              <a:t>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joint.llm</a:t>
            </a:r>
            <a:r>
              <a:rPr lang="en-US" sz="1200" spc="-1" dirty="0">
                <a:solidFill>
                  <a:schemeClr val="bg1"/>
                </a:solidFill>
                <a:latin typeface="Courier New" panose="02070309020205020404" pitchFamily="49" charset="0"/>
                <a:cs typeface="Courier New" panose="02070309020205020404" pitchFamily="49" charset="0"/>
              </a:rPr>
              <a:t>)-1)]</a:t>
            </a:r>
          </a:p>
          <a:p>
            <a:pPr lvl="0">
              <a:defRPr/>
            </a:pPr>
            <a:r>
              <a:rPr lang="en-US" sz="1200" spc="-1" dirty="0" err="1">
                <a:solidFill>
                  <a:schemeClr val="bg1"/>
                </a:solidFill>
                <a:latin typeface="Courier New" panose="02070309020205020404" pitchFamily="49" charset="0"/>
                <a:cs typeface="Courier New" panose="02070309020205020404" pitchFamily="49" charset="0"/>
              </a:rPr>
              <a:t>rearr.idxs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sapply</a:t>
            </a:r>
            <a:r>
              <a:rPr lang="en-US" sz="1200" spc="-1" dirty="0">
                <a:solidFill>
                  <a:schemeClr val="bg1"/>
                </a:solidFill>
                <a:latin typeface="Courier New" panose="02070309020205020404" pitchFamily="49" charset="0"/>
                <a:cs typeface="Courier New" panose="02070309020205020404" pitchFamily="49" charset="0"/>
              </a:rPr>
              <a:t>(1:length(</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function(xx){</a:t>
            </a:r>
          </a:p>
          <a:p>
            <a:pPr lvl="0">
              <a:defRPr/>
            </a:pPr>
            <a:r>
              <a:rPr lang="en-US" sz="1200" spc="-1" dirty="0">
                <a:solidFill>
                  <a:schemeClr val="bg1"/>
                </a:solidFill>
                <a:latin typeface="Courier New" panose="02070309020205020404" pitchFamily="49" charset="0"/>
                <a:cs typeface="Courier New" panose="02070309020205020404" pitchFamily="49" charset="0"/>
              </a:rPr>
              <a:t>                                               which(</a:t>
            </a:r>
            <a:r>
              <a:rPr lang="en-US" sz="1200" spc="-1" dirty="0" err="1">
                <a:solidFill>
                  <a:schemeClr val="bg1"/>
                </a:solidFill>
                <a:latin typeface="Courier New" panose="02070309020205020404" pitchFamily="49" charset="0"/>
                <a:cs typeface="Courier New" panose="02070309020205020404" pitchFamily="49" charset="0"/>
              </a:rPr>
              <a:t>scrambled.nn</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[xx])})</a:t>
            </a:r>
          </a:p>
          <a:p>
            <a:pPr lvl="0">
              <a:defRPr/>
            </a:pPr>
            <a:r>
              <a:rPr lang="en-US" sz="1200" spc="-1" dirty="0" err="1">
                <a:solidFill>
                  <a:schemeClr val="bg1"/>
                </a:solidFill>
                <a:latin typeface="Courier New" panose="02070309020205020404" pitchFamily="49" charset="0"/>
                <a:cs typeface="Courier New" panose="02070309020205020404" pitchFamily="49" charset="0"/>
              </a:rPr>
              <a:t>joint.llm.rearr</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joint.llm</a:t>
            </a:r>
            <a:r>
              <a:rPr lang="en-US" sz="1200" spc="-1" dirty="0">
                <a:solidFill>
                  <a:schemeClr val="bg1"/>
                </a:solidFill>
                <a:latin typeface="Courier New" panose="02070309020205020404" pitchFamily="49" charset="0"/>
                <a:cs typeface="Courier New" panose="02070309020205020404" pitchFamily="49" charset="0"/>
              </a:rPr>
              <a:t>[c(</a:t>
            </a:r>
            <a:r>
              <a:rPr lang="en-US" sz="1200" spc="-1" dirty="0" err="1">
                <a:solidFill>
                  <a:schemeClr val="bg1"/>
                </a:solidFill>
                <a:latin typeface="Courier New" panose="02070309020205020404" pitchFamily="49" charset="0"/>
                <a:cs typeface="Courier New" panose="02070309020205020404" pitchFamily="49" charset="0"/>
              </a:rPr>
              <a:t>rearr.idxs,ncol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joint.llm</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a:defRPr/>
            </a:pPr>
            <a:r>
              <a:rPr lang="en-US" sz="1200" spc="-1" dirty="0">
                <a:solidFill>
                  <a:srgbClr val="FFFF00"/>
                </a:solidFill>
                <a:latin typeface="Courier New" panose="02070309020205020404" pitchFamily="49" charset="0"/>
                <a:cs typeface="Courier New" panose="02070309020205020404" pitchFamily="49" charset="0"/>
              </a:rPr>
              <a:t># Convert configs to binary vectors and then to integers. These integers will be their indices</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joint.llm.rearr</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joint.llm.rearr</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as.matrix</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[which(</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 == 2, </a:t>
            </a:r>
            <a:r>
              <a:rPr lang="en-US" sz="1200" spc="-1" dirty="0" err="1">
                <a:solidFill>
                  <a:schemeClr val="bg1"/>
                </a:solidFill>
                <a:latin typeface="Courier New" panose="02070309020205020404" pitchFamily="49" charset="0"/>
                <a:cs typeface="Courier New" panose="02070309020205020404" pitchFamily="49" charset="0"/>
              </a:rPr>
              <a:t>arr.ind</a:t>
            </a:r>
            <a:r>
              <a:rPr lang="en-US" sz="1200" spc="-1" dirty="0">
                <a:solidFill>
                  <a:schemeClr val="bg1"/>
                </a:solidFill>
                <a:latin typeface="Courier New" panose="02070309020205020404" pitchFamily="49" charset="0"/>
                <a:cs typeface="Courier New" panose="02070309020205020404" pitchFamily="49" charset="0"/>
              </a:rPr>
              <a:t> = T)] &lt;- 0</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nn</a:t>
            </a:r>
            <a:r>
              <a:rPr lang="en-US" sz="1200" spc="-1" dirty="0">
                <a:solidFill>
                  <a:schemeClr val="bg1"/>
                </a:solidFill>
                <a:latin typeface="Courier New" panose="02070309020205020404" pitchFamily="49" charset="0"/>
                <a:cs typeface="Courier New" panose="02070309020205020404" pitchFamily="49" charset="0"/>
              </a:rPr>
              <a:t>                &lt;- length(</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powers.of.two</a:t>
            </a:r>
            <a:r>
              <a:rPr lang="en-US" sz="1200" spc="-1" dirty="0">
                <a:solidFill>
                  <a:schemeClr val="bg1"/>
                </a:solidFill>
                <a:latin typeface="Courier New" panose="02070309020205020404" pitchFamily="49" charset="0"/>
                <a:cs typeface="Courier New" panose="02070309020205020404" pitchFamily="49" charset="0"/>
              </a:rPr>
              <a:t>     &lt;- 2^(0:(</a:t>
            </a:r>
            <a:r>
              <a:rPr lang="en-US" sz="1200" spc="-1" dirty="0" err="1">
                <a:solidFill>
                  <a:schemeClr val="bg1"/>
                </a:solidFill>
                <a:latin typeface="Courier New" panose="02070309020205020404" pitchFamily="49" charset="0"/>
                <a:cs typeface="Courier New" panose="02070309020205020404" pitchFamily="49" charset="0"/>
              </a:rPr>
              <a:t>nn</a:t>
            </a:r>
            <a:r>
              <a:rPr lang="en-US" sz="1200" spc="-1" dirty="0">
                <a:solidFill>
                  <a:schemeClr val="bg1"/>
                </a:solidFill>
                <a:latin typeface="Courier New" panose="02070309020205020404" pitchFamily="49" charset="0"/>
                <a:cs typeface="Courier New" panose="02070309020205020404" pitchFamily="49" charset="0"/>
              </a:rPr>
              <a:t> - 1))</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joint.config.idxs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sapply</a:t>
            </a:r>
            <a:r>
              <a:rPr lang="en-US" sz="1200" spc="-1" dirty="0">
                <a:solidFill>
                  <a:schemeClr val="bg1"/>
                </a:solidFill>
                <a:latin typeface="Courier New" panose="02070309020205020404" pitchFamily="49" charset="0"/>
                <a:cs typeface="Courier New" panose="02070309020205020404" pitchFamily="49" charset="0"/>
              </a:rPr>
              <a:t>(1:nrow(</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),function(xx){</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as.integer</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as.numeric</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[xx,]) %*% </a:t>
            </a:r>
            <a:r>
              <a:rPr lang="en-US" sz="1200" spc="-1" dirty="0" err="1">
                <a:solidFill>
                  <a:schemeClr val="bg1"/>
                </a:solidFill>
                <a:latin typeface="Courier New" panose="02070309020205020404" pitchFamily="49" charset="0"/>
                <a:cs typeface="Courier New" panose="02070309020205020404" pitchFamily="49" charset="0"/>
              </a:rPr>
              <a:t>powers.of.two</a:t>
            </a:r>
            <a:r>
              <a:rPr lang="en-US" sz="1200" spc="-1" dirty="0">
                <a:solidFill>
                  <a:schemeClr val="bg1"/>
                </a:solidFill>
                <a:latin typeface="Courier New" panose="02070309020205020404" pitchFamily="49" charset="0"/>
                <a:cs typeface="Courier New" panose="02070309020205020404" pitchFamily="49" charset="0"/>
              </a:rPr>
              <a:t>)})</a:t>
            </a:r>
          </a:p>
        </p:txBody>
      </p:sp>
      <p:sp>
        <p:nvSpPr>
          <p:cNvPr id="3" name="TextBox 2">
            <a:extLst>
              <a:ext uri="{FF2B5EF4-FFF2-40B4-BE49-F238E27FC236}">
                <a16:creationId xmlns:a16="http://schemas.microsoft.com/office/drawing/2014/main" id="{11BFD6FE-6E17-42E4-8F42-9FCF4AC0EF95}"/>
              </a:ext>
            </a:extLst>
          </p:cNvPr>
          <p:cNvSpPr txBox="1"/>
          <p:nvPr/>
        </p:nvSpPr>
        <p:spPr>
          <a:xfrm>
            <a:off x="2424424" y="85249"/>
            <a:ext cx="475001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Log-linear tesseract joint distribution</a:t>
            </a:r>
          </a:p>
        </p:txBody>
      </p:sp>
    </p:spTree>
    <p:extLst>
      <p:ext uri="{BB962C8B-B14F-4D97-AF65-F5344CB8AC3E}">
        <p14:creationId xmlns:p14="http://schemas.microsoft.com/office/powerpoint/2010/main" val="331536891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15FA9F7A-E578-408E-A56E-D33BAC19F0E3}"/>
              </a:ext>
            </a:extLst>
          </p:cNvPr>
          <p:cNvSpPr/>
          <p:nvPr/>
        </p:nvSpPr>
        <p:spPr>
          <a:xfrm>
            <a:off x="142406" y="692690"/>
            <a:ext cx="8859187" cy="2676202"/>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a:solidFill>
                  <a:srgbClr val="FFFF00"/>
                </a:solidFill>
                <a:latin typeface="Courier New" panose="02070309020205020404" pitchFamily="49" charset="0"/>
                <a:cs typeface="Courier New" panose="02070309020205020404" pitchFamily="49" charset="0"/>
              </a:rPr>
              <a:t># Order </a:t>
            </a:r>
            <a:r>
              <a:rPr lang="en-US" sz="1200" spc="-1" dirty="0" err="1">
                <a:solidFill>
                  <a:srgbClr val="FFFF00"/>
                </a:solidFill>
                <a:latin typeface="Courier New" panose="02070309020205020404" pitchFamily="49" charset="0"/>
                <a:cs typeface="Courier New" panose="02070309020205020404" pitchFamily="49" charset="0"/>
              </a:rPr>
              <a:t>joint.config.idxs</a:t>
            </a:r>
            <a:r>
              <a:rPr lang="en-US" sz="1200" spc="-1" dirty="0">
                <a:solidFill>
                  <a:srgbClr val="FFFF00"/>
                </a:solidFill>
                <a:latin typeface="Courier New" panose="02070309020205020404" pitchFamily="49" charset="0"/>
                <a:cs typeface="Courier New" panose="02070309020205020404" pitchFamily="49" charset="0"/>
              </a:rPr>
              <a:t> into decreasing order</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&lt;- order(</a:t>
            </a:r>
            <a:r>
              <a:rPr lang="en-US" sz="1200" spc="-1" dirty="0" err="1">
                <a:solidFill>
                  <a:schemeClr val="bg1"/>
                </a:solidFill>
                <a:latin typeface="Courier New" panose="02070309020205020404" pitchFamily="49" charset="0"/>
                <a:cs typeface="Courier New" panose="02070309020205020404" pitchFamily="49" charset="0"/>
              </a:rPr>
              <a:t>joint.config.idxs</a:t>
            </a:r>
            <a:r>
              <a:rPr lang="en-US" sz="1200" spc="-1" dirty="0">
                <a:solidFill>
                  <a:schemeClr val="bg1"/>
                </a:solidFill>
                <a:latin typeface="Courier New" panose="02070309020205020404" pitchFamily="49" charset="0"/>
                <a:cs typeface="Courier New" panose="02070309020205020404" pitchFamily="49" charset="0"/>
              </a:rPr>
              <a:t>, decreasing = 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joint.dist.rearr</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joint.dist.rearr</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a:solidFill>
                  <a:schemeClr val="bg1"/>
                </a:solidFill>
                <a:latin typeface="Courier New" panose="02070309020205020404" pitchFamily="49" charset="0"/>
                <a:cs typeface="Courier New" panose="02070309020205020404" pitchFamily="49" charset="0"/>
              </a:rPr>
              <a:t>plot(</a:t>
            </a: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typ</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a:solidFill>
                  <a:srgbClr val="00B050"/>
                </a:solidFill>
                <a:latin typeface="Courier New" panose="02070309020205020404" pitchFamily="49" charset="0"/>
                <a:cs typeface="Courier New" panose="02070309020205020404" pitchFamily="49" charset="0"/>
              </a:rPr>
              <a:t>"h"</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joint.dist.info.ordered</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data.frame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joint.config.idxs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colnames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joint.dist.info.ordered</a:t>
            </a:r>
            <a:r>
              <a:rPr lang="en-US" sz="1200" spc="-1" dirty="0">
                <a:solidFill>
                  <a:schemeClr val="bg1"/>
                </a:solidFill>
                <a:latin typeface="Courier New" panose="02070309020205020404" pitchFamily="49" charset="0"/>
                <a:cs typeface="Courier New" panose="02070309020205020404" pitchFamily="49" charset="0"/>
              </a:rPr>
              <a:t>) &lt;- c(</a:t>
            </a:r>
            <a:r>
              <a:rPr lang="en-US" sz="1200" spc="-1" dirty="0">
                <a:solidFill>
                  <a:srgbClr val="00B050"/>
                </a:solidFill>
                <a:latin typeface="Courier New" panose="02070309020205020404" pitchFamily="49" charset="0"/>
                <a:cs typeface="Courier New" panose="02070309020205020404" pitchFamily="49" charset="0"/>
              </a:rPr>
              <a:t>"</a:t>
            </a:r>
            <a:r>
              <a:rPr lang="en-US" sz="1200" spc="-1" dirty="0" err="1">
                <a:solidFill>
                  <a:srgbClr val="00B050"/>
                </a:solidFill>
                <a:latin typeface="Courier New" panose="02070309020205020404" pitchFamily="49" charset="0"/>
                <a:cs typeface="Courier New" panose="02070309020205020404" pitchFamily="49" charset="0"/>
              </a:rPr>
              <a:t>config.idx</a:t>
            </a:r>
            <a:r>
              <a:rPr lang="en-US" sz="1200" spc="-1" dirty="0">
                <a:solidFill>
                  <a:srgbClr val="00B050"/>
                </a:solidFill>
                <a:latin typeface="Courier New" panose="02070309020205020404" pitchFamily="49" charset="0"/>
                <a:cs typeface="Courier New" panose="02070309020205020404" pitchFamily="49" charset="0"/>
              </a:rPr>
              <a:t>"</a:t>
            </a:r>
            <a:r>
              <a:rPr lang="en-US" sz="1200" spc="-1" dirty="0">
                <a:solidFill>
                  <a:schemeClr val="bg1"/>
                </a:solidFill>
                <a:latin typeface="Courier New" panose="02070309020205020404" pitchFamily="49" charset="0"/>
                <a:cs typeface="Courier New" panose="02070309020205020404" pitchFamily="49" charset="0"/>
              </a:rPr>
              <a:t>, node.names,</a:t>
            </a:r>
            <a:r>
              <a:rPr lang="en-US" sz="1200" spc="-1" dirty="0">
                <a:solidFill>
                  <a:srgbClr val="00B050"/>
                </a:solidFill>
                <a:latin typeface="Courier New" panose="02070309020205020404" pitchFamily="49" charset="0"/>
                <a:cs typeface="Courier New" panose="02070309020205020404" pitchFamily="49" charset="0"/>
              </a:rPr>
              <a:t>"</a:t>
            </a:r>
            <a:r>
              <a:rPr lang="en-US" sz="1200" spc="-1" dirty="0" err="1">
                <a:solidFill>
                  <a:srgbClr val="00B050"/>
                </a:solidFill>
                <a:latin typeface="Courier New" panose="02070309020205020404" pitchFamily="49" charset="0"/>
                <a:cs typeface="Courier New" panose="02070309020205020404" pitchFamily="49" charset="0"/>
              </a:rPr>
              <a:t>config.Pr</a:t>
            </a:r>
            <a:r>
              <a:rPr lang="en-US" sz="1200" spc="-1" dirty="0">
                <a:solidFill>
                  <a:srgbClr val="00B050"/>
                </a:solidFill>
                <a:latin typeface="Courier New" panose="02070309020205020404" pitchFamily="49" charset="0"/>
                <a:cs typeface="Courier New" panose="02070309020205020404" pitchFamily="49" charset="0"/>
              </a:rPr>
              <a:t>"</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a:solidFill>
                  <a:schemeClr val="bg1"/>
                </a:solidFill>
                <a:latin typeface="Courier New" panose="02070309020205020404" pitchFamily="49" charset="0"/>
                <a:cs typeface="Courier New" panose="02070309020205020404" pitchFamily="49" charset="0"/>
              </a:rPr>
              <a:t>head(</a:t>
            </a:r>
            <a:r>
              <a:rPr lang="en-US" sz="1200" spc="-1" dirty="0" err="1">
                <a:solidFill>
                  <a:schemeClr val="bg1"/>
                </a:solidFill>
                <a:latin typeface="Courier New" panose="02070309020205020404" pitchFamily="49" charset="0"/>
                <a:cs typeface="Courier New" panose="02070309020205020404" pitchFamily="49" charset="0"/>
              </a:rPr>
              <a:t>joint.dist.info.ordered</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a:solidFill>
                  <a:srgbClr val="FFFF00"/>
                </a:solidFill>
                <a:latin typeface="Courier New" panose="02070309020205020404" pitchFamily="49" charset="0"/>
                <a:cs typeface="Courier New" panose="02070309020205020404" pitchFamily="49" charset="0"/>
              </a:rPr>
              <a:t># Check</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chemeClr val="bg1"/>
                </a:solidFill>
                <a:latin typeface="Courier New" panose="02070309020205020404" pitchFamily="49" charset="0"/>
                <a:cs typeface="Courier New" panose="02070309020205020404" pitchFamily="49" charset="0"/>
              </a:rPr>
              <a:t>sum(</a:t>
            </a: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a:solidFill>
                  <a:srgbClr val="FFFF00"/>
                </a:solidFill>
                <a:latin typeface="Courier New" panose="02070309020205020404" pitchFamily="49" charset="0"/>
                <a:cs typeface="Courier New" panose="02070309020205020404" pitchFamily="49" charset="0"/>
              </a:rPr>
              <a:t># config probs sum to 1?</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524C7B2D-4889-4E36-A924-7F034814C46C}"/>
              </a:ext>
            </a:extLst>
          </p:cNvPr>
          <p:cNvSpPr txBox="1"/>
          <p:nvPr/>
        </p:nvSpPr>
        <p:spPr>
          <a:xfrm>
            <a:off x="2424424" y="85249"/>
            <a:ext cx="475001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Log-linear tesseract joint distribution</a:t>
            </a:r>
          </a:p>
        </p:txBody>
      </p:sp>
      <p:pic>
        <p:nvPicPr>
          <p:cNvPr id="4" name="Picture 3">
            <a:extLst>
              <a:ext uri="{FF2B5EF4-FFF2-40B4-BE49-F238E27FC236}">
                <a16:creationId xmlns:a16="http://schemas.microsoft.com/office/drawing/2014/main" id="{8F5E8E9A-5DC2-471F-B60B-9B43CF250C83}"/>
              </a:ext>
            </a:extLst>
          </p:cNvPr>
          <p:cNvPicPr>
            <a:picLocks noChangeAspect="1"/>
          </p:cNvPicPr>
          <p:nvPr/>
        </p:nvPicPr>
        <p:blipFill>
          <a:blip r:embed="rId2"/>
          <a:stretch>
            <a:fillRect/>
          </a:stretch>
        </p:blipFill>
        <p:spPr>
          <a:xfrm>
            <a:off x="0" y="4156225"/>
            <a:ext cx="9144000" cy="1858594"/>
          </a:xfrm>
          <a:prstGeom prst="rect">
            <a:avLst/>
          </a:prstGeom>
        </p:spPr>
      </p:pic>
      <p:sp>
        <p:nvSpPr>
          <p:cNvPr id="5" name="Rectangle 4">
            <a:extLst>
              <a:ext uri="{FF2B5EF4-FFF2-40B4-BE49-F238E27FC236}">
                <a16:creationId xmlns:a16="http://schemas.microsoft.com/office/drawing/2014/main" id="{01FC5DF8-45F6-405A-8467-F23D02D497A9}"/>
              </a:ext>
            </a:extLst>
          </p:cNvPr>
          <p:cNvSpPr/>
          <p:nvPr/>
        </p:nvSpPr>
        <p:spPr>
          <a:xfrm>
            <a:off x="3614861" y="6150202"/>
            <a:ext cx="2050561"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Configuration Index</a:t>
            </a:r>
            <a:endParaRPr lang="en-US" dirty="0"/>
          </a:p>
        </p:txBody>
      </p:sp>
      <p:sp>
        <p:nvSpPr>
          <p:cNvPr id="6" name="Rectangle 5">
            <a:extLst>
              <a:ext uri="{FF2B5EF4-FFF2-40B4-BE49-F238E27FC236}">
                <a16:creationId xmlns:a16="http://schemas.microsoft.com/office/drawing/2014/main" id="{E24FDA77-61AE-4524-A82F-51865DE70A93}"/>
              </a:ext>
            </a:extLst>
          </p:cNvPr>
          <p:cNvSpPr/>
          <p:nvPr/>
        </p:nvSpPr>
        <p:spPr>
          <a:xfrm>
            <a:off x="248539" y="3633005"/>
            <a:ext cx="8646919"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Log Linear Configuration Probabilities (Joint Distribution)</a:t>
            </a:r>
            <a:endParaRPr lang="en-US" sz="2800" dirty="0"/>
          </a:p>
        </p:txBody>
      </p:sp>
    </p:spTree>
    <p:extLst>
      <p:ext uri="{BB962C8B-B14F-4D97-AF65-F5344CB8AC3E}">
        <p14:creationId xmlns:p14="http://schemas.microsoft.com/office/powerpoint/2010/main" val="1810959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665640" y="534240"/>
            <a:ext cx="7799760" cy="4402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The term in the exponential is the configuration energy </a:t>
            </a:r>
            <a:r>
              <a:rPr lang="en-US" sz="2200" b="0" i="1" strike="noStrike" spc="-1">
                <a:solidFill>
                  <a:srgbClr val="000000"/>
                </a:solidFill>
                <a:latin typeface="Times New Roman"/>
              </a:rPr>
              <a:t>E</a:t>
            </a:r>
            <a:r>
              <a:rPr lang="en-US" sz="2200" b="0" strike="noStrike" spc="-1">
                <a:solidFill>
                  <a:srgbClr val="000000"/>
                </a:solidFill>
                <a:latin typeface="Times New Roman"/>
              </a:rPr>
              <a:t>(</a:t>
            </a:r>
            <a:r>
              <a:rPr lang="en-US" sz="2200" b="1" strike="noStrike" spc="-1">
                <a:solidFill>
                  <a:srgbClr val="000000"/>
                </a:solidFill>
                <a:latin typeface="Times New Roman"/>
              </a:rPr>
              <a:t>X</a:t>
            </a:r>
            <a:r>
              <a:rPr lang="en-US" sz="2200" b="0" strike="noStrike" spc="-1">
                <a:solidFill>
                  <a:srgbClr val="000000"/>
                </a:solidFill>
                <a:latin typeface="Times New Roman"/>
              </a:rPr>
              <a:t>)</a:t>
            </a:r>
            <a:endParaRPr lang="en-US" sz="2200" b="0" strike="noStrike" spc="-1">
              <a:latin typeface="Arial"/>
            </a:endParaRPr>
          </a:p>
        </p:txBody>
      </p:sp>
      <p:pic>
        <p:nvPicPr>
          <p:cNvPr id="290" name="Picture 1"/>
          <p:cNvPicPr/>
          <p:nvPr/>
        </p:nvPicPr>
        <p:blipFill>
          <a:blip r:embed="rId2"/>
          <a:stretch/>
        </p:blipFill>
        <p:spPr>
          <a:xfrm>
            <a:off x="2701800" y="1241640"/>
            <a:ext cx="3596040" cy="906840"/>
          </a:xfrm>
          <a:prstGeom prst="rect">
            <a:avLst/>
          </a:prstGeom>
          <a:ln>
            <a:noFill/>
          </a:ln>
        </p:spPr>
      </p:pic>
      <p:sp>
        <p:nvSpPr>
          <p:cNvPr id="291" name="CustomShape 2"/>
          <p:cNvSpPr/>
          <p:nvPr/>
        </p:nvSpPr>
        <p:spPr>
          <a:xfrm>
            <a:off x="1050480" y="2406960"/>
            <a:ext cx="7583400" cy="12099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dirty="0">
                <a:solidFill>
                  <a:srgbClr val="000000"/>
                </a:solidFill>
                <a:latin typeface="Times New Roman"/>
              </a:rPr>
              <a:t>The sums are not actually sums over vectors/matrices. Rather they are sums of individual one and two-body components of energy corresponding to the states of variables in </a:t>
            </a:r>
            <a:r>
              <a:rPr lang="en-US" sz="2000" b="1" strike="noStrike" spc="-1" dirty="0">
                <a:solidFill>
                  <a:srgbClr val="000000"/>
                </a:solidFill>
                <a:latin typeface="Times New Roman"/>
              </a:rPr>
              <a:t>X</a:t>
            </a:r>
            <a:r>
              <a:rPr lang="en-US" sz="2000" b="0" strike="noStrike" spc="-1" dirty="0">
                <a:solidFill>
                  <a:srgbClr val="000000"/>
                </a:solidFill>
                <a:latin typeface="Times New Roman"/>
              </a:rPr>
              <a:t>.</a:t>
            </a:r>
            <a:endParaRPr lang="en-US" sz="2000" b="0" strike="noStrike" spc="-1" dirty="0">
              <a:latin typeface="Arial"/>
            </a:endParaRPr>
          </a:p>
        </p:txBody>
      </p:sp>
      <p:sp>
        <p:nvSpPr>
          <p:cNvPr id="292" name="CustomShape 3"/>
          <p:cNvSpPr/>
          <p:nvPr/>
        </p:nvSpPr>
        <p:spPr>
          <a:xfrm>
            <a:off x="471600" y="3790800"/>
            <a:ext cx="7799760" cy="582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To make the above formula more explicit:</a:t>
            </a:r>
            <a:endParaRPr lang="en-US" sz="2200" b="0" strike="noStrike" spc="-1">
              <a:latin typeface="Arial"/>
            </a:endParaRPr>
          </a:p>
        </p:txBody>
      </p:sp>
      <p:pic>
        <p:nvPicPr>
          <p:cNvPr id="293" name="Picture 5"/>
          <p:cNvPicPr/>
          <p:nvPr/>
        </p:nvPicPr>
        <p:blipFill>
          <a:blip r:embed="rId3"/>
          <a:stretch/>
        </p:blipFill>
        <p:spPr>
          <a:xfrm>
            <a:off x="972000" y="5140440"/>
            <a:ext cx="8030880" cy="937440"/>
          </a:xfrm>
          <a:prstGeom prst="rect">
            <a:avLst/>
          </a:prstGeom>
          <a:ln>
            <a:noFill/>
          </a:ln>
        </p:spPr>
      </p:pic>
      <p:pic>
        <p:nvPicPr>
          <p:cNvPr id="294" name="Picture 6"/>
          <p:cNvPicPr/>
          <p:nvPr/>
        </p:nvPicPr>
        <p:blipFill>
          <a:blip r:embed="rId4"/>
          <a:stretch/>
        </p:blipFill>
        <p:spPr>
          <a:xfrm>
            <a:off x="141120" y="4509360"/>
            <a:ext cx="6205680" cy="346320"/>
          </a:xfrm>
          <a:prstGeom prst="rect">
            <a:avLst/>
          </a:prstGeom>
          <a:ln>
            <a:noFill/>
          </a:ln>
        </p:spPr>
      </p:pic>
      <p:sp>
        <p:nvSpPr>
          <p:cNvPr id="295" name="CustomShape 4"/>
          <p:cNvSpPr/>
          <p:nvPr/>
        </p:nvSpPr>
        <p:spPr>
          <a:xfrm>
            <a:off x="2103120" y="6297480"/>
            <a:ext cx="448164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In physics </a:t>
            </a:r>
            <a:r>
              <a:rPr lang="en-US" sz="2000" b="0" i="1" strike="noStrike" spc="-1">
                <a:solidFill>
                  <a:srgbClr val="000000"/>
                </a:solidFill>
                <a:latin typeface="Times New Roman"/>
              </a:rPr>
              <a:t>E</a:t>
            </a:r>
            <a:r>
              <a:rPr lang="en-US" sz="2000" b="0" strike="noStrike" spc="-1">
                <a:solidFill>
                  <a:srgbClr val="000000"/>
                </a:solidFill>
                <a:latin typeface="Times New Roman"/>
              </a:rPr>
              <a:t>(</a:t>
            </a:r>
            <a:r>
              <a:rPr lang="en-US" sz="2000" b="0" strike="noStrike" spc="-1">
                <a:solidFill>
                  <a:srgbClr val="000000"/>
                </a:solidFill>
                <a:latin typeface="Wingdings"/>
                <a:ea typeface="Wingdings"/>
              </a:rPr>
              <a:t></a:t>
            </a:r>
            <a:r>
              <a:rPr lang="en-US" sz="2000" b="0" strike="noStrike" spc="-1">
                <a:solidFill>
                  <a:srgbClr val="000000"/>
                </a:solidFill>
                <a:latin typeface="Times New Roman"/>
                <a:ea typeface="Wingdings"/>
              </a:rPr>
              <a:t>) is called the Hamiltonian</a:t>
            </a:r>
            <a:endParaRPr lang="en-US" sz="2000" b="0" strike="noStrike" spc="-1">
              <a:latin typeface="Arial"/>
            </a:endParaRPr>
          </a:p>
        </p:txBody>
      </p:sp>
      <p:sp>
        <p:nvSpPr>
          <p:cNvPr id="296" name="CustomShape 5"/>
          <p:cNvSpPr/>
          <p:nvPr/>
        </p:nvSpPr>
        <p:spPr>
          <a:xfrm flipH="1" flipV="1">
            <a:off x="5144400" y="5988600"/>
            <a:ext cx="1641600" cy="20664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97" name="CustomShape 6"/>
          <p:cNvSpPr/>
          <p:nvPr/>
        </p:nvSpPr>
        <p:spPr>
          <a:xfrm>
            <a:off x="6761160" y="5990400"/>
            <a:ext cx="15379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i </a:t>
            </a:r>
            <a:r>
              <a:rPr lang="en-US" sz="1800" b="0" strike="noStrike" spc="-1">
                <a:solidFill>
                  <a:srgbClr val="000000"/>
                </a:solidFill>
                <a:latin typeface="Times New Roman"/>
              </a:rPr>
              <a:t>&lt; </a:t>
            </a:r>
            <a:r>
              <a:rPr lang="en-US" sz="1800" b="0" i="1" strike="noStrike" spc="-1">
                <a:solidFill>
                  <a:srgbClr val="000000"/>
                </a:solidFill>
                <a:latin typeface="Times New Roman"/>
              </a:rPr>
              <a:t>j</a:t>
            </a:r>
            <a:r>
              <a:rPr lang="en-US" sz="1800" b="0" strike="noStrike" spc="-1">
                <a:solidFill>
                  <a:srgbClr val="000000"/>
                </a:solidFill>
                <a:latin typeface="Times New Roman"/>
              </a:rPr>
              <a:t> is implicit</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 calcmode="lin" valueType="num">
                                      <p:cBhvr additive="repl">
                                        <p:cTn id="7" dur="500" fill="hold"/>
                                        <p:tgtEl>
                                          <p:spTgt spid="291"/>
                                        </p:tgtEl>
                                        <p:attrNameLst>
                                          <p:attrName>ppt_x</p:attrName>
                                        </p:attrNameLst>
                                      </p:cBhvr>
                                      <p:tavLst>
                                        <p:tav tm="0">
                                          <p:val>
                                            <p:strVal val="#ppt_x"/>
                                          </p:val>
                                        </p:tav>
                                        <p:tav tm="100000">
                                          <p:val>
                                            <p:strVal val="#ppt_x"/>
                                          </p:val>
                                        </p:tav>
                                      </p:tavLst>
                                    </p:anim>
                                    <p:anim calcmode="lin" valueType="num">
                                      <p:cBhvr additive="repl">
                                        <p:cTn id="8" dur="500" fill="hold"/>
                                        <p:tgtEl>
                                          <p:spTgt spid="2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2"/>
                                        </p:tgtEl>
                                        <p:attrNameLst>
                                          <p:attrName>style.visibility</p:attrName>
                                        </p:attrNameLst>
                                      </p:cBhvr>
                                      <p:to>
                                        <p:strVal val="visible"/>
                                      </p:to>
                                    </p:set>
                                    <p:anim calcmode="lin" valueType="num">
                                      <p:cBhvr additive="repl">
                                        <p:cTn id="13" dur="500" fill="hold"/>
                                        <p:tgtEl>
                                          <p:spTgt spid="292"/>
                                        </p:tgtEl>
                                        <p:attrNameLst>
                                          <p:attrName>ppt_x</p:attrName>
                                        </p:attrNameLst>
                                      </p:cBhvr>
                                      <p:tavLst>
                                        <p:tav tm="0">
                                          <p:val>
                                            <p:strVal val="#ppt_x"/>
                                          </p:val>
                                        </p:tav>
                                        <p:tav tm="100000">
                                          <p:val>
                                            <p:strVal val="#ppt_x"/>
                                          </p:val>
                                        </p:tav>
                                      </p:tavLst>
                                    </p:anim>
                                    <p:anim calcmode="lin" valueType="num">
                                      <p:cBhvr additive="repl">
                                        <p:cTn id="14" dur="500" fill="hold"/>
                                        <p:tgtEl>
                                          <p:spTgt spid="29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94"/>
                                        </p:tgtEl>
                                        <p:attrNameLst>
                                          <p:attrName>style.visibility</p:attrName>
                                        </p:attrNameLst>
                                      </p:cBhvr>
                                      <p:to>
                                        <p:strVal val="visible"/>
                                      </p:to>
                                    </p:set>
                                    <p:anim calcmode="lin" valueType="num">
                                      <p:cBhvr additive="repl">
                                        <p:cTn id="18" dur="500" fill="hold"/>
                                        <p:tgtEl>
                                          <p:spTgt spid="294"/>
                                        </p:tgtEl>
                                        <p:attrNameLst>
                                          <p:attrName>ppt_x</p:attrName>
                                        </p:attrNameLst>
                                      </p:cBhvr>
                                      <p:tavLst>
                                        <p:tav tm="0">
                                          <p:val>
                                            <p:strVal val="#ppt_x"/>
                                          </p:val>
                                        </p:tav>
                                        <p:tav tm="100000">
                                          <p:val>
                                            <p:strVal val="#ppt_x"/>
                                          </p:val>
                                        </p:tav>
                                      </p:tavLst>
                                    </p:anim>
                                    <p:anim calcmode="lin" valueType="num">
                                      <p:cBhvr additive="repl">
                                        <p:cTn id="19" dur="500" fill="hold"/>
                                        <p:tgtEl>
                                          <p:spTgt spid="29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93"/>
                                        </p:tgtEl>
                                        <p:attrNameLst>
                                          <p:attrName>style.visibility</p:attrName>
                                        </p:attrNameLst>
                                      </p:cBhvr>
                                      <p:to>
                                        <p:strVal val="visible"/>
                                      </p:to>
                                    </p:set>
                                    <p:anim calcmode="lin" valueType="num">
                                      <p:cBhvr additive="repl">
                                        <p:cTn id="24" dur="500" fill="hold"/>
                                        <p:tgtEl>
                                          <p:spTgt spid="293"/>
                                        </p:tgtEl>
                                        <p:attrNameLst>
                                          <p:attrName>ppt_x</p:attrName>
                                        </p:attrNameLst>
                                      </p:cBhvr>
                                      <p:tavLst>
                                        <p:tav tm="0">
                                          <p:val>
                                            <p:strVal val="#ppt_x"/>
                                          </p:val>
                                        </p:tav>
                                        <p:tav tm="100000">
                                          <p:val>
                                            <p:strVal val="#ppt_x"/>
                                          </p:val>
                                        </p:tav>
                                      </p:tavLst>
                                    </p:anim>
                                    <p:anim calcmode="lin" valueType="num">
                                      <p:cBhvr additive="repl">
                                        <p:cTn id="25" dur="500" fill="hold"/>
                                        <p:tgtEl>
                                          <p:spTgt spid="29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296"/>
                                        </p:tgtEl>
                                        <p:attrNameLst>
                                          <p:attrName>style.visibility</p:attrName>
                                        </p:attrNameLst>
                                      </p:cBhvr>
                                      <p:to>
                                        <p:strVal val="visible"/>
                                      </p:to>
                                    </p:set>
                                    <p:anim calcmode="lin" valueType="num">
                                      <p:cBhvr additive="repl">
                                        <p:cTn id="29" dur="500" fill="hold"/>
                                        <p:tgtEl>
                                          <p:spTgt spid="296"/>
                                        </p:tgtEl>
                                        <p:attrNameLst>
                                          <p:attrName>ppt_x</p:attrName>
                                        </p:attrNameLst>
                                      </p:cBhvr>
                                      <p:tavLst>
                                        <p:tav tm="0">
                                          <p:val>
                                            <p:strVal val="#ppt_x"/>
                                          </p:val>
                                        </p:tav>
                                        <p:tav tm="100000">
                                          <p:val>
                                            <p:strVal val="#ppt_x"/>
                                          </p:val>
                                        </p:tav>
                                      </p:tavLst>
                                    </p:anim>
                                    <p:anim calcmode="lin" valueType="num">
                                      <p:cBhvr additive="repl">
                                        <p:cTn id="30" dur="500" fill="hold"/>
                                        <p:tgtEl>
                                          <p:spTgt spid="29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97"/>
                                        </p:tgtEl>
                                        <p:attrNameLst>
                                          <p:attrName>style.visibility</p:attrName>
                                        </p:attrNameLst>
                                      </p:cBhvr>
                                      <p:to>
                                        <p:strVal val="visible"/>
                                      </p:to>
                                    </p:set>
                                    <p:anim calcmode="lin" valueType="num">
                                      <p:cBhvr additive="repl">
                                        <p:cTn id="33" dur="500" fill="hold"/>
                                        <p:tgtEl>
                                          <p:spTgt spid="297"/>
                                        </p:tgtEl>
                                        <p:attrNameLst>
                                          <p:attrName>ppt_x</p:attrName>
                                        </p:attrNameLst>
                                      </p:cBhvr>
                                      <p:tavLst>
                                        <p:tav tm="0">
                                          <p:val>
                                            <p:strVal val="#ppt_x"/>
                                          </p:val>
                                        </p:tav>
                                        <p:tav tm="100000">
                                          <p:val>
                                            <p:strVal val="#ppt_x"/>
                                          </p:val>
                                        </p:tav>
                                      </p:tavLst>
                                    </p:anim>
                                    <p:anim calcmode="lin" valueType="num">
                                      <p:cBhvr additive="repl">
                                        <p:cTn id="34" dur="500" fill="hold"/>
                                        <p:tgtEl>
                                          <p:spTgt spid="29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95"/>
                                        </p:tgtEl>
                                        <p:attrNameLst>
                                          <p:attrName>style.visibility</p:attrName>
                                        </p:attrNameLst>
                                      </p:cBhvr>
                                      <p:to>
                                        <p:strVal val="visible"/>
                                      </p:to>
                                    </p:set>
                                    <p:anim calcmode="lin" valueType="num">
                                      <p:cBhvr additive="repl">
                                        <p:cTn id="39" dur="500" fill="hold"/>
                                        <p:tgtEl>
                                          <p:spTgt spid="295"/>
                                        </p:tgtEl>
                                        <p:attrNameLst>
                                          <p:attrName>ppt_x</p:attrName>
                                        </p:attrNameLst>
                                      </p:cBhvr>
                                      <p:tavLst>
                                        <p:tav tm="0">
                                          <p:val>
                                            <p:strVal val="#ppt_x"/>
                                          </p:val>
                                        </p:tav>
                                        <p:tav tm="100000">
                                          <p:val>
                                            <p:strVal val="#ppt_x"/>
                                          </p:val>
                                        </p:tav>
                                      </p:tavLst>
                                    </p:anim>
                                    <p:anim calcmode="lin" valueType="num">
                                      <p:cBhvr additive="repl">
                                        <p:cTn id="40" dur="500" fill="hold"/>
                                        <p:tgtEl>
                                          <p:spTgt spid="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3EC117A4-CCF3-4993-B428-B93FD3052043}"/>
              </a:ext>
            </a:extLst>
          </p:cNvPr>
          <p:cNvSpPr/>
          <p:nvPr/>
        </p:nvSpPr>
        <p:spPr>
          <a:xfrm>
            <a:off x="155658" y="560166"/>
            <a:ext cx="8859187" cy="6184855"/>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a:solidFill>
                  <a:schemeClr val="bg1"/>
                </a:solidFill>
                <a:latin typeface="Courier New" panose="02070309020205020404" pitchFamily="49" charset="0"/>
                <a:cs typeface="Courier New" panose="02070309020205020404" pitchFamily="49" charset="0"/>
              </a:rPr>
              <a:t>library(</a:t>
            </a:r>
            <a:r>
              <a:rPr lang="en-US" sz="1200" spc="-1" dirty="0" err="1">
                <a:solidFill>
                  <a:schemeClr val="bg1"/>
                </a:solidFill>
                <a:latin typeface="Courier New" panose="02070309020205020404" pitchFamily="49" charset="0"/>
                <a:cs typeface="Courier New" panose="02070309020205020404" pitchFamily="49" charset="0"/>
              </a:rPr>
              <a:t>CRFutil</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a:defRPr/>
            </a:pPr>
            <a:r>
              <a:rPr lang="en-US" sz="1200" spc="-1" dirty="0">
                <a:solidFill>
                  <a:srgbClr val="FFFF00"/>
                </a:solidFill>
                <a:latin typeface="Courier New" panose="02070309020205020404" pitchFamily="49" charset="0"/>
                <a:cs typeface="Courier New" panose="02070309020205020404" pitchFamily="49" charset="0"/>
              </a:rPr>
              <a:t># Fit the MLE model to get estimates for theta </a:t>
            </a:r>
          </a:p>
          <a:p>
            <a:pPr>
              <a:defRPr/>
            </a:pPr>
            <a:r>
              <a:rPr lang="en-US" sz="1200" spc="-1" dirty="0">
                <a:solidFill>
                  <a:srgbClr val="FFFF00"/>
                </a:solidFill>
                <a:latin typeface="Courier New" panose="02070309020205020404" pitchFamily="49" charset="0"/>
                <a:cs typeface="Courier New" panose="02070309020205020404" pitchFamily="49" charset="0"/>
              </a:rPr>
              <a:t># First regenerate the reference sample yet again</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chemeClr val="bg1"/>
                </a:solidFill>
                <a:latin typeface="Courier New" panose="02070309020205020404" pitchFamily="49" charset="0"/>
                <a:cs typeface="Courier New" panose="02070309020205020404" pitchFamily="49" charset="0"/>
              </a:rPr>
              <a:t>f0         &lt;- function(y){ </a:t>
            </a:r>
            <a:r>
              <a:rPr lang="en-US" sz="1200" spc="-1" dirty="0" err="1">
                <a:solidFill>
                  <a:schemeClr val="bg1"/>
                </a:solidFill>
                <a:latin typeface="Courier New" panose="02070309020205020404" pitchFamily="49" charset="0"/>
                <a:cs typeface="Courier New" panose="02070309020205020404" pitchFamily="49" charset="0"/>
              </a:rPr>
              <a:t>as.numeric</a:t>
            </a:r>
            <a:r>
              <a:rPr lang="en-US" sz="1200" spc="-1" dirty="0">
                <a:solidFill>
                  <a:schemeClr val="bg1"/>
                </a:solidFill>
                <a:latin typeface="Courier New" panose="02070309020205020404" pitchFamily="49" charset="0"/>
                <a:cs typeface="Courier New" panose="02070309020205020404" pitchFamily="49" charset="0"/>
              </a:rPr>
              <a:t>(c((y==1),(y==2)))}</a:t>
            </a:r>
          </a:p>
          <a:p>
            <a:pPr lvl="0">
              <a:defRPr/>
            </a:pPr>
            <a:r>
              <a:rPr lang="en-US" sz="1200" spc="-1" dirty="0" err="1">
                <a:solidFill>
                  <a:schemeClr val="bg1"/>
                </a:solidFill>
                <a:latin typeface="Courier New" panose="02070309020205020404" pitchFamily="49" charset="0"/>
                <a:cs typeface="Courier New" panose="02070309020205020404" pitchFamily="49" charset="0"/>
              </a:rPr>
              <a:t>tess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make.empty.field</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adj.mat</a:t>
            </a:r>
            <a:r>
              <a:rPr lang="en-US" sz="1200" spc="-1" dirty="0">
                <a:solidFill>
                  <a:schemeClr val="bg1"/>
                </a:solidFill>
                <a:latin typeface="Courier New" panose="02070309020205020404" pitchFamily="49" charset="0"/>
                <a:cs typeface="Courier New" panose="02070309020205020404" pitchFamily="49" charset="0"/>
              </a:rPr>
              <a:t> = adj, </a:t>
            </a:r>
            <a:r>
              <a:rPr lang="en-US" sz="1200" spc="-1" dirty="0" err="1">
                <a:solidFill>
                  <a:schemeClr val="bg1"/>
                </a:solidFill>
                <a:latin typeface="Courier New" panose="02070309020205020404" pitchFamily="49" charset="0"/>
                <a:cs typeface="Courier New" panose="02070309020205020404" pitchFamily="49" charset="0"/>
              </a:rPr>
              <a:t>parameterization.typ</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a:solidFill>
                  <a:srgbClr val="00B050"/>
                </a:solidFill>
                <a:latin typeface="Courier New" panose="02070309020205020404" pitchFamily="49" charset="0"/>
                <a:cs typeface="Courier New" panose="02070309020205020404" pitchFamily="49" charset="0"/>
              </a:rPr>
              <a:t>"standard"</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plotQ</a:t>
            </a:r>
            <a:r>
              <a:rPr lang="en-US" sz="1200" spc="-1" dirty="0">
                <a:solidFill>
                  <a:schemeClr val="bg1"/>
                </a:solidFill>
                <a:latin typeface="Courier New" panose="02070309020205020404" pitchFamily="49" charset="0"/>
                <a:cs typeface="Courier New" panose="02070309020205020404" pitchFamily="49" charset="0"/>
              </a:rPr>
              <a:t> = T)</a:t>
            </a:r>
          </a:p>
          <a:p>
            <a:pPr lvl="0">
              <a:defRPr/>
            </a:pPr>
            <a:r>
              <a:rPr lang="en-US" sz="1200" spc="-1" dirty="0" err="1">
                <a:solidFill>
                  <a:schemeClr val="bg1"/>
                </a:solidFill>
                <a:latin typeface="Courier New" panose="02070309020205020404" pitchFamily="49" charset="0"/>
                <a:cs typeface="Courier New" panose="02070309020205020404" pitchFamily="49" charset="0"/>
              </a:rPr>
              <a:t>set.seed</a:t>
            </a:r>
            <a:r>
              <a:rPr lang="en-US" sz="1200" spc="-1" dirty="0">
                <a:solidFill>
                  <a:schemeClr val="bg1"/>
                </a:solidFill>
                <a:latin typeface="Courier New" panose="02070309020205020404" pitchFamily="49" charset="0"/>
                <a:cs typeface="Courier New" panose="02070309020205020404" pitchFamily="49" charset="0"/>
              </a:rPr>
              <a:t>(87)</a:t>
            </a:r>
          </a:p>
          <a:p>
            <a:pPr lvl="0">
              <a:defRPr/>
            </a:pPr>
            <a:r>
              <a:rPr lang="en-US" sz="1200" spc="-1" dirty="0" err="1">
                <a:solidFill>
                  <a:schemeClr val="bg1"/>
                </a:solidFill>
                <a:latin typeface="Courier New" panose="02070309020205020404" pitchFamily="49" charset="0"/>
                <a:cs typeface="Courier New" panose="02070309020205020404" pitchFamily="49" charset="0"/>
              </a:rPr>
              <a:t>tess$par</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runif</a:t>
            </a:r>
            <a:r>
              <a:rPr lang="en-US" sz="1200" spc="-1" dirty="0">
                <a:solidFill>
                  <a:schemeClr val="bg1"/>
                </a:solidFill>
                <a:latin typeface="Courier New" panose="02070309020205020404" pitchFamily="49" charset="0"/>
                <a:cs typeface="Courier New" panose="02070309020205020404" pitchFamily="49" charset="0"/>
              </a:rPr>
              <a:t>(tess$n.par,-1.5,1.5)</a:t>
            </a:r>
          </a:p>
          <a:p>
            <a:pPr lvl="0">
              <a:defRPr/>
            </a:pPr>
            <a:r>
              <a:rPr lang="en-US" sz="1200" spc="-1" dirty="0" err="1">
                <a:solidFill>
                  <a:schemeClr val="bg1"/>
                </a:solidFill>
                <a:latin typeface="Courier New" panose="02070309020205020404" pitchFamily="49" charset="0"/>
                <a:cs typeface="Courier New" panose="02070309020205020404" pitchFamily="49" charset="0"/>
              </a:rPr>
              <a:t>num.samps</a:t>
            </a:r>
            <a:r>
              <a:rPr lang="en-US" sz="1200" spc="-1" dirty="0">
                <a:solidFill>
                  <a:schemeClr val="bg1"/>
                </a:solidFill>
                <a:latin typeface="Courier New" panose="02070309020205020404" pitchFamily="49" charset="0"/>
                <a:cs typeface="Courier New" panose="02070309020205020404" pitchFamily="49" charset="0"/>
              </a:rPr>
              <a:t>  &lt;- 500</a:t>
            </a:r>
          </a:p>
          <a:p>
            <a:pPr lvl="0">
              <a:defRPr/>
            </a:pPr>
            <a:r>
              <a:rPr lang="en-US" sz="1200" spc="-1" dirty="0" err="1">
                <a:solidFill>
                  <a:schemeClr val="bg1"/>
                </a:solidFill>
                <a:latin typeface="Courier New" panose="02070309020205020404" pitchFamily="49" charset="0"/>
                <a:cs typeface="Courier New" panose="02070309020205020404" pitchFamily="49" charset="0"/>
              </a:rPr>
              <a:t>set.seed</a:t>
            </a:r>
            <a:r>
              <a:rPr lang="en-US" sz="1200" spc="-1" dirty="0">
                <a:solidFill>
                  <a:schemeClr val="bg1"/>
                </a:solidFill>
                <a:latin typeface="Courier New" panose="02070309020205020404" pitchFamily="49" charset="0"/>
                <a:cs typeface="Courier New" panose="02070309020205020404" pitchFamily="49" charset="0"/>
              </a:rPr>
              <a:t>(1)</a:t>
            </a:r>
          </a:p>
          <a:p>
            <a:pPr lvl="0">
              <a:defRPr/>
            </a:pPr>
            <a:r>
              <a:rPr lang="en-US" sz="1200" spc="-1" dirty="0" err="1">
                <a:solidFill>
                  <a:schemeClr val="bg1"/>
                </a:solidFill>
                <a:latin typeface="Courier New" panose="02070309020205020404" pitchFamily="49" charset="0"/>
                <a:cs typeface="Courier New" panose="02070309020205020404" pitchFamily="49" charset="0"/>
              </a:rPr>
              <a:t>samps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sample.exact</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tess</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num.samps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colnames</a:t>
            </a:r>
            <a:r>
              <a:rPr lang="en-US" sz="1200" spc="-1" dirty="0">
                <a:solidFill>
                  <a:schemeClr val="bg1"/>
                </a:solidFill>
                <a:latin typeface="Courier New" panose="02070309020205020404" pitchFamily="49" charset="0"/>
                <a:cs typeface="Courier New" panose="02070309020205020404" pitchFamily="49" charset="0"/>
              </a:rPr>
              <a:t>(adj)</a:t>
            </a:r>
          </a:p>
          <a:p>
            <a:pPr lvl="0">
              <a:defRPr/>
            </a:pPr>
            <a:r>
              <a:rPr lang="en-US" sz="1200" spc="-1" dirty="0" err="1">
                <a:solidFill>
                  <a:schemeClr val="bg1"/>
                </a:solidFill>
                <a:latin typeface="Courier New" panose="02070309020205020404" pitchFamily="49" charset="0"/>
                <a:cs typeface="Courier New" panose="02070309020205020404" pitchFamily="49" charset="0"/>
              </a:rPr>
              <a:t>colnames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samps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node.names</a:t>
            </a:r>
            <a:endParaRPr lang="en-US" sz="1200" spc="-1" dirty="0">
              <a:solidFill>
                <a:schemeClr val="bg1"/>
              </a:solidFill>
              <a:latin typeface="Courier New" panose="02070309020205020404" pitchFamily="49" charset="0"/>
              <a:cs typeface="Courier New" panose="02070309020205020404" pitchFamily="49" charset="0"/>
            </a:endParaRP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Fit the model to the sample with MLE:</a:t>
            </a:r>
          </a:p>
          <a:p>
            <a:pPr lvl="0">
              <a:defRPr/>
            </a:pPr>
            <a:r>
              <a:rPr lang="en-US" sz="1200" spc="-1" dirty="0" err="1">
                <a:solidFill>
                  <a:schemeClr val="bg1"/>
                </a:solidFill>
                <a:latin typeface="Courier New" panose="02070309020205020404" pitchFamily="49" charset="0"/>
                <a:cs typeface="Courier New" panose="02070309020205020404" pitchFamily="49" charset="0"/>
              </a:rPr>
              <a:t>mle</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make.empty.field</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adj.mat</a:t>
            </a:r>
            <a:r>
              <a:rPr lang="en-US" sz="1200" spc="-1" dirty="0">
                <a:solidFill>
                  <a:schemeClr val="bg1"/>
                </a:solidFill>
                <a:latin typeface="Courier New" panose="02070309020205020404" pitchFamily="49" charset="0"/>
                <a:cs typeface="Courier New" panose="02070309020205020404" pitchFamily="49" charset="0"/>
              </a:rPr>
              <a:t> = adj, </a:t>
            </a:r>
            <a:r>
              <a:rPr lang="en-US" sz="1200" spc="-1" dirty="0" err="1">
                <a:solidFill>
                  <a:schemeClr val="bg1"/>
                </a:solidFill>
                <a:latin typeface="Courier New" panose="02070309020205020404" pitchFamily="49" charset="0"/>
                <a:cs typeface="Courier New" panose="02070309020205020404" pitchFamily="49" charset="0"/>
              </a:rPr>
              <a:t>parameterization.typ</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a:solidFill>
                  <a:srgbClr val="00B050"/>
                </a:solidFill>
                <a:latin typeface="Courier New" panose="02070309020205020404" pitchFamily="49" charset="0"/>
                <a:cs typeface="Courier New" panose="02070309020205020404" pitchFamily="49" charset="0"/>
              </a:rPr>
              <a:t>"standard"</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rgbClr val="FFFF00"/>
              </a:solidFill>
              <a:latin typeface="Courier New" panose="02070309020205020404" pitchFamily="49" charset="0"/>
              <a:cs typeface="Courier New" panose="02070309020205020404" pitchFamily="49" charset="0"/>
            </a:endParaRPr>
          </a:p>
          <a:p>
            <a:pPr lvl="0">
              <a:defRPr/>
            </a:pPr>
            <a:endParaRPr lang="en-US" sz="1200" spc="-1" dirty="0">
              <a:solidFill>
                <a:srgbClr val="FFFF00"/>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Auxiliary, gradient convenience function. Follows </a:t>
            </a:r>
            <a:r>
              <a:rPr lang="en-US" sz="1200" spc="-1" dirty="0" err="1">
                <a:solidFill>
                  <a:srgbClr val="FFFF00"/>
                </a:solidFill>
                <a:latin typeface="Courier New" panose="02070309020205020404" pitchFamily="49" charset="0"/>
                <a:cs typeface="Courier New" panose="02070309020205020404" pitchFamily="49" charset="0"/>
              </a:rPr>
              <a:t>train.mrf</a:t>
            </a:r>
            <a:r>
              <a:rPr lang="en-US" sz="1200" spc="-1" dirty="0">
                <a:solidFill>
                  <a:srgbClr val="FFFF00"/>
                </a:solidFill>
                <a:latin typeface="Courier New" panose="02070309020205020404" pitchFamily="49" charset="0"/>
                <a:cs typeface="Courier New" panose="02070309020205020404" pitchFamily="49" charset="0"/>
              </a:rPr>
              <a:t> in CRF:</a:t>
            </a:r>
          </a:p>
          <a:p>
            <a:pPr lvl="0">
              <a:defRPr/>
            </a:pPr>
            <a:r>
              <a:rPr lang="en-US" sz="1200" spc="-1" dirty="0">
                <a:solidFill>
                  <a:schemeClr val="bg1"/>
                </a:solidFill>
                <a:latin typeface="Courier New" panose="02070309020205020404" pitchFamily="49" charset="0"/>
                <a:cs typeface="Courier New" panose="02070309020205020404" pitchFamily="49" charset="0"/>
              </a:rPr>
              <a:t>gradient      &lt;- function(par, </a:t>
            </a:r>
            <a:r>
              <a:rPr lang="en-US" sz="1200" spc="-1" dirty="0" err="1">
                <a:solidFill>
                  <a:schemeClr val="bg1"/>
                </a:solidFill>
                <a:latin typeface="Courier New" panose="02070309020205020404" pitchFamily="49" charset="0"/>
                <a:cs typeface="Courier New" panose="02070309020205020404" pitchFamily="49" charset="0"/>
              </a:rPr>
              <a:t>crf</a:t>
            </a:r>
            <a:r>
              <a:rPr lang="en-US" sz="1200" spc="-1" dirty="0">
                <a:solidFill>
                  <a:schemeClr val="bg1"/>
                </a:solidFill>
                <a:latin typeface="Courier New" panose="02070309020205020404" pitchFamily="49" charset="0"/>
                <a:cs typeface="Courier New" panose="02070309020205020404" pitchFamily="49" charset="0"/>
              </a:rPr>
              <a:t>, ...) { </a:t>
            </a:r>
            <a:r>
              <a:rPr lang="en-US" sz="1200" spc="-1" dirty="0" err="1">
                <a:solidFill>
                  <a:schemeClr val="bg1"/>
                </a:solidFill>
                <a:latin typeface="Courier New" panose="02070309020205020404" pitchFamily="49" charset="0"/>
                <a:cs typeface="Courier New" panose="02070309020205020404" pitchFamily="49" charset="0"/>
              </a:rPr>
              <a:t>crf$gradient</a:t>
            </a:r>
            <a:r>
              <a:rPr lang="en-US" sz="1200" spc="-1" dirty="0">
                <a:solidFill>
                  <a:schemeClr val="bg1"/>
                </a:solidFill>
                <a:latin typeface="Courier New" panose="02070309020205020404" pitchFamily="49" charset="0"/>
                <a:cs typeface="Courier New" panose="02070309020205020404" pitchFamily="49" charset="0"/>
              </a:rPr>
              <a:t> }</a:t>
            </a:r>
          </a:p>
          <a:p>
            <a:pPr>
              <a:defRPr/>
            </a:pPr>
            <a:r>
              <a:rPr lang="en-US" sz="1200" spc="-1" dirty="0" err="1">
                <a:solidFill>
                  <a:schemeClr val="bg1"/>
                </a:solidFill>
                <a:latin typeface="Courier New" panose="02070309020205020404" pitchFamily="49" charset="0"/>
                <a:cs typeface="Courier New" panose="02070309020205020404" pitchFamily="49" charset="0"/>
              </a:rPr>
              <a:t>mle$par.stat</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mrf.stat</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mle</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samps</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a:solidFill>
                  <a:srgbClr val="FFFF00"/>
                </a:solidFill>
                <a:latin typeface="Courier New" panose="02070309020205020404" pitchFamily="49" charset="0"/>
                <a:cs typeface="Courier New" panose="02070309020205020404" pitchFamily="49" charset="0"/>
              </a:rPr>
              <a:t># requisite sufficient statistics </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infr.meth</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infer.exact</a:t>
            </a:r>
            <a:r>
              <a:rPr lang="en-US" sz="1200" spc="-1" dirty="0">
                <a:solidFill>
                  <a:srgbClr val="FFFF00"/>
                </a:solidFill>
                <a:latin typeface="Courier New" panose="02070309020205020404" pitchFamily="49" charset="0"/>
                <a:cs typeface="Courier New" panose="02070309020205020404" pitchFamily="49" charset="0"/>
              </a:rPr>
              <a:t>               # inference method needed for Z and marginals calcs</a:t>
            </a:r>
          </a:p>
          <a:p>
            <a:pPr lvl="0">
              <a:defRPr/>
            </a:pPr>
            <a:r>
              <a:rPr lang="en-US" sz="1200" spc="-1" dirty="0">
                <a:solidFill>
                  <a:schemeClr val="bg1"/>
                </a:solidFill>
                <a:latin typeface="Courier New" panose="02070309020205020404" pitchFamily="49" charset="0"/>
                <a:cs typeface="Courier New" panose="02070309020205020404" pitchFamily="49" charset="0"/>
              </a:rPr>
              <a:t>opt.info  &lt;- stats::</a:t>
            </a:r>
            <a:r>
              <a:rPr lang="en-US" sz="1200" spc="-1" dirty="0" err="1">
                <a:solidFill>
                  <a:schemeClr val="bg1"/>
                </a:solidFill>
                <a:latin typeface="Courier New" panose="02070309020205020404" pitchFamily="49" charset="0"/>
                <a:cs typeface="Courier New" panose="02070309020205020404" pitchFamily="49" charset="0"/>
              </a:rPr>
              <a:t>optim</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a:solidFill>
                  <a:srgbClr val="FFFF00"/>
                </a:solidFill>
                <a:latin typeface="Courier New" panose="02070309020205020404" pitchFamily="49" charset="0"/>
                <a:cs typeface="Courier New" panose="02070309020205020404" pitchFamily="49" charset="0"/>
              </a:rPr>
              <a:t>             # optimize parameters</a:t>
            </a:r>
          </a:p>
          <a:p>
            <a:pPr lvl="0">
              <a:defRPr/>
            </a:pPr>
            <a:r>
              <a:rPr lang="en-US" sz="1200" spc="-1" dirty="0">
                <a:solidFill>
                  <a:srgbClr val="FFFF00"/>
                </a:solidFill>
                <a:latin typeface="Courier New" panose="02070309020205020404" pitchFamily="49" charset="0"/>
                <a:cs typeface="Courier New" panose="02070309020205020404" pitchFamily="49" charset="0"/>
              </a:rPr>
              <a:t>  </a:t>
            </a:r>
            <a:r>
              <a:rPr lang="en-US" sz="1200" spc="-1" dirty="0">
                <a:solidFill>
                  <a:schemeClr val="bg1"/>
                </a:solidFill>
                <a:latin typeface="Courier New" panose="02070309020205020404" pitchFamily="49" charset="0"/>
                <a:cs typeface="Courier New" panose="02070309020205020404" pitchFamily="49" charset="0"/>
              </a:rPr>
              <a:t>par          = </a:t>
            </a:r>
            <a:r>
              <a:rPr lang="en-US" sz="1200" spc="-1" dirty="0" err="1">
                <a:solidFill>
                  <a:schemeClr val="bg1"/>
                </a:solidFill>
                <a:latin typeface="Courier New" panose="02070309020205020404" pitchFamily="49" charset="0"/>
                <a:cs typeface="Courier New" panose="02070309020205020404" pitchFamily="49" charset="0"/>
              </a:rPr>
              <a:t>mle$par</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a:solidFill>
                  <a:srgbClr val="FFFF00"/>
                </a:solidFill>
                <a:latin typeface="Courier New" panose="02070309020205020404" pitchFamily="49" charset="0"/>
                <a:cs typeface="Courier New" panose="02070309020205020404" pitchFamily="49" charset="0"/>
              </a:rPr>
              <a:t>              # theta</a:t>
            </a:r>
          </a:p>
          <a:p>
            <a:pPr lvl="0">
              <a:defRPr/>
            </a:pPr>
            <a:r>
              <a:rPr lang="en-US" sz="1200" spc="-1" dirty="0">
                <a:solidFill>
                  <a:srgbClr val="FFFF00"/>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fn</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negloglik</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a:solidFill>
                  <a:srgbClr val="FFFF00"/>
                </a:solidFill>
                <a:latin typeface="Courier New" panose="02070309020205020404" pitchFamily="49" charset="0"/>
                <a:cs typeface="Courier New" panose="02070309020205020404" pitchFamily="49" charset="0"/>
              </a:rPr>
              <a:t>            # objective function</a:t>
            </a:r>
          </a:p>
          <a:p>
            <a:pPr lvl="0">
              <a:defRPr/>
            </a:pPr>
            <a:r>
              <a:rPr lang="en-US" sz="1200" spc="-1" dirty="0">
                <a:solidFill>
                  <a:srgbClr val="FFFF00"/>
                </a:solidFill>
                <a:latin typeface="Courier New" panose="02070309020205020404" pitchFamily="49" charset="0"/>
                <a:cs typeface="Courier New" panose="02070309020205020404" pitchFamily="49" charset="0"/>
              </a:rPr>
              <a:t>  </a:t>
            </a:r>
            <a:r>
              <a:rPr lang="en-US" sz="1200" spc="-1" dirty="0">
                <a:solidFill>
                  <a:schemeClr val="bg1"/>
                </a:solidFill>
                <a:latin typeface="Courier New" panose="02070309020205020404" pitchFamily="49" charset="0"/>
                <a:cs typeface="Courier New" panose="02070309020205020404" pitchFamily="49" charset="0"/>
              </a:rPr>
              <a:t>gr           = gradient,</a:t>
            </a:r>
            <a:r>
              <a:rPr lang="en-US" sz="1200" spc="-1" dirty="0">
                <a:solidFill>
                  <a:srgbClr val="FFFF00"/>
                </a:solidFill>
                <a:latin typeface="Courier New" panose="02070309020205020404" pitchFamily="49" charset="0"/>
                <a:cs typeface="Courier New" panose="02070309020205020404" pitchFamily="49" charset="0"/>
              </a:rPr>
              <a:t>             # grad of obj </a:t>
            </a:r>
            <a:r>
              <a:rPr lang="en-US" sz="1200" spc="-1" dirty="0" err="1">
                <a:solidFill>
                  <a:srgbClr val="FFFF00"/>
                </a:solidFill>
                <a:latin typeface="Courier New" panose="02070309020205020404" pitchFamily="49" charset="0"/>
                <a:cs typeface="Courier New" panose="02070309020205020404" pitchFamily="49" charset="0"/>
              </a:rPr>
              <a:t>func</a:t>
            </a:r>
            <a:endParaRPr lang="en-US" sz="1200" spc="-1" dirty="0">
              <a:solidFill>
                <a:srgbClr val="FFFF00"/>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crf</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mle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a:solidFill>
                  <a:srgbClr val="FFFF00"/>
                </a:solidFill>
                <a:latin typeface="Courier New" panose="02070309020205020404" pitchFamily="49" charset="0"/>
                <a:cs typeface="Courier New" panose="02070309020205020404" pitchFamily="49" charset="0"/>
              </a:rPr>
              <a:t>                  # passed to </a:t>
            </a:r>
            <a:r>
              <a:rPr lang="en-US" sz="1200" spc="-1" dirty="0" err="1">
                <a:solidFill>
                  <a:srgbClr val="FFFF00"/>
                </a:solidFill>
                <a:latin typeface="Courier New" panose="02070309020205020404" pitchFamily="49" charset="0"/>
                <a:cs typeface="Courier New" panose="02070309020205020404" pitchFamily="49" charset="0"/>
              </a:rPr>
              <a:t>fn</a:t>
            </a:r>
            <a:r>
              <a:rPr lang="en-US" sz="1200" spc="-1" dirty="0">
                <a:solidFill>
                  <a:srgbClr val="FFFF00"/>
                </a:solidFill>
                <a:latin typeface="Courier New" panose="02070309020205020404" pitchFamily="49" charset="0"/>
                <a:cs typeface="Courier New" panose="02070309020205020404" pitchFamily="49" charset="0"/>
              </a:rPr>
              <a:t>/gr</a:t>
            </a:r>
          </a:p>
          <a:p>
            <a:pPr lvl="0">
              <a:defRPr/>
            </a:pPr>
            <a:r>
              <a:rPr lang="en-US" sz="1200" spc="-1" dirty="0">
                <a:solidFill>
                  <a:srgbClr val="FFFF00"/>
                </a:solidFill>
                <a:latin typeface="Courier New" panose="02070309020205020404" pitchFamily="49" charset="0"/>
                <a:cs typeface="Courier New" panose="02070309020205020404" pitchFamily="49" charset="0"/>
              </a:rPr>
              <a:t>  </a:t>
            </a:r>
            <a:r>
              <a:rPr lang="en-US" sz="1200" spc="-1" dirty="0">
                <a:solidFill>
                  <a:schemeClr val="bg1"/>
                </a:solidFill>
                <a:latin typeface="Courier New" panose="02070309020205020404" pitchFamily="49" charset="0"/>
                <a:cs typeface="Courier New" panose="02070309020205020404" pitchFamily="49" charset="0"/>
              </a:rPr>
              <a:t>samples      = </a:t>
            </a:r>
            <a:r>
              <a:rPr lang="en-US" sz="1200" spc="-1" dirty="0" err="1">
                <a:solidFill>
                  <a:schemeClr val="bg1"/>
                </a:solidFill>
                <a:latin typeface="Courier New" panose="02070309020205020404" pitchFamily="49" charset="0"/>
                <a:cs typeface="Courier New" panose="02070309020205020404" pitchFamily="49" charset="0"/>
              </a:rPr>
              <a:t>samps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a:solidFill>
                  <a:srgbClr val="FFFF00"/>
                </a:solidFill>
                <a:latin typeface="Courier New" panose="02070309020205020404" pitchFamily="49" charset="0"/>
                <a:cs typeface="Courier New" panose="02070309020205020404" pitchFamily="49" charset="0"/>
              </a:rPr>
              <a:t>                # passed to </a:t>
            </a:r>
            <a:r>
              <a:rPr lang="en-US" sz="1200" spc="-1" dirty="0" err="1">
                <a:solidFill>
                  <a:srgbClr val="FFFF00"/>
                </a:solidFill>
                <a:latin typeface="Courier New" panose="02070309020205020404" pitchFamily="49" charset="0"/>
                <a:cs typeface="Courier New" panose="02070309020205020404" pitchFamily="49" charset="0"/>
              </a:rPr>
              <a:t>fn</a:t>
            </a:r>
            <a:r>
              <a:rPr lang="en-US" sz="1200" spc="-1" dirty="0">
                <a:solidFill>
                  <a:srgbClr val="FFFF00"/>
                </a:solidFill>
                <a:latin typeface="Courier New" panose="02070309020205020404" pitchFamily="49" charset="0"/>
                <a:cs typeface="Courier New" panose="02070309020205020404" pitchFamily="49" charset="0"/>
              </a:rPr>
              <a:t>/gr</a:t>
            </a:r>
          </a:p>
          <a:p>
            <a:pPr lvl="0">
              <a:defRPr/>
            </a:pPr>
            <a:r>
              <a:rPr lang="en-US" sz="1200" spc="-1" dirty="0">
                <a:solidFill>
                  <a:srgbClr val="FFFF00"/>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infer.method</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infr.meth</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a:solidFill>
                  <a:srgbClr val="FFFF00"/>
                </a:solidFill>
                <a:latin typeface="Courier New" panose="02070309020205020404" pitchFamily="49" charset="0"/>
                <a:cs typeface="Courier New" panose="02070309020205020404" pitchFamily="49" charset="0"/>
              </a:rPr>
              <a:t>            # passed to </a:t>
            </a:r>
            <a:r>
              <a:rPr lang="en-US" sz="1200" spc="-1" dirty="0" err="1">
                <a:solidFill>
                  <a:srgbClr val="FFFF00"/>
                </a:solidFill>
                <a:latin typeface="Courier New" panose="02070309020205020404" pitchFamily="49" charset="0"/>
                <a:cs typeface="Courier New" panose="02070309020205020404" pitchFamily="49" charset="0"/>
              </a:rPr>
              <a:t>fn</a:t>
            </a:r>
            <a:r>
              <a:rPr lang="en-US" sz="1200" spc="-1" dirty="0">
                <a:solidFill>
                  <a:srgbClr val="FFFF00"/>
                </a:solidFill>
                <a:latin typeface="Courier New" panose="02070309020205020404" pitchFamily="49" charset="0"/>
                <a:cs typeface="Courier New" panose="02070309020205020404" pitchFamily="49" charset="0"/>
              </a:rPr>
              <a:t>/gr</a:t>
            </a:r>
          </a:p>
          <a:p>
            <a:pPr lvl="0">
              <a:defRPr/>
            </a:pPr>
            <a:r>
              <a:rPr lang="en-US" sz="1200" spc="-1" dirty="0">
                <a:solidFill>
                  <a:srgbClr val="FFFF00"/>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update.crfQ</a:t>
            </a:r>
            <a:r>
              <a:rPr lang="en-US" sz="1200" spc="-1" dirty="0">
                <a:solidFill>
                  <a:schemeClr val="bg1"/>
                </a:solidFill>
                <a:latin typeface="Courier New" panose="02070309020205020404" pitchFamily="49" charset="0"/>
                <a:cs typeface="Courier New" panose="02070309020205020404" pitchFamily="49" charset="0"/>
              </a:rPr>
              <a:t>  = TRUE,</a:t>
            </a:r>
            <a:r>
              <a:rPr lang="en-US" sz="1200" spc="-1" dirty="0">
                <a:solidFill>
                  <a:srgbClr val="FFFF00"/>
                </a:solidFill>
                <a:latin typeface="Courier New" panose="02070309020205020404" pitchFamily="49" charset="0"/>
                <a:cs typeface="Courier New" panose="02070309020205020404" pitchFamily="49" charset="0"/>
              </a:rPr>
              <a:t>                 # passed to </a:t>
            </a:r>
            <a:r>
              <a:rPr lang="en-US" sz="1200" spc="-1" dirty="0" err="1">
                <a:solidFill>
                  <a:srgbClr val="FFFF00"/>
                </a:solidFill>
                <a:latin typeface="Courier New" panose="02070309020205020404" pitchFamily="49" charset="0"/>
                <a:cs typeface="Courier New" panose="02070309020205020404" pitchFamily="49" charset="0"/>
              </a:rPr>
              <a:t>fn</a:t>
            </a:r>
            <a:r>
              <a:rPr lang="en-US" sz="1200" spc="-1" dirty="0">
                <a:solidFill>
                  <a:srgbClr val="FFFF00"/>
                </a:solidFill>
                <a:latin typeface="Courier New" panose="02070309020205020404" pitchFamily="49" charset="0"/>
                <a:cs typeface="Courier New" panose="02070309020205020404" pitchFamily="49" charset="0"/>
              </a:rPr>
              <a:t>/gr</a:t>
            </a:r>
          </a:p>
          <a:p>
            <a:pPr lvl="0">
              <a:defRPr/>
            </a:pPr>
            <a:r>
              <a:rPr lang="en-US" sz="1200" spc="-1" dirty="0">
                <a:solidFill>
                  <a:srgbClr val="FFFF00"/>
                </a:solidFill>
                <a:latin typeface="Courier New" panose="02070309020205020404" pitchFamily="49" charset="0"/>
                <a:cs typeface="Courier New" panose="02070309020205020404" pitchFamily="49" charset="0"/>
              </a:rPr>
              <a:t>  </a:t>
            </a:r>
            <a:r>
              <a:rPr lang="en-US" sz="1200" spc="-1" dirty="0">
                <a:solidFill>
                  <a:schemeClr val="bg1"/>
                </a:solidFill>
                <a:latin typeface="Courier New" panose="02070309020205020404" pitchFamily="49" charset="0"/>
                <a:cs typeface="Courier New" panose="02070309020205020404" pitchFamily="49" charset="0"/>
              </a:rPr>
              <a:t>method       = </a:t>
            </a:r>
            <a:r>
              <a:rPr lang="en-US" sz="1200" spc="-1" dirty="0">
                <a:solidFill>
                  <a:srgbClr val="00B050"/>
                </a:solidFill>
                <a:latin typeface="Courier New" panose="02070309020205020404" pitchFamily="49" charset="0"/>
                <a:cs typeface="Courier New" panose="02070309020205020404" pitchFamily="49" charset="0"/>
              </a:rPr>
              <a:t>"L-BFGS-B"</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a:solidFill>
                  <a:schemeClr val="bg1"/>
                </a:solidFill>
                <a:latin typeface="Courier New" panose="02070309020205020404" pitchFamily="49" charset="0"/>
                <a:cs typeface="Courier New" panose="02070309020205020404" pitchFamily="49" charset="0"/>
              </a:rPr>
              <a:t>  control      = list(trace = 1, REPORT=1))</a:t>
            </a:r>
          </a:p>
        </p:txBody>
      </p:sp>
      <p:sp>
        <p:nvSpPr>
          <p:cNvPr id="3" name="TextBox 2">
            <a:extLst>
              <a:ext uri="{FF2B5EF4-FFF2-40B4-BE49-F238E27FC236}">
                <a16:creationId xmlns:a16="http://schemas.microsoft.com/office/drawing/2014/main" id="{1E69695A-1C3C-4DE4-9B82-1AF232A799DF}"/>
              </a:ext>
            </a:extLst>
          </p:cNvPr>
          <p:cNvSpPr txBox="1"/>
          <p:nvPr/>
        </p:nvSpPr>
        <p:spPr>
          <a:xfrm>
            <a:off x="1748563" y="98501"/>
            <a:ext cx="605646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Maximum likelihood tesseract joint distribution</a:t>
            </a:r>
          </a:p>
        </p:txBody>
      </p:sp>
    </p:spTree>
    <p:extLst>
      <p:ext uri="{BB962C8B-B14F-4D97-AF65-F5344CB8AC3E}">
        <p14:creationId xmlns:p14="http://schemas.microsoft.com/office/powerpoint/2010/main" val="325200110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3EC117A4-CCF3-4993-B428-B93FD3052043}"/>
              </a:ext>
            </a:extLst>
          </p:cNvPr>
          <p:cNvSpPr/>
          <p:nvPr/>
        </p:nvSpPr>
        <p:spPr>
          <a:xfrm>
            <a:off x="142406" y="560166"/>
            <a:ext cx="8859187" cy="6000189"/>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a:solidFill>
                  <a:srgbClr val="FFFF00"/>
                </a:solidFill>
                <a:latin typeface="Courier New" panose="02070309020205020404" pitchFamily="49" charset="0"/>
                <a:cs typeface="Courier New" panose="02070309020205020404" pitchFamily="49" charset="0"/>
              </a:rPr>
              <a:t># Checks: May have to re-run optimize a few times to get gradient down:</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opt.info$convergence</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opt.info$message</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tess$gradient</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tess$nll</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tess$par</a:t>
            </a:r>
            <a:endParaRPr lang="en-US" sz="1200" spc="-1" dirty="0">
              <a:solidFill>
                <a:schemeClr val="bg1"/>
              </a:solidFill>
              <a:latin typeface="Courier New" panose="02070309020205020404" pitchFamily="49" charset="0"/>
              <a:cs typeface="Courier New" panose="02070309020205020404" pitchFamily="49" charset="0"/>
            </a:endParaRP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Now compute the joint </a:t>
            </a:r>
            <a:r>
              <a:rPr lang="en-US" sz="1200" spc="-1" dirty="0" err="1">
                <a:solidFill>
                  <a:srgbClr val="FFFF00"/>
                </a:solidFill>
                <a:latin typeface="Courier New" panose="02070309020205020404" pitchFamily="49" charset="0"/>
                <a:cs typeface="Courier New" panose="02070309020205020404" pitchFamily="49" charset="0"/>
              </a:rPr>
              <a:t>dist</a:t>
            </a:r>
            <a:r>
              <a:rPr lang="en-US" sz="1200" spc="-1" dirty="0">
                <a:solidFill>
                  <a:srgbClr val="FFFF00"/>
                </a:solidFill>
                <a:latin typeface="Courier New" panose="02070309020205020404" pitchFamily="49" charset="0"/>
                <a:cs typeface="Courier New" panose="02070309020205020404" pitchFamily="49" charset="0"/>
              </a:rPr>
              <a:t> from the estimated theta</a:t>
            </a:r>
          </a:p>
          <a:p>
            <a:pPr lvl="0">
              <a:defRPr/>
            </a:pPr>
            <a:r>
              <a:rPr lang="en-US" sz="1200" spc="-1" dirty="0">
                <a:solidFill>
                  <a:schemeClr val="bg1"/>
                </a:solidFill>
                <a:latin typeface="Courier New" panose="02070309020205020404" pitchFamily="49" charset="0"/>
                <a:cs typeface="Courier New" panose="02070309020205020404" pitchFamily="49" charset="0"/>
              </a:rPr>
              <a:t>out.pot &lt;- </a:t>
            </a:r>
            <a:r>
              <a:rPr lang="en-US" sz="1200" spc="-1" dirty="0" err="1">
                <a:solidFill>
                  <a:schemeClr val="bg1"/>
                </a:solidFill>
                <a:latin typeface="Courier New" panose="02070309020205020404" pitchFamily="49" charset="0"/>
                <a:cs typeface="Courier New" panose="02070309020205020404" pitchFamily="49" charset="0"/>
              </a:rPr>
              <a:t>make.pots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parms</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mle$par</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crf</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mle</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rescaleQ</a:t>
            </a:r>
            <a:r>
              <a:rPr lang="en-US" sz="1200" spc="-1" dirty="0">
                <a:solidFill>
                  <a:schemeClr val="bg1"/>
                </a:solidFill>
                <a:latin typeface="Courier New" panose="02070309020205020404" pitchFamily="49" charset="0"/>
                <a:cs typeface="Courier New" panose="02070309020205020404" pitchFamily="49" charset="0"/>
              </a:rPr>
              <a:t> = F, </a:t>
            </a:r>
            <a:r>
              <a:rPr lang="en-US" sz="1200" spc="-1" dirty="0" err="1">
                <a:solidFill>
                  <a:schemeClr val="bg1"/>
                </a:solidFill>
                <a:latin typeface="Courier New" panose="02070309020205020404" pitchFamily="49" charset="0"/>
                <a:cs typeface="Courier New" panose="02070309020205020404" pitchFamily="49" charset="0"/>
              </a:rPr>
              <a:t>replaceQ</a:t>
            </a:r>
            <a:r>
              <a:rPr lang="en-US" sz="1200" spc="-1" dirty="0">
                <a:solidFill>
                  <a:schemeClr val="bg1"/>
                </a:solidFill>
                <a:latin typeface="Courier New" panose="02070309020205020404" pitchFamily="49" charset="0"/>
                <a:cs typeface="Courier New" panose="02070309020205020404" pitchFamily="49" charset="0"/>
              </a:rPr>
              <a:t> = T)</a:t>
            </a:r>
          </a:p>
          <a:p>
            <a:pPr lvl="0">
              <a:defRPr/>
            </a:pPr>
            <a:r>
              <a:rPr lang="en-US" sz="1200" spc="-1" dirty="0" err="1">
                <a:solidFill>
                  <a:schemeClr val="bg1"/>
                </a:solidFill>
                <a:latin typeface="Courier New" panose="02070309020205020404" pitchFamily="49" charset="0"/>
                <a:cs typeface="Courier New" panose="02070309020205020404" pitchFamily="49" charset="0"/>
              </a:rPr>
              <a:t>gR.mle</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make.gRbase.potentials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mle</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state.nmes</a:t>
            </a:r>
            <a:r>
              <a:rPr lang="en-US" sz="1200" spc="-1" dirty="0">
                <a:solidFill>
                  <a:schemeClr val="bg1"/>
                </a:solidFill>
                <a:latin typeface="Courier New" panose="02070309020205020404" pitchFamily="49" charset="0"/>
                <a:cs typeface="Courier New" panose="02070309020205020404" pitchFamily="49" charset="0"/>
              </a:rPr>
              <a:t> = c(</a:t>
            </a:r>
            <a:r>
              <a:rPr lang="en-US" sz="1200" spc="-1" dirty="0">
                <a:solidFill>
                  <a:srgbClr val="00B050"/>
                </a:solidFill>
                <a:latin typeface="Courier New" panose="02070309020205020404" pitchFamily="49" charset="0"/>
                <a:cs typeface="Courier New" panose="02070309020205020404" pitchFamily="49" charset="0"/>
              </a:rPr>
              <a:t>"1"</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a:solidFill>
                  <a:srgbClr val="00B050"/>
                </a:solidFill>
                <a:latin typeface="Courier New" panose="02070309020205020404" pitchFamily="49" charset="0"/>
                <a:cs typeface="Courier New" panose="02070309020205020404" pitchFamily="49" charset="0"/>
              </a:rPr>
              <a:t>"2"</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gR.dist.info.mle.model</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distribution.from.potentials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gR.mle$node.potentials</a:t>
            </a:r>
            <a:r>
              <a:rPr lang="en-US" sz="1200" spc="-1" dirty="0">
                <a:solidFill>
                  <a:schemeClr val="bg1"/>
                </a:solidFill>
                <a:latin typeface="Courier New" panose="02070309020205020404" pitchFamily="49" charset="0"/>
                <a:cs typeface="Courier New" panose="02070309020205020404" pitchFamily="49" charset="0"/>
              </a:rPr>
              <a:t>,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gR.mle$edge.potentials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logZ.mle.model</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gR.dist.info.mle.model$logZ</a:t>
            </a: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joint.mle</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as.data.frame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as.table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gR.dist.info.mle.model$state.probs</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rgbClr val="FFFF00"/>
                </a:solidFill>
                <a:latin typeface="Courier New" panose="02070309020205020404" pitchFamily="49" charset="0"/>
                <a:cs typeface="Courier New" panose="02070309020205020404" pitchFamily="49" charset="0"/>
              </a:rPr>
              <a:t># Rearrange columns (node states) to be in the same order as in </a:t>
            </a:r>
            <a:r>
              <a:rPr lang="en-US" sz="1200" spc="-1" dirty="0" err="1">
                <a:solidFill>
                  <a:srgbClr val="FFFF00"/>
                </a:solidFill>
                <a:latin typeface="Courier New" panose="02070309020205020404" pitchFamily="49" charset="0"/>
                <a:cs typeface="Courier New" panose="02070309020205020404" pitchFamily="49" charset="0"/>
              </a:rPr>
              <a:t>node.names</a:t>
            </a:r>
            <a:endParaRPr lang="en-US" sz="1200" spc="-1" dirty="0">
              <a:solidFill>
                <a:srgbClr val="FFFF00"/>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scrambled.nn</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colnames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joint.mle</a:t>
            </a:r>
            <a:r>
              <a:rPr lang="en-US" sz="1200" spc="-1" dirty="0">
                <a:solidFill>
                  <a:schemeClr val="bg1"/>
                </a:solidFill>
                <a:latin typeface="Courier New" panose="02070309020205020404" pitchFamily="49" charset="0"/>
                <a:cs typeface="Courier New" panose="02070309020205020404" pitchFamily="49" charset="0"/>
              </a:rPr>
              <a:t>)[1:(</a:t>
            </a:r>
            <a:r>
              <a:rPr lang="en-US" sz="1200" spc="-1" dirty="0" err="1">
                <a:solidFill>
                  <a:schemeClr val="bg1"/>
                </a:solidFill>
                <a:latin typeface="Courier New" panose="02070309020205020404" pitchFamily="49" charset="0"/>
                <a:cs typeface="Courier New" panose="02070309020205020404" pitchFamily="49" charset="0"/>
              </a:rPr>
              <a:t>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joint.mle</a:t>
            </a:r>
            <a:r>
              <a:rPr lang="en-US" sz="1200" spc="-1" dirty="0">
                <a:solidFill>
                  <a:schemeClr val="bg1"/>
                </a:solidFill>
                <a:latin typeface="Courier New" panose="02070309020205020404" pitchFamily="49" charset="0"/>
                <a:cs typeface="Courier New" panose="02070309020205020404" pitchFamily="49" charset="0"/>
              </a:rPr>
              <a:t>)-1)]</a:t>
            </a:r>
          </a:p>
          <a:p>
            <a:pPr lvl="0">
              <a:defRPr/>
            </a:pPr>
            <a:r>
              <a:rPr lang="en-US" sz="1200" spc="-1" dirty="0" err="1">
                <a:solidFill>
                  <a:schemeClr val="bg1"/>
                </a:solidFill>
                <a:latin typeface="Courier New" panose="02070309020205020404" pitchFamily="49" charset="0"/>
                <a:cs typeface="Courier New" panose="02070309020205020404" pitchFamily="49" charset="0"/>
              </a:rPr>
              <a:t>rearr.idxs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sapply</a:t>
            </a:r>
            <a:r>
              <a:rPr lang="en-US" sz="1200" spc="-1" dirty="0">
                <a:solidFill>
                  <a:schemeClr val="bg1"/>
                </a:solidFill>
                <a:latin typeface="Courier New" panose="02070309020205020404" pitchFamily="49" charset="0"/>
                <a:cs typeface="Courier New" panose="02070309020205020404" pitchFamily="49" charset="0"/>
              </a:rPr>
              <a:t>(1:length(</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 function(xx){</a:t>
            </a:r>
          </a:p>
          <a:p>
            <a:pPr lvl="0">
              <a:defRPr/>
            </a:pPr>
            <a:r>
              <a:rPr lang="en-US" sz="1200" spc="-1" dirty="0">
                <a:solidFill>
                  <a:schemeClr val="bg1"/>
                </a:solidFill>
                <a:latin typeface="Courier New" panose="02070309020205020404" pitchFamily="49" charset="0"/>
                <a:cs typeface="Courier New" panose="02070309020205020404" pitchFamily="49" charset="0"/>
              </a:rPr>
              <a:t>                                               which(</a:t>
            </a:r>
            <a:r>
              <a:rPr lang="en-US" sz="1200" spc="-1" dirty="0" err="1">
                <a:solidFill>
                  <a:schemeClr val="bg1"/>
                </a:solidFill>
                <a:latin typeface="Courier New" panose="02070309020205020404" pitchFamily="49" charset="0"/>
                <a:cs typeface="Courier New" panose="02070309020205020404" pitchFamily="49" charset="0"/>
              </a:rPr>
              <a:t>scrambled.nn</a:t>
            </a:r>
            <a:r>
              <a:rPr lang="en-US" sz="1200" spc="-1" dirty="0">
                <a:solidFill>
                  <a:schemeClr val="bg1"/>
                </a:solidFill>
                <a:latin typeface="Courier New" panose="02070309020205020404" pitchFamily="49" charset="0"/>
                <a:cs typeface="Courier New" panose="02070309020205020404" pitchFamily="49" charset="0"/>
              </a:rPr>
              <a:t> == </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[xx])})</a:t>
            </a:r>
          </a:p>
          <a:p>
            <a:pPr lvl="0">
              <a:defRPr/>
            </a:pPr>
            <a:r>
              <a:rPr lang="en-US" sz="1200" spc="-1" dirty="0" err="1">
                <a:solidFill>
                  <a:schemeClr val="bg1"/>
                </a:solidFill>
                <a:latin typeface="Courier New" panose="02070309020205020404" pitchFamily="49" charset="0"/>
                <a:cs typeface="Courier New" panose="02070309020205020404" pitchFamily="49" charset="0"/>
              </a:rPr>
              <a:t>joint.mle.rearr</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joint.mle</a:t>
            </a:r>
            <a:r>
              <a:rPr lang="en-US" sz="1200" spc="-1" dirty="0">
                <a:solidFill>
                  <a:schemeClr val="bg1"/>
                </a:solidFill>
                <a:latin typeface="Courier New" panose="02070309020205020404" pitchFamily="49" charset="0"/>
                <a:cs typeface="Courier New" panose="02070309020205020404" pitchFamily="49" charset="0"/>
              </a:rPr>
              <a:t>[c(</a:t>
            </a:r>
            <a:r>
              <a:rPr lang="en-US" sz="1200" spc="-1" dirty="0" err="1">
                <a:solidFill>
                  <a:schemeClr val="bg1"/>
                </a:solidFill>
                <a:latin typeface="Courier New" panose="02070309020205020404" pitchFamily="49" charset="0"/>
                <a:cs typeface="Courier New" panose="02070309020205020404" pitchFamily="49" charset="0"/>
              </a:rPr>
              <a:t>rearr.idxs,ncol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joint.mle</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a:defRPr/>
            </a:pPr>
            <a:r>
              <a:rPr lang="en-US" sz="1200" spc="-1" dirty="0">
                <a:solidFill>
                  <a:srgbClr val="FFFF00"/>
                </a:solidFill>
                <a:latin typeface="Courier New" panose="02070309020205020404" pitchFamily="49" charset="0"/>
                <a:cs typeface="Courier New" panose="02070309020205020404" pitchFamily="49" charset="0"/>
              </a:rPr>
              <a:t># Convert configs to binary vectors and then to integers. These integers will be their indices</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joint.mle.rearr</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joint.mle.rearr</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as.matrix</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[which(</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 == 2, </a:t>
            </a:r>
            <a:r>
              <a:rPr lang="en-US" sz="1200" spc="-1" dirty="0" err="1">
                <a:solidFill>
                  <a:schemeClr val="bg1"/>
                </a:solidFill>
                <a:latin typeface="Courier New" panose="02070309020205020404" pitchFamily="49" charset="0"/>
                <a:cs typeface="Courier New" panose="02070309020205020404" pitchFamily="49" charset="0"/>
              </a:rPr>
              <a:t>arr.ind</a:t>
            </a:r>
            <a:r>
              <a:rPr lang="en-US" sz="1200" spc="-1" dirty="0">
                <a:solidFill>
                  <a:schemeClr val="bg1"/>
                </a:solidFill>
                <a:latin typeface="Courier New" panose="02070309020205020404" pitchFamily="49" charset="0"/>
                <a:cs typeface="Courier New" panose="02070309020205020404" pitchFamily="49" charset="0"/>
              </a:rPr>
              <a:t> = T)] &lt;- 0</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nn</a:t>
            </a:r>
            <a:r>
              <a:rPr lang="en-US" sz="1200" spc="-1" dirty="0">
                <a:solidFill>
                  <a:schemeClr val="bg1"/>
                </a:solidFill>
                <a:latin typeface="Courier New" panose="02070309020205020404" pitchFamily="49" charset="0"/>
                <a:cs typeface="Courier New" panose="02070309020205020404" pitchFamily="49" charset="0"/>
              </a:rPr>
              <a:t>                &lt;- length(</a:t>
            </a:r>
            <a:r>
              <a:rPr lang="en-US" sz="1200" spc="-1" dirty="0" err="1">
                <a:solidFill>
                  <a:schemeClr val="bg1"/>
                </a:solidFill>
                <a:latin typeface="Courier New" panose="02070309020205020404" pitchFamily="49" charset="0"/>
                <a:cs typeface="Courier New" panose="02070309020205020404" pitchFamily="49" charset="0"/>
              </a:rPr>
              <a:t>node.names</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powers.of.two</a:t>
            </a:r>
            <a:r>
              <a:rPr lang="en-US" sz="1200" spc="-1" dirty="0">
                <a:solidFill>
                  <a:schemeClr val="bg1"/>
                </a:solidFill>
                <a:latin typeface="Courier New" panose="02070309020205020404" pitchFamily="49" charset="0"/>
                <a:cs typeface="Courier New" panose="02070309020205020404" pitchFamily="49" charset="0"/>
              </a:rPr>
              <a:t>     &lt;- 2^(0:(</a:t>
            </a:r>
            <a:r>
              <a:rPr lang="en-US" sz="1200" spc="-1" dirty="0" err="1">
                <a:solidFill>
                  <a:schemeClr val="bg1"/>
                </a:solidFill>
                <a:latin typeface="Courier New" panose="02070309020205020404" pitchFamily="49" charset="0"/>
                <a:cs typeface="Courier New" panose="02070309020205020404" pitchFamily="49" charset="0"/>
              </a:rPr>
              <a:t>nn</a:t>
            </a:r>
            <a:r>
              <a:rPr lang="en-US" sz="1200" spc="-1" dirty="0">
                <a:solidFill>
                  <a:schemeClr val="bg1"/>
                </a:solidFill>
                <a:latin typeface="Courier New" panose="02070309020205020404" pitchFamily="49" charset="0"/>
                <a:cs typeface="Courier New" panose="02070309020205020404" pitchFamily="49" charset="0"/>
              </a:rPr>
              <a:t> - 1))</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joint.config.idxs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sapply</a:t>
            </a:r>
            <a:r>
              <a:rPr lang="en-US" sz="1200" spc="-1" dirty="0">
                <a:solidFill>
                  <a:schemeClr val="bg1"/>
                </a:solidFill>
                <a:latin typeface="Courier New" panose="02070309020205020404" pitchFamily="49" charset="0"/>
                <a:cs typeface="Courier New" panose="02070309020205020404" pitchFamily="49" charset="0"/>
              </a:rPr>
              <a:t>(1:nrow(</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),function(xx){</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as.integer</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as.numeric</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[xx,]) %*% </a:t>
            </a:r>
            <a:r>
              <a:rPr lang="en-US" sz="1200" spc="-1" dirty="0" err="1">
                <a:solidFill>
                  <a:schemeClr val="bg1"/>
                </a:solidFill>
                <a:latin typeface="Courier New" panose="02070309020205020404" pitchFamily="49" charset="0"/>
                <a:cs typeface="Courier New" panose="02070309020205020404" pitchFamily="49" charset="0"/>
              </a:rPr>
              <a:t>powers.of.two</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1E69695A-1C3C-4DE4-9B82-1AF232A799DF}"/>
              </a:ext>
            </a:extLst>
          </p:cNvPr>
          <p:cNvSpPr txBox="1"/>
          <p:nvPr/>
        </p:nvSpPr>
        <p:spPr>
          <a:xfrm>
            <a:off x="1748563" y="98501"/>
            <a:ext cx="605646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Maximum likelihood tesseract joint distribution</a:t>
            </a:r>
          </a:p>
        </p:txBody>
      </p:sp>
    </p:spTree>
    <p:extLst>
      <p:ext uri="{BB962C8B-B14F-4D97-AF65-F5344CB8AC3E}">
        <p14:creationId xmlns:p14="http://schemas.microsoft.com/office/powerpoint/2010/main" val="135051947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69695A-1C3C-4DE4-9B82-1AF232A799DF}"/>
              </a:ext>
            </a:extLst>
          </p:cNvPr>
          <p:cNvSpPr txBox="1"/>
          <p:nvPr/>
        </p:nvSpPr>
        <p:spPr>
          <a:xfrm>
            <a:off x="1748563" y="98501"/>
            <a:ext cx="6056466"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Maximum likelihood tesseract joint distribution</a:t>
            </a:r>
          </a:p>
        </p:txBody>
      </p:sp>
      <p:sp>
        <p:nvSpPr>
          <p:cNvPr id="4" name="CustomShape 1">
            <a:extLst>
              <a:ext uri="{FF2B5EF4-FFF2-40B4-BE49-F238E27FC236}">
                <a16:creationId xmlns:a16="http://schemas.microsoft.com/office/drawing/2014/main" id="{BC9F000B-82E7-4BB0-8888-7E9ACE5ADEDD}"/>
              </a:ext>
            </a:extLst>
          </p:cNvPr>
          <p:cNvSpPr/>
          <p:nvPr/>
        </p:nvSpPr>
        <p:spPr>
          <a:xfrm>
            <a:off x="142406" y="679438"/>
            <a:ext cx="8859187" cy="2676202"/>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en-US" sz="1200" spc="-1" dirty="0">
                <a:solidFill>
                  <a:srgbClr val="FFFF00"/>
                </a:solidFill>
                <a:latin typeface="Courier New" panose="02070309020205020404" pitchFamily="49" charset="0"/>
                <a:cs typeface="Courier New" panose="02070309020205020404" pitchFamily="49" charset="0"/>
              </a:rPr>
              <a:t># Order </a:t>
            </a:r>
            <a:r>
              <a:rPr lang="en-US" sz="1200" spc="-1" dirty="0" err="1">
                <a:solidFill>
                  <a:srgbClr val="FFFF00"/>
                </a:solidFill>
                <a:latin typeface="Courier New" panose="02070309020205020404" pitchFamily="49" charset="0"/>
                <a:cs typeface="Courier New" panose="02070309020205020404" pitchFamily="49" charset="0"/>
              </a:rPr>
              <a:t>joint.config.idxs</a:t>
            </a:r>
            <a:r>
              <a:rPr lang="en-US" sz="1200" spc="-1" dirty="0">
                <a:solidFill>
                  <a:srgbClr val="FFFF00"/>
                </a:solidFill>
                <a:latin typeface="Courier New" panose="02070309020205020404" pitchFamily="49" charset="0"/>
                <a:cs typeface="Courier New" panose="02070309020205020404" pitchFamily="49" charset="0"/>
              </a:rPr>
              <a:t> into decreasing order</a:t>
            </a:r>
          </a:p>
          <a:p>
            <a:pPr lvl="0">
              <a:defRPr/>
            </a:pP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&lt;- order(</a:t>
            </a:r>
            <a:r>
              <a:rPr lang="en-US" sz="1200" spc="-1" dirty="0" err="1">
                <a:solidFill>
                  <a:schemeClr val="bg1"/>
                </a:solidFill>
                <a:latin typeface="Courier New" panose="02070309020205020404" pitchFamily="49" charset="0"/>
                <a:cs typeface="Courier New" panose="02070309020205020404" pitchFamily="49" charset="0"/>
              </a:rPr>
              <a:t>joint.config.idxs</a:t>
            </a:r>
            <a:r>
              <a:rPr lang="en-US" sz="1200" spc="-1" dirty="0">
                <a:solidFill>
                  <a:schemeClr val="bg1"/>
                </a:solidFill>
                <a:latin typeface="Courier New" panose="02070309020205020404" pitchFamily="49" charset="0"/>
                <a:cs typeface="Courier New" panose="02070309020205020404" pitchFamily="49" charset="0"/>
              </a:rPr>
              <a:t>, decreasing = 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joint.dist.rearr</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ncol</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joint.dist.rearr</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a:solidFill>
                  <a:schemeClr val="bg1"/>
                </a:solidFill>
                <a:latin typeface="Courier New" panose="02070309020205020404" pitchFamily="49" charset="0"/>
                <a:cs typeface="Courier New" panose="02070309020205020404" pitchFamily="49" charset="0"/>
              </a:rPr>
              <a:t>plot(</a:t>
            </a: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typ</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a:solidFill>
                  <a:srgbClr val="00B050"/>
                </a:solidFill>
                <a:latin typeface="Courier New" panose="02070309020205020404" pitchFamily="49" charset="0"/>
                <a:cs typeface="Courier New" panose="02070309020205020404" pitchFamily="49" charset="0"/>
              </a:rPr>
              <a:t>"h"</a:t>
            </a:r>
            <a:r>
              <a:rPr lang="en-US" sz="1200" spc="-1" dirty="0">
                <a:solidFill>
                  <a:schemeClr val="bg1"/>
                </a:solidFill>
                <a:latin typeface="Courier New" panose="02070309020205020404" pitchFamily="49" charset="0"/>
                <a:cs typeface="Courier New" panose="02070309020205020404" pitchFamily="49" charset="0"/>
              </a:rPr>
              <a:t>)</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err="1">
                <a:solidFill>
                  <a:schemeClr val="bg1"/>
                </a:solidFill>
                <a:latin typeface="Courier New" panose="02070309020205020404" pitchFamily="49" charset="0"/>
                <a:cs typeface="Courier New" panose="02070309020205020404" pitchFamily="49" charset="0"/>
              </a:rPr>
              <a:t>joint.dist.info.ordered</a:t>
            </a:r>
            <a:r>
              <a:rPr lang="en-US" sz="1200" spc="-1" dirty="0">
                <a:solidFill>
                  <a:schemeClr val="bg1"/>
                </a:solidFill>
                <a:latin typeface="Courier New" panose="02070309020205020404" pitchFamily="49" charset="0"/>
                <a:cs typeface="Courier New" panose="02070309020205020404" pitchFamily="49" charset="0"/>
              </a:rPr>
              <a:t> &lt;- </a:t>
            </a:r>
            <a:r>
              <a:rPr lang="en-US" sz="1200" spc="-1" dirty="0" err="1">
                <a:solidFill>
                  <a:schemeClr val="bg1"/>
                </a:solidFill>
                <a:latin typeface="Courier New" panose="02070309020205020404" pitchFamily="49" charset="0"/>
                <a:cs typeface="Courier New" panose="02070309020205020404" pitchFamily="49" charset="0"/>
              </a:rPr>
              <a:t>data.frame</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joint.config.idxs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joint.configs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p>
          <a:p>
            <a:pPr lvl="0">
              <a:defRPr/>
            </a:pPr>
            <a:r>
              <a:rPr lang="en-US" sz="1200" spc="-1" dirty="0">
                <a:solidFill>
                  <a:schemeClr val="bg1"/>
                </a:solidFill>
                <a:latin typeface="Courier New" panose="02070309020205020404" pitchFamily="49" charset="0"/>
                <a:cs typeface="Courier New" panose="02070309020205020404" pitchFamily="49" charset="0"/>
              </a:rPr>
              <a:t>                                      </a:t>
            </a: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err="1">
                <a:solidFill>
                  <a:schemeClr val="bg1"/>
                </a:solidFill>
                <a:latin typeface="Courier New" panose="02070309020205020404" pitchFamily="49" charset="0"/>
                <a:cs typeface="Courier New" panose="02070309020205020404" pitchFamily="49" charset="0"/>
              </a:rPr>
              <a:t>colnames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joint.dist.info.ordered</a:t>
            </a:r>
            <a:r>
              <a:rPr lang="en-US" sz="1200" spc="-1" dirty="0">
                <a:solidFill>
                  <a:schemeClr val="bg1"/>
                </a:solidFill>
                <a:latin typeface="Courier New" panose="02070309020205020404" pitchFamily="49" charset="0"/>
                <a:cs typeface="Courier New" panose="02070309020205020404" pitchFamily="49" charset="0"/>
              </a:rPr>
              <a:t>) &lt;- c("</a:t>
            </a:r>
            <a:r>
              <a:rPr lang="en-US" sz="1200" spc="-1" dirty="0" err="1">
                <a:solidFill>
                  <a:schemeClr val="bg1"/>
                </a:solidFill>
                <a:latin typeface="Courier New" panose="02070309020205020404" pitchFamily="49" charset="0"/>
                <a:cs typeface="Courier New" panose="02070309020205020404" pitchFamily="49" charset="0"/>
              </a:rPr>
              <a:t>config.idx</a:t>
            </a:r>
            <a:r>
              <a:rPr lang="en-US" sz="1200" spc="-1" dirty="0">
                <a:solidFill>
                  <a:schemeClr val="bg1"/>
                </a:solidFill>
                <a:latin typeface="Courier New" panose="02070309020205020404" pitchFamily="49" charset="0"/>
                <a:cs typeface="Courier New" panose="02070309020205020404" pitchFamily="49" charset="0"/>
              </a:rPr>
              <a:t>", node.names,"</a:t>
            </a:r>
            <a:r>
              <a:rPr lang="en-US" sz="1200" spc="-1" dirty="0" err="1">
                <a:solidFill>
                  <a:schemeClr val="bg1"/>
                </a:solidFill>
                <a:latin typeface="Courier New" panose="02070309020205020404" pitchFamily="49" charset="0"/>
                <a:cs typeface="Courier New" panose="02070309020205020404" pitchFamily="49" charset="0"/>
              </a:rPr>
              <a:t>config.Pr</a:t>
            </a:r>
            <a:r>
              <a:rPr lang="en-US" sz="1200" spc="-1" dirty="0">
                <a:solidFill>
                  <a:schemeClr val="bg1"/>
                </a:solidFill>
                <a:latin typeface="Courier New" panose="02070309020205020404" pitchFamily="49" charset="0"/>
                <a:cs typeface="Courier New" panose="02070309020205020404" pitchFamily="49" charset="0"/>
              </a:rPr>
              <a:t>")</a:t>
            </a:r>
          </a:p>
          <a:p>
            <a:pPr lvl="0">
              <a:defRPr/>
            </a:pPr>
            <a:r>
              <a:rPr lang="en-US" sz="1200" spc="-1" dirty="0">
                <a:solidFill>
                  <a:schemeClr val="bg1"/>
                </a:solidFill>
                <a:latin typeface="Courier New" panose="02070309020205020404" pitchFamily="49" charset="0"/>
                <a:cs typeface="Courier New" panose="02070309020205020404" pitchFamily="49" charset="0"/>
              </a:rPr>
              <a:t>head(</a:t>
            </a:r>
            <a:r>
              <a:rPr lang="en-US" sz="1200" spc="-1" dirty="0" err="1">
                <a:solidFill>
                  <a:schemeClr val="bg1"/>
                </a:solidFill>
                <a:latin typeface="Courier New" panose="02070309020205020404" pitchFamily="49" charset="0"/>
                <a:cs typeface="Courier New" panose="02070309020205020404" pitchFamily="49" charset="0"/>
              </a:rPr>
              <a:t>joint.dist.info.ordered</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a:solidFill>
                  <a:srgbClr val="FFFF00"/>
                </a:solidFill>
                <a:latin typeface="Courier New" panose="02070309020205020404" pitchFamily="49" charset="0"/>
                <a:cs typeface="Courier New" panose="02070309020205020404" pitchFamily="49" charset="0"/>
              </a:rPr>
              <a:t># Check</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a:p>
            <a:pPr lvl="0">
              <a:defRPr/>
            </a:pPr>
            <a:r>
              <a:rPr lang="en-US" sz="1200" spc="-1" dirty="0">
                <a:solidFill>
                  <a:schemeClr val="bg1"/>
                </a:solidFill>
                <a:latin typeface="Courier New" panose="02070309020205020404" pitchFamily="49" charset="0"/>
                <a:cs typeface="Courier New" panose="02070309020205020404" pitchFamily="49" charset="0"/>
              </a:rPr>
              <a:t>sum(</a:t>
            </a:r>
            <a:r>
              <a:rPr lang="en-US" sz="1200" spc="-1" dirty="0" err="1">
                <a:solidFill>
                  <a:schemeClr val="bg1"/>
                </a:solidFill>
                <a:latin typeface="Courier New" panose="02070309020205020404" pitchFamily="49" charset="0"/>
                <a:cs typeface="Courier New" panose="02070309020205020404" pitchFamily="49" charset="0"/>
              </a:rPr>
              <a:t>config.prs</a:t>
            </a:r>
            <a:r>
              <a:rPr lang="en-US" sz="1200" spc="-1" dirty="0">
                <a:solidFill>
                  <a:schemeClr val="bg1"/>
                </a:solidFill>
                <a:latin typeface="Courier New" panose="02070309020205020404" pitchFamily="49" charset="0"/>
                <a:cs typeface="Courier New" panose="02070309020205020404" pitchFamily="49" charset="0"/>
              </a:rPr>
              <a:t>[</a:t>
            </a:r>
            <a:r>
              <a:rPr lang="en-US" sz="1200" spc="-1" dirty="0" err="1">
                <a:solidFill>
                  <a:schemeClr val="bg1"/>
                </a:solidFill>
                <a:latin typeface="Courier New" panose="02070309020205020404" pitchFamily="49" charset="0"/>
                <a:cs typeface="Courier New" panose="02070309020205020404" pitchFamily="49" charset="0"/>
              </a:rPr>
              <a:t>joint.configs.row.order</a:t>
            </a:r>
            <a:r>
              <a:rPr lang="en-US" sz="1200" spc="-1" dirty="0">
                <a:solidFill>
                  <a:schemeClr val="bg1"/>
                </a:solidFill>
                <a:latin typeface="Courier New" panose="02070309020205020404" pitchFamily="49" charset="0"/>
                <a:cs typeface="Courier New" panose="02070309020205020404" pitchFamily="49" charset="0"/>
              </a:rPr>
              <a:t>]) </a:t>
            </a:r>
            <a:r>
              <a:rPr lang="en-US" sz="1200" spc="-1" dirty="0">
                <a:solidFill>
                  <a:srgbClr val="FFFF00"/>
                </a:solidFill>
                <a:latin typeface="Courier New" panose="02070309020205020404" pitchFamily="49" charset="0"/>
                <a:cs typeface="Courier New" panose="02070309020205020404" pitchFamily="49" charset="0"/>
              </a:rPr>
              <a:t># config probs sum to 1?</a:t>
            </a:r>
          </a:p>
          <a:p>
            <a:pPr lvl="0">
              <a:defRPr/>
            </a:pPr>
            <a:endParaRPr lang="en-US" sz="1200" spc="-1" dirty="0">
              <a:solidFill>
                <a:schemeClr val="bg1"/>
              </a:solidFill>
              <a:latin typeface="Courier New" panose="02070309020205020404" pitchFamily="49" charset="0"/>
              <a:cs typeface="Courier New" panose="02070309020205020404" pitchFamily="49" charset="0"/>
            </a:endParaRPr>
          </a:p>
        </p:txBody>
      </p:sp>
      <p:sp>
        <p:nvSpPr>
          <p:cNvPr id="6" name="Rectangle 5">
            <a:extLst>
              <a:ext uri="{FF2B5EF4-FFF2-40B4-BE49-F238E27FC236}">
                <a16:creationId xmlns:a16="http://schemas.microsoft.com/office/drawing/2014/main" id="{7D931007-FC7B-4D78-99A2-FBCF3C5F4D5D}"/>
              </a:ext>
            </a:extLst>
          </p:cNvPr>
          <p:cNvSpPr/>
          <p:nvPr/>
        </p:nvSpPr>
        <p:spPr>
          <a:xfrm>
            <a:off x="3614861" y="6150202"/>
            <a:ext cx="2050561"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Configuration Index</a:t>
            </a:r>
            <a:endParaRPr lang="en-US" dirty="0"/>
          </a:p>
        </p:txBody>
      </p:sp>
      <p:sp>
        <p:nvSpPr>
          <p:cNvPr id="7" name="Rectangle 6">
            <a:extLst>
              <a:ext uri="{FF2B5EF4-FFF2-40B4-BE49-F238E27FC236}">
                <a16:creationId xmlns:a16="http://schemas.microsoft.com/office/drawing/2014/main" id="{8BA0C4D6-E01F-4110-8939-E2B85FF34D77}"/>
              </a:ext>
            </a:extLst>
          </p:cNvPr>
          <p:cNvSpPr/>
          <p:nvPr/>
        </p:nvSpPr>
        <p:spPr>
          <a:xfrm>
            <a:off x="712368" y="3633005"/>
            <a:ext cx="780053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MLE Configuration Probabilities (Joint Distribution)</a:t>
            </a:r>
            <a:endParaRPr lang="en-US" sz="2800" dirty="0"/>
          </a:p>
        </p:txBody>
      </p:sp>
      <p:pic>
        <p:nvPicPr>
          <p:cNvPr id="8" name="Picture 7">
            <a:extLst>
              <a:ext uri="{FF2B5EF4-FFF2-40B4-BE49-F238E27FC236}">
                <a16:creationId xmlns:a16="http://schemas.microsoft.com/office/drawing/2014/main" id="{6FA0F9AE-FB06-4F06-BF09-876B7297D033}"/>
              </a:ext>
            </a:extLst>
          </p:cNvPr>
          <p:cNvPicPr>
            <a:picLocks noChangeAspect="1"/>
          </p:cNvPicPr>
          <p:nvPr/>
        </p:nvPicPr>
        <p:blipFill>
          <a:blip r:embed="rId2"/>
          <a:stretch>
            <a:fillRect/>
          </a:stretch>
        </p:blipFill>
        <p:spPr>
          <a:xfrm>
            <a:off x="-1" y="4235133"/>
            <a:ext cx="9144000" cy="1905582"/>
          </a:xfrm>
          <a:prstGeom prst="rect">
            <a:avLst/>
          </a:prstGeom>
        </p:spPr>
      </p:pic>
    </p:spTree>
    <p:extLst>
      <p:ext uri="{BB962C8B-B14F-4D97-AF65-F5344CB8AC3E}">
        <p14:creationId xmlns:p14="http://schemas.microsoft.com/office/powerpoint/2010/main" val="327659796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387DFB-62B6-49F6-B2E8-28491BD2FE15}"/>
              </a:ext>
            </a:extLst>
          </p:cNvPr>
          <p:cNvPicPr>
            <a:picLocks noChangeAspect="1"/>
          </p:cNvPicPr>
          <p:nvPr/>
        </p:nvPicPr>
        <p:blipFill>
          <a:blip r:embed="rId2"/>
          <a:stretch>
            <a:fillRect/>
          </a:stretch>
        </p:blipFill>
        <p:spPr>
          <a:xfrm>
            <a:off x="26504" y="2252876"/>
            <a:ext cx="9051235" cy="2362360"/>
          </a:xfrm>
          <a:prstGeom prst="rect">
            <a:avLst/>
          </a:prstGeom>
        </p:spPr>
      </p:pic>
      <p:sp>
        <p:nvSpPr>
          <p:cNvPr id="5" name="TextBox 4">
            <a:extLst>
              <a:ext uri="{FF2B5EF4-FFF2-40B4-BE49-F238E27FC236}">
                <a16:creationId xmlns:a16="http://schemas.microsoft.com/office/drawing/2014/main" id="{2B437700-6AAD-4E2D-9E4D-86F41F4A8A2F}"/>
              </a:ext>
            </a:extLst>
          </p:cNvPr>
          <p:cNvSpPr txBox="1"/>
          <p:nvPr/>
        </p:nvSpPr>
        <p:spPr>
          <a:xfrm>
            <a:off x="376216" y="2631477"/>
            <a:ext cx="214674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Log Linear (Poisson)</a:t>
            </a:r>
          </a:p>
        </p:txBody>
      </p:sp>
      <p:pic>
        <p:nvPicPr>
          <p:cNvPr id="6" name="Picture 5">
            <a:extLst>
              <a:ext uri="{FF2B5EF4-FFF2-40B4-BE49-F238E27FC236}">
                <a16:creationId xmlns:a16="http://schemas.microsoft.com/office/drawing/2014/main" id="{0500DCAA-A637-4A6A-8E1B-E38072DD96A0}"/>
              </a:ext>
            </a:extLst>
          </p:cNvPr>
          <p:cNvPicPr>
            <a:picLocks noChangeAspect="1"/>
          </p:cNvPicPr>
          <p:nvPr/>
        </p:nvPicPr>
        <p:blipFill>
          <a:blip r:embed="rId3"/>
          <a:stretch>
            <a:fillRect/>
          </a:stretch>
        </p:blipFill>
        <p:spPr>
          <a:xfrm>
            <a:off x="0" y="4717774"/>
            <a:ext cx="9144000" cy="2136695"/>
          </a:xfrm>
          <a:prstGeom prst="rect">
            <a:avLst/>
          </a:prstGeom>
        </p:spPr>
      </p:pic>
      <p:sp>
        <p:nvSpPr>
          <p:cNvPr id="7" name="TextBox 6">
            <a:extLst>
              <a:ext uri="{FF2B5EF4-FFF2-40B4-BE49-F238E27FC236}">
                <a16:creationId xmlns:a16="http://schemas.microsoft.com/office/drawing/2014/main" id="{FAE16F17-A0FB-4DE2-95AC-2201E318E2B9}"/>
              </a:ext>
            </a:extLst>
          </p:cNvPr>
          <p:cNvSpPr txBox="1"/>
          <p:nvPr/>
        </p:nvSpPr>
        <p:spPr>
          <a:xfrm>
            <a:off x="318050" y="4941691"/>
            <a:ext cx="67197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MLE</a:t>
            </a:r>
          </a:p>
        </p:txBody>
      </p:sp>
      <p:pic>
        <p:nvPicPr>
          <p:cNvPr id="9" name="Picture 8">
            <a:extLst>
              <a:ext uri="{FF2B5EF4-FFF2-40B4-BE49-F238E27FC236}">
                <a16:creationId xmlns:a16="http://schemas.microsoft.com/office/drawing/2014/main" id="{B3809C94-EC58-4660-9041-8EB1260CEC81}"/>
              </a:ext>
            </a:extLst>
          </p:cNvPr>
          <p:cNvPicPr>
            <a:picLocks noChangeAspect="1"/>
          </p:cNvPicPr>
          <p:nvPr/>
        </p:nvPicPr>
        <p:blipFill>
          <a:blip r:embed="rId4"/>
          <a:stretch>
            <a:fillRect/>
          </a:stretch>
        </p:blipFill>
        <p:spPr>
          <a:xfrm>
            <a:off x="0" y="371424"/>
            <a:ext cx="9144000" cy="2059145"/>
          </a:xfrm>
          <a:prstGeom prst="rect">
            <a:avLst/>
          </a:prstGeom>
        </p:spPr>
      </p:pic>
      <p:sp>
        <p:nvSpPr>
          <p:cNvPr id="10" name="TextBox 9">
            <a:extLst>
              <a:ext uri="{FF2B5EF4-FFF2-40B4-BE49-F238E27FC236}">
                <a16:creationId xmlns:a16="http://schemas.microsoft.com/office/drawing/2014/main" id="{33A71F4A-6076-4922-9E80-531F7D05062C}"/>
              </a:ext>
            </a:extLst>
          </p:cNvPr>
          <p:cNvSpPr txBox="1"/>
          <p:nvPr/>
        </p:nvSpPr>
        <p:spPr>
          <a:xfrm>
            <a:off x="377489" y="555276"/>
            <a:ext cx="6125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True</a:t>
            </a:r>
          </a:p>
        </p:txBody>
      </p:sp>
      <p:sp>
        <p:nvSpPr>
          <p:cNvPr id="11" name="TextBox 10">
            <a:extLst>
              <a:ext uri="{FF2B5EF4-FFF2-40B4-BE49-F238E27FC236}">
                <a16:creationId xmlns:a16="http://schemas.microsoft.com/office/drawing/2014/main" id="{2C18C31E-0226-4EB3-9209-39447A2AAD95}"/>
              </a:ext>
            </a:extLst>
          </p:cNvPr>
          <p:cNvSpPr txBox="1"/>
          <p:nvPr/>
        </p:nvSpPr>
        <p:spPr>
          <a:xfrm>
            <a:off x="2821990" y="5737"/>
            <a:ext cx="345735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Tesseract joint distribution</a:t>
            </a:r>
          </a:p>
        </p:txBody>
      </p:sp>
    </p:spTree>
    <p:extLst>
      <p:ext uri="{BB962C8B-B14F-4D97-AF65-F5344CB8AC3E}">
        <p14:creationId xmlns:p14="http://schemas.microsoft.com/office/powerpoint/2010/main" val="178159310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F7DECD-D9D1-4FC1-9089-549398EE717F}"/>
              </a:ext>
            </a:extLst>
          </p:cNvPr>
          <p:cNvSpPr txBox="1"/>
          <p:nvPr/>
        </p:nvSpPr>
        <p:spPr>
          <a:xfrm flipH="1">
            <a:off x="1759063" y="2828835"/>
            <a:ext cx="5625874" cy="1200329"/>
          </a:xfrm>
          <a:prstGeom prst="rect">
            <a:avLst/>
          </a:prstGeom>
          <a:noFill/>
        </p:spPr>
        <p:txBody>
          <a:bodyPr wrap="square" rtlCol="0">
            <a:spAutoFit/>
          </a:bodyPr>
          <a:lstStyle/>
          <a:p>
            <a:pPr algn="ctr"/>
            <a:r>
              <a:rPr lang="en-US" sz="3600" dirty="0"/>
              <a:t>Message Passing and Belief Propagation</a:t>
            </a:r>
            <a:endParaRPr lang="en-US" dirty="0"/>
          </a:p>
        </p:txBody>
      </p:sp>
    </p:spTree>
    <p:extLst>
      <p:ext uri="{BB962C8B-B14F-4D97-AF65-F5344CB8AC3E}">
        <p14:creationId xmlns:p14="http://schemas.microsoft.com/office/powerpoint/2010/main" val="319366663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2750" y="385757"/>
            <a:ext cx="6358500" cy="622157"/>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3600" spc="-1" dirty="0">
                <a:solidFill>
                  <a:srgbClr val="000000"/>
                </a:solidFill>
                <a:latin typeface="Times New Roman"/>
              </a:rPr>
              <a:t>Belief Propagation</a:t>
            </a:r>
            <a:endParaRPr lang="en-US" sz="3600" spc="-1" dirty="0">
              <a:latin typeface="Arial"/>
            </a:endParaRPr>
          </a:p>
        </p:txBody>
      </p:sp>
      <p:sp>
        <p:nvSpPr>
          <p:cNvPr id="2" name="TextBox 1">
            <a:extLst>
              <a:ext uri="{FF2B5EF4-FFF2-40B4-BE49-F238E27FC236}">
                <a16:creationId xmlns:a16="http://schemas.microsoft.com/office/drawing/2014/main" id="{36E74256-626C-3740-A078-854EFFDB84E2}"/>
              </a:ext>
            </a:extLst>
          </p:cNvPr>
          <p:cNvSpPr txBox="1"/>
          <p:nvPr/>
        </p:nvSpPr>
        <p:spPr>
          <a:xfrm>
            <a:off x="588553" y="1948934"/>
            <a:ext cx="7338969" cy="830997"/>
          </a:xfrm>
          <a:prstGeom prst="rect">
            <a:avLst/>
          </a:prstGeom>
          <a:noFill/>
        </p:spPr>
        <p:txBody>
          <a:bodyPr wrap="square" rtlCol="0">
            <a:spAutoFit/>
          </a:bodyPr>
          <a:lstStyle/>
          <a:p>
            <a:pPr marL="257175" indent="-2571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Belief propagation (BP) is all about marginalization on a graph (i.e. a graphical model).</a:t>
            </a:r>
          </a:p>
        </p:txBody>
      </p:sp>
      <p:sp>
        <p:nvSpPr>
          <p:cNvPr id="4" name="TextBox 3">
            <a:extLst>
              <a:ext uri="{FF2B5EF4-FFF2-40B4-BE49-F238E27FC236}">
                <a16:creationId xmlns:a16="http://schemas.microsoft.com/office/drawing/2014/main" id="{213D4165-1988-474B-95EC-828ECA792441}"/>
              </a:ext>
            </a:extLst>
          </p:cNvPr>
          <p:cNvSpPr txBox="1"/>
          <p:nvPr/>
        </p:nvSpPr>
        <p:spPr>
          <a:xfrm>
            <a:off x="1022323" y="3105431"/>
            <a:ext cx="7338969" cy="1015663"/>
          </a:xfrm>
          <a:prstGeom prst="rect">
            <a:avLst/>
          </a:prstGeom>
          <a:noFill/>
        </p:spPr>
        <p:txBody>
          <a:bodyPr wrap="square" rtlCol="0">
            <a:spAutoFit/>
          </a:bodyPr>
          <a:lstStyle/>
          <a:p>
            <a:pPr marL="257175" indent="-257175">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BP is a clever re-organization of sums of products to achieve certain </a:t>
            </a:r>
            <a:r>
              <a:rPr lang="en-US" sz="2000" dirty="0" err="1">
                <a:latin typeface="Times New Roman" panose="02020603050405020304" pitchFamily="18" charset="0"/>
                <a:cs typeface="Times New Roman" panose="02020603050405020304" pitchFamily="18" charset="0"/>
              </a:rPr>
              <a:t>marginalizations</a:t>
            </a:r>
            <a:endParaRPr lang="en-US" dirty="0">
              <a:latin typeface="Times New Roman" panose="02020603050405020304" pitchFamily="18" charset="0"/>
              <a:cs typeface="Times New Roman" panose="02020603050405020304" pitchFamily="18" charset="0"/>
            </a:endParaRPr>
          </a:p>
          <a:p>
            <a:pPr marL="600075" lvl="1" indent="-257175">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BP is a message-passing algorithm</a:t>
            </a:r>
          </a:p>
        </p:txBody>
      </p:sp>
      <p:sp>
        <p:nvSpPr>
          <p:cNvPr id="5" name="TextBox 4">
            <a:extLst>
              <a:ext uri="{FF2B5EF4-FFF2-40B4-BE49-F238E27FC236}">
                <a16:creationId xmlns:a16="http://schemas.microsoft.com/office/drawing/2014/main" id="{8AC51F8B-E353-724C-A725-15A7C360A529}"/>
              </a:ext>
            </a:extLst>
          </p:cNvPr>
          <p:cNvSpPr txBox="1"/>
          <p:nvPr/>
        </p:nvSpPr>
        <p:spPr>
          <a:xfrm>
            <a:off x="1022323" y="4302864"/>
            <a:ext cx="7338969" cy="1261884"/>
          </a:xfrm>
          <a:prstGeom prst="rect">
            <a:avLst/>
          </a:prstGeom>
          <a:noFill/>
        </p:spPr>
        <p:txBody>
          <a:bodyPr wrap="square" rtlCol="0">
            <a:spAutoFit/>
          </a:bodyPr>
          <a:lstStyle/>
          <a:p>
            <a:pPr marL="257175" indent="-257175">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a:t>
            </a:r>
            <a:r>
              <a:rPr lang="en-US" sz="2000" dirty="0" err="1">
                <a:latin typeface="Times New Roman" panose="02020603050405020304" pitchFamily="18" charset="0"/>
                <a:cs typeface="Times New Roman" panose="02020603050405020304" pitchFamily="18" charset="0"/>
              </a:rPr>
              <a:t>marginalizations</a:t>
            </a:r>
            <a:r>
              <a:rPr lang="en-US" sz="2000" dirty="0">
                <a:latin typeface="Times New Roman" panose="02020603050405020304" pitchFamily="18" charset="0"/>
                <a:cs typeface="Times New Roman" panose="02020603050405020304" pitchFamily="18" charset="0"/>
              </a:rPr>
              <a:t> reachable depend on the parameterization of the graph.</a:t>
            </a:r>
          </a:p>
          <a:p>
            <a:pPr marL="600075" lvl="1"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For pair-wise MRFs, we can reach node and edge marginals with BP as I’ll illustrate in gory detail next.</a:t>
            </a:r>
          </a:p>
        </p:txBody>
      </p:sp>
    </p:spTree>
    <p:extLst>
      <p:ext uri="{BB962C8B-B14F-4D97-AF65-F5344CB8AC3E}">
        <p14:creationId xmlns:p14="http://schemas.microsoft.com/office/powerpoint/2010/main" val="324962130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a:extLst>
              <a:ext uri="{FF2B5EF4-FFF2-40B4-BE49-F238E27FC236}">
                <a16:creationId xmlns:a16="http://schemas.microsoft.com/office/drawing/2014/main" id="{F3EF14E5-BBC8-4445-8D3D-04470C1E9F2B}"/>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Belief Propagation</a:t>
            </a:r>
            <a:endParaRPr lang="en-US" sz="2400" spc="-1" dirty="0">
              <a:latin typeface="Arial"/>
            </a:endParaRPr>
          </a:p>
        </p:txBody>
      </p:sp>
      <p:sp>
        <p:nvSpPr>
          <p:cNvPr id="5" name="Oval 4">
            <a:extLst>
              <a:ext uri="{FF2B5EF4-FFF2-40B4-BE49-F238E27FC236}">
                <a16:creationId xmlns:a16="http://schemas.microsoft.com/office/drawing/2014/main" id="{88C79E3D-19C2-2E4F-B6CB-FFAEAC271598}"/>
              </a:ext>
            </a:extLst>
          </p:cNvPr>
          <p:cNvSpPr>
            <a:spLocks noChangeAspect="1"/>
          </p:cNvSpPr>
          <p:nvPr/>
        </p:nvSpPr>
        <p:spPr>
          <a:xfrm>
            <a:off x="2789356" y="308877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7CEC3E9B-DC22-F646-9BAA-425827D5816E}"/>
              </a:ext>
            </a:extLst>
          </p:cNvPr>
          <p:cNvSpPr>
            <a:spLocks noChangeAspect="1"/>
          </p:cNvSpPr>
          <p:nvPr/>
        </p:nvSpPr>
        <p:spPr>
          <a:xfrm>
            <a:off x="5454101" y="312905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A1806C5F-D36C-2447-B583-00D7312E131F}"/>
              </a:ext>
            </a:extLst>
          </p:cNvPr>
          <p:cNvSpPr>
            <a:spLocks noChangeAspect="1"/>
          </p:cNvSpPr>
          <p:nvPr/>
        </p:nvSpPr>
        <p:spPr>
          <a:xfrm>
            <a:off x="658469" y="1368293"/>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05A4985-8B75-1A4D-BD2B-40035E1565BB}"/>
              </a:ext>
            </a:extLst>
          </p:cNvPr>
          <p:cNvSpPr>
            <a:spLocks noChangeAspect="1"/>
          </p:cNvSpPr>
          <p:nvPr/>
        </p:nvSpPr>
        <p:spPr>
          <a:xfrm>
            <a:off x="658469" y="2700432"/>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73D52FC-375E-8242-8A21-0C9F143BC7EB}"/>
              </a:ext>
            </a:extLst>
          </p:cNvPr>
          <p:cNvSpPr>
            <a:spLocks noChangeAspect="1"/>
          </p:cNvSpPr>
          <p:nvPr/>
        </p:nvSpPr>
        <p:spPr>
          <a:xfrm>
            <a:off x="658469" y="4454689"/>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2542D921-8BFE-3646-BE6E-B5FA388D3A2D}"/>
              </a:ext>
            </a:extLst>
          </p:cNvPr>
          <p:cNvSpPr>
            <a:spLocks noChangeAspect="1"/>
          </p:cNvSpPr>
          <p:nvPr/>
        </p:nvSpPr>
        <p:spPr>
          <a:xfrm>
            <a:off x="7624744" y="1149548"/>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FFCEA9B9-3605-5240-B076-0123776D38FF}"/>
              </a:ext>
            </a:extLst>
          </p:cNvPr>
          <p:cNvSpPr>
            <a:spLocks noChangeAspect="1"/>
          </p:cNvSpPr>
          <p:nvPr/>
        </p:nvSpPr>
        <p:spPr>
          <a:xfrm>
            <a:off x="7624744" y="268710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28A57438-19EF-224B-ADAA-9CB0540572A9}"/>
              </a:ext>
            </a:extLst>
          </p:cNvPr>
          <p:cNvSpPr>
            <a:spLocks noChangeAspect="1"/>
          </p:cNvSpPr>
          <p:nvPr/>
        </p:nvSpPr>
        <p:spPr>
          <a:xfrm>
            <a:off x="7624744" y="4392949"/>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BA7C11FA-46F3-6B40-8181-F6BBF37E75F7}"/>
              </a:ext>
            </a:extLst>
          </p:cNvPr>
          <p:cNvSpPr txBox="1"/>
          <p:nvPr/>
        </p:nvSpPr>
        <p:spPr>
          <a:xfrm>
            <a:off x="5497605" y="3146991"/>
            <a:ext cx="854721" cy="784830"/>
          </a:xfrm>
          <a:prstGeom prst="rect">
            <a:avLst/>
          </a:prstGeom>
          <a:noFill/>
        </p:spPr>
        <p:txBody>
          <a:bodyPr wrap="none" rtlCol="0">
            <a:spAutoFit/>
          </a:bodyPr>
          <a:lstStyle/>
          <a:p>
            <a:r>
              <a:rPr lang="en-US" sz="4500" dirty="0" err="1">
                <a:latin typeface="Symbol" pitchFamily="2" charset="2"/>
              </a:rPr>
              <a:t>Y</a:t>
            </a:r>
            <a:r>
              <a:rPr lang="en-US" sz="4500" baseline="-25000" dirty="0" err="1">
                <a:latin typeface="Symbol" pitchFamily="2" charset="2"/>
              </a:rPr>
              <a:t>o</a:t>
            </a:r>
            <a:endParaRPr lang="en-US" sz="1350" baseline="-25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5B204A4-EC68-274B-BD0A-91F18B3D041F}"/>
              </a:ext>
            </a:extLst>
          </p:cNvPr>
          <p:cNvSpPr txBox="1"/>
          <p:nvPr/>
        </p:nvSpPr>
        <p:spPr>
          <a:xfrm>
            <a:off x="704775" y="1355434"/>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1</a:t>
            </a:r>
            <a:endParaRPr lang="en-US" sz="1350" baseline="-25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03F1EBE-7B62-6A45-BE4C-A7F25944B53E}"/>
              </a:ext>
            </a:extLst>
          </p:cNvPr>
          <p:cNvSpPr txBox="1"/>
          <p:nvPr/>
        </p:nvSpPr>
        <p:spPr>
          <a:xfrm>
            <a:off x="711858" y="2707900"/>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2</a:t>
            </a:r>
            <a:endParaRPr lang="en-US" sz="1350"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C6BE963-BFB3-3A42-BF71-1CEC4E371743}"/>
              </a:ext>
            </a:extLst>
          </p:cNvPr>
          <p:cNvSpPr txBox="1"/>
          <p:nvPr/>
        </p:nvSpPr>
        <p:spPr>
          <a:xfrm>
            <a:off x="711858" y="4454689"/>
            <a:ext cx="750526" cy="784830"/>
          </a:xfrm>
          <a:prstGeom prst="rect">
            <a:avLst/>
          </a:prstGeom>
          <a:noFill/>
        </p:spPr>
        <p:txBody>
          <a:bodyPr wrap="none" rtlCol="0">
            <a:spAutoFit/>
          </a:bodyPr>
          <a:lstStyle/>
          <a:p>
            <a:r>
              <a:rPr lang="en-US" sz="4500" dirty="0">
                <a:latin typeface="Symbol" pitchFamily="2" charset="2"/>
              </a:rPr>
              <a:t>Y</a:t>
            </a:r>
            <a:r>
              <a:rPr lang="en-US" sz="4500" i="1" baseline="-25000" dirty="0">
                <a:latin typeface="Times New Roman" panose="02020603050405020304" pitchFamily="18" charset="0"/>
                <a:cs typeface="Times New Roman" panose="02020603050405020304" pitchFamily="18" charset="0"/>
              </a:rPr>
              <a:t>i</a:t>
            </a:r>
            <a:endParaRPr lang="en-US" sz="1350" i="1" baseline="-25000" dirty="0">
              <a:latin typeface="Times New Roman" panose="02020603050405020304" pitchFamily="18" charset="0"/>
              <a:cs typeface="Times New Roman" panose="02020603050405020304" pitchFamily="18" charset="0"/>
            </a:endParaRPr>
          </a:p>
        </p:txBody>
      </p:sp>
      <p:sp>
        <p:nvSpPr>
          <p:cNvPr id="19" name="CustomShape 8">
            <a:extLst>
              <a:ext uri="{FF2B5EF4-FFF2-40B4-BE49-F238E27FC236}">
                <a16:creationId xmlns:a16="http://schemas.microsoft.com/office/drawing/2014/main" id="{4531BE7B-E9FA-C74A-B5E7-DD2EEEDD657B}"/>
              </a:ext>
            </a:extLst>
          </p:cNvPr>
          <p:cNvSpPr/>
          <p:nvPr/>
        </p:nvSpPr>
        <p:spPr>
          <a:xfrm>
            <a:off x="2996644" y="317735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X</a:t>
            </a:r>
            <a:endParaRPr lang="en-US" sz="4500" spc="-1" dirty="0">
              <a:latin typeface="Arial"/>
            </a:endParaRPr>
          </a:p>
        </p:txBody>
      </p:sp>
      <p:sp>
        <p:nvSpPr>
          <p:cNvPr id="20" name="CustomShape 5">
            <a:extLst>
              <a:ext uri="{FF2B5EF4-FFF2-40B4-BE49-F238E27FC236}">
                <a16:creationId xmlns:a16="http://schemas.microsoft.com/office/drawing/2014/main" id="{88011DBE-D43E-1941-BAB7-9D4A4DDA886E}"/>
              </a:ext>
            </a:extLst>
          </p:cNvPr>
          <p:cNvSpPr/>
          <p:nvPr/>
        </p:nvSpPr>
        <p:spPr>
          <a:xfrm>
            <a:off x="7796407" y="1212030"/>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1</a:t>
            </a:r>
            <a:endParaRPr lang="en-US" sz="4500" spc="-1" baseline="-25000" dirty="0">
              <a:latin typeface="Arial"/>
            </a:endParaRPr>
          </a:p>
        </p:txBody>
      </p:sp>
      <p:sp>
        <p:nvSpPr>
          <p:cNvPr id="21" name="CustomShape 5">
            <a:extLst>
              <a:ext uri="{FF2B5EF4-FFF2-40B4-BE49-F238E27FC236}">
                <a16:creationId xmlns:a16="http://schemas.microsoft.com/office/drawing/2014/main" id="{AF6150A2-019B-5E41-9060-8FAF8F5ACDC2}"/>
              </a:ext>
            </a:extLst>
          </p:cNvPr>
          <p:cNvSpPr/>
          <p:nvPr/>
        </p:nvSpPr>
        <p:spPr>
          <a:xfrm>
            <a:off x="7781499" y="2737687"/>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2</a:t>
            </a:r>
            <a:endParaRPr lang="en-US" sz="4500" spc="-1" baseline="-25000" dirty="0">
              <a:latin typeface="Arial"/>
            </a:endParaRPr>
          </a:p>
        </p:txBody>
      </p:sp>
      <p:sp>
        <p:nvSpPr>
          <p:cNvPr id="22" name="CustomShape 5">
            <a:extLst>
              <a:ext uri="{FF2B5EF4-FFF2-40B4-BE49-F238E27FC236}">
                <a16:creationId xmlns:a16="http://schemas.microsoft.com/office/drawing/2014/main" id="{C3408DDF-3C45-1343-BDC4-0803B4919FB0}"/>
              </a:ext>
            </a:extLst>
          </p:cNvPr>
          <p:cNvSpPr/>
          <p:nvPr/>
        </p:nvSpPr>
        <p:spPr>
          <a:xfrm>
            <a:off x="7806348" y="4462124"/>
            <a:ext cx="564128"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err="1">
                <a:solidFill>
                  <a:srgbClr val="000000"/>
                </a:solidFill>
                <a:latin typeface="Times New Roman"/>
              </a:rPr>
              <a:t>Y</a:t>
            </a:r>
            <a:r>
              <a:rPr lang="en-US" sz="4500" i="1" spc="-1" baseline="-25000" dirty="0" err="1">
                <a:solidFill>
                  <a:srgbClr val="000000"/>
                </a:solidFill>
                <a:latin typeface="Times New Roman"/>
              </a:rPr>
              <a:t>j</a:t>
            </a:r>
            <a:endParaRPr lang="en-US" sz="4500" spc="-1" baseline="-25000" dirty="0">
              <a:latin typeface="Arial"/>
            </a:endParaRPr>
          </a:p>
        </p:txBody>
      </p:sp>
      <p:cxnSp>
        <p:nvCxnSpPr>
          <p:cNvPr id="24" name="Straight Connector 23">
            <a:extLst>
              <a:ext uri="{FF2B5EF4-FFF2-40B4-BE49-F238E27FC236}">
                <a16:creationId xmlns:a16="http://schemas.microsoft.com/office/drawing/2014/main" id="{D841AC1F-A19F-6E4A-A375-FC125568BB08}"/>
              </a:ext>
            </a:extLst>
          </p:cNvPr>
          <p:cNvCxnSpPr>
            <a:cxnSpLocks/>
            <a:stCxn id="7" idx="3"/>
            <a:endCxn id="5" idx="1"/>
          </p:cNvCxnSpPr>
          <p:nvPr/>
        </p:nvCxnSpPr>
        <p:spPr>
          <a:xfrm>
            <a:off x="1515719" y="1796918"/>
            <a:ext cx="1410978" cy="142919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EB4B86-FA68-8241-A875-2D0BEA58301E}"/>
              </a:ext>
            </a:extLst>
          </p:cNvPr>
          <p:cNvCxnSpPr>
            <a:cxnSpLocks/>
            <a:stCxn id="17" idx="3"/>
            <a:endCxn id="5" idx="2"/>
          </p:cNvCxnSpPr>
          <p:nvPr/>
        </p:nvCxnSpPr>
        <p:spPr>
          <a:xfrm>
            <a:off x="1547343" y="3100315"/>
            <a:ext cx="1242013" cy="45736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AB5EE0-D4C0-034E-9FDA-A98E5E2BE651}"/>
              </a:ext>
            </a:extLst>
          </p:cNvPr>
          <p:cNvCxnSpPr>
            <a:cxnSpLocks/>
            <a:stCxn id="9" idx="3"/>
            <a:endCxn id="5" idx="3"/>
          </p:cNvCxnSpPr>
          <p:nvPr/>
        </p:nvCxnSpPr>
        <p:spPr>
          <a:xfrm flipV="1">
            <a:off x="1515719" y="3889250"/>
            <a:ext cx="1410978" cy="994064"/>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4B1A5B-AB8F-AF48-996D-5397D9F3C569}"/>
              </a:ext>
            </a:extLst>
          </p:cNvPr>
          <p:cNvCxnSpPr>
            <a:cxnSpLocks/>
            <a:stCxn id="5" idx="6"/>
            <a:endCxn id="6" idx="1"/>
          </p:cNvCxnSpPr>
          <p:nvPr/>
        </p:nvCxnSpPr>
        <p:spPr>
          <a:xfrm>
            <a:off x="3727173" y="3557682"/>
            <a:ext cx="172692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4F71D-B4C7-D74B-A79C-60E8C12BA980}"/>
              </a:ext>
            </a:extLst>
          </p:cNvPr>
          <p:cNvCxnSpPr>
            <a:cxnSpLocks/>
          </p:cNvCxnSpPr>
          <p:nvPr/>
        </p:nvCxnSpPr>
        <p:spPr>
          <a:xfrm flipH="1">
            <a:off x="6306923" y="1736308"/>
            <a:ext cx="1317821" cy="158692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4A308F2-D005-E344-870A-5A0E76A175A1}"/>
              </a:ext>
            </a:extLst>
          </p:cNvPr>
          <p:cNvCxnSpPr>
            <a:cxnSpLocks/>
            <a:stCxn id="11" idx="2"/>
            <a:endCxn id="6" idx="3"/>
          </p:cNvCxnSpPr>
          <p:nvPr/>
        </p:nvCxnSpPr>
        <p:spPr>
          <a:xfrm flipH="1">
            <a:off x="6311351" y="3156010"/>
            <a:ext cx="1313393" cy="40167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81A8571-01CF-E944-918A-3F72C468E1E1}"/>
              </a:ext>
            </a:extLst>
          </p:cNvPr>
          <p:cNvCxnSpPr>
            <a:cxnSpLocks/>
            <a:stCxn id="12" idx="2"/>
          </p:cNvCxnSpPr>
          <p:nvPr/>
        </p:nvCxnSpPr>
        <p:spPr>
          <a:xfrm flipH="1" flipV="1">
            <a:off x="6306923" y="3792136"/>
            <a:ext cx="1317821" cy="1069722"/>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7" name="CustomShape 8">
            <a:extLst>
              <a:ext uri="{FF2B5EF4-FFF2-40B4-BE49-F238E27FC236}">
                <a16:creationId xmlns:a16="http://schemas.microsoft.com/office/drawing/2014/main" id="{6ACA552F-CDE1-A643-9F87-89E518B0AECB}"/>
              </a:ext>
            </a:extLst>
          </p:cNvPr>
          <p:cNvSpPr/>
          <p:nvPr/>
        </p:nvSpPr>
        <p:spPr>
          <a:xfrm rot="5400000">
            <a:off x="887722" y="3623456"/>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48" name="CustomShape 8">
            <a:extLst>
              <a:ext uri="{FF2B5EF4-FFF2-40B4-BE49-F238E27FC236}">
                <a16:creationId xmlns:a16="http://schemas.microsoft.com/office/drawing/2014/main" id="{3866BBF3-B706-6843-B951-822C9321E3E2}"/>
              </a:ext>
            </a:extLst>
          </p:cNvPr>
          <p:cNvSpPr/>
          <p:nvPr/>
        </p:nvSpPr>
        <p:spPr>
          <a:xfrm rot="5400000">
            <a:off x="914678" y="5264303"/>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51" name="CustomShape 8">
            <a:extLst>
              <a:ext uri="{FF2B5EF4-FFF2-40B4-BE49-F238E27FC236}">
                <a16:creationId xmlns:a16="http://schemas.microsoft.com/office/drawing/2014/main" id="{6281DCCC-3248-714D-8B2D-B25B6F46B465}"/>
              </a:ext>
            </a:extLst>
          </p:cNvPr>
          <p:cNvSpPr/>
          <p:nvPr/>
        </p:nvSpPr>
        <p:spPr>
          <a:xfrm rot="5400000">
            <a:off x="7926197" y="3627537"/>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52" name="CustomShape 8">
            <a:extLst>
              <a:ext uri="{FF2B5EF4-FFF2-40B4-BE49-F238E27FC236}">
                <a16:creationId xmlns:a16="http://schemas.microsoft.com/office/drawing/2014/main" id="{D45C34BC-3D82-6347-AAB5-B0542B91A71A}"/>
              </a:ext>
            </a:extLst>
          </p:cNvPr>
          <p:cNvSpPr/>
          <p:nvPr/>
        </p:nvSpPr>
        <p:spPr>
          <a:xfrm rot="5400000">
            <a:off x="7953153" y="5308140"/>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cxnSp>
        <p:nvCxnSpPr>
          <p:cNvPr id="53" name="Straight Connector 52">
            <a:extLst>
              <a:ext uri="{FF2B5EF4-FFF2-40B4-BE49-F238E27FC236}">
                <a16:creationId xmlns:a16="http://schemas.microsoft.com/office/drawing/2014/main" id="{732BF989-3F4F-4C4F-806E-A1FBE64B2C8B}"/>
              </a:ext>
            </a:extLst>
          </p:cNvPr>
          <p:cNvCxnSpPr>
            <a:cxnSpLocks/>
          </p:cNvCxnSpPr>
          <p:nvPr/>
        </p:nvCxnSpPr>
        <p:spPr>
          <a:xfrm flipH="1">
            <a:off x="8425220" y="982331"/>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6561813-99BE-224B-8308-D99D4D9AD44F}"/>
              </a:ext>
            </a:extLst>
          </p:cNvPr>
          <p:cNvCxnSpPr>
            <a:cxnSpLocks/>
          </p:cNvCxnSpPr>
          <p:nvPr/>
        </p:nvCxnSpPr>
        <p:spPr>
          <a:xfrm flipH="1">
            <a:off x="8562560" y="1434228"/>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FAA1E19-6763-1846-9B41-F7E020D45DFE}"/>
              </a:ext>
            </a:extLst>
          </p:cNvPr>
          <p:cNvCxnSpPr>
            <a:cxnSpLocks/>
          </p:cNvCxnSpPr>
          <p:nvPr/>
        </p:nvCxnSpPr>
        <p:spPr>
          <a:xfrm flipH="1">
            <a:off x="8418893" y="2515779"/>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86CEA4D-1B10-924C-B410-5A1E7BB8D677}"/>
              </a:ext>
            </a:extLst>
          </p:cNvPr>
          <p:cNvCxnSpPr>
            <a:cxnSpLocks/>
          </p:cNvCxnSpPr>
          <p:nvPr/>
        </p:nvCxnSpPr>
        <p:spPr>
          <a:xfrm flipH="1">
            <a:off x="8556233" y="2967676"/>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57CC497-5F93-654C-A3C7-D73166CA3D5C}"/>
              </a:ext>
            </a:extLst>
          </p:cNvPr>
          <p:cNvCxnSpPr>
            <a:cxnSpLocks/>
          </p:cNvCxnSpPr>
          <p:nvPr/>
        </p:nvCxnSpPr>
        <p:spPr>
          <a:xfrm flipH="1">
            <a:off x="8425220" y="4239957"/>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1F0AE5E-D45F-BE41-8B69-D77266D8E041}"/>
              </a:ext>
            </a:extLst>
          </p:cNvPr>
          <p:cNvCxnSpPr>
            <a:cxnSpLocks/>
          </p:cNvCxnSpPr>
          <p:nvPr/>
        </p:nvCxnSpPr>
        <p:spPr>
          <a:xfrm flipH="1">
            <a:off x="8562560" y="4691854"/>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5DA3621-B64F-6E4E-8701-94B4A0D68CF6}"/>
              </a:ext>
            </a:extLst>
          </p:cNvPr>
          <p:cNvCxnSpPr>
            <a:cxnSpLocks/>
          </p:cNvCxnSpPr>
          <p:nvPr/>
        </p:nvCxnSpPr>
        <p:spPr>
          <a:xfrm flipH="1" flipV="1">
            <a:off x="286910" y="1376402"/>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F14F93B-0125-2549-ACA0-A4DF31647846}"/>
              </a:ext>
            </a:extLst>
          </p:cNvPr>
          <p:cNvCxnSpPr>
            <a:cxnSpLocks/>
          </p:cNvCxnSpPr>
          <p:nvPr/>
        </p:nvCxnSpPr>
        <p:spPr>
          <a:xfrm flipH="1">
            <a:off x="182437" y="1878592"/>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D26A666-9DAA-2841-9B99-177B4FC09389}"/>
              </a:ext>
            </a:extLst>
          </p:cNvPr>
          <p:cNvCxnSpPr>
            <a:cxnSpLocks/>
          </p:cNvCxnSpPr>
          <p:nvPr/>
        </p:nvCxnSpPr>
        <p:spPr>
          <a:xfrm flipH="1" flipV="1">
            <a:off x="291623" y="2760343"/>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10834B2-37D8-154D-862D-081CD17E0006}"/>
              </a:ext>
            </a:extLst>
          </p:cNvPr>
          <p:cNvCxnSpPr>
            <a:cxnSpLocks/>
          </p:cNvCxnSpPr>
          <p:nvPr/>
        </p:nvCxnSpPr>
        <p:spPr>
          <a:xfrm flipH="1">
            <a:off x="187150" y="3262533"/>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4FEEF52-D619-7248-BB79-2F9EFB0A3759}"/>
              </a:ext>
            </a:extLst>
          </p:cNvPr>
          <p:cNvCxnSpPr>
            <a:cxnSpLocks/>
          </p:cNvCxnSpPr>
          <p:nvPr/>
        </p:nvCxnSpPr>
        <p:spPr>
          <a:xfrm flipH="1" flipV="1">
            <a:off x="290194" y="4590557"/>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0069D3A-7A7E-534B-8D69-0444076DC5A2}"/>
              </a:ext>
            </a:extLst>
          </p:cNvPr>
          <p:cNvCxnSpPr>
            <a:cxnSpLocks/>
          </p:cNvCxnSpPr>
          <p:nvPr/>
        </p:nvCxnSpPr>
        <p:spPr>
          <a:xfrm flipH="1">
            <a:off x="185721" y="5092748"/>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9989AC1-A030-A24A-AF70-5249AC4E7E6A}"/>
              </a:ext>
            </a:extLst>
          </p:cNvPr>
          <p:cNvSpPr/>
          <p:nvPr/>
        </p:nvSpPr>
        <p:spPr>
          <a:xfrm>
            <a:off x="2789357" y="2163574"/>
            <a:ext cx="378180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Consider a general factor graph chunk:</a:t>
            </a:r>
            <a:endParaRPr lang="en-US" dirty="0"/>
          </a:p>
        </p:txBody>
      </p:sp>
    </p:spTree>
    <p:extLst>
      <p:ext uri="{BB962C8B-B14F-4D97-AF65-F5344CB8AC3E}">
        <p14:creationId xmlns:p14="http://schemas.microsoft.com/office/powerpoint/2010/main" val="28861450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a:extLst>
              <a:ext uri="{FF2B5EF4-FFF2-40B4-BE49-F238E27FC236}">
                <a16:creationId xmlns:a16="http://schemas.microsoft.com/office/drawing/2014/main" id="{F3EF14E5-BBC8-4445-8D3D-04470C1E9F2B}"/>
              </a:ext>
            </a:extLst>
          </p:cNvPr>
          <p:cNvSpPr/>
          <p:nvPr/>
        </p:nvSpPr>
        <p:spPr>
          <a:xfrm>
            <a:off x="1411387" y="901049"/>
            <a:ext cx="6358500" cy="529824"/>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3000" spc="-1" dirty="0">
                <a:solidFill>
                  <a:srgbClr val="000000"/>
                </a:solidFill>
                <a:latin typeface="Times New Roman"/>
              </a:rPr>
              <a:t>Message Recipes</a:t>
            </a:r>
            <a:endParaRPr lang="en-US" sz="3000" spc="-1" dirty="0">
              <a:latin typeface="Arial"/>
            </a:endParaRPr>
          </a:p>
        </p:txBody>
      </p:sp>
      <p:sp>
        <p:nvSpPr>
          <p:cNvPr id="5" name="Oval 4">
            <a:extLst>
              <a:ext uri="{FF2B5EF4-FFF2-40B4-BE49-F238E27FC236}">
                <a16:creationId xmlns:a16="http://schemas.microsoft.com/office/drawing/2014/main" id="{88C79E3D-19C2-2E4F-B6CB-FFAEAC271598}"/>
              </a:ext>
            </a:extLst>
          </p:cNvPr>
          <p:cNvSpPr>
            <a:spLocks noChangeAspect="1"/>
          </p:cNvSpPr>
          <p:nvPr/>
        </p:nvSpPr>
        <p:spPr>
          <a:xfrm>
            <a:off x="2789356" y="308877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7CEC3E9B-DC22-F646-9BAA-425827D5816E}"/>
              </a:ext>
            </a:extLst>
          </p:cNvPr>
          <p:cNvSpPr>
            <a:spLocks noChangeAspect="1"/>
          </p:cNvSpPr>
          <p:nvPr/>
        </p:nvSpPr>
        <p:spPr>
          <a:xfrm>
            <a:off x="5454101" y="312905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A1806C5F-D36C-2447-B583-00D7312E131F}"/>
              </a:ext>
            </a:extLst>
          </p:cNvPr>
          <p:cNvSpPr>
            <a:spLocks noChangeAspect="1"/>
          </p:cNvSpPr>
          <p:nvPr/>
        </p:nvSpPr>
        <p:spPr>
          <a:xfrm>
            <a:off x="658469" y="1368293"/>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05A4985-8B75-1A4D-BD2B-40035E1565BB}"/>
              </a:ext>
            </a:extLst>
          </p:cNvPr>
          <p:cNvSpPr>
            <a:spLocks noChangeAspect="1"/>
          </p:cNvSpPr>
          <p:nvPr/>
        </p:nvSpPr>
        <p:spPr>
          <a:xfrm>
            <a:off x="658469" y="2700432"/>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73D52FC-375E-8242-8A21-0C9F143BC7EB}"/>
              </a:ext>
            </a:extLst>
          </p:cNvPr>
          <p:cNvSpPr>
            <a:spLocks noChangeAspect="1"/>
          </p:cNvSpPr>
          <p:nvPr/>
        </p:nvSpPr>
        <p:spPr>
          <a:xfrm>
            <a:off x="658469" y="4454689"/>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2542D921-8BFE-3646-BE6E-B5FA388D3A2D}"/>
              </a:ext>
            </a:extLst>
          </p:cNvPr>
          <p:cNvSpPr>
            <a:spLocks noChangeAspect="1"/>
          </p:cNvSpPr>
          <p:nvPr/>
        </p:nvSpPr>
        <p:spPr>
          <a:xfrm>
            <a:off x="7624744" y="1149548"/>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FFCEA9B9-3605-5240-B076-0123776D38FF}"/>
              </a:ext>
            </a:extLst>
          </p:cNvPr>
          <p:cNvSpPr>
            <a:spLocks noChangeAspect="1"/>
          </p:cNvSpPr>
          <p:nvPr/>
        </p:nvSpPr>
        <p:spPr>
          <a:xfrm>
            <a:off x="7624744" y="268710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28A57438-19EF-224B-ADAA-9CB0540572A9}"/>
              </a:ext>
            </a:extLst>
          </p:cNvPr>
          <p:cNvSpPr>
            <a:spLocks noChangeAspect="1"/>
          </p:cNvSpPr>
          <p:nvPr/>
        </p:nvSpPr>
        <p:spPr>
          <a:xfrm>
            <a:off x="7624744" y="4392949"/>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BA7C11FA-46F3-6B40-8181-F6BBF37E75F7}"/>
              </a:ext>
            </a:extLst>
          </p:cNvPr>
          <p:cNvSpPr txBox="1"/>
          <p:nvPr/>
        </p:nvSpPr>
        <p:spPr>
          <a:xfrm>
            <a:off x="5497605" y="3146991"/>
            <a:ext cx="854721" cy="784830"/>
          </a:xfrm>
          <a:prstGeom prst="rect">
            <a:avLst/>
          </a:prstGeom>
          <a:noFill/>
        </p:spPr>
        <p:txBody>
          <a:bodyPr wrap="none" rtlCol="0">
            <a:spAutoFit/>
          </a:bodyPr>
          <a:lstStyle/>
          <a:p>
            <a:r>
              <a:rPr lang="en-US" sz="4500" dirty="0" err="1">
                <a:latin typeface="Symbol" pitchFamily="2" charset="2"/>
              </a:rPr>
              <a:t>Y</a:t>
            </a:r>
            <a:r>
              <a:rPr lang="en-US" sz="4500" baseline="-25000" dirty="0" err="1">
                <a:latin typeface="Symbol" pitchFamily="2" charset="2"/>
              </a:rPr>
              <a:t>o</a:t>
            </a:r>
            <a:endParaRPr lang="en-US" sz="1350" baseline="-25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5B204A4-EC68-274B-BD0A-91F18B3D041F}"/>
              </a:ext>
            </a:extLst>
          </p:cNvPr>
          <p:cNvSpPr txBox="1"/>
          <p:nvPr/>
        </p:nvSpPr>
        <p:spPr>
          <a:xfrm>
            <a:off x="704775" y="1355434"/>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1</a:t>
            </a:r>
            <a:endParaRPr lang="en-US" sz="1350" baseline="-25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03F1EBE-7B62-6A45-BE4C-A7F25944B53E}"/>
              </a:ext>
            </a:extLst>
          </p:cNvPr>
          <p:cNvSpPr txBox="1"/>
          <p:nvPr/>
        </p:nvSpPr>
        <p:spPr>
          <a:xfrm>
            <a:off x="711858" y="2707900"/>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2</a:t>
            </a:r>
            <a:endParaRPr lang="en-US" sz="1350"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C6BE963-BFB3-3A42-BF71-1CEC4E371743}"/>
              </a:ext>
            </a:extLst>
          </p:cNvPr>
          <p:cNvSpPr txBox="1"/>
          <p:nvPr/>
        </p:nvSpPr>
        <p:spPr>
          <a:xfrm>
            <a:off x="711858" y="4454689"/>
            <a:ext cx="750526" cy="784830"/>
          </a:xfrm>
          <a:prstGeom prst="rect">
            <a:avLst/>
          </a:prstGeom>
          <a:noFill/>
        </p:spPr>
        <p:txBody>
          <a:bodyPr wrap="none" rtlCol="0">
            <a:spAutoFit/>
          </a:bodyPr>
          <a:lstStyle/>
          <a:p>
            <a:r>
              <a:rPr lang="en-US" sz="4500" dirty="0">
                <a:latin typeface="Symbol" pitchFamily="2" charset="2"/>
              </a:rPr>
              <a:t>Y</a:t>
            </a:r>
            <a:r>
              <a:rPr lang="en-US" sz="4500" i="1" baseline="-25000" dirty="0">
                <a:latin typeface="Times New Roman" panose="02020603050405020304" pitchFamily="18" charset="0"/>
                <a:cs typeface="Times New Roman" panose="02020603050405020304" pitchFamily="18" charset="0"/>
              </a:rPr>
              <a:t>i</a:t>
            </a:r>
            <a:endParaRPr lang="en-US" sz="1350" i="1" baseline="-25000" dirty="0">
              <a:latin typeface="Times New Roman" panose="02020603050405020304" pitchFamily="18" charset="0"/>
              <a:cs typeface="Times New Roman" panose="02020603050405020304" pitchFamily="18" charset="0"/>
            </a:endParaRPr>
          </a:p>
        </p:txBody>
      </p:sp>
      <p:sp>
        <p:nvSpPr>
          <p:cNvPr id="19" name="CustomShape 8">
            <a:extLst>
              <a:ext uri="{FF2B5EF4-FFF2-40B4-BE49-F238E27FC236}">
                <a16:creationId xmlns:a16="http://schemas.microsoft.com/office/drawing/2014/main" id="{4531BE7B-E9FA-C74A-B5E7-DD2EEEDD657B}"/>
              </a:ext>
            </a:extLst>
          </p:cNvPr>
          <p:cNvSpPr/>
          <p:nvPr/>
        </p:nvSpPr>
        <p:spPr>
          <a:xfrm>
            <a:off x="2996644" y="317735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X</a:t>
            </a:r>
            <a:endParaRPr lang="en-US" sz="4500" spc="-1" dirty="0">
              <a:latin typeface="Arial"/>
            </a:endParaRPr>
          </a:p>
        </p:txBody>
      </p:sp>
      <p:sp>
        <p:nvSpPr>
          <p:cNvPr id="20" name="CustomShape 5">
            <a:extLst>
              <a:ext uri="{FF2B5EF4-FFF2-40B4-BE49-F238E27FC236}">
                <a16:creationId xmlns:a16="http://schemas.microsoft.com/office/drawing/2014/main" id="{88011DBE-D43E-1941-BAB7-9D4A4DDA886E}"/>
              </a:ext>
            </a:extLst>
          </p:cNvPr>
          <p:cNvSpPr/>
          <p:nvPr/>
        </p:nvSpPr>
        <p:spPr>
          <a:xfrm>
            <a:off x="7796407" y="1212030"/>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1</a:t>
            </a:r>
            <a:endParaRPr lang="en-US" sz="4500" spc="-1" baseline="-25000" dirty="0">
              <a:latin typeface="Arial"/>
            </a:endParaRPr>
          </a:p>
        </p:txBody>
      </p:sp>
      <p:sp>
        <p:nvSpPr>
          <p:cNvPr id="21" name="CustomShape 5">
            <a:extLst>
              <a:ext uri="{FF2B5EF4-FFF2-40B4-BE49-F238E27FC236}">
                <a16:creationId xmlns:a16="http://schemas.microsoft.com/office/drawing/2014/main" id="{AF6150A2-019B-5E41-9060-8FAF8F5ACDC2}"/>
              </a:ext>
            </a:extLst>
          </p:cNvPr>
          <p:cNvSpPr/>
          <p:nvPr/>
        </p:nvSpPr>
        <p:spPr>
          <a:xfrm>
            <a:off x="7781499" y="2737687"/>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2</a:t>
            </a:r>
            <a:endParaRPr lang="en-US" sz="4500" spc="-1" baseline="-25000" dirty="0">
              <a:latin typeface="Arial"/>
            </a:endParaRPr>
          </a:p>
        </p:txBody>
      </p:sp>
      <p:sp>
        <p:nvSpPr>
          <p:cNvPr id="22" name="CustomShape 5">
            <a:extLst>
              <a:ext uri="{FF2B5EF4-FFF2-40B4-BE49-F238E27FC236}">
                <a16:creationId xmlns:a16="http://schemas.microsoft.com/office/drawing/2014/main" id="{C3408DDF-3C45-1343-BDC4-0803B4919FB0}"/>
              </a:ext>
            </a:extLst>
          </p:cNvPr>
          <p:cNvSpPr/>
          <p:nvPr/>
        </p:nvSpPr>
        <p:spPr>
          <a:xfrm>
            <a:off x="7806348" y="4462124"/>
            <a:ext cx="564128"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err="1">
                <a:solidFill>
                  <a:srgbClr val="000000"/>
                </a:solidFill>
                <a:latin typeface="Times New Roman"/>
              </a:rPr>
              <a:t>Y</a:t>
            </a:r>
            <a:r>
              <a:rPr lang="en-US" sz="4500" i="1" spc="-1" baseline="-25000" dirty="0" err="1">
                <a:solidFill>
                  <a:srgbClr val="000000"/>
                </a:solidFill>
                <a:latin typeface="Times New Roman"/>
              </a:rPr>
              <a:t>j</a:t>
            </a:r>
            <a:endParaRPr lang="en-US" sz="4500" spc="-1" baseline="-25000" dirty="0">
              <a:latin typeface="Arial"/>
            </a:endParaRPr>
          </a:p>
        </p:txBody>
      </p:sp>
      <p:cxnSp>
        <p:nvCxnSpPr>
          <p:cNvPr id="24" name="Straight Connector 23">
            <a:extLst>
              <a:ext uri="{FF2B5EF4-FFF2-40B4-BE49-F238E27FC236}">
                <a16:creationId xmlns:a16="http://schemas.microsoft.com/office/drawing/2014/main" id="{D841AC1F-A19F-6E4A-A375-FC125568BB08}"/>
              </a:ext>
            </a:extLst>
          </p:cNvPr>
          <p:cNvCxnSpPr>
            <a:cxnSpLocks/>
            <a:stCxn id="7" idx="3"/>
            <a:endCxn id="5" idx="1"/>
          </p:cNvCxnSpPr>
          <p:nvPr/>
        </p:nvCxnSpPr>
        <p:spPr>
          <a:xfrm>
            <a:off x="1515719" y="1796918"/>
            <a:ext cx="1410978" cy="142919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EB4B86-FA68-8241-A875-2D0BEA58301E}"/>
              </a:ext>
            </a:extLst>
          </p:cNvPr>
          <p:cNvCxnSpPr>
            <a:cxnSpLocks/>
            <a:stCxn id="17" idx="3"/>
            <a:endCxn id="5" idx="2"/>
          </p:cNvCxnSpPr>
          <p:nvPr/>
        </p:nvCxnSpPr>
        <p:spPr>
          <a:xfrm>
            <a:off x="1547343" y="3100315"/>
            <a:ext cx="1242013" cy="45736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AB5EE0-D4C0-034E-9FDA-A98E5E2BE651}"/>
              </a:ext>
            </a:extLst>
          </p:cNvPr>
          <p:cNvCxnSpPr>
            <a:cxnSpLocks/>
            <a:stCxn id="9" idx="3"/>
            <a:endCxn id="5" idx="3"/>
          </p:cNvCxnSpPr>
          <p:nvPr/>
        </p:nvCxnSpPr>
        <p:spPr>
          <a:xfrm flipV="1">
            <a:off x="1515719" y="3889250"/>
            <a:ext cx="1410978" cy="994064"/>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4B1A5B-AB8F-AF48-996D-5397D9F3C569}"/>
              </a:ext>
            </a:extLst>
          </p:cNvPr>
          <p:cNvCxnSpPr>
            <a:cxnSpLocks/>
            <a:stCxn id="5" idx="6"/>
            <a:endCxn id="6" idx="1"/>
          </p:cNvCxnSpPr>
          <p:nvPr/>
        </p:nvCxnSpPr>
        <p:spPr>
          <a:xfrm>
            <a:off x="3727173" y="3557682"/>
            <a:ext cx="172692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4F71D-B4C7-D74B-A79C-60E8C12BA980}"/>
              </a:ext>
            </a:extLst>
          </p:cNvPr>
          <p:cNvCxnSpPr>
            <a:cxnSpLocks/>
          </p:cNvCxnSpPr>
          <p:nvPr/>
        </p:nvCxnSpPr>
        <p:spPr>
          <a:xfrm flipH="1">
            <a:off x="6306923" y="1736308"/>
            <a:ext cx="1317821" cy="158692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4A308F2-D005-E344-870A-5A0E76A175A1}"/>
              </a:ext>
            </a:extLst>
          </p:cNvPr>
          <p:cNvCxnSpPr>
            <a:cxnSpLocks/>
            <a:stCxn id="11" idx="2"/>
            <a:endCxn id="6" idx="3"/>
          </p:cNvCxnSpPr>
          <p:nvPr/>
        </p:nvCxnSpPr>
        <p:spPr>
          <a:xfrm flipH="1">
            <a:off x="6311351" y="3156010"/>
            <a:ext cx="1313393" cy="40167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81A8571-01CF-E944-918A-3F72C468E1E1}"/>
              </a:ext>
            </a:extLst>
          </p:cNvPr>
          <p:cNvCxnSpPr>
            <a:cxnSpLocks/>
            <a:stCxn id="12" idx="2"/>
          </p:cNvCxnSpPr>
          <p:nvPr/>
        </p:nvCxnSpPr>
        <p:spPr>
          <a:xfrm flipH="1" flipV="1">
            <a:off x="6306923" y="3792136"/>
            <a:ext cx="1317821" cy="1069722"/>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7" name="CustomShape 8">
            <a:extLst>
              <a:ext uri="{FF2B5EF4-FFF2-40B4-BE49-F238E27FC236}">
                <a16:creationId xmlns:a16="http://schemas.microsoft.com/office/drawing/2014/main" id="{6ACA552F-CDE1-A643-9F87-89E518B0AECB}"/>
              </a:ext>
            </a:extLst>
          </p:cNvPr>
          <p:cNvSpPr/>
          <p:nvPr/>
        </p:nvSpPr>
        <p:spPr>
          <a:xfrm rot="5400000">
            <a:off x="887722" y="3623456"/>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48" name="CustomShape 8">
            <a:extLst>
              <a:ext uri="{FF2B5EF4-FFF2-40B4-BE49-F238E27FC236}">
                <a16:creationId xmlns:a16="http://schemas.microsoft.com/office/drawing/2014/main" id="{3866BBF3-B706-6843-B951-822C9321E3E2}"/>
              </a:ext>
            </a:extLst>
          </p:cNvPr>
          <p:cNvSpPr/>
          <p:nvPr/>
        </p:nvSpPr>
        <p:spPr>
          <a:xfrm rot="5400000">
            <a:off x="914678" y="5264303"/>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51" name="CustomShape 8">
            <a:extLst>
              <a:ext uri="{FF2B5EF4-FFF2-40B4-BE49-F238E27FC236}">
                <a16:creationId xmlns:a16="http://schemas.microsoft.com/office/drawing/2014/main" id="{6281DCCC-3248-714D-8B2D-B25B6F46B465}"/>
              </a:ext>
            </a:extLst>
          </p:cNvPr>
          <p:cNvSpPr/>
          <p:nvPr/>
        </p:nvSpPr>
        <p:spPr>
          <a:xfrm rot="5400000">
            <a:off x="7926197" y="3627537"/>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52" name="CustomShape 8">
            <a:extLst>
              <a:ext uri="{FF2B5EF4-FFF2-40B4-BE49-F238E27FC236}">
                <a16:creationId xmlns:a16="http://schemas.microsoft.com/office/drawing/2014/main" id="{D45C34BC-3D82-6347-AAB5-B0542B91A71A}"/>
              </a:ext>
            </a:extLst>
          </p:cNvPr>
          <p:cNvSpPr/>
          <p:nvPr/>
        </p:nvSpPr>
        <p:spPr>
          <a:xfrm rot="5400000">
            <a:off x="7953153" y="5308140"/>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cxnSp>
        <p:nvCxnSpPr>
          <p:cNvPr id="3" name="Straight Arrow Connector 2">
            <a:extLst>
              <a:ext uri="{FF2B5EF4-FFF2-40B4-BE49-F238E27FC236}">
                <a16:creationId xmlns:a16="http://schemas.microsoft.com/office/drawing/2014/main" id="{98C1E466-FCF3-0B42-BD38-D2BA631274AB}"/>
              </a:ext>
            </a:extLst>
          </p:cNvPr>
          <p:cNvCxnSpPr>
            <a:cxnSpLocks/>
          </p:cNvCxnSpPr>
          <p:nvPr/>
        </p:nvCxnSpPr>
        <p:spPr>
          <a:xfrm flipV="1">
            <a:off x="1713615" y="4160435"/>
            <a:ext cx="1085306" cy="79146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957DFD6-3563-974F-89D2-CFE8C6E3ACC3}"/>
              </a:ext>
            </a:extLst>
          </p:cNvPr>
          <p:cNvCxnSpPr>
            <a:cxnSpLocks/>
          </p:cNvCxnSpPr>
          <p:nvPr/>
        </p:nvCxnSpPr>
        <p:spPr>
          <a:xfrm>
            <a:off x="1836781" y="1859106"/>
            <a:ext cx="952576" cy="1000677"/>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2F72953-D591-5E42-A7AB-A881F70FA3E0}"/>
              </a:ext>
            </a:extLst>
          </p:cNvPr>
          <p:cNvCxnSpPr>
            <a:cxnSpLocks/>
          </p:cNvCxnSpPr>
          <p:nvPr/>
        </p:nvCxnSpPr>
        <p:spPr>
          <a:xfrm>
            <a:off x="1626374" y="3299990"/>
            <a:ext cx="1072164" cy="38622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ight Arrow 35">
            <a:extLst>
              <a:ext uri="{FF2B5EF4-FFF2-40B4-BE49-F238E27FC236}">
                <a16:creationId xmlns:a16="http://schemas.microsoft.com/office/drawing/2014/main" id="{FF12B031-6845-9845-BB14-3B102571F7D1}"/>
              </a:ext>
            </a:extLst>
          </p:cNvPr>
          <p:cNvSpPr/>
          <p:nvPr/>
        </p:nvSpPr>
        <p:spPr>
          <a:xfrm>
            <a:off x="3935980" y="3102590"/>
            <a:ext cx="1282148" cy="29994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9" name="Picture 38">
            <a:extLst>
              <a:ext uri="{FF2B5EF4-FFF2-40B4-BE49-F238E27FC236}">
                <a16:creationId xmlns:a16="http://schemas.microsoft.com/office/drawing/2014/main" id="{C4B59B6A-E196-4544-ABB0-5DFF3BA046BE}"/>
              </a:ext>
            </a:extLst>
          </p:cNvPr>
          <p:cNvPicPr>
            <a:picLocks noChangeAspect="1"/>
          </p:cNvPicPr>
          <p:nvPr/>
        </p:nvPicPr>
        <p:blipFill>
          <a:blip r:embed="rId2"/>
          <a:stretch>
            <a:fillRect/>
          </a:stretch>
        </p:blipFill>
        <p:spPr>
          <a:xfrm>
            <a:off x="3983315" y="2867852"/>
            <a:ext cx="1038225" cy="247650"/>
          </a:xfrm>
          <a:prstGeom prst="rect">
            <a:avLst/>
          </a:prstGeom>
        </p:spPr>
      </p:pic>
      <p:pic>
        <p:nvPicPr>
          <p:cNvPr id="40" name="Picture 39">
            <a:extLst>
              <a:ext uri="{FF2B5EF4-FFF2-40B4-BE49-F238E27FC236}">
                <a16:creationId xmlns:a16="http://schemas.microsoft.com/office/drawing/2014/main" id="{B17347A7-F515-B542-9AB9-35D5CC2307D7}"/>
              </a:ext>
            </a:extLst>
          </p:cNvPr>
          <p:cNvPicPr>
            <a:picLocks noChangeAspect="1"/>
          </p:cNvPicPr>
          <p:nvPr/>
        </p:nvPicPr>
        <p:blipFill>
          <a:blip r:embed="rId3"/>
          <a:stretch>
            <a:fillRect/>
          </a:stretch>
        </p:blipFill>
        <p:spPr>
          <a:xfrm rot="2768978">
            <a:off x="1952310" y="2096948"/>
            <a:ext cx="1047750" cy="238125"/>
          </a:xfrm>
          <a:prstGeom prst="rect">
            <a:avLst/>
          </a:prstGeom>
        </p:spPr>
      </p:pic>
      <p:pic>
        <p:nvPicPr>
          <p:cNvPr id="42" name="Picture 41">
            <a:extLst>
              <a:ext uri="{FF2B5EF4-FFF2-40B4-BE49-F238E27FC236}">
                <a16:creationId xmlns:a16="http://schemas.microsoft.com/office/drawing/2014/main" id="{8C60E4A1-B032-054A-844D-FB7B3C3473FB}"/>
              </a:ext>
            </a:extLst>
          </p:cNvPr>
          <p:cNvPicPr>
            <a:picLocks noChangeAspect="1"/>
          </p:cNvPicPr>
          <p:nvPr/>
        </p:nvPicPr>
        <p:blipFill>
          <a:blip r:embed="rId4"/>
          <a:stretch>
            <a:fillRect/>
          </a:stretch>
        </p:blipFill>
        <p:spPr>
          <a:xfrm rot="1080365">
            <a:off x="1622845" y="3604007"/>
            <a:ext cx="1047750" cy="238125"/>
          </a:xfrm>
          <a:prstGeom prst="rect">
            <a:avLst/>
          </a:prstGeom>
        </p:spPr>
      </p:pic>
      <p:pic>
        <p:nvPicPr>
          <p:cNvPr id="43" name="Picture 42">
            <a:extLst>
              <a:ext uri="{FF2B5EF4-FFF2-40B4-BE49-F238E27FC236}">
                <a16:creationId xmlns:a16="http://schemas.microsoft.com/office/drawing/2014/main" id="{E2198741-819D-FC48-A9F6-24B2B53F18A0}"/>
              </a:ext>
            </a:extLst>
          </p:cNvPr>
          <p:cNvPicPr>
            <a:picLocks noChangeAspect="1"/>
          </p:cNvPicPr>
          <p:nvPr/>
        </p:nvPicPr>
        <p:blipFill>
          <a:blip r:embed="rId5"/>
          <a:stretch>
            <a:fillRect/>
          </a:stretch>
        </p:blipFill>
        <p:spPr>
          <a:xfrm rot="19339183">
            <a:off x="1852797" y="4643821"/>
            <a:ext cx="1019175" cy="247650"/>
          </a:xfrm>
          <a:prstGeom prst="rect">
            <a:avLst/>
          </a:prstGeom>
        </p:spPr>
      </p:pic>
      <p:sp>
        <p:nvSpPr>
          <p:cNvPr id="49" name="TextBox 48">
            <a:extLst>
              <a:ext uri="{FF2B5EF4-FFF2-40B4-BE49-F238E27FC236}">
                <a16:creationId xmlns:a16="http://schemas.microsoft.com/office/drawing/2014/main" id="{44FFE7F7-8C35-0446-9584-E5D4AC7D228B}"/>
              </a:ext>
            </a:extLst>
          </p:cNvPr>
          <p:cNvSpPr txBox="1"/>
          <p:nvPr/>
        </p:nvSpPr>
        <p:spPr>
          <a:xfrm>
            <a:off x="3390154" y="4555805"/>
            <a:ext cx="2528321" cy="369332"/>
          </a:xfrm>
          <a:prstGeom prst="rect">
            <a:avLst/>
          </a:prstGeom>
          <a:noFill/>
        </p:spPr>
        <p:txBody>
          <a:bodyPr wrap="none" rtlCol="0">
            <a:spAutoFit/>
          </a:bodyPr>
          <a:lstStyle/>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Variable to factor rule:</a:t>
            </a:r>
          </a:p>
        </p:txBody>
      </p:sp>
      <p:pic>
        <p:nvPicPr>
          <p:cNvPr id="45" name="Picture 44">
            <a:extLst>
              <a:ext uri="{FF2B5EF4-FFF2-40B4-BE49-F238E27FC236}">
                <a16:creationId xmlns:a16="http://schemas.microsoft.com/office/drawing/2014/main" id="{6707168F-C1BE-C740-898E-1D24631068E5}"/>
              </a:ext>
            </a:extLst>
          </p:cNvPr>
          <p:cNvPicPr>
            <a:picLocks noChangeAspect="1"/>
          </p:cNvPicPr>
          <p:nvPr/>
        </p:nvPicPr>
        <p:blipFill>
          <a:blip r:embed="rId6"/>
          <a:stretch>
            <a:fillRect/>
          </a:stretch>
        </p:blipFill>
        <p:spPr>
          <a:xfrm>
            <a:off x="3045969" y="5100706"/>
            <a:ext cx="3217319" cy="597602"/>
          </a:xfrm>
          <a:prstGeom prst="rect">
            <a:avLst/>
          </a:prstGeom>
        </p:spPr>
      </p:pic>
      <p:sp>
        <p:nvSpPr>
          <p:cNvPr id="13" name="Oval 12">
            <a:extLst>
              <a:ext uri="{FF2B5EF4-FFF2-40B4-BE49-F238E27FC236}">
                <a16:creationId xmlns:a16="http://schemas.microsoft.com/office/drawing/2014/main" id="{C3EFE03C-2458-224D-8438-3606DBB6B93D}"/>
              </a:ext>
            </a:extLst>
          </p:cNvPr>
          <p:cNvSpPr/>
          <p:nvPr/>
        </p:nvSpPr>
        <p:spPr>
          <a:xfrm rot="5400000">
            <a:off x="-1418076" y="2547816"/>
            <a:ext cx="5000532" cy="181774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94059937-79CD-744C-AA47-AEE92B54FBA3}"/>
              </a:ext>
            </a:extLst>
          </p:cNvPr>
          <p:cNvPicPr>
            <a:picLocks noChangeAspect="1"/>
          </p:cNvPicPr>
          <p:nvPr/>
        </p:nvPicPr>
        <p:blipFill>
          <a:blip r:embed="rId7"/>
          <a:stretch>
            <a:fillRect/>
          </a:stretch>
        </p:blipFill>
        <p:spPr>
          <a:xfrm>
            <a:off x="1570910" y="5576621"/>
            <a:ext cx="1476375" cy="352425"/>
          </a:xfrm>
          <a:prstGeom prst="rect">
            <a:avLst/>
          </a:prstGeom>
        </p:spPr>
      </p:pic>
      <p:cxnSp>
        <p:nvCxnSpPr>
          <p:cNvPr id="46" name="Straight Connector 45">
            <a:extLst>
              <a:ext uri="{FF2B5EF4-FFF2-40B4-BE49-F238E27FC236}">
                <a16:creationId xmlns:a16="http://schemas.microsoft.com/office/drawing/2014/main" id="{AC041EFC-1B82-EC4C-9572-D248D6603CA8}"/>
              </a:ext>
            </a:extLst>
          </p:cNvPr>
          <p:cNvCxnSpPr>
            <a:cxnSpLocks/>
          </p:cNvCxnSpPr>
          <p:nvPr/>
        </p:nvCxnSpPr>
        <p:spPr>
          <a:xfrm flipH="1">
            <a:off x="8425220" y="982331"/>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ECD4886-166F-A54D-8330-186668379F09}"/>
              </a:ext>
            </a:extLst>
          </p:cNvPr>
          <p:cNvCxnSpPr>
            <a:cxnSpLocks/>
          </p:cNvCxnSpPr>
          <p:nvPr/>
        </p:nvCxnSpPr>
        <p:spPr>
          <a:xfrm flipH="1">
            <a:off x="8562560" y="1434228"/>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C09FEA6-9FB8-DF4B-A284-2709C4C910A4}"/>
              </a:ext>
            </a:extLst>
          </p:cNvPr>
          <p:cNvCxnSpPr>
            <a:cxnSpLocks/>
          </p:cNvCxnSpPr>
          <p:nvPr/>
        </p:nvCxnSpPr>
        <p:spPr>
          <a:xfrm flipH="1">
            <a:off x="8418893" y="2515779"/>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DD1DDBA-7176-AF4A-9610-96919412AF15}"/>
              </a:ext>
            </a:extLst>
          </p:cNvPr>
          <p:cNvCxnSpPr>
            <a:cxnSpLocks/>
          </p:cNvCxnSpPr>
          <p:nvPr/>
        </p:nvCxnSpPr>
        <p:spPr>
          <a:xfrm flipH="1">
            <a:off x="8556233" y="2967676"/>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B1B1CD5-01A7-C241-91A3-E43E2B8E890C}"/>
              </a:ext>
            </a:extLst>
          </p:cNvPr>
          <p:cNvCxnSpPr>
            <a:cxnSpLocks/>
          </p:cNvCxnSpPr>
          <p:nvPr/>
        </p:nvCxnSpPr>
        <p:spPr>
          <a:xfrm flipH="1">
            <a:off x="8425220" y="4239957"/>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78CF5E6-FB13-4F4D-8EA0-FD10284DECDB}"/>
              </a:ext>
            </a:extLst>
          </p:cNvPr>
          <p:cNvCxnSpPr>
            <a:cxnSpLocks/>
          </p:cNvCxnSpPr>
          <p:nvPr/>
        </p:nvCxnSpPr>
        <p:spPr>
          <a:xfrm flipH="1">
            <a:off x="8562560" y="4691854"/>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6CDB9C1-644D-3345-BD6F-66C4C14D585C}"/>
              </a:ext>
            </a:extLst>
          </p:cNvPr>
          <p:cNvCxnSpPr>
            <a:cxnSpLocks/>
          </p:cNvCxnSpPr>
          <p:nvPr/>
        </p:nvCxnSpPr>
        <p:spPr>
          <a:xfrm flipH="1" flipV="1">
            <a:off x="286910" y="1376402"/>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7296C30-556F-9C49-BC28-E1BF08CB7A7F}"/>
              </a:ext>
            </a:extLst>
          </p:cNvPr>
          <p:cNvCxnSpPr>
            <a:cxnSpLocks/>
          </p:cNvCxnSpPr>
          <p:nvPr/>
        </p:nvCxnSpPr>
        <p:spPr>
          <a:xfrm flipH="1">
            <a:off x="182437" y="1878592"/>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119AF8A-6BF9-B64D-BB60-B92FFAA0411E}"/>
              </a:ext>
            </a:extLst>
          </p:cNvPr>
          <p:cNvCxnSpPr>
            <a:cxnSpLocks/>
          </p:cNvCxnSpPr>
          <p:nvPr/>
        </p:nvCxnSpPr>
        <p:spPr>
          <a:xfrm flipH="1" flipV="1">
            <a:off x="291623" y="2760343"/>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4454EA2-10D5-A94B-A717-CCBB3CEB2EF0}"/>
              </a:ext>
            </a:extLst>
          </p:cNvPr>
          <p:cNvCxnSpPr>
            <a:cxnSpLocks/>
          </p:cNvCxnSpPr>
          <p:nvPr/>
        </p:nvCxnSpPr>
        <p:spPr>
          <a:xfrm flipH="1">
            <a:off x="187150" y="3262533"/>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AFA5C16-4145-D74C-B56C-A1D9328572D5}"/>
              </a:ext>
            </a:extLst>
          </p:cNvPr>
          <p:cNvCxnSpPr>
            <a:cxnSpLocks/>
          </p:cNvCxnSpPr>
          <p:nvPr/>
        </p:nvCxnSpPr>
        <p:spPr>
          <a:xfrm flipH="1" flipV="1">
            <a:off x="290194" y="4590557"/>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5D95D84-BA8E-8043-8540-9C37CAE32A7E}"/>
              </a:ext>
            </a:extLst>
          </p:cNvPr>
          <p:cNvCxnSpPr>
            <a:cxnSpLocks/>
          </p:cNvCxnSpPr>
          <p:nvPr/>
        </p:nvCxnSpPr>
        <p:spPr>
          <a:xfrm flipH="1">
            <a:off x="185721" y="5092748"/>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35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childTnLst>
                          </p:cTn>
                        </p:par>
                        <p:par>
                          <p:cTn id="23" fill="hold">
                            <p:stCondLst>
                              <p:cond delay="500"/>
                            </p:stCondLst>
                            <p:childTnLst>
                              <p:par>
                                <p:cTn id="24" presetID="2" presetClass="entr" presetSubtype="9"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2" presetClass="entr" presetSubtype="9"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0-#ppt_w/2"/>
                                          </p:val>
                                        </p:tav>
                                        <p:tav tm="100000">
                                          <p:val>
                                            <p:strVal val="#ppt_x"/>
                                          </p:val>
                                        </p:tav>
                                      </p:tavLst>
                                    </p:anim>
                                    <p:anim calcmode="lin" valueType="num">
                                      <p:cBhvr additive="base">
                                        <p:cTn id="32" dur="500" fill="hold"/>
                                        <p:tgtEl>
                                          <p:spTgt spid="32"/>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 presetClass="entr" presetSubtype="8"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0-#ppt_w/2"/>
                                          </p:val>
                                        </p:tav>
                                        <p:tav tm="100000">
                                          <p:val>
                                            <p:strVal val="#ppt_x"/>
                                          </p:val>
                                        </p:tav>
                                      </p:tavLst>
                                    </p:anim>
                                    <p:anim calcmode="lin" valueType="num">
                                      <p:cBhvr additive="base">
                                        <p:cTn id="37" dur="500" fill="hold"/>
                                        <p:tgtEl>
                                          <p:spTgt spid="35"/>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0-#ppt_w/2"/>
                                          </p:val>
                                        </p:tav>
                                        <p:tav tm="100000">
                                          <p:val>
                                            <p:strVal val="#ppt_x"/>
                                          </p:val>
                                        </p:tav>
                                      </p:tavLst>
                                    </p:anim>
                                    <p:anim calcmode="lin" valueType="num">
                                      <p:cBhvr additive="base">
                                        <p:cTn id="42" dur="500" fill="hold"/>
                                        <p:tgtEl>
                                          <p:spTgt spid="42"/>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1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0-#ppt_w/2"/>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childTnLst>
                          </p:cTn>
                        </p:par>
                        <p:par>
                          <p:cTn id="48" fill="hold">
                            <p:stCondLst>
                              <p:cond delay="3000"/>
                            </p:stCondLst>
                            <p:childTnLst>
                              <p:par>
                                <p:cTn id="49" presetID="2" presetClass="entr" presetSubtype="12" fill="hold" nodeType="after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0-#ppt_w/2"/>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childTnLst>
                          </p:cTn>
                        </p:par>
                        <p:par>
                          <p:cTn id="53" fill="hold">
                            <p:stCondLst>
                              <p:cond delay="3500"/>
                            </p:stCondLst>
                            <p:childTnLst>
                              <p:par>
                                <p:cTn id="54" presetID="2" presetClass="entr" presetSubtype="8"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500" fill="hold"/>
                                        <p:tgtEl>
                                          <p:spTgt spid="39"/>
                                        </p:tgtEl>
                                        <p:attrNameLst>
                                          <p:attrName>ppt_x</p:attrName>
                                        </p:attrNameLst>
                                      </p:cBhvr>
                                      <p:tavLst>
                                        <p:tav tm="0">
                                          <p:val>
                                            <p:strVal val="0-#ppt_w/2"/>
                                          </p:val>
                                        </p:tav>
                                        <p:tav tm="100000">
                                          <p:val>
                                            <p:strVal val="#ppt_x"/>
                                          </p:val>
                                        </p:tav>
                                      </p:tavLst>
                                    </p:anim>
                                    <p:anim calcmode="lin" valueType="num">
                                      <p:cBhvr additive="base">
                                        <p:cTn id="57" dur="500" fill="hold"/>
                                        <p:tgtEl>
                                          <p:spTgt spid="39"/>
                                        </p:tgtEl>
                                        <p:attrNameLst>
                                          <p:attrName>ppt_y</p:attrName>
                                        </p:attrNameLst>
                                      </p:cBhvr>
                                      <p:tavLst>
                                        <p:tav tm="0">
                                          <p:val>
                                            <p:strVal val="#ppt_y"/>
                                          </p:val>
                                        </p:tav>
                                        <p:tav tm="100000">
                                          <p:val>
                                            <p:strVal val="#ppt_y"/>
                                          </p:val>
                                        </p:tav>
                                      </p:tavLst>
                                    </p:anim>
                                  </p:childTnLst>
                                </p:cTn>
                              </p:par>
                            </p:childTnLst>
                          </p:cTn>
                        </p:par>
                        <p:par>
                          <p:cTn id="58" fill="hold">
                            <p:stCondLst>
                              <p:cond delay="4000"/>
                            </p:stCondLst>
                            <p:childTnLst>
                              <p:par>
                                <p:cTn id="59" presetID="2" presetClass="entr" presetSubtype="8"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0-#ppt_w/2"/>
                                          </p:val>
                                        </p:tav>
                                        <p:tav tm="100000">
                                          <p:val>
                                            <p:strVal val="#ppt_x"/>
                                          </p:val>
                                        </p:tav>
                                      </p:tavLst>
                                    </p:anim>
                                    <p:anim calcmode="lin" valueType="num">
                                      <p:cBhvr additive="base">
                                        <p:cTn id="62" dur="500" fill="hold"/>
                                        <p:tgtEl>
                                          <p:spTgt spid="36"/>
                                        </p:tgtEl>
                                        <p:attrNameLst>
                                          <p:attrName>ppt_y</p:attrName>
                                        </p:attrNameLst>
                                      </p:cBhvr>
                                      <p:tavLst>
                                        <p:tav tm="0">
                                          <p:val>
                                            <p:strVal val="#ppt_y"/>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fill="hold"/>
                                        <p:tgtEl>
                                          <p:spTgt spid="45"/>
                                        </p:tgtEl>
                                        <p:attrNameLst>
                                          <p:attrName>ppt_x</p:attrName>
                                        </p:attrNameLst>
                                      </p:cBhvr>
                                      <p:tavLst>
                                        <p:tav tm="0">
                                          <p:val>
                                            <p:strVal val="#ppt_x"/>
                                          </p:val>
                                        </p:tav>
                                        <p:tav tm="100000">
                                          <p:val>
                                            <p:strVal val="#ppt_x"/>
                                          </p:val>
                                        </p:tav>
                                      </p:tavLst>
                                    </p:anim>
                                    <p:anim calcmode="lin" valueType="num">
                                      <p:cBhvr additive="base">
                                        <p:cTn id="6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animBg="1"/>
      <p:bldP spid="13" grpId="1"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a:extLst>
              <a:ext uri="{FF2B5EF4-FFF2-40B4-BE49-F238E27FC236}">
                <a16:creationId xmlns:a16="http://schemas.microsoft.com/office/drawing/2014/main" id="{F3EF14E5-BBC8-4445-8D3D-04470C1E9F2B}"/>
              </a:ext>
            </a:extLst>
          </p:cNvPr>
          <p:cNvSpPr/>
          <p:nvPr/>
        </p:nvSpPr>
        <p:spPr>
          <a:xfrm>
            <a:off x="1411387" y="901049"/>
            <a:ext cx="6358500" cy="529824"/>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3000" spc="-1" dirty="0">
                <a:solidFill>
                  <a:srgbClr val="000000"/>
                </a:solidFill>
                <a:latin typeface="Times New Roman"/>
              </a:rPr>
              <a:t>Message Recipes</a:t>
            </a:r>
            <a:endParaRPr lang="en-US" sz="3000" spc="-1" dirty="0">
              <a:latin typeface="Arial"/>
            </a:endParaRPr>
          </a:p>
        </p:txBody>
      </p:sp>
      <p:sp>
        <p:nvSpPr>
          <p:cNvPr id="5" name="Oval 4">
            <a:extLst>
              <a:ext uri="{FF2B5EF4-FFF2-40B4-BE49-F238E27FC236}">
                <a16:creationId xmlns:a16="http://schemas.microsoft.com/office/drawing/2014/main" id="{88C79E3D-19C2-2E4F-B6CB-FFAEAC271598}"/>
              </a:ext>
            </a:extLst>
          </p:cNvPr>
          <p:cNvSpPr>
            <a:spLocks noChangeAspect="1"/>
          </p:cNvSpPr>
          <p:nvPr/>
        </p:nvSpPr>
        <p:spPr>
          <a:xfrm>
            <a:off x="2789356" y="308877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7CEC3E9B-DC22-F646-9BAA-425827D5816E}"/>
              </a:ext>
            </a:extLst>
          </p:cNvPr>
          <p:cNvSpPr>
            <a:spLocks noChangeAspect="1"/>
          </p:cNvSpPr>
          <p:nvPr/>
        </p:nvSpPr>
        <p:spPr>
          <a:xfrm>
            <a:off x="5454101" y="312905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A1806C5F-D36C-2447-B583-00D7312E131F}"/>
              </a:ext>
            </a:extLst>
          </p:cNvPr>
          <p:cNvSpPr>
            <a:spLocks noChangeAspect="1"/>
          </p:cNvSpPr>
          <p:nvPr/>
        </p:nvSpPr>
        <p:spPr>
          <a:xfrm>
            <a:off x="658469" y="1368293"/>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05A4985-8B75-1A4D-BD2B-40035E1565BB}"/>
              </a:ext>
            </a:extLst>
          </p:cNvPr>
          <p:cNvSpPr>
            <a:spLocks noChangeAspect="1"/>
          </p:cNvSpPr>
          <p:nvPr/>
        </p:nvSpPr>
        <p:spPr>
          <a:xfrm>
            <a:off x="658469" y="2700432"/>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73D52FC-375E-8242-8A21-0C9F143BC7EB}"/>
              </a:ext>
            </a:extLst>
          </p:cNvPr>
          <p:cNvSpPr>
            <a:spLocks noChangeAspect="1"/>
          </p:cNvSpPr>
          <p:nvPr/>
        </p:nvSpPr>
        <p:spPr>
          <a:xfrm>
            <a:off x="658469" y="4454689"/>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2542D921-8BFE-3646-BE6E-B5FA388D3A2D}"/>
              </a:ext>
            </a:extLst>
          </p:cNvPr>
          <p:cNvSpPr>
            <a:spLocks noChangeAspect="1"/>
          </p:cNvSpPr>
          <p:nvPr/>
        </p:nvSpPr>
        <p:spPr>
          <a:xfrm>
            <a:off x="7624744" y="1149548"/>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FFCEA9B9-3605-5240-B076-0123776D38FF}"/>
              </a:ext>
            </a:extLst>
          </p:cNvPr>
          <p:cNvSpPr>
            <a:spLocks noChangeAspect="1"/>
          </p:cNvSpPr>
          <p:nvPr/>
        </p:nvSpPr>
        <p:spPr>
          <a:xfrm>
            <a:off x="7624744" y="268710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28A57438-19EF-224B-ADAA-9CB0540572A9}"/>
              </a:ext>
            </a:extLst>
          </p:cNvPr>
          <p:cNvSpPr>
            <a:spLocks noChangeAspect="1"/>
          </p:cNvSpPr>
          <p:nvPr/>
        </p:nvSpPr>
        <p:spPr>
          <a:xfrm>
            <a:off x="7624744" y="4392949"/>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BA7C11FA-46F3-6B40-8181-F6BBF37E75F7}"/>
              </a:ext>
            </a:extLst>
          </p:cNvPr>
          <p:cNvSpPr txBox="1"/>
          <p:nvPr/>
        </p:nvSpPr>
        <p:spPr>
          <a:xfrm>
            <a:off x="5497605" y="3146991"/>
            <a:ext cx="854721" cy="784830"/>
          </a:xfrm>
          <a:prstGeom prst="rect">
            <a:avLst/>
          </a:prstGeom>
          <a:noFill/>
        </p:spPr>
        <p:txBody>
          <a:bodyPr wrap="none" rtlCol="0">
            <a:spAutoFit/>
          </a:bodyPr>
          <a:lstStyle/>
          <a:p>
            <a:r>
              <a:rPr lang="en-US" sz="4500" dirty="0" err="1">
                <a:latin typeface="Symbol" pitchFamily="2" charset="2"/>
              </a:rPr>
              <a:t>Y</a:t>
            </a:r>
            <a:r>
              <a:rPr lang="en-US" sz="4500" baseline="-25000" dirty="0" err="1">
                <a:latin typeface="Symbol" pitchFamily="2" charset="2"/>
              </a:rPr>
              <a:t>o</a:t>
            </a:r>
            <a:endParaRPr lang="en-US" sz="1350" baseline="-25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5B204A4-EC68-274B-BD0A-91F18B3D041F}"/>
              </a:ext>
            </a:extLst>
          </p:cNvPr>
          <p:cNvSpPr txBox="1"/>
          <p:nvPr/>
        </p:nvSpPr>
        <p:spPr>
          <a:xfrm>
            <a:off x="704775" y="1355434"/>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1</a:t>
            </a:r>
            <a:endParaRPr lang="en-US" sz="1350" baseline="-25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03F1EBE-7B62-6A45-BE4C-A7F25944B53E}"/>
              </a:ext>
            </a:extLst>
          </p:cNvPr>
          <p:cNvSpPr txBox="1"/>
          <p:nvPr/>
        </p:nvSpPr>
        <p:spPr>
          <a:xfrm>
            <a:off x="711858" y="2707900"/>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2</a:t>
            </a:r>
            <a:endParaRPr lang="en-US" sz="1350"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C6BE963-BFB3-3A42-BF71-1CEC4E371743}"/>
              </a:ext>
            </a:extLst>
          </p:cNvPr>
          <p:cNvSpPr txBox="1"/>
          <p:nvPr/>
        </p:nvSpPr>
        <p:spPr>
          <a:xfrm>
            <a:off x="711858" y="4454689"/>
            <a:ext cx="750526" cy="784830"/>
          </a:xfrm>
          <a:prstGeom prst="rect">
            <a:avLst/>
          </a:prstGeom>
          <a:noFill/>
        </p:spPr>
        <p:txBody>
          <a:bodyPr wrap="none" rtlCol="0">
            <a:spAutoFit/>
          </a:bodyPr>
          <a:lstStyle/>
          <a:p>
            <a:r>
              <a:rPr lang="en-US" sz="4500" dirty="0">
                <a:latin typeface="Symbol" pitchFamily="2" charset="2"/>
              </a:rPr>
              <a:t>Y</a:t>
            </a:r>
            <a:r>
              <a:rPr lang="en-US" sz="4500" i="1" baseline="-25000" dirty="0">
                <a:latin typeface="Times New Roman" panose="02020603050405020304" pitchFamily="18" charset="0"/>
                <a:cs typeface="Times New Roman" panose="02020603050405020304" pitchFamily="18" charset="0"/>
              </a:rPr>
              <a:t>i</a:t>
            </a:r>
            <a:endParaRPr lang="en-US" sz="1350" i="1" baseline="-25000" dirty="0">
              <a:latin typeface="Times New Roman" panose="02020603050405020304" pitchFamily="18" charset="0"/>
              <a:cs typeface="Times New Roman" panose="02020603050405020304" pitchFamily="18" charset="0"/>
            </a:endParaRPr>
          </a:p>
        </p:txBody>
      </p:sp>
      <p:sp>
        <p:nvSpPr>
          <p:cNvPr id="19" name="CustomShape 8">
            <a:extLst>
              <a:ext uri="{FF2B5EF4-FFF2-40B4-BE49-F238E27FC236}">
                <a16:creationId xmlns:a16="http://schemas.microsoft.com/office/drawing/2014/main" id="{4531BE7B-E9FA-C74A-B5E7-DD2EEEDD657B}"/>
              </a:ext>
            </a:extLst>
          </p:cNvPr>
          <p:cNvSpPr/>
          <p:nvPr/>
        </p:nvSpPr>
        <p:spPr>
          <a:xfrm>
            <a:off x="2996644" y="317735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X</a:t>
            </a:r>
            <a:endParaRPr lang="en-US" sz="4500" spc="-1" dirty="0">
              <a:latin typeface="Arial"/>
            </a:endParaRPr>
          </a:p>
        </p:txBody>
      </p:sp>
      <p:sp>
        <p:nvSpPr>
          <p:cNvPr id="20" name="CustomShape 5">
            <a:extLst>
              <a:ext uri="{FF2B5EF4-FFF2-40B4-BE49-F238E27FC236}">
                <a16:creationId xmlns:a16="http://schemas.microsoft.com/office/drawing/2014/main" id="{88011DBE-D43E-1941-BAB7-9D4A4DDA886E}"/>
              </a:ext>
            </a:extLst>
          </p:cNvPr>
          <p:cNvSpPr/>
          <p:nvPr/>
        </p:nvSpPr>
        <p:spPr>
          <a:xfrm>
            <a:off x="7796407" y="1212030"/>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1</a:t>
            </a:r>
            <a:endParaRPr lang="en-US" sz="4500" spc="-1" baseline="-25000" dirty="0">
              <a:latin typeface="Arial"/>
            </a:endParaRPr>
          </a:p>
        </p:txBody>
      </p:sp>
      <p:sp>
        <p:nvSpPr>
          <p:cNvPr id="21" name="CustomShape 5">
            <a:extLst>
              <a:ext uri="{FF2B5EF4-FFF2-40B4-BE49-F238E27FC236}">
                <a16:creationId xmlns:a16="http://schemas.microsoft.com/office/drawing/2014/main" id="{AF6150A2-019B-5E41-9060-8FAF8F5ACDC2}"/>
              </a:ext>
            </a:extLst>
          </p:cNvPr>
          <p:cNvSpPr/>
          <p:nvPr/>
        </p:nvSpPr>
        <p:spPr>
          <a:xfrm>
            <a:off x="7781499" y="2737687"/>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2</a:t>
            </a:r>
            <a:endParaRPr lang="en-US" sz="4500" spc="-1" baseline="-25000" dirty="0">
              <a:latin typeface="Arial"/>
            </a:endParaRPr>
          </a:p>
        </p:txBody>
      </p:sp>
      <p:sp>
        <p:nvSpPr>
          <p:cNvPr id="22" name="CustomShape 5">
            <a:extLst>
              <a:ext uri="{FF2B5EF4-FFF2-40B4-BE49-F238E27FC236}">
                <a16:creationId xmlns:a16="http://schemas.microsoft.com/office/drawing/2014/main" id="{C3408DDF-3C45-1343-BDC4-0803B4919FB0}"/>
              </a:ext>
            </a:extLst>
          </p:cNvPr>
          <p:cNvSpPr/>
          <p:nvPr/>
        </p:nvSpPr>
        <p:spPr>
          <a:xfrm>
            <a:off x="7806348" y="4462124"/>
            <a:ext cx="564128"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err="1">
                <a:solidFill>
                  <a:srgbClr val="000000"/>
                </a:solidFill>
                <a:latin typeface="Times New Roman"/>
              </a:rPr>
              <a:t>Y</a:t>
            </a:r>
            <a:r>
              <a:rPr lang="en-US" sz="4500" i="1" spc="-1" baseline="-25000" dirty="0" err="1">
                <a:solidFill>
                  <a:srgbClr val="000000"/>
                </a:solidFill>
                <a:latin typeface="Times New Roman"/>
              </a:rPr>
              <a:t>j</a:t>
            </a:r>
            <a:endParaRPr lang="en-US" sz="4500" spc="-1" baseline="-25000" dirty="0">
              <a:latin typeface="Arial"/>
            </a:endParaRPr>
          </a:p>
        </p:txBody>
      </p:sp>
      <p:cxnSp>
        <p:nvCxnSpPr>
          <p:cNvPr id="24" name="Straight Connector 23">
            <a:extLst>
              <a:ext uri="{FF2B5EF4-FFF2-40B4-BE49-F238E27FC236}">
                <a16:creationId xmlns:a16="http://schemas.microsoft.com/office/drawing/2014/main" id="{D841AC1F-A19F-6E4A-A375-FC125568BB08}"/>
              </a:ext>
            </a:extLst>
          </p:cNvPr>
          <p:cNvCxnSpPr>
            <a:cxnSpLocks/>
            <a:stCxn id="7" idx="3"/>
            <a:endCxn id="5" idx="1"/>
          </p:cNvCxnSpPr>
          <p:nvPr/>
        </p:nvCxnSpPr>
        <p:spPr>
          <a:xfrm>
            <a:off x="1515719" y="1796918"/>
            <a:ext cx="1410978" cy="142919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EB4B86-FA68-8241-A875-2D0BEA58301E}"/>
              </a:ext>
            </a:extLst>
          </p:cNvPr>
          <p:cNvCxnSpPr>
            <a:cxnSpLocks/>
            <a:stCxn id="17" idx="3"/>
            <a:endCxn id="5" idx="2"/>
          </p:cNvCxnSpPr>
          <p:nvPr/>
        </p:nvCxnSpPr>
        <p:spPr>
          <a:xfrm>
            <a:off x="1547343" y="3100315"/>
            <a:ext cx="1242013" cy="45736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AB5EE0-D4C0-034E-9FDA-A98E5E2BE651}"/>
              </a:ext>
            </a:extLst>
          </p:cNvPr>
          <p:cNvCxnSpPr>
            <a:cxnSpLocks/>
            <a:stCxn id="9" idx="3"/>
            <a:endCxn id="5" idx="3"/>
          </p:cNvCxnSpPr>
          <p:nvPr/>
        </p:nvCxnSpPr>
        <p:spPr>
          <a:xfrm flipV="1">
            <a:off x="1515719" y="3889250"/>
            <a:ext cx="1410978" cy="994064"/>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4B1A5B-AB8F-AF48-996D-5397D9F3C569}"/>
              </a:ext>
            </a:extLst>
          </p:cNvPr>
          <p:cNvCxnSpPr>
            <a:cxnSpLocks/>
            <a:stCxn id="5" idx="6"/>
            <a:endCxn id="6" idx="1"/>
          </p:cNvCxnSpPr>
          <p:nvPr/>
        </p:nvCxnSpPr>
        <p:spPr>
          <a:xfrm>
            <a:off x="3727173" y="3557682"/>
            <a:ext cx="172692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4F71D-B4C7-D74B-A79C-60E8C12BA980}"/>
              </a:ext>
            </a:extLst>
          </p:cNvPr>
          <p:cNvCxnSpPr>
            <a:cxnSpLocks/>
          </p:cNvCxnSpPr>
          <p:nvPr/>
        </p:nvCxnSpPr>
        <p:spPr>
          <a:xfrm flipH="1">
            <a:off x="6306923" y="1736308"/>
            <a:ext cx="1317821" cy="158692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4A308F2-D005-E344-870A-5A0E76A175A1}"/>
              </a:ext>
            </a:extLst>
          </p:cNvPr>
          <p:cNvCxnSpPr>
            <a:cxnSpLocks/>
            <a:stCxn id="11" idx="2"/>
            <a:endCxn id="6" idx="3"/>
          </p:cNvCxnSpPr>
          <p:nvPr/>
        </p:nvCxnSpPr>
        <p:spPr>
          <a:xfrm flipH="1">
            <a:off x="6311351" y="3156010"/>
            <a:ext cx="1313393" cy="40167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81A8571-01CF-E944-918A-3F72C468E1E1}"/>
              </a:ext>
            </a:extLst>
          </p:cNvPr>
          <p:cNvCxnSpPr>
            <a:cxnSpLocks/>
            <a:stCxn id="12" idx="2"/>
          </p:cNvCxnSpPr>
          <p:nvPr/>
        </p:nvCxnSpPr>
        <p:spPr>
          <a:xfrm flipH="1" flipV="1">
            <a:off x="6306923" y="3792136"/>
            <a:ext cx="1317821" cy="1069722"/>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7" name="CustomShape 8">
            <a:extLst>
              <a:ext uri="{FF2B5EF4-FFF2-40B4-BE49-F238E27FC236}">
                <a16:creationId xmlns:a16="http://schemas.microsoft.com/office/drawing/2014/main" id="{6ACA552F-CDE1-A643-9F87-89E518B0AECB}"/>
              </a:ext>
            </a:extLst>
          </p:cNvPr>
          <p:cNvSpPr/>
          <p:nvPr/>
        </p:nvSpPr>
        <p:spPr>
          <a:xfrm rot="5400000">
            <a:off x="887722" y="3623456"/>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48" name="CustomShape 8">
            <a:extLst>
              <a:ext uri="{FF2B5EF4-FFF2-40B4-BE49-F238E27FC236}">
                <a16:creationId xmlns:a16="http://schemas.microsoft.com/office/drawing/2014/main" id="{3866BBF3-B706-6843-B951-822C9321E3E2}"/>
              </a:ext>
            </a:extLst>
          </p:cNvPr>
          <p:cNvSpPr/>
          <p:nvPr/>
        </p:nvSpPr>
        <p:spPr>
          <a:xfrm rot="5400000">
            <a:off x="914678" y="5264303"/>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51" name="CustomShape 8">
            <a:extLst>
              <a:ext uri="{FF2B5EF4-FFF2-40B4-BE49-F238E27FC236}">
                <a16:creationId xmlns:a16="http://schemas.microsoft.com/office/drawing/2014/main" id="{6281DCCC-3248-714D-8B2D-B25B6F46B465}"/>
              </a:ext>
            </a:extLst>
          </p:cNvPr>
          <p:cNvSpPr/>
          <p:nvPr/>
        </p:nvSpPr>
        <p:spPr>
          <a:xfrm rot="5400000">
            <a:off x="7926197" y="3627537"/>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52" name="CustomShape 8">
            <a:extLst>
              <a:ext uri="{FF2B5EF4-FFF2-40B4-BE49-F238E27FC236}">
                <a16:creationId xmlns:a16="http://schemas.microsoft.com/office/drawing/2014/main" id="{D45C34BC-3D82-6347-AAB5-B0542B91A71A}"/>
              </a:ext>
            </a:extLst>
          </p:cNvPr>
          <p:cNvSpPr/>
          <p:nvPr/>
        </p:nvSpPr>
        <p:spPr>
          <a:xfrm rot="5400000">
            <a:off x="7953153" y="5308140"/>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cxnSp>
        <p:nvCxnSpPr>
          <p:cNvPr id="3" name="Straight Arrow Connector 2">
            <a:extLst>
              <a:ext uri="{FF2B5EF4-FFF2-40B4-BE49-F238E27FC236}">
                <a16:creationId xmlns:a16="http://schemas.microsoft.com/office/drawing/2014/main" id="{98C1E466-FCF3-0B42-BD38-D2BA631274AB}"/>
              </a:ext>
            </a:extLst>
          </p:cNvPr>
          <p:cNvCxnSpPr>
            <a:cxnSpLocks/>
          </p:cNvCxnSpPr>
          <p:nvPr/>
        </p:nvCxnSpPr>
        <p:spPr>
          <a:xfrm flipV="1">
            <a:off x="1713615" y="4160435"/>
            <a:ext cx="1085306" cy="79146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957DFD6-3563-974F-89D2-CFE8C6E3ACC3}"/>
              </a:ext>
            </a:extLst>
          </p:cNvPr>
          <p:cNvCxnSpPr>
            <a:cxnSpLocks/>
          </p:cNvCxnSpPr>
          <p:nvPr/>
        </p:nvCxnSpPr>
        <p:spPr>
          <a:xfrm>
            <a:off x="1836781" y="1859106"/>
            <a:ext cx="952576" cy="1000677"/>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2F72953-D591-5E42-A7AB-A881F70FA3E0}"/>
              </a:ext>
            </a:extLst>
          </p:cNvPr>
          <p:cNvCxnSpPr>
            <a:cxnSpLocks/>
          </p:cNvCxnSpPr>
          <p:nvPr/>
        </p:nvCxnSpPr>
        <p:spPr>
          <a:xfrm>
            <a:off x="1626374" y="3299990"/>
            <a:ext cx="1072164" cy="38622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ight Arrow 35">
            <a:extLst>
              <a:ext uri="{FF2B5EF4-FFF2-40B4-BE49-F238E27FC236}">
                <a16:creationId xmlns:a16="http://schemas.microsoft.com/office/drawing/2014/main" id="{FF12B031-6845-9845-BB14-3B102571F7D1}"/>
              </a:ext>
            </a:extLst>
          </p:cNvPr>
          <p:cNvSpPr/>
          <p:nvPr/>
        </p:nvSpPr>
        <p:spPr>
          <a:xfrm>
            <a:off x="3935980" y="3102590"/>
            <a:ext cx="1282148" cy="29994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9" name="Picture 38">
            <a:extLst>
              <a:ext uri="{FF2B5EF4-FFF2-40B4-BE49-F238E27FC236}">
                <a16:creationId xmlns:a16="http://schemas.microsoft.com/office/drawing/2014/main" id="{C4B59B6A-E196-4544-ABB0-5DFF3BA046BE}"/>
              </a:ext>
            </a:extLst>
          </p:cNvPr>
          <p:cNvPicPr>
            <a:picLocks noChangeAspect="1"/>
          </p:cNvPicPr>
          <p:nvPr/>
        </p:nvPicPr>
        <p:blipFill>
          <a:blip r:embed="rId2"/>
          <a:stretch>
            <a:fillRect/>
          </a:stretch>
        </p:blipFill>
        <p:spPr>
          <a:xfrm>
            <a:off x="3983315" y="2867852"/>
            <a:ext cx="1038225" cy="247650"/>
          </a:xfrm>
          <a:prstGeom prst="rect">
            <a:avLst/>
          </a:prstGeom>
        </p:spPr>
      </p:pic>
      <p:pic>
        <p:nvPicPr>
          <p:cNvPr id="40" name="Picture 39">
            <a:extLst>
              <a:ext uri="{FF2B5EF4-FFF2-40B4-BE49-F238E27FC236}">
                <a16:creationId xmlns:a16="http://schemas.microsoft.com/office/drawing/2014/main" id="{B17347A7-F515-B542-9AB9-35D5CC2307D7}"/>
              </a:ext>
            </a:extLst>
          </p:cNvPr>
          <p:cNvPicPr>
            <a:picLocks noChangeAspect="1"/>
          </p:cNvPicPr>
          <p:nvPr/>
        </p:nvPicPr>
        <p:blipFill>
          <a:blip r:embed="rId3"/>
          <a:stretch>
            <a:fillRect/>
          </a:stretch>
        </p:blipFill>
        <p:spPr>
          <a:xfrm rot="2768978">
            <a:off x="1952310" y="2096948"/>
            <a:ext cx="1047750" cy="238125"/>
          </a:xfrm>
          <a:prstGeom prst="rect">
            <a:avLst/>
          </a:prstGeom>
        </p:spPr>
      </p:pic>
      <p:pic>
        <p:nvPicPr>
          <p:cNvPr id="42" name="Picture 41">
            <a:extLst>
              <a:ext uri="{FF2B5EF4-FFF2-40B4-BE49-F238E27FC236}">
                <a16:creationId xmlns:a16="http://schemas.microsoft.com/office/drawing/2014/main" id="{8C60E4A1-B032-054A-844D-FB7B3C3473FB}"/>
              </a:ext>
            </a:extLst>
          </p:cNvPr>
          <p:cNvPicPr>
            <a:picLocks noChangeAspect="1"/>
          </p:cNvPicPr>
          <p:nvPr/>
        </p:nvPicPr>
        <p:blipFill>
          <a:blip r:embed="rId4"/>
          <a:stretch>
            <a:fillRect/>
          </a:stretch>
        </p:blipFill>
        <p:spPr>
          <a:xfrm rot="1080365">
            <a:off x="1622845" y="3604007"/>
            <a:ext cx="1047750" cy="238125"/>
          </a:xfrm>
          <a:prstGeom prst="rect">
            <a:avLst/>
          </a:prstGeom>
        </p:spPr>
      </p:pic>
      <p:pic>
        <p:nvPicPr>
          <p:cNvPr id="43" name="Picture 42">
            <a:extLst>
              <a:ext uri="{FF2B5EF4-FFF2-40B4-BE49-F238E27FC236}">
                <a16:creationId xmlns:a16="http://schemas.microsoft.com/office/drawing/2014/main" id="{E2198741-819D-FC48-A9F6-24B2B53F18A0}"/>
              </a:ext>
            </a:extLst>
          </p:cNvPr>
          <p:cNvPicPr>
            <a:picLocks noChangeAspect="1"/>
          </p:cNvPicPr>
          <p:nvPr/>
        </p:nvPicPr>
        <p:blipFill>
          <a:blip r:embed="rId5"/>
          <a:stretch>
            <a:fillRect/>
          </a:stretch>
        </p:blipFill>
        <p:spPr>
          <a:xfrm rot="19339183">
            <a:off x="1852797" y="4643821"/>
            <a:ext cx="1019175" cy="247650"/>
          </a:xfrm>
          <a:prstGeom prst="rect">
            <a:avLst/>
          </a:prstGeom>
        </p:spPr>
      </p:pic>
      <p:sp>
        <p:nvSpPr>
          <p:cNvPr id="49" name="TextBox 48">
            <a:extLst>
              <a:ext uri="{FF2B5EF4-FFF2-40B4-BE49-F238E27FC236}">
                <a16:creationId xmlns:a16="http://schemas.microsoft.com/office/drawing/2014/main" id="{44FFE7F7-8C35-0446-9584-E5D4AC7D228B}"/>
              </a:ext>
            </a:extLst>
          </p:cNvPr>
          <p:cNvSpPr txBox="1"/>
          <p:nvPr/>
        </p:nvSpPr>
        <p:spPr>
          <a:xfrm>
            <a:off x="3390154" y="4555805"/>
            <a:ext cx="2528321" cy="369332"/>
          </a:xfrm>
          <a:prstGeom prst="rect">
            <a:avLst/>
          </a:prstGeom>
          <a:noFill/>
        </p:spPr>
        <p:txBody>
          <a:bodyPr wrap="none" rtlCol="0">
            <a:spAutoFit/>
          </a:bodyPr>
          <a:lstStyle/>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Variable to factor rule:</a:t>
            </a:r>
          </a:p>
        </p:txBody>
      </p:sp>
      <p:pic>
        <p:nvPicPr>
          <p:cNvPr id="45" name="Picture 44">
            <a:extLst>
              <a:ext uri="{FF2B5EF4-FFF2-40B4-BE49-F238E27FC236}">
                <a16:creationId xmlns:a16="http://schemas.microsoft.com/office/drawing/2014/main" id="{6707168F-C1BE-C740-898E-1D24631068E5}"/>
              </a:ext>
            </a:extLst>
          </p:cNvPr>
          <p:cNvPicPr>
            <a:picLocks noChangeAspect="1"/>
          </p:cNvPicPr>
          <p:nvPr/>
        </p:nvPicPr>
        <p:blipFill>
          <a:blip r:embed="rId6"/>
          <a:stretch>
            <a:fillRect/>
          </a:stretch>
        </p:blipFill>
        <p:spPr>
          <a:xfrm>
            <a:off x="3045969" y="5100706"/>
            <a:ext cx="3217319" cy="597602"/>
          </a:xfrm>
          <a:prstGeom prst="rect">
            <a:avLst/>
          </a:prstGeom>
        </p:spPr>
      </p:pic>
      <p:cxnSp>
        <p:nvCxnSpPr>
          <p:cNvPr id="53" name="Straight Connector 52">
            <a:extLst>
              <a:ext uri="{FF2B5EF4-FFF2-40B4-BE49-F238E27FC236}">
                <a16:creationId xmlns:a16="http://schemas.microsoft.com/office/drawing/2014/main" id="{742221F2-8014-B443-AADD-B377425A13FC}"/>
              </a:ext>
            </a:extLst>
          </p:cNvPr>
          <p:cNvCxnSpPr>
            <a:cxnSpLocks/>
          </p:cNvCxnSpPr>
          <p:nvPr/>
        </p:nvCxnSpPr>
        <p:spPr>
          <a:xfrm flipH="1">
            <a:off x="8425220" y="982331"/>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509D4F7-8F65-EC48-964F-8D4A12997D18}"/>
              </a:ext>
            </a:extLst>
          </p:cNvPr>
          <p:cNvCxnSpPr>
            <a:cxnSpLocks/>
          </p:cNvCxnSpPr>
          <p:nvPr/>
        </p:nvCxnSpPr>
        <p:spPr>
          <a:xfrm flipH="1">
            <a:off x="8562560" y="1434228"/>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58225E9-A0BF-F248-A243-49E085465462}"/>
              </a:ext>
            </a:extLst>
          </p:cNvPr>
          <p:cNvCxnSpPr>
            <a:cxnSpLocks/>
          </p:cNvCxnSpPr>
          <p:nvPr/>
        </p:nvCxnSpPr>
        <p:spPr>
          <a:xfrm flipH="1">
            <a:off x="8418893" y="2515779"/>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A728270-2222-1B4F-8D1B-159026D8A0E5}"/>
              </a:ext>
            </a:extLst>
          </p:cNvPr>
          <p:cNvCxnSpPr>
            <a:cxnSpLocks/>
          </p:cNvCxnSpPr>
          <p:nvPr/>
        </p:nvCxnSpPr>
        <p:spPr>
          <a:xfrm flipH="1">
            <a:off x="8556233" y="2967676"/>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1154168-9B12-E243-B7D9-53F6D7B20F24}"/>
              </a:ext>
            </a:extLst>
          </p:cNvPr>
          <p:cNvCxnSpPr>
            <a:cxnSpLocks/>
          </p:cNvCxnSpPr>
          <p:nvPr/>
        </p:nvCxnSpPr>
        <p:spPr>
          <a:xfrm flipH="1">
            <a:off x="8425220" y="4239957"/>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ED75F8D-7CEC-A149-9314-C8FE772B42FC}"/>
              </a:ext>
            </a:extLst>
          </p:cNvPr>
          <p:cNvCxnSpPr>
            <a:cxnSpLocks/>
          </p:cNvCxnSpPr>
          <p:nvPr/>
        </p:nvCxnSpPr>
        <p:spPr>
          <a:xfrm flipH="1">
            <a:off x="8562560" y="4691854"/>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CAE5F9F-99DA-504A-A97C-7EB8A91BE86E}"/>
              </a:ext>
            </a:extLst>
          </p:cNvPr>
          <p:cNvCxnSpPr>
            <a:cxnSpLocks/>
          </p:cNvCxnSpPr>
          <p:nvPr/>
        </p:nvCxnSpPr>
        <p:spPr>
          <a:xfrm flipH="1" flipV="1">
            <a:off x="286910" y="1376402"/>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5176CEA-2650-F44B-A208-AE163E847768}"/>
              </a:ext>
            </a:extLst>
          </p:cNvPr>
          <p:cNvCxnSpPr>
            <a:cxnSpLocks/>
          </p:cNvCxnSpPr>
          <p:nvPr/>
        </p:nvCxnSpPr>
        <p:spPr>
          <a:xfrm flipH="1">
            <a:off x="182437" y="1878592"/>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0B30898-854E-704F-8E14-B2690DB8655A}"/>
              </a:ext>
            </a:extLst>
          </p:cNvPr>
          <p:cNvCxnSpPr>
            <a:cxnSpLocks/>
          </p:cNvCxnSpPr>
          <p:nvPr/>
        </p:nvCxnSpPr>
        <p:spPr>
          <a:xfrm flipH="1" flipV="1">
            <a:off x="291623" y="2760343"/>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9688D6-2D32-C94B-AA09-0334593CDA37}"/>
              </a:ext>
            </a:extLst>
          </p:cNvPr>
          <p:cNvCxnSpPr>
            <a:cxnSpLocks/>
          </p:cNvCxnSpPr>
          <p:nvPr/>
        </p:nvCxnSpPr>
        <p:spPr>
          <a:xfrm flipH="1">
            <a:off x="187150" y="3262533"/>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6A4CCF-1233-E34D-B9A4-D18E89A9A2DE}"/>
              </a:ext>
            </a:extLst>
          </p:cNvPr>
          <p:cNvCxnSpPr>
            <a:cxnSpLocks/>
          </p:cNvCxnSpPr>
          <p:nvPr/>
        </p:nvCxnSpPr>
        <p:spPr>
          <a:xfrm flipH="1" flipV="1">
            <a:off x="290194" y="4590557"/>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AA2E460-D309-F847-8907-59B93894108F}"/>
              </a:ext>
            </a:extLst>
          </p:cNvPr>
          <p:cNvCxnSpPr>
            <a:cxnSpLocks/>
          </p:cNvCxnSpPr>
          <p:nvPr/>
        </p:nvCxnSpPr>
        <p:spPr>
          <a:xfrm flipH="1">
            <a:off x="185721" y="5092748"/>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290727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8C79E3D-19C2-2E4F-B6CB-FFAEAC271598}"/>
              </a:ext>
            </a:extLst>
          </p:cNvPr>
          <p:cNvSpPr>
            <a:spLocks noChangeAspect="1"/>
          </p:cNvSpPr>
          <p:nvPr/>
        </p:nvSpPr>
        <p:spPr>
          <a:xfrm>
            <a:off x="2789356" y="308877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7CEC3E9B-DC22-F646-9BAA-425827D5816E}"/>
              </a:ext>
            </a:extLst>
          </p:cNvPr>
          <p:cNvSpPr>
            <a:spLocks noChangeAspect="1"/>
          </p:cNvSpPr>
          <p:nvPr/>
        </p:nvSpPr>
        <p:spPr>
          <a:xfrm>
            <a:off x="5454101" y="312905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A1806C5F-D36C-2447-B583-00D7312E131F}"/>
              </a:ext>
            </a:extLst>
          </p:cNvPr>
          <p:cNvSpPr>
            <a:spLocks noChangeAspect="1"/>
          </p:cNvSpPr>
          <p:nvPr/>
        </p:nvSpPr>
        <p:spPr>
          <a:xfrm>
            <a:off x="658469" y="1368293"/>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05A4985-8B75-1A4D-BD2B-40035E1565BB}"/>
              </a:ext>
            </a:extLst>
          </p:cNvPr>
          <p:cNvSpPr>
            <a:spLocks noChangeAspect="1"/>
          </p:cNvSpPr>
          <p:nvPr/>
        </p:nvSpPr>
        <p:spPr>
          <a:xfrm>
            <a:off x="658469" y="2700432"/>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73D52FC-375E-8242-8A21-0C9F143BC7EB}"/>
              </a:ext>
            </a:extLst>
          </p:cNvPr>
          <p:cNvSpPr>
            <a:spLocks noChangeAspect="1"/>
          </p:cNvSpPr>
          <p:nvPr/>
        </p:nvSpPr>
        <p:spPr>
          <a:xfrm>
            <a:off x="658469" y="4454689"/>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2542D921-8BFE-3646-BE6E-B5FA388D3A2D}"/>
              </a:ext>
            </a:extLst>
          </p:cNvPr>
          <p:cNvSpPr>
            <a:spLocks noChangeAspect="1"/>
          </p:cNvSpPr>
          <p:nvPr/>
        </p:nvSpPr>
        <p:spPr>
          <a:xfrm>
            <a:off x="7624744" y="1149548"/>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FFCEA9B9-3605-5240-B076-0123776D38FF}"/>
              </a:ext>
            </a:extLst>
          </p:cNvPr>
          <p:cNvSpPr>
            <a:spLocks noChangeAspect="1"/>
          </p:cNvSpPr>
          <p:nvPr/>
        </p:nvSpPr>
        <p:spPr>
          <a:xfrm>
            <a:off x="7624744" y="268710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28A57438-19EF-224B-ADAA-9CB0540572A9}"/>
              </a:ext>
            </a:extLst>
          </p:cNvPr>
          <p:cNvSpPr>
            <a:spLocks noChangeAspect="1"/>
          </p:cNvSpPr>
          <p:nvPr/>
        </p:nvSpPr>
        <p:spPr>
          <a:xfrm>
            <a:off x="7624744" y="4392949"/>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BA7C11FA-46F3-6B40-8181-F6BBF37E75F7}"/>
              </a:ext>
            </a:extLst>
          </p:cNvPr>
          <p:cNvSpPr txBox="1"/>
          <p:nvPr/>
        </p:nvSpPr>
        <p:spPr>
          <a:xfrm>
            <a:off x="5497605" y="3146991"/>
            <a:ext cx="854721" cy="784830"/>
          </a:xfrm>
          <a:prstGeom prst="rect">
            <a:avLst/>
          </a:prstGeom>
          <a:noFill/>
        </p:spPr>
        <p:txBody>
          <a:bodyPr wrap="none" rtlCol="0">
            <a:spAutoFit/>
          </a:bodyPr>
          <a:lstStyle/>
          <a:p>
            <a:r>
              <a:rPr lang="en-US" sz="4500" dirty="0" err="1">
                <a:latin typeface="Symbol" pitchFamily="2" charset="2"/>
              </a:rPr>
              <a:t>Y</a:t>
            </a:r>
            <a:r>
              <a:rPr lang="en-US" sz="4500" baseline="-25000" dirty="0" err="1">
                <a:latin typeface="Symbol" pitchFamily="2" charset="2"/>
              </a:rPr>
              <a:t>o</a:t>
            </a:r>
            <a:endParaRPr lang="en-US" sz="1350" baseline="-25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5B204A4-EC68-274B-BD0A-91F18B3D041F}"/>
              </a:ext>
            </a:extLst>
          </p:cNvPr>
          <p:cNvSpPr txBox="1"/>
          <p:nvPr/>
        </p:nvSpPr>
        <p:spPr>
          <a:xfrm>
            <a:off x="704775" y="1355434"/>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1</a:t>
            </a:r>
            <a:endParaRPr lang="en-US" sz="1350" baseline="-25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03F1EBE-7B62-6A45-BE4C-A7F25944B53E}"/>
              </a:ext>
            </a:extLst>
          </p:cNvPr>
          <p:cNvSpPr txBox="1"/>
          <p:nvPr/>
        </p:nvSpPr>
        <p:spPr>
          <a:xfrm>
            <a:off x="711858" y="2707900"/>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2</a:t>
            </a:r>
            <a:endParaRPr lang="en-US" sz="1350"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C6BE963-BFB3-3A42-BF71-1CEC4E371743}"/>
              </a:ext>
            </a:extLst>
          </p:cNvPr>
          <p:cNvSpPr txBox="1"/>
          <p:nvPr/>
        </p:nvSpPr>
        <p:spPr>
          <a:xfrm>
            <a:off x="711858" y="4454689"/>
            <a:ext cx="750526" cy="784830"/>
          </a:xfrm>
          <a:prstGeom prst="rect">
            <a:avLst/>
          </a:prstGeom>
          <a:noFill/>
        </p:spPr>
        <p:txBody>
          <a:bodyPr wrap="none" rtlCol="0">
            <a:spAutoFit/>
          </a:bodyPr>
          <a:lstStyle/>
          <a:p>
            <a:r>
              <a:rPr lang="en-US" sz="4500" dirty="0">
                <a:latin typeface="Symbol" pitchFamily="2" charset="2"/>
              </a:rPr>
              <a:t>Y</a:t>
            </a:r>
            <a:r>
              <a:rPr lang="en-US" sz="4500" i="1" baseline="-25000" dirty="0">
                <a:latin typeface="Times New Roman" panose="02020603050405020304" pitchFamily="18" charset="0"/>
                <a:cs typeface="Times New Roman" panose="02020603050405020304" pitchFamily="18" charset="0"/>
              </a:rPr>
              <a:t>i</a:t>
            </a:r>
            <a:endParaRPr lang="en-US" sz="1350" i="1" baseline="-25000" dirty="0">
              <a:latin typeface="Times New Roman" panose="02020603050405020304" pitchFamily="18" charset="0"/>
              <a:cs typeface="Times New Roman" panose="02020603050405020304" pitchFamily="18" charset="0"/>
            </a:endParaRPr>
          </a:p>
        </p:txBody>
      </p:sp>
      <p:sp>
        <p:nvSpPr>
          <p:cNvPr id="19" name="CustomShape 8">
            <a:extLst>
              <a:ext uri="{FF2B5EF4-FFF2-40B4-BE49-F238E27FC236}">
                <a16:creationId xmlns:a16="http://schemas.microsoft.com/office/drawing/2014/main" id="{4531BE7B-E9FA-C74A-B5E7-DD2EEEDD657B}"/>
              </a:ext>
            </a:extLst>
          </p:cNvPr>
          <p:cNvSpPr/>
          <p:nvPr/>
        </p:nvSpPr>
        <p:spPr>
          <a:xfrm>
            <a:off x="2996644" y="317735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X</a:t>
            </a:r>
            <a:endParaRPr lang="en-US" sz="4500" spc="-1" dirty="0">
              <a:latin typeface="Arial"/>
            </a:endParaRPr>
          </a:p>
        </p:txBody>
      </p:sp>
      <p:sp>
        <p:nvSpPr>
          <p:cNvPr id="20" name="CustomShape 5">
            <a:extLst>
              <a:ext uri="{FF2B5EF4-FFF2-40B4-BE49-F238E27FC236}">
                <a16:creationId xmlns:a16="http://schemas.microsoft.com/office/drawing/2014/main" id="{88011DBE-D43E-1941-BAB7-9D4A4DDA886E}"/>
              </a:ext>
            </a:extLst>
          </p:cNvPr>
          <p:cNvSpPr/>
          <p:nvPr/>
        </p:nvSpPr>
        <p:spPr>
          <a:xfrm>
            <a:off x="7796407" y="1212030"/>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1</a:t>
            </a:r>
            <a:endParaRPr lang="en-US" sz="4500" spc="-1" baseline="-25000" dirty="0">
              <a:latin typeface="Arial"/>
            </a:endParaRPr>
          </a:p>
        </p:txBody>
      </p:sp>
      <p:sp>
        <p:nvSpPr>
          <p:cNvPr id="21" name="CustomShape 5">
            <a:extLst>
              <a:ext uri="{FF2B5EF4-FFF2-40B4-BE49-F238E27FC236}">
                <a16:creationId xmlns:a16="http://schemas.microsoft.com/office/drawing/2014/main" id="{AF6150A2-019B-5E41-9060-8FAF8F5ACDC2}"/>
              </a:ext>
            </a:extLst>
          </p:cNvPr>
          <p:cNvSpPr/>
          <p:nvPr/>
        </p:nvSpPr>
        <p:spPr>
          <a:xfrm>
            <a:off x="7781499" y="2737687"/>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2</a:t>
            </a:r>
            <a:endParaRPr lang="en-US" sz="4500" spc="-1" baseline="-25000" dirty="0">
              <a:latin typeface="Arial"/>
            </a:endParaRPr>
          </a:p>
        </p:txBody>
      </p:sp>
      <p:sp>
        <p:nvSpPr>
          <p:cNvPr id="22" name="CustomShape 5">
            <a:extLst>
              <a:ext uri="{FF2B5EF4-FFF2-40B4-BE49-F238E27FC236}">
                <a16:creationId xmlns:a16="http://schemas.microsoft.com/office/drawing/2014/main" id="{C3408DDF-3C45-1343-BDC4-0803B4919FB0}"/>
              </a:ext>
            </a:extLst>
          </p:cNvPr>
          <p:cNvSpPr/>
          <p:nvPr/>
        </p:nvSpPr>
        <p:spPr>
          <a:xfrm>
            <a:off x="7806348" y="4462124"/>
            <a:ext cx="564128"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err="1">
                <a:solidFill>
                  <a:srgbClr val="000000"/>
                </a:solidFill>
                <a:latin typeface="Times New Roman"/>
              </a:rPr>
              <a:t>Y</a:t>
            </a:r>
            <a:r>
              <a:rPr lang="en-US" sz="4500" i="1" spc="-1" baseline="-25000" dirty="0" err="1">
                <a:solidFill>
                  <a:srgbClr val="000000"/>
                </a:solidFill>
                <a:latin typeface="Times New Roman"/>
              </a:rPr>
              <a:t>j</a:t>
            </a:r>
            <a:endParaRPr lang="en-US" sz="4500" spc="-1" baseline="-25000" dirty="0">
              <a:latin typeface="Arial"/>
            </a:endParaRPr>
          </a:p>
        </p:txBody>
      </p:sp>
      <p:cxnSp>
        <p:nvCxnSpPr>
          <p:cNvPr id="24" name="Straight Connector 23">
            <a:extLst>
              <a:ext uri="{FF2B5EF4-FFF2-40B4-BE49-F238E27FC236}">
                <a16:creationId xmlns:a16="http://schemas.microsoft.com/office/drawing/2014/main" id="{D841AC1F-A19F-6E4A-A375-FC125568BB08}"/>
              </a:ext>
            </a:extLst>
          </p:cNvPr>
          <p:cNvCxnSpPr>
            <a:cxnSpLocks/>
            <a:stCxn id="7" idx="3"/>
            <a:endCxn id="5" idx="1"/>
          </p:cNvCxnSpPr>
          <p:nvPr/>
        </p:nvCxnSpPr>
        <p:spPr>
          <a:xfrm>
            <a:off x="1515719" y="1796918"/>
            <a:ext cx="1410978" cy="142919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EB4B86-FA68-8241-A875-2D0BEA58301E}"/>
              </a:ext>
            </a:extLst>
          </p:cNvPr>
          <p:cNvCxnSpPr>
            <a:cxnSpLocks/>
            <a:stCxn id="17" idx="3"/>
            <a:endCxn id="5" idx="2"/>
          </p:cNvCxnSpPr>
          <p:nvPr/>
        </p:nvCxnSpPr>
        <p:spPr>
          <a:xfrm>
            <a:off x="1547343" y="3100315"/>
            <a:ext cx="1242013" cy="45736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AB5EE0-D4C0-034E-9FDA-A98E5E2BE651}"/>
              </a:ext>
            </a:extLst>
          </p:cNvPr>
          <p:cNvCxnSpPr>
            <a:cxnSpLocks/>
            <a:stCxn id="9" idx="3"/>
            <a:endCxn id="5" idx="3"/>
          </p:cNvCxnSpPr>
          <p:nvPr/>
        </p:nvCxnSpPr>
        <p:spPr>
          <a:xfrm flipV="1">
            <a:off x="1515719" y="3889250"/>
            <a:ext cx="1410978" cy="994064"/>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4B1A5B-AB8F-AF48-996D-5397D9F3C569}"/>
              </a:ext>
            </a:extLst>
          </p:cNvPr>
          <p:cNvCxnSpPr>
            <a:cxnSpLocks/>
            <a:stCxn id="5" idx="6"/>
            <a:endCxn id="6" idx="1"/>
          </p:cNvCxnSpPr>
          <p:nvPr/>
        </p:nvCxnSpPr>
        <p:spPr>
          <a:xfrm>
            <a:off x="3727173" y="3557682"/>
            <a:ext cx="172692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4F71D-B4C7-D74B-A79C-60E8C12BA980}"/>
              </a:ext>
            </a:extLst>
          </p:cNvPr>
          <p:cNvCxnSpPr>
            <a:cxnSpLocks/>
          </p:cNvCxnSpPr>
          <p:nvPr/>
        </p:nvCxnSpPr>
        <p:spPr>
          <a:xfrm flipH="1">
            <a:off x="6306923" y="1736308"/>
            <a:ext cx="1317821" cy="158692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4A308F2-D005-E344-870A-5A0E76A175A1}"/>
              </a:ext>
            </a:extLst>
          </p:cNvPr>
          <p:cNvCxnSpPr>
            <a:cxnSpLocks/>
            <a:stCxn id="11" idx="2"/>
            <a:endCxn id="6" idx="3"/>
          </p:cNvCxnSpPr>
          <p:nvPr/>
        </p:nvCxnSpPr>
        <p:spPr>
          <a:xfrm flipH="1">
            <a:off x="6311351" y="3156010"/>
            <a:ext cx="1313393" cy="40167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81A8571-01CF-E944-918A-3F72C468E1E1}"/>
              </a:ext>
            </a:extLst>
          </p:cNvPr>
          <p:cNvCxnSpPr>
            <a:cxnSpLocks/>
            <a:stCxn id="12" idx="2"/>
          </p:cNvCxnSpPr>
          <p:nvPr/>
        </p:nvCxnSpPr>
        <p:spPr>
          <a:xfrm flipH="1" flipV="1">
            <a:off x="6306923" y="3792136"/>
            <a:ext cx="1317821" cy="1069722"/>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7" name="CustomShape 8">
            <a:extLst>
              <a:ext uri="{FF2B5EF4-FFF2-40B4-BE49-F238E27FC236}">
                <a16:creationId xmlns:a16="http://schemas.microsoft.com/office/drawing/2014/main" id="{6ACA552F-CDE1-A643-9F87-89E518B0AECB}"/>
              </a:ext>
            </a:extLst>
          </p:cNvPr>
          <p:cNvSpPr/>
          <p:nvPr/>
        </p:nvSpPr>
        <p:spPr>
          <a:xfrm rot="5400000">
            <a:off x="887722" y="3623456"/>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48" name="CustomShape 8">
            <a:extLst>
              <a:ext uri="{FF2B5EF4-FFF2-40B4-BE49-F238E27FC236}">
                <a16:creationId xmlns:a16="http://schemas.microsoft.com/office/drawing/2014/main" id="{3866BBF3-B706-6843-B951-822C9321E3E2}"/>
              </a:ext>
            </a:extLst>
          </p:cNvPr>
          <p:cNvSpPr/>
          <p:nvPr/>
        </p:nvSpPr>
        <p:spPr>
          <a:xfrm rot="5400000">
            <a:off x="914678" y="5264303"/>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51" name="CustomShape 8">
            <a:extLst>
              <a:ext uri="{FF2B5EF4-FFF2-40B4-BE49-F238E27FC236}">
                <a16:creationId xmlns:a16="http://schemas.microsoft.com/office/drawing/2014/main" id="{6281DCCC-3248-714D-8B2D-B25B6F46B465}"/>
              </a:ext>
            </a:extLst>
          </p:cNvPr>
          <p:cNvSpPr/>
          <p:nvPr/>
        </p:nvSpPr>
        <p:spPr>
          <a:xfrm rot="5400000">
            <a:off x="7926197" y="3627537"/>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52" name="CustomShape 8">
            <a:extLst>
              <a:ext uri="{FF2B5EF4-FFF2-40B4-BE49-F238E27FC236}">
                <a16:creationId xmlns:a16="http://schemas.microsoft.com/office/drawing/2014/main" id="{D45C34BC-3D82-6347-AAB5-B0542B91A71A}"/>
              </a:ext>
            </a:extLst>
          </p:cNvPr>
          <p:cNvSpPr/>
          <p:nvPr/>
        </p:nvSpPr>
        <p:spPr>
          <a:xfrm rot="5400000">
            <a:off x="7953153" y="5308140"/>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31" name="CustomShape 2">
            <a:extLst>
              <a:ext uri="{FF2B5EF4-FFF2-40B4-BE49-F238E27FC236}">
                <a16:creationId xmlns:a16="http://schemas.microsoft.com/office/drawing/2014/main" id="{8C79D91A-0CBB-084A-9F59-802D93F2A080}"/>
              </a:ext>
            </a:extLst>
          </p:cNvPr>
          <p:cNvSpPr/>
          <p:nvPr/>
        </p:nvSpPr>
        <p:spPr>
          <a:xfrm>
            <a:off x="1411387" y="901049"/>
            <a:ext cx="6358500" cy="529824"/>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3000" spc="-1" dirty="0">
                <a:solidFill>
                  <a:srgbClr val="000000"/>
                </a:solidFill>
                <a:latin typeface="Times New Roman"/>
              </a:rPr>
              <a:t>Message Recipes</a:t>
            </a:r>
            <a:endParaRPr lang="en-US" sz="3000" spc="-1" dirty="0">
              <a:latin typeface="Arial"/>
            </a:endParaRPr>
          </a:p>
        </p:txBody>
      </p:sp>
      <p:cxnSp>
        <p:nvCxnSpPr>
          <p:cNvPr id="32" name="Straight Arrow Connector 31">
            <a:extLst>
              <a:ext uri="{FF2B5EF4-FFF2-40B4-BE49-F238E27FC236}">
                <a16:creationId xmlns:a16="http://schemas.microsoft.com/office/drawing/2014/main" id="{CBB242D6-2657-314F-AD17-553122F47670}"/>
              </a:ext>
            </a:extLst>
          </p:cNvPr>
          <p:cNvCxnSpPr>
            <a:cxnSpLocks/>
          </p:cNvCxnSpPr>
          <p:nvPr/>
        </p:nvCxnSpPr>
        <p:spPr>
          <a:xfrm flipH="1" flipV="1">
            <a:off x="6451061" y="4116040"/>
            <a:ext cx="895923" cy="71376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A5249E8-C222-7C45-BF25-B5A0C21196A0}"/>
              </a:ext>
            </a:extLst>
          </p:cNvPr>
          <p:cNvCxnSpPr>
            <a:cxnSpLocks/>
          </p:cNvCxnSpPr>
          <p:nvPr/>
        </p:nvCxnSpPr>
        <p:spPr>
          <a:xfrm flipH="1">
            <a:off x="6405956" y="1736308"/>
            <a:ext cx="1047125" cy="124853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AAC5816-E80D-B64D-A7BD-F507FF5BB88A}"/>
              </a:ext>
            </a:extLst>
          </p:cNvPr>
          <p:cNvCxnSpPr>
            <a:cxnSpLocks/>
          </p:cNvCxnSpPr>
          <p:nvPr/>
        </p:nvCxnSpPr>
        <p:spPr>
          <a:xfrm flipH="1">
            <a:off x="6477691" y="3307822"/>
            <a:ext cx="1075794" cy="339311"/>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A21C614-5D99-E142-9C82-92F9D46C1746}"/>
              </a:ext>
            </a:extLst>
          </p:cNvPr>
          <p:cNvSpPr txBox="1"/>
          <p:nvPr/>
        </p:nvSpPr>
        <p:spPr>
          <a:xfrm>
            <a:off x="3187499" y="4360443"/>
            <a:ext cx="2137124" cy="369332"/>
          </a:xfrm>
          <a:prstGeom prst="rect">
            <a:avLst/>
          </a:prstGeom>
          <a:noFill/>
        </p:spPr>
        <p:txBody>
          <a:bodyPr wrap="none" rtlCol="0">
            <a:spAutoFit/>
          </a:bodyPr>
          <a:lstStyle/>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Factor to variable:</a:t>
            </a:r>
          </a:p>
        </p:txBody>
      </p:sp>
      <p:pic>
        <p:nvPicPr>
          <p:cNvPr id="25" name="Picture 24">
            <a:extLst>
              <a:ext uri="{FF2B5EF4-FFF2-40B4-BE49-F238E27FC236}">
                <a16:creationId xmlns:a16="http://schemas.microsoft.com/office/drawing/2014/main" id="{69C667CA-3735-5749-8098-0D506B04D7E3}"/>
              </a:ext>
            </a:extLst>
          </p:cNvPr>
          <p:cNvPicPr>
            <a:picLocks noChangeAspect="1"/>
          </p:cNvPicPr>
          <p:nvPr/>
        </p:nvPicPr>
        <p:blipFill>
          <a:blip r:embed="rId2"/>
          <a:stretch>
            <a:fillRect/>
          </a:stretch>
        </p:blipFill>
        <p:spPr>
          <a:xfrm rot="18532312">
            <a:off x="6300039" y="2029630"/>
            <a:ext cx="1085850" cy="247650"/>
          </a:xfrm>
          <a:prstGeom prst="rect">
            <a:avLst/>
          </a:prstGeom>
        </p:spPr>
      </p:pic>
      <p:pic>
        <p:nvPicPr>
          <p:cNvPr id="26" name="Picture 25">
            <a:extLst>
              <a:ext uri="{FF2B5EF4-FFF2-40B4-BE49-F238E27FC236}">
                <a16:creationId xmlns:a16="http://schemas.microsoft.com/office/drawing/2014/main" id="{48DCF0C8-12F3-C240-8A1D-BB01B349ED72}"/>
              </a:ext>
            </a:extLst>
          </p:cNvPr>
          <p:cNvPicPr>
            <a:picLocks noChangeAspect="1"/>
          </p:cNvPicPr>
          <p:nvPr/>
        </p:nvPicPr>
        <p:blipFill>
          <a:blip r:embed="rId3"/>
          <a:stretch>
            <a:fillRect/>
          </a:stretch>
        </p:blipFill>
        <p:spPr>
          <a:xfrm rot="20428112">
            <a:off x="6601730" y="3534102"/>
            <a:ext cx="1085850" cy="247650"/>
          </a:xfrm>
          <a:prstGeom prst="rect">
            <a:avLst/>
          </a:prstGeom>
        </p:spPr>
      </p:pic>
      <p:pic>
        <p:nvPicPr>
          <p:cNvPr id="28" name="Picture 27">
            <a:extLst>
              <a:ext uri="{FF2B5EF4-FFF2-40B4-BE49-F238E27FC236}">
                <a16:creationId xmlns:a16="http://schemas.microsoft.com/office/drawing/2014/main" id="{F98F1E42-C2FC-5E4A-9BEB-88125902753B}"/>
              </a:ext>
            </a:extLst>
          </p:cNvPr>
          <p:cNvPicPr>
            <a:picLocks noChangeAspect="1"/>
          </p:cNvPicPr>
          <p:nvPr/>
        </p:nvPicPr>
        <p:blipFill>
          <a:blip r:embed="rId4"/>
          <a:stretch>
            <a:fillRect/>
          </a:stretch>
        </p:blipFill>
        <p:spPr>
          <a:xfrm rot="2336859">
            <a:off x="6247656" y="4552981"/>
            <a:ext cx="1085850" cy="276225"/>
          </a:xfrm>
          <a:prstGeom prst="rect">
            <a:avLst/>
          </a:prstGeom>
        </p:spPr>
      </p:pic>
      <p:pic>
        <p:nvPicPr>
          <p:cNvPr id="29" name="Picture 28">
            <a:extLst>
              <a:ext uri="{FF2B5EF4-FFF2-40B4-BE49-F238E27FC236}">
                <a16:creationId xmlns:a16="http://schemas.microsoft.com/office/drawing/2014/main" id="{7CAF41B6-830A-614C-A7B6-16BCBB945B97}"/>
              </a:ext>
            </a:extLst>
          </p:cNvPr>
          <p:cNvPicPr>
            <a:picLocks noChangeAspect="1"/>
          </p:cNvPicPr>
          <p:nvPr/>
        </p:nvPicPr>
        <p:blipFill>
          <a:blip r:embed="rId5"/>
          <a:stretch>
            <a:fillRect/>
          </a:stretch>
        </p:blipFill>
        <p:spPr>
          <a:xfrm>
            <a:off x="4175421" y="2861017"/>
            <a:ext cx="1047750" cy="247650"/>
          </a:xfrm>
          <a:prstGeom prst="rect">
            <a:avLst/>
          </a:prstGeom>
        </p:spPr>
      </p:pic>
      <p:sp>
        <p:nvSpPr>
          <p:cNvPr id="49" name="Right Arrow 48">
            <a:extLst>
              <a:ext uri="{FF2B5EF4-FFF2-40B4-BE49-F238E27FC236}">
                <a16:creationId xmlns:a16="http://schemas.microsoft.com/office/drawing/2014/main" id="{4EFE3F55-86EE-7F45-9550-EBE716F56843}"/>
              </a:ext>
            </a:extLst>
          </p:cNvPr>
          <p:cNvSpPr/>
          <p:nvPr/>
        </p:nvSpPr>
        <p:spPr>
          <a:xfrm flipH="1">
            <a:off x="3935980" y="3102590"/>
            <a:ext cx="1282148" cy="29994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9" name="Picture 38">
            <a:extLst>
              <a:ext uri="{FF2B5EF4-FFF2-40B4-BE49-F238E27FC236}">
                <a16:creationId xmlns:a16="http://schemas.microsoft.com/office/drawing/2014/main" id="{6CD3C724-BA0C-A149-99E3-3FE8E0B45B3C}"/>
              </a:ext>
            </a:extLst>
          </p:cNvPr>
          <p:cNvPicPr>
            <a:picLocks noChangeAspect="1"/>
          </p:cNvPicPr>
          <p:nvPr/>
        </p:nvPicPr>
        <p:blipFill>
          <a:blip r:embed="rId6"/>
          <a:stretch>
            <a:fillRect/>
          </a:stretch>
        </p:blipFill>
        <p:spPr>
          <a:xfrm>
            <a:off x="2068456" y="4880339"/>
            <a:ext cx="4416692" cy="815280"/>
          </a:xfrm>
          <a:prstGeom prst="rect">
            <a:avLst/>
          </a:prstGeom>
        </p:spPr>
      </p:pic>
      <p:cxnSp>
        <p:nvCxnSpPr>
          <p:cNvPr id="58" name="Straight Connector 57">
            <a:extLst>
              <a:ext uri="{FF2B5EF4-FFF2-40B4-BE49-F238E27FC236}">
                <a16:creationId xmlns:a16="http://schemas.microsoft.com/office/drawing/2014/main" id="{753840EA-32B6-6B40-B970-8A5B7C22F204}"/>
              </a:ext>
            </a:extLst>
          </p:cNvPr>
          <p:cNvCxnSpPr>
            <a:cxnSpLocks/>
          </p:cNvCxnSpPr>
          <p:nvPr/>
        </p:nvCxnSpPr>
        <p:spPr>
          <a:xfrm flipH="1">
            <a:off x="8425220" y="982331"/>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2B7A671-2EEA-A249-B697-FBA06B379682}"/>
              </a:ext>
            </a:extLst>
          </p:cNvPr>
          <p:cNvCxnSpPr>
            <a:cxnSpLocks/>
          </p:cNvCxnSpPr>
          <p:nvPr/>
        </p:nvCxnSpPr>
        <p:spPr>
          <a:xfrm flipH="1">
            <a:off x="8562560" y="1434228"/>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7A0ED7E-AA67-EA49-AE4C-1C85F97AB60F}"/>
              </a:ext>
            </a:extLst>
          </p:cNvPr>
          <p:cNvCxnSpPr>
            <a:cxnSpLocks/>
          </p:cNvCxnSpPr>
          <p:nvPr/>
        </p:nvCxnSpPr>
        <p:spPr>
          <a:xfrm flipH="1">
            <a:off x="8418893" y="2515779"/>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FA48C31-00AD-D244-BB37-AFA27ADDC2ED}"/>
              </a:ext>
            </a:extLst>
          </p:cNvPr>
          <p:cNvCxnSpPr>
            <a:cxnSpLocks/>
          </p:cNvCxnSpPr>
          <p:nvPr/>
        </p:nvCxnSpPr>
        <p:spPr>
          <a:xfrm flipH="1">
            <a:off x="8556233" y="2967676"/>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1F95A0-198E-9D45-BF87-E624C6B8C350}"/>
              </a:ext>
            </a:extLst>
          </p:cNvPr>
          <p:cNvCxnSpPr>
            <a:cxnSpLocks/>
          </p:cNvCxnSpPr>
          <p:nvPr/>
        </p:nvCxnSpPr>
        <p:spPr>
          <a:xfrm flipH="1">
            <a:off x="8425220" y="4239957"/>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3AC639C-679E-B24A-9C11-15CD3CA27B49}"/>
              </a:ext>
            </a:extLst>
          </p:cNvPr>
          <p:cNvCxnSpPr>
            <a:cxnSpLocks/>
          </p:cNvCxnSpPr>
          <p:nvPr/>
        </p:nvCxnSpPr>
        <p:spPr>
          <a:xfrm flipH="1">
            <a:off x="8562560" y="4691854"/>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93B667F-44FB-B34F-B680-3965813290E1}"/>
              </a:ext>
            </a:extLst>
          </p:cNvPr>
          <p:cNvCxnSpPr>
            <a:cxnSpLocks/>
          </p:cNvCxnSpPr>
          <p:nvPr/>
        </p:nvCxnSpPr>
        <p:spPr>
          <a:xfrm flipH="1" flipV="1">
            <a:off x="286910" y="1376402"/>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5393E56-960F-6D4B-9F18-F6A89B3A0A56}"/>
              </a:ext>
            </a:extLst>
          </p:cNvPr>
          <p:cNvCxnSpPr>
            <a:cxnSpLocks/>
          </p:cNvCxnSpPr>
          <p:nvPr/>
        </p:nvCxnSpPr>
        <p:spPr>
          <a:xfrm flipH="1">
            <a:off x="182437" y="1878592"/>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47FA013-C61A-7C47-86A7-45E1F0EEC072}"/>
              </a:ext>
            </a:extLst>
          </p:cNvPr>
          <p:cNvCxnSpPr>
            <a:cxnSpLocks/>
          </p:cNvCxnSpPr>
          <p:nvPr/>
        </p:nvCxnSpPr>
        <p:spPr>
          <a:xfrm flipH="1" flipV="1">
            <a:off x="291623" y="2760343"/>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0ED6EC0-CEE0-5D44-B82C-5EA4E0FFA60E}"/>
              </a:ext>
            </a:extLst>
          </p:cNvPr>
          <p:cNvCxnSpPr>
            <a:cxnSpLocks/>
          </p:cNvCxnSpPr>
          <p:nvPr/>
        </p:nvCxnSpPr>
        <p:spPr>
          <a:xfrm flipH="1">
            <a:off x="187150" y="3262533"/>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D1AF5F0-E305-1943-A42E-6B43E5ADA163}"/>
              </a:ext>
            </a:extLst>
          </p:cNvPr>
          <p:cNvCxnSpPr>
            <a:cxnSpLocks/>
          </p:cNvCxnSpPr>
          <p:nvPr/>
        </p:nvCxnSpPr>
        <p:spPr>
          <a:xfrm flipH="1" flipV="1">
            <a:off x="290194" y="4590557"/>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A15DC3C-48CD-914A-BD4D-6C8B23E739C4}"/>
              </a:ext>
            </a:extLst>
          </p:cNvPr>
          <p:cNvCxnSpPr>
            <a:cxnSpLocks/>
          </p:cNvCxnSpPr>
          <p:nvPr/>
        </p:nvCxnSpPr>
        <p:spPr>
          <a:xfrm flipH="1">
            <a:off x="185721" y="5092748"/>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AA59C066-0EDA-1646-BBB6-643595F01831}"/>
              </a:ext>
            </a:extLst>
          </p:cNvPr>
          <p:cNvPicPr>
            <a:picLocks noChangeAspect="1"/>
          </p:cNvPicPr>
          <p:nvPr/>
        </p:nvPicPr>
        <p:blipFill>
          <a:blip r:embed="rId7"/>
          <a:stretch>
            <a:fillRect/>
          </a:stretch>
        </p:blipFill>
        <p:spPr>
          <a:xfrm>
            <a:off x="5011931" y="1774409"/>
            <a:ext cx="2276475" cy="352425"/>
          </a:xfrm>
          <a:prstGeom prst="rect">
            <a:avLst/>
          </a:prstGeom>
        </p:spPr>
      </p:pic>
      <p:sp>
        <p:nvSpPr>
          <p:cNvPr id="72" name="Oval 71">
            <a:extLst>
              <a:ext uri="{FF2B5EF4-FFF2-40B4-BE49-F238E27FC236}">
                <a16:creationId xmlns:a16="http://schemas.microsoft.com/office/drawing/2014/main" id="{E18FDC6F-4851-494D-867C-D81DD4DBD2ED}"/>
              </a:ext>
            </a:extLst>
          </p:cNvPr>
          <p:cNvSpPr/>
          <p:nvPr/>
        </p:nvSpPr>
        <p:spPr>
          <a:xfrm rot="5400000">
            <a:off x="5606000" y="2560778"/>
            <a:ext cx="5000532" cy="181774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4078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71"/>
                                        </p:tgtEl>
                                        <p:attrNameLst>
                                          <p:attrName>ppt_x</p:attrName>
                                        </p:attrNameLst>
                                      </p:cBhvr>
                                      <p:tavLst>
                                        <p:tav tm="0">
                                          <p:val>
                                            <p:strVal val="ppt_x"/>
                                          </p:val>
                                        </p:tav>
                                        <p:tav tm="100000">
                                          <p:val>
                                            <p:strVal val="ppt_x"/>
                                          </p:val>
                                        </p:tav>
                                      </p:tavLst>
                                    </p:anim>
                                    <p:anim calcmode="lin" valueType="num">
                                      <p:cBhvr additive="base">
                                        <p:cTn id="17" dur="500"/>
                                        <p:tgtEl>
                                          <p:spTgt spid="71"/>
                                        </p:tgtEl>
                                        <p:attrNameLst>
                                          <p:attrName>ppt_y</p:attrName>
                                        </p:attrNameLst>
                                      </p:cBhvr>
                                      <p:tavLst>
                                        <p:tav tm="0">
                                          <p:val>
                                            <p:strVal val="ppt_y"/>
                                          </p:val>
                                        </p:tav>
                                        <p:tav tm="100000">
                                          <p:val>
                                            <p:strVal val="1+ppt_h/2"/>
                                          </p:val>
                                        </p:tav>
                                      </p:tavLst>
                                    </p:anim>
                                    <p:set>
                                      <p:cBhvr>
                                        <p:cTn id="18" dur="1" fill="hold">
                                          <p:stCondLst>
                                            <p:cond delay="499"/>
                                          </p:stCondLst>
                                        </p:cTn>
                                        <p:tgtEl>
                                          <p:spTgt spid="71"/>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72"/>
                                        </p:tgtEl>
                                        <p:attrNameLst>
                                          <p:attrName>ppt_x</p:attrName>
                                        </p:attrNameLst>
                                      </p:cBhvr>
                                      <p:tavLst>
                                        <p:tav tm="0">
                                          <p:val>
                                            <p:strVal val="ppt_x"/>
                                          </p:val>
                                        </p:tav>
                                        <p:tav tm="100000">
                                          <p:val>
                                            <p:strVal val="ppt_x"/>
                                          </p:val>
                                        </p:tav>
                                      </p:tavLst>
                                    </p:anim>
                                    <p:anim calcmode="lin" valueType="num">
                                      <p:cBhvr additive="base">
                                        <p:cTn id="21" dur="500"/>
                                        <p:tgtEl>
                                          <p:spTgt spid="72"/>
                                        </p:tgtEl>
                                        <p:attrNameLst>
                                          <p:attrName>ppt_y</p:attrName>
                                        </p:attrNameLst>
                                      </p:cBhvr>
                                      <p:tavLst>
                                        <p:tav tm="0">
                                          <p:val>
                                            <p:strVal val="ppt_y"/>
                                          </p:val>
                                        </p:tav>
                                        <p:tav tm="100000">
                                          <p:val>
                                            <p:strVal val="1+ppt_h/2"/>
                                          </p:val>
                                        </p:tav>
                                      </p:tavLst>
                                    </p:anim>
                                    <p:set>
                                      <p:cBhvr>
                                        <p:cTn id="22" dur="1" fill="hold">
                                          <p:stCondLst>
                                            <p:cond delay="499"/>
                                          </p:stCondLst>
                                        </p:cTn>
                                        <p:tgtEl>
                                          <p:spTgt spid="72"/>
                                        </p:tgtEl>
                                        <p:attrNameLst>
                                          <p:attrName>style.visibility</p:attrName>
                                        </p:attrNameLst>
                                      </p:cBhvr>
                                      <p:to>
                                        <p:strVal val="hidden"/>
                                      </p:to>
                                    </p:set>
                                  </p:childTnLst>
                                </p:cTn>
                              </p:par>
                            </p:childTnLst>
                          </p:cTn>
                        </p:par>
                        <p:par>
                          <p:cTn id="23" fill="hold">
                            <p:stCondLst>
                              <p:cond delay="500"/>
                            </p:stCondLst>
                            <p:childTnLst>
                              <p:par>
                                <p:cTn id="24" presetID="2" presetClass="entr" presetSubtype="3"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1+#ppt_w/2"/>
                                          </p:val>
                                        </p:tav>
                                        <p:tav tm="100000">
                                          <p:val>
                                            <p:strVal val="#ppt_x"/>
                                          </p:val>
                                        </p:tav>
                                      </p:tavLst>
                                    </p:anim>
                                    <p:anim calcmode="lin" valueType="num">
                                      <p:cBhvr additive="base">
                                        <p:cTn id="27" dur="500" fill="hold"/>
                                        <p:tgtEl>
                                          <p:spTgt spid="25"/>
                                        </p:tgtEl>
                                        <p:attrNameLst>
                                          <p:attrName>ppt_y</p:attrName>
                                        </p:attrNameLst>
                                      </p:cBhvr>
                                      <p:tavLst>
                                        <p:tav tm="0">
                                          <p:val>
                                            <p:strVal val="0-#ppt_h/2"/>
                                          </p:val>
                                        </p:tav>
                                        <p:tav tm="100000">
                                          <p:val>
                                            <p:strVal val="#ppt_y"/>
                                          </p:val>
                                        </p:tav>
                                      </p:tavLst>
                                    </p:anim>
                                  </p:childTnLst>
                                </p:cTn>
                              </p:par>
                            </p:childTnLst>
                          </p:cTn>
                        </p:par>
                        <p:par>
                          <p:cTn id="28" fill="hold">
                            <p:stCondLst>
                              <p:cond delay="1000"/>
                            </p:stCondLst>
                            <p:childTnLst>
                              <p:par>
                                <p:cTn id="29" presetID="2" presetClass="entr" presetSubtype="3"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1+#ppt_w/2"/>
                                          </p:val>
                                        </p:tav>
                                        <p:tav tm="100000">
                                          <p:val>
                                            <p:strVal val="#ppt_x"/>
                                          </p:val>
                                        </p:tav>
                                      </p:tavLst>
                                    </p:anim>
                                    <p:anim calcmode="lin" valueType="num">
                                      <p:cBhvr additive="base">
                                        <p:cTn id="32" dur="500" fill="hold"/>
                                        <p:tgtEl>
                                          <p:spTgt spid="33"/>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 presetClass="entr" presetSubtype="2"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1+#ppt_w/2"/>
                                          </p:val>
                                        </p:tav>
                                        <p:tav tm="100000">
                                          <p:val>
                                            <p:strVal val="#ppt_x"/>
                                          </p:val>
                                        </p:tav>
                                      </p:tavLst>
                                    </p:anim>
                                    <p:anim calcmode="lin" valueType="num">
                                      <p:cBhvr additive="base">
                                        <p:cTn id="37" dur="500" fill="hold"/>
                                        <p:tgtEl>
                                          <p:spTgt spid="35"/>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2"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6"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1+#ppt_w/2"/>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childTnLst>
                          </p:cTn>
                        </p:par>
                        <p:par>
                          <p:cTn id="48" fill="hold">
                            <p:stCondLst>
                              <p:cond delay="3000"/>
                            </p:stCondLst>
                            <p:childTnLst>
                              <p:par>
                                <p:cTn id="49" presetID="2" presetClass="entr" presetSubtype="6"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1+#ppt_w/2"/>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par>
                          <p:cTn id="53" fill="hold">
                            <p:stCondLst>
                              <p:cond delay="3500"/>
                            </p:stCondLst>
                            <p:childTnLst>
                              <p:par>
                                <p:cTn id="54" presetID="2" presetClass="entr" presetSubtype="2"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500" fill="hold"/>
                                        <p:tgtEl>
                                          <p:spTgt spid="29"/>
                                        </p:tgtEl>
                                        <p:attrNameLst>
                                          <p:attrName>ppt_x</p:attrName>
                                        </p:attrNameLst>
                                      </p:cBhvr>
                                      <p:tavLst>
                                        <p:tav tm="0">
                                          <p:val>
                                            <p:strVal val="1+#ppt_w/2"/>
                                          </p:val>
                                        </p:tav>
                                        <p:tav tm="100000">
                                          <p:val>
                                            <p:strVal val="#ppt_x"/>
                                          </p:val>
                                        </p:tav>
                                      </p:tavLst>
                                    </p:anim>
                                    <p:anim calcmode="lin" valueType="num">
                                      <p:cBhvr additive="base">
                                        <p:cTn id="57" dur="500" fill="hold"/>
                                        <p:tgtEl>
                                          <p:spTgt spid="29"/>
                                        </p:tgtEl>
                                        <p:attrNameLst>
                                          <p:attrName>ppt_y</p:attrName>
                                        </p:attrNameLst>
                                      </p:cBhvr>
                                      <p:tavLst>
                                        <p:tav tm="0">
                                          <p:val>
                                            <p:strVal val="#ppt_y"/>
                                          </p:val>
                                        </p:tav>
                                        <p:tav tm="100000">
                                          <p:val>
                                            <p:strVal val="#ppt_y"/>
                                          </p:val>
                                        </p:tav>
                                      </p:tavLst>
                                    </p:anim>
                                  </p:childTnLst>
                                </p:cTn>
                              </p:par>
                            </p:childTnLst>
                          </p:cTn>
                        </p:par>
                        <p:par>
                          <p:cTn id="58" fill="hold">
                            <p:stCondLst>
                              <p:cond delay="4000"/>
                            </p:stCondLst>
                            <p:childTnLst>
                              <p:par>
                                <p:cTn id="59" presetID="2" presetClass="entr" presetSubtype="2" fill="hold" grpId="0" nodeType="after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1+#ppt_w/2"/>
                                          </p:val>
                                        </p:tav>
                                        <p:tav tm="100000">
                                          <p:val>
                                            <p:strVal val="#ppt_x"/>
                                          </p:val>
                                        </p:tav>
                                      </p:tavLst>
                                    </p:anim>
                                    <p:anim calcmode="lin" valueType="num">
                                      <p:cBhvr additive="base">
                                        <p:cTn id="62" dur="500" fill="hold"/>
                                        <p:tgtEl>
                                          <p:spTgt spid="49"/>
                                        </p:tgtEl>
                                        <p:attrNameLst>
                                          <p:attrName>ppt_y</p:attrName>
                                        </p:attrNameLst>
                                      </p:cBhvr>
                                      <p:tavLst>
                                        <p:tav tm="0">
                                          <p:val>
                                            <p:strVal val="#ppt_y"/>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2" grpId="0" animBg="1"/>
      <p:bldP spid="7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CustomShape 2"/>
          <p:cNvSpPr/>
          <p:nvPr/>
        </p:nvSpPr>
        <p:spPr>
          <a:xfrm>
            <a:off x="4005224" y="2848432"/>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00" name="CustomShape 3"/>
          <p:cNvSpPr/>
          <p:nvPr/>
        </p:nvSpPr>
        <p:spPr>
          <a:xfrm>
            <a:off x="4140760" y="2765048"/>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dirty="0">
                <a:solidFill>
                  <a:srgbClr val="000000"/>
                </a:solidFill>
                <a:latin typeface="Times New Roman"/>
              </a:rPr>
              <a:t>B</a:t>
            </a:r>
            <a:endParaRPr lang="en-US" sz="6000" b="0" strike="noStrike" spc="-1" dirty="0">
              <a:latin typeface="Arial"/>
            </a:endParaRPr>
          </a:p>
        </p:txBody>
      </p:sp>
      <p:sp>
        <p:nvSpPr>
          <p:cNvPr id="302" name="CustomShape 5"/>
          <p:cNvSpPr/>
          <p:nvPr/>
        </p:nvSpPr>
        <p:spPr>
          <a:xfrm>
            <a:off x="5089184" y="4450792"/>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03" name="CustomShape 6"/>
          <p:cNvSpPr/>
          <p:nvPr/>
        </p:nvSpPr>
        <p:spPr>
          <a:xfrm>
            <a:off x="5161000" y="4392968"/>
            <a:ext cx="68868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a:solidFill>
                  <a:srgbClr val="000000"/>
                </a:solidFill>
                <a:latin typeface="Times New Roman"/>
              </a:rPr>
              <a:t>C</a:t>
            </a:r>
            <a:endParaRPr lang="en-US" sz="6000" b="0" strike="noStrike" spc="-1">
              <a:latin typeface="Arial"/>
            </a:endParaRPr>
          </a:p>
        </p:txBody>
      </p:sp>
      <p:sp>
        <p:nvSpPr>
          <p:cNvPr id="305" name="CustomShape 8"/>
          <p:cNvSpPr/>
          <p:nvPr/>
        </p:nvSpPr>
        <p:spPr>
          <a:xfrm>
            <a:off x="2745584" y="4452952"/>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06" name="CustomShape 9"/>
          <p:cNvSpPr/>
          <p:nvPr/>
        </p:nvSpPr>
        <p:spPr>
          <a:xfrm>
            <a:off x="2881120" y="4369928"/>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a:solidFill>
                  <a:srgbClr val="000000"/>
                </a:solidFill>
                <a:latin typeface="Times New Roman"/>
              </a:rPr>
              <a:t>A</a:t>
            </a:r>
            <a:endParaRPr lang="en-US" sz="6000" b="0" strike="noStrike" spc="-1">
              <a:latin typeface="Arial"/>
            </a:endParaRPr>
          </a:p>
        </p:txBody>
      </p:sp>
      <p:sp>
        <p:nvSpPr>
          <p:cNvPr id="307" name="Line 10"/>
          <p:cNvSpPr/>
          <p:nvPr/>
        </p:nvSpPr>
        <p:spPr>
          <a:xfrm>
            <a:off x="3649320" y="4921920"/>
            <a:ext cx="146808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308" name="CustomShape 11"/>
          <p:cNvSpPr/>
          <p:nvPr/>
        </p:nvSpPr>
        <p:spPr>
          <a:xfrm>
            <a:off x="665640" y="534240"/>
            <a:ext cx="7799760" cy="4402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Compute the </a:t>
            </a:r>
            <a:r>
              <a:rPr lang="en-US" sz="2200" b="0" i="1" strike="noStrike" spc="-1">
                <a:solidFill>
                  <a:srgbClr val="000000"/>
                </a:solidFill>
                <a:latin typeface="Times New Roman"/>
              </a:rPr>
              <a:t>E</a:t>
            </a:r>
            <a:r>
              <a:rPr lang="en-US" sz="2200" b="0" strike="noStrike" spc="-1">
                <a:solidFill>
                  <a:srgbClr val="000000"/>
                </a:solidFill>
                <a:latin typeface="Times New Roman"/>
              </a:rPr>
              <a:t>(</a:t>
            </a:r>
            <a:r>
              <a:rPr lang="en-US" sz="2200" b="1" strike="noStrike" spc="-1">
                <a:solidFill>
                  <a:srgbClr val="000000"/>
                </a:solidFill>
                <a:latin typeface="Times New Roman"/>
              </a:rPr>
              <a:t>X</a:t>
            </a:r>
            <a:r>
              <a:rPr lang="en-US" sz="2200" b="0" strike="noStrike" spc="-1">
                <a:solidFill>
                  <a:srgbClr val="000000"/>
                </a:solidFill>
                <a:latin typeface="Times New Roman"/>
              </a:rPr>
              <a:t>) for all node state configurations</a:t>
            </a:r>
            <a:endParaRPr lang="en-US" sz="2200" b="0" strike="noStrike" spc="-1">
              <a:latin typeface="Arial"/>
            </a:endParaRPr>
          </a:p>
        </p:txBody>
      </p:sp>
      <p:pic>
        <p:nvPicPr>
          <p:cNvPr id="309" name="Picture 36"/>
          <p:cNvPicPr/>
          <p:nvPr/>
        </p:nvPicPr>
        <p:blipFill>
          <a:blip r:embed="rId2"/>
          <a:stretch/>
        </p:blipFill>
        <p:spPr>
          <a:xfrm>
            <a:off x="1852200" y="1237320"/>
            <a:ext cx="4298760" cy="332280"/>
          </a:xfrm>
          <a:prstGeom prst="rect">
            <a:avLst/>
          </a:prstGeom>
          <a:ln>
            <a:noFill/>
          </a:ln>
        </p:spPr>
      </p:pic>
      <p:pic>
        <p:nvPicPr>
          <p:cNvPr id="310" name="Picture 39"/>
          <p:cNvPicPr/>
          <p:nvPr/>
        </p:nvPicPr>
        <p:blipFill>
          <a:blip r:embed="rId3"/>
          <a:stretch/>
        </p:blipFill>
        <p:spPr>
          <a:xfrm>
            <a:off x="1186200" y="5016240"/>
            <a:ext cx="1224360" cy="537840"/>
          </a:xfrm>
          <a:prstGeom prst="rect">
            <a:avLst/>
          </a:prstGeom>
          <a:ln>
            <a:noFill/>
          </a:ln>
        </p:spPr>
      </p:pic>
      <p:pic>
        <p:nvPicPr>
          <p:cNvPr id="311" name="Picture 40"/>
          <p:cNvPicPr/>
          <p:nvPr/>
        </p:nvPicPr>
        <p:blipFill>
          <a:blip r:embed="rId4"/>
          <a:stretch/>
        </p:blipFill>
        <p:spPr>
          <a:xfrm>
            <a:off x="4006800" y="2206080"/>
            <a:ext cx="1352160" cy="544320"/>
          </a:xfrm>
          <a:prstGeom prst="rect">
            <a:avLst/>
          </a:prstGeom>
          <a:ln>
            <a:noFill/>
          </a:ln>
        </p:spPr>
      </p:pic>
      <p:pic>
        <p:nvPicPr>
          <p:cNvPr id="312" name="Picture 41"/>
          <p:cNvPicPr/>
          <p:nvPr/>
        </p:nvPicPr>
        <p:blipFill>
          <a:blip r:embed="rId5"/>
          <a:stretch/>
        </p:blipFill>
        <p:spPr>
          <a:xfrm>
            <a:off x="6177240" y="5016240"/>
            <a:ext cx="1231920" cy="569880"/>
          </a:xfrm>
          <a:prstGeom prst="rect">
            <a:avLst/>
          </a:prstGeom>
          <a:ln>
            <a:noFill/>
          </a:ln>
        </p:spPr>
      </p:pic>
      <p:sp>
        <p:nvSpPr>
          <p:cNvPr id="313" name="Line 12"/>
          <p:cNvSpPr/>
          <p:nvPr/>
        </p:nvSpPr>
        <p:spPr>
          <a:xfrm flipH="1" flipV="1">
            <a:off x="4883400" y="3492360"/>
            <a:ext cx="69264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314" name="Line 13"/>
          <p:cNvSpPr/>
          <p:nvPr/>
        </p:nvSpPr>
        <p:spPr>
          <a:xfrm flipV="1">
            <a:off x="3340800" y="3519360"/>
            <a:ext cx="69300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pic>
        <p:nvPicPr>
          <p:cNvPr id="315" name="Picture 45"/>
          <p:cNvPicPr/>
          <p:nvPr/>
        </p:nvPicPr>
        <p:blipFill>
          <a:blip r:embed="rId6"/>
          <a:stretch/>
        </p:blipFill>
        <p:spPr>
          <a:xfrm>
            <a:off x="1461600" y="3695760"/>
            <a:ext cx="1942920" cy="507240"/>
          </a:xfrm>
          <a:prstGeom prst="rect">
            <a:avLst/>
          </a:prstGeom>
          <a:ln>
            <a:noFill/>
          </a:ln>
        </p:spPr>
      </p:pic>
      <p:pic>
        <p:nvPicPr>
          <p:cNvPr id="316" name="Picture 46"/>
          <p:cNvPicPr/>
          <p:nvPr/>
        </p:nvPicPr>
        <p:blipFill>
          <a:blip r:embed="rId7"/>
          <a:stretch/>
        </p:blipFill>
        <p:spPr>
          <a:xfrm>
            <a:off x="5384880" y="3603600"/>
            <a:ext cx="1854000" cy="525240"/>
          </a:xfrm>
          <a:prstGeom prst="rect">
            <a:avLst/>
          </a:prstGeom>
          <a:ln>
            <a:noFill/>
          </a:ln>
        </p:spPr>
      </p:pic>
      <p:pic>
        <p:nvPicPr>
          <p:cNvPr id="317" name="Picture 47"/>
          <p:cNvPicPr/>
          <p:nvPr/>
        </p:nvPicPr>
        <p:blipFill>
          <a:blip r:embed="rId8"/>
          <a:stretch/>
        </p:blipFill>
        <p:spPr>
          <a:xfrm>
            <a:off x="3433680" y="5419440"/>
            <a:ext cx="1852560" cy="4838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8C79E3D-19C2-2E4F-B6CB-FFAEAC271598}"/>
              </a:ext>
            </a:extLst>
          </p:cNvPr>
          <p:cNvSpPr>
            <a:spLocks noChangeAspect="1"/>
          </p:cNvSpPr>
          <p:nvPr/>
        </p:nvSpPr>
        <p:spPr>
          <a:xfrm>
            <a:off x="2789356" y="308877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7CEC3E9B-DC22-F646-9BAA-425827D5816E}"/>
              </a:ext>
            </a:extLst>
          </p:cNvPr>
          <p:cNvSpPr>
            <a:spLocks noChangeAspect="1"/>
          </p:cNvSpPr>
          <p:nvPr/>
        </p:nvSpPr>
        <p:spPr>
          <a:xfrm>
            <a:off x="5454101" y="312905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A1806C5F-D36C-2447-B583-00D7312E131F}"/>
              </a:ext>
            </a:extLst>
          </p:cNvPr>
          <p:cNvSpPr>
            <a:spLocks noChangeAspect="1"/>
          </p:cNvSpPr>
          <p:nvPr/>
        </p:nvSpPr>
        <p:spPr>
          <a:xfrm>
            <a:off x="658469" y="1368293"/>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05A4985-8B75-1A4D-BD2B-40035E1565BB}"/>
              </a:ext>
            </a:extLst>
          </p:cNvPr>
          <p:cNvSpPr>
            <a:spLocks noChangeAspect="1"/>
          </p:cNvSpPr>
          <p:nvPr/>
        </p:nvSpPr>
        <p:spPr>
          <a:xfrm>
            <a:off x="658469" y="2700432"/>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73D52FC-375E-8242-8A21-0C9F143BC7EB}"/>
              </a:ext>
            </a:extLst>
          </p:cNvPr>
          <p:cNvSpPr>
            <a:spLocks noChangeAspect="1"/>
          </p:cNvSpPr>
          <p:nvPr/>
        </p:nvSpPr>
        <p:spPr>
          <a:xfrm>
            <a:off x="658469" y="4454689"/>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2542D921-8BFE-3646-BE6E-B5FA388D3A2D}"/>
              </a:ext>
            </a:extLst>
          </p:cNvPr>
          <p:cNvSpPr>
            <a:spLocks noChangeAspect="1"/>
          </p:cNvSpPr>
          <p:nvPr/>
        </p:nvSpPr>
        <p:spPr>
          <a:xfrm>
            <a:off x="7624744" y="1149548"/>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FFCEA9B9-3605-5240-B076-0123776D38FF}"/>
              </a:ext>
            </a:extLst>
          </p:cNvPr>
          <p:cNvSpPr>
            <a:spLocks noChangeAspect="1"/>
          </p:cNvSpPr>
          <p:nvPr/>
        </p:nvSpPr>
        <p:spPr>
          <a:xfrm>
            <a:off x="7624744" y="268710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28A57438-19EF-224B-ADAA-9CB0540572A9}"/>
              </a:ext>
            </a:extLst>
          </p:cNvPr>
          <p:cNvSpPr>
            <a:spLocks noChangeAspect="1"/>
          </p:cNvSpPr>
          <p:nvPr/>
        </p:nvSpPr>
        <p:spPr>
          <a:xfrm>
            <a:off x="7624744" y="4392949"/>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BA7C11FA-46F3-6B40-8181-F6BBF37E75F7}"/>
              </a:ext>
            </a:extLst>
          </p:cNvPr>
          <p:cNvSpPr txBox="1"/>
          <p:nvPr/>
        </p:nvSpPr>
        <p:spPr>
          <a:xfrm>
            <a:off x="5497605" y="3146991"/>
            <a:ext cx="854721" cy="784830"/>
          </a:xfrm>
          <a:prstGeom prst="rect">
            <a:avLst/>
          </a:prstGeom>
          <a:noFill/>
        </p:spPr>
        <p:txBody>
          <a:bodyPr wrap="none" rtlCol="0">
            <a:spAutoFit/>
          </a:bodyPr>
          <a:lstStyle/>
          <a:p>
            <a:r>
              <a:rPr lang="en-US" sz="4500" dirty="0" err="1">
                <a:latin typeface="Symbol" pitchFamily="2" charset="2"/>
              </a:rPr>
              <a:t>Y</a:t>
            </a:r>
            <a:r>
              <a:rPr lang="en-US" sz="4500" baseline="-25000" dirty="0" err="1">
                <a:latin typeface="Symbol" pitchFamily="2" charset="2"/>
              </a:rPr>
              <a:t>o</a:t>
            </a:r>
            <a:endParaRPr lang="en-US" sz="1350" baseline="-25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5B204A4-EC68-274B-BD0A-91F18B3D041F}"/>
              </a:ext>
            </a:extLst>
          </p:cNvPr>
          <p:cNvSpPr txBox="1"/>
          <p:nvPr/>
        </p:nvSpPr>
        <p:spPr>
          <a:xfrm>
            <a:off x="704775" y="1355434"/>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1</a:t>
            </a:r>
            <a:endParaRPr lang="en-US" sz="1350" baseline="-25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03F1EBE-7B62-6A45-BE4C-A7F25944B53E}"/>
              </a:ext>
            </a:extLst>
          </p:cNvPr>
          <p:cNvSpPr txBox="1"/>
          <p:nvPr/>
        </p:nvSpPr>
        <p:spPr>
          <a:xfrm>
            <a:off x="711858" y="2707900"/>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2</a:t>
            </a:r>
            <a:endParaRPr lang="en-US" sz="1350"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C6BE963-BFB3-3A42-BF71-1CEC4E371743}"/>
              </a:ext>
            </a:extLst>
          </p:cNvPr>
          <p:cNvSpPr txBox="1"/>
          <p:nvPr/>
        </p:nvSpPr>
        <p:spPr>
          <a:xfrm>
            <a:off x="711858" y="4454689"/>
            <a:ext cx="750526" cy="784830"/>
          </a:xfrm>
          <a:prstGeom prst="rect">
            <a:avLst/>
          </a:prstGeom>
          <a:noFill/>
        </p:spPr>
        <p:txBody>
          <a:bodyPr wrap="none" rtlCol="0">
            <a:spAutoFit/>
          </a:bodyPr>
          <a:lstStyle/>
          <a:p>
            <a:r>
              <a:rPr lang="en-US" sz="4500" dirty="0">
                <a:latin typeface="Symbol" pitchFamily="2" charset="2"/>
              </a:rPr>
              <a:t>Y</a:t>
            </a:r>
            <a:r>
              <a:rPr lang="en-US" sz="4500" i="1" baseline="-25000" dirty="0">
                <a:latin typeface="Times New Roman" panose="02020603050405020304" pitchFamily="18" charset="0"/>
                <a:cs typeface="Times New Roman" panose="02020603050405020304" pitchFamily="18" charset="0"/>
              </a:rPr>
              <a:t>i</a:t>
            </a:r>
            <a:endParaRPr lang="en-US" sz="1350" i="1" baseline="-25000" dirty="0">
              <a:latin typeface="Times New Roman" panose="02020603050405020304" pitchFamily="18" charset="0"/>
              <a:cs typeface="Times New Roman" panose="02020603050405020304" pitchFamily="18" charset="0"/>
            </a:endParaRPr>
          </a:p>
        </p:txBody>
      </p:sp>
      <p:sp>
        <p:nvSpPr>
          <p:cNvPr id="19" name="CustomShape 8">
            <a:extLst>
              <a:ext uri="{FF2B5EF4-FFF2-40B4-BE49-F238E27FC236}">
                <a16:creationId xmlns:a16="http://schemas.microsoft.com/office/drawing/2014/main" id="{4531BE7B-E9FA-C74A-B5E7-DD2EEEDD657B}"/>
              </a:ext>
            </a:extLst>
          </p:cNvPr>
          <p:cNvSpPr/>
          <p:nvPr/>
        </p:nvSpPr>
        <p:spPr>
          <a:xfrm>
            <a:off x="2996644" y="317735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X</a:t>
            </a:r>
            <a:endParaRPr lang="en-US" sz="4500" spc="-1" dirty="0">
              <a:latin typeface="Arial"/>
            </a:endParaRPr>
          </a:p>
        </p:txBody>
      </p:sp>
      <p:sp>
        <p:nvSpPr>
          <p:cNvPr id="20" name="CustomShape 5">
            <a:extLst>
              <a:ext uri="{FF2B5EF4-FFF2-40B4-BE49-F238E27FC236}">
                <a16:creationId xmlns:a16="http://schemas.microsoft.com/office/drawing/2014/main" id="{88011DBE-D43E-1941-BAB7-9D4A4DDA886E}"/>
              </a:ext>
            </a:extLst>
          </p:cNvPr>
          <p:cNvSpPr/>
          <p:nvPr/>
        </p:nvSpPr>
        <p:spPr>
          <a:xfrm>
            <a:off x="7796407" y="1212030"/>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1</a:t>
            </a:r>
            <a:endParaRPr lang="en-US" sz="4500" spc="-1" baseline="-25000" dirty="0">
              <a:latin typeface="Arial"/>
            </a:endParaRPr>
          </a:p>
        </p:txBody>
      </p:sp>
      <p:sp>
        <p:nvSpPr>
          <p:cNvPr id="21" name="CustomShape 5">
            <a:extLst>
              <a:ext uri="{FF2B5EF4-FFF2-40B4-BE49-F238E27FC236}">
                <a16:creationId xmlns:a16="http://schemas.microsoft.com/office/drawing/2014/main" id="{AF6150A2-019B-5E41-9060-8FAF8F5ACDC2}"/>
              </a:ext>
            </a:extLst>
          </p:cNvPr>
          <p:cNvSpPr/>
          <p:nvPr/>
        </p:nvSpPr>
        <p:spPr>
          <a:xfrm>
            <a:off x="7781499" y="2737687"/>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2</a:t>
            </a:r>
            <a:endParaRPr lang="en-US" sz="4500" spc="-1" baseline="-25000" dirty="0">
              <a:latin typeface="Arial"/>
            </a:endParaRPr>
          </a:p>
        </p:txBody>
      </p:sp>
      <p:sp>
        <p:nvSpPr>
          <p:cNvPr id="22" name="CustomShape 5">
            <a:extLst>
              <a:ext uri="{FF2B5EF4-FFF2-40B4-BE49-F238E27FC236}">
                <a16:creationId xmlns:a16="http://schemas.microsoft.com/office/drawing/2014/main" id="{C3408DDF-3C45-1343-BDC4-0803B4919FB0}"/>
              </a:ext>
            </a:extLst>
          </p:cNvPr>
          <p:cNvSpPr/>
          <p:nvPr/>
        </p:nvSpPr>
        <p:spPr>
          <a:xfrm>
            <a:off x="7806348" y="4462124"/>
            <a:ext cx="564128"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err="1">
                <a:solidFill>
                  <a:srgbClr val="000000"/>
                </a:solidFill>
                <a:latin typeface="Times New Roman"/>
              </a:rPr>
              <a:t>Y</a:t>
            </a:r>
            <a:r>
              <a:rPr lang="en-US" sz="4500" i="1" spc="-1" baseline="-25000" dirty="0" err="1">
                <a:solidFill>
                  <a:srgbClr val="000000"/>
                </a:solidFill>
                <a:latin typeface="Times New Roman"/>
              </a:rPr>
              <a:t>j</a:t>
            </a:r>
            <a:endParaRPr lang="en-US" sz="4500" spc="-1" baseline="-25000" dirty="0">
              <a:latin typeface="Arial"/>
            </a:endParaRPr>
          </a:p>
        </p:txBody>
      </p:sp>
      <p:cxnSp>
        <p:nvCxnSpPr>
          <p:cNvPr id="24" name="Straight Connector 23">
            <a:extLst>
              <a:ext uri="{FF2B5EF4-FFF2-40B4-BE49-F238E27FC236}">
                <a16:creationId xmlns:a16="http://schemas.microsoft.com/office/drawing/2014/main" id="{D841AC1F-A19F-6E4A-A375-FC125568BB08}"/>
              </a:ext>
            </a:extLst>
          </p:cNvPr>
          <p:cNvCxnSpPr>
            <a:cxnSpLocks/>
            <a:stCxn id="7" idx="3"/>
            <a:endCxn id="5" idx="1"/>
          </p:cNvCxnSpPr>
          <p:nvPr/>
        </p:nvCxnSpPr>
        <p:spPr>
          <a:xfrm>
            <a:off x="1515719" y="1796918"/>
            <a:ext cx="1410978" cy="142919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EB4B86-FA68-8241-A875-2D0BEA58301E}"/>
              </a:ext>
            </a:extLst>
          </p:cNvPr>
          <p:cNvCxnSpPr>
            <a:cxnSpLocks/>
            <a:stCxn id="17" idx="3"/>
            <a:endCxn id="5" idx="2"/>
          </p:cNvCxnSpPr>
          <p:nvPr/>
        </p:nvCxnSpPr>
        <p:spPr>
          <a:xfrm>
            <a:off x="1547343" y="3100315"/>
            <a:ext cx="1242013" cy="45736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AB5EE0-D4C0-034E-9FDA-A98E5E2BE651}"/>
              </a:ext>
            </a:extLst>
          </p:cNvPr>
          <p:cNvCxnSpPr>
            <a:cxnSpLocks/>
            <a:stCxn id="9" idx="3"/>
            <a:endCxn id="5" idx="3"/>
          </p:cNvCxnSpPr>
          <p:nvPr/>
        </p:nvCxnSpPr>
        <p:spPr>
          <a:xfrm flipV="1">
            <a:off x="1515719" y="3889250"/>
            <a:ext cx="1410978" cy="994064"/>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4B1A5B-AB8F-AF48-996D-5397D9F3C569}"/>
              </a:ext>
            </a:extLst>
          </p:cNvPr>
          <p:cNvCxnSpPr>
            <a:cxnSpLocks/>
            <a:stCxn id="5" idx="6"/>
            <a:endCxn id="6" idx="1"/>
          </p:cNvCxnSpPr>
          <p:nvPr/>
        </p:nvCxnSpPr>
        <p:spPr>
          <a:xfrm>
            <a:off x="3727173" y="3557682"/>
            <a:ext cx="1726928"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4F71D-B4C7-D74B-A79C-60E8C12BA980}"/>
              </a:ext>
            </a:extLst>
          </p:cNvPr>
          <p:cNvCxnSpPr>
            <a:cxnSpLocks/>
          </p:cNvCxnSpPr>
          <p:nvPr/>
        </p:nvCxnSpPr>
        <p:spPr>
          <a:xfrm flipH="1">
            <a:off x="6306923" y="1736308"/>
            <a:ext cx="1317821" cy="158692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4A308F2-D005-E344-870A-5A0E76A175A1}"/>
              </a:ext>
            </a:extLst>
          </p:cNvPr>
          <p:cNvCxnSpPr>
            <a:cxnSpLocks/>
            <a:stCxn id="11" idx="2"/>
            <a:endCxn id="6" idx="3"/>
          </p:cNvCxnSpPr>
          <p:nvPr/>
        </p:nvCxnSpPr>
        <p:spPr>
          <a:xfrm flipH="1">
            <a:off x="6311351" y="3156010"/>
            <a:ext cx="1313393" cy="40167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81A8571-01CF-E944-918A-3F72C468E1E1}"/>
              </a:ext>
            </a:extLst>
          </p:cNvPr>
          <p:cNvCxnSpPr>
            <a:cxnSpLocks/>
            <a:stCxn id="12" idx="2"/>
          </p:cNvCxnSpPr>
          <p:nvPr/>
        </p:nvCxnSpPr>
        <p:spPr>
          <a:xfrm flipH="1" flipV="1">
            <a:off x="6306923" y="3792136"/>
            <a:ext cx="1317821" cy="1069722"/>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7" name="CustomShape 8">
            <a:extLst>
              <a:ext uri="{FF2B5EF4-FFF2-40B4-BE49-F238E27FC236}">
                <a16:creationId xmlns:a16="http://schemas.microsoft.com/office/drawing/2014/main" id="{6ACA552F-CDE1-A643-9F87-89E518B0AECB}"/>
              </a:ext>
            </a:extLst>
          </p:cNvPr>
          <p:cNvSpPr/>
          <p:nvPr/>
        </p:nvSpPr>
        <p:spPr>
          <a:xfrm rot="5400000">
            <a:off x="887722" y="3623456"/>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48" name="CustomShape 8">
            <a:extLst>
              <a:ext uri="{FF2B5EF4-FFF2-40B4-BE49-F238E27FC236}">
                <a16:creationId xmlns:a16="http://schemas.microsoft.com/office/drawing/2014/main" id="{3866BBF3-B706-6843-B951-822C9321E3E2}"/>
              </a:ext>
            </a:extLst>
          </p:cNvPr>
          <p:cNvSpPr/>
          <p:nvPr/>
        </p:nvSpPr>
        <p:spPr>
          <a:xfrm rot="5400000">
            <a:off x="914678" y="5264303"/>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51" name="CustomShape 8">
            <a:extLst>
              <a:ext uri="{FF2B5EF4-FFF2-40B4-BE49-F238E27FC236}">
                <a16:creationId xmlns:a16="http://schemas.microsoft.com/office/drawing/2014/main" id="{6281DCCC-3248-714D-8B2D-B25B6F46B465}"/>
              </a:ext>
            </a:extLst>
          </p:cNvPr>
          <p:cNvSpPr/>
          <p:nvPr/>
        </p:nvSpPr>
        <p:spPr>
          <a:xfrm rot="5400000">
            <a:off x="7926197" y="3627537"/>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52" name="CustomShape 8">
            <a:extLst>
              <a:ext uri="{FF2B5EF4-FFF2-40B4-BE49-F238E27FC236}">
                <a16:creationId xmlns:a16="http://schemas.microsoft.com/office/drawing/2014/main" id="{D45C34BC-3D82-6347-AAB5-B0542B91A71A}"/>
              </a:ext>
            </a:extLst>
          </p:cNvPr>
          <p:cNvSpPr/>
          <p:nvPr/>
        </p:nvSpPr>
        <p:spPr>
          <a:xfrm rot="5400000">
            <a:off x="7953153" y="5308140"/>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31" name="CustomShape 2">
            <a:extLst>
              <a:ext uri="{FF2B5EF4-FFF2-40B4-BE49-F238E27FC236}">
                <a16:creationId xmlns:a16="http://schemas.microsoft.com/office/drawing/2014/main" id="{8C79D91A-0CBB-084A-9F59-802D93F2A080}"/>
              </a:ext>
            </a:extLst>
          </p:cNvPr>
          <p:cNvSpPr/>
          <p:nvPr/>
        </p:nvSpPr>
        <p:spPr>
          <a:xfrm>
            <a:off x="1411387" y="901049"/>
            <a:ext cx="6358500" cy="529824"/>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3000" spc="-1" dirty="0">
                <a:solidFill>
                  <a:srgbClr val="000000"/>
                </a:solidFill>
                <a:latin typeface="Times New Roman"/>
              </a:rPr>
              <a:t>Message Recipes</a:t>
            </a:r>
            <a:endParaRPr lang="en-US" sz="3000" spc="-1" dirty="0">
              <a:latin typeface="Arial"/>
            </a:endParaRPr>
          </a:p>
        </p:txBody>
      </p:sp>
      <p:cxnSp>
        <p:nvCxnSpPr>
          <p:cNvPr id="32" name="Straight Arrow Connector 31">
            <a:extLst>
              <a:ext uri="{FF2B5EF4-FFF2-40B4-BE49-F238E27FC236}">
                <a16:creationId xmlns:a16="http://schemas.microsoft.com/office/drawing/2014/main" id="{CBB242D6-2657-314F-AD17-553122F47670}"/>
              </a:ext>
            </a:extLst>
          </p:cNvPr>
          <p:cNvCxnSpPr>
            <a:cxnSpLocks/>
          </p:cNvCxnSpPr>
          <p:nvPr/>
        </p:nvCxnSpPr>
        <p:spPr>
          <a:xfrm flipH="1" flipV="1">
            <a:off x="6451061" y="4116040"/>
            <a:ext cx="895923" cy="71376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A5249E8-C222-7C45-BF25-B5A0C21196A0}"/>
              </a:ext>
            </a:extLst>
          </p:cNvPr>
          <p:cNvCxnSpPr>
            <a:cxnSpLocks/>
          </p:cNvCxnSpPr>
          <p:nvPr/>
        </p:nvCxnSpPr>
        <p:spPr>
          <a:xfrm flipH="1">
            <a:off x="6405956" y="1736308"/>
            <a:ext cx="1047125" cy="124853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AAC5816-E80D-B64D-A7BD-F507FF5BB88A}"/>
              </a:ext>
            </a:extLst>
          </p:cNvPr>
          <p:cNvCxnSpPr>
            <a:cxnSpLocks/>
          </p:cNvCxnSpPr>
          <p:nvPr/>
        </p:nvCxnSpPr>
        <p:spPr>
          <a:xfrm flipH="1">
            <a:off x="6477691" y="3307822"/>
            <a:ext cx="1075794" cy="339311"/>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A21C614-5D99-E142-9C82-92F9D46C1746}"/>
              </a:ext>
            </a:extLst>
          </p:cNvPr>
          <p:cNvSpPr txBox="1"/>
          <p:nvPr/>
        </p:nvSpPr>
        <p:spPr>
          <a:xfrm>
            <a:off x="3187499" y="4360443"/>
            <a:ext cx="2137124" cy="369332"/>
          </a:xfrm>
          <a:prstGeom prst="rect">
            <a:avLst/>
          </a:prstGeom>
          <a:noFill/>
        </p:spPr>
        <p:txBody>
          <a:bodyPr wrap="none" rtlCol="0">
            <a:spAutoFit/>
          </a:bodyPr>
          <a:lstStyle/>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Factor to variable:</a:t>
            </a:r>
          </a:p>
        </p:txBody>
      </p:sp>
      <p:pic>
        <p:nvPicPr>
          <p:cNvPr id="25" name="Picture 24">
            <a:extLst>
              <a:ext uri="{FF2B5EF4-FFF2-40B4-BE49-F238E27FC236}">
                <a16:creationId xmlns:a16="http://schemas.microsoft.com/office/drawing/2014/main" id="{69C667CA-3735-5749-8098-0D506B04D7E3}"/>
              </a:ext>
            </a:extLst>
          </p:cNvPr>
          <p:cNvPicPr>
            <a:picLocks noChangeAspect="1"/>
          </p:cNvPicPr>
          <p:nvPr/>
        </p:nvPicPr>
        <p:blipFill>
          <a:blip r:embed="rId2"/>
          <a:stretch>
            <a:fillRect/>
          </a:stretch>
        </p:blipFill>
        <p:spPr>
          <a:xfrm rot="18532312">
            <a:off x="6300039" y="2029630"/>
            <a:ext cx="1085850" cy="247650"/>
          </a:xfrm>
          <a:prstGeom prst="rect">
            <a:avLst/>
          </a:prstGeom>
        </p:spPr>
      </p:pic>
      <p:pic>
        <p:nvPicPr>
          <p:cNvPr id="26" name="Picture 25">
            <a:extLst>
              <a:ext uri="{FF2B5EF4-FFF2-40B4-BE49-F238E27FC236}">
                <a16:creationId xmlns:a16="http://schemas.microsoft.com/office/drawing/2014/main" id="{48DCF0C8-12F3-C240-8A1D-BB01B349ED72}"/>
              </a:ext>
            </a:extLst>
          </p:cNvPr>
          <p:cNvPicPr>
            <a:picLocks noChangeAspect="1"/>
          </p:cNvPicPr>
          <p:nvPr/>
        </p:nvPicPr>
        <p:blipFill>
          <a:blip r:embed="rId3"/>
          <a:stretch>
            <a:fillRect/>
          </a:stretch>
        </p:blipFill>
        <p:spPr>
          <a:xfrm rot="20428112">
            <a:off x="6601730" y="3534102"/>
            <a:ext cx="1085850" cy="247650"/>
          </a:xfrm>
          <a:prstGeom prst="rect">
            <a:avLst/>
          </a:prstGeom>
        </p:spPr>
      </p:pic>
      <p:pic>
        <p:nvPicPr>
          <p:cNvPr id="28" name="Picture 27">
            <a:extLst>
              <a:ext uri="{FF2B5EF4-FFF2-40B4-BE49-F238E27FC236}">
                <a16:creationId xmlns:a16="http://schemas.microsoft.com/office/drawing/2014/main" id="{F98F1E42-C2FC-5E4A-9BEB-88125902753B}"/>
              </a:ext>
            </a:extLst>
          </p:cNvPr>
          <p:cNvPicPr>
            <a:picLocks noChangeAspect="1"/>
          </p:cNvPicPr>
          <p:nvPr/>
        </p:nvPicPr>
        <p:blipFill>
          <a:blip r:embed="rId4"/>
          <a:stretch>
            <a:fillRect/>
          </a:stretch>
        </p:blipFill>
        <p:spPr>
          <a:xfrm rot="2336859">
            <a:off x="6247656" y="4552981"/>
            <a:ext cx="1085850" cy="276225"/>
          </a:xfrm>
          <a:prstGeom prst="rect">
            <a:avLst/>
          </a:prstGeom>
        </p:spPr>
      </p:pic>
      <p:pic>
        <p:nvPicPr>
          <p:cNvPr id="29" name="Picture 28">
            <a:extLst>
              <a:ext uri="{FF2B5EF4-FFF2-40B4-BE49-F238E27FC236}">
                <a16:creationId xmlns:a16="http://schemas.microsoft.com/office/drawing/2014/main" id="{7CAF41B6-830A-614C-A7B6-16BCBB945B97}"/>
              </a:ext>
            </a:extLst>
          </p:cNvPr>
          <p:cNvPicPr>
            <a:picLocks noChangeAspect="1"/>
          </p:cNvPicPr>
          <p:nvPr/>
        </p:nvPicPr>
        <p:blipFill>
          <a:blip r:embed="rId5"/>
          <a:stretch>
            <a:fillRect/>
          </a:stretch>
        </p:blipFill>
        <p:spPr>
          <a:xfrm>
            <a:off x="4175421" y="2861017"/>
            <a:ext cx="1047750" cy="247650"/>
          </a:xfrm>
          <a:prstGeom prst="rect">
            <a:avLst/>
          </a:prstGeom>
        </p:spPr>
      </p:pic>
      <p:sp>
        <p:nvSpPr>
          <p:cNvPr id="49" name="Right Arrow 48">
            <a:extLst>
              <a:ext uri="{FF2B5EF4-FFF2-40B4-BE49-F238E27FC236}">
                <a16:creationId xmlns:a16="http://schemas.microsoft.com/office/drawing/2014/main" id="{4EFE3F55-86EE-7F45-9550-EBE716F56843}"/>
              </a:ext>
            </a:extLst>
          </p:cNvPr>
          <p:cNvSpPr/>
          <p:nvPr/>
        </p:nvSpPr>
        <p:spPr>
          <a:xfrm flipH="1">
            <a:off x="3935980" y="3102590"/>
            <a:ext cx="1282148" cy="29994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9" name="Picture 38">
            <a:extLst>
              <a:ext uri="{FF2B5EF4-FFF2-40B4-BE49-F238E27FC236}">
                <a16:creationId xmlns:a16="http://schemas.microsoft.com/office/drawing/2014/main" id="{6CD3C724-BA0C-A149-99E3-3FE8E0B45B3C}"/>
              </a:ext>
            </a:extLst>
          </p:cNvPr>
          <p:cNvPicPr>
            <a:picLocks noChangeAspect="1"/>
          </p:cNvPicPr>
          <p:nvPr/>
        </p:nvPicPr>
        <p:blipFill>
          <a:blip r:embed="rId6"/>
          <a:stretch>
            <a:fillRect/>
          </a:stretch>
        </p:blipFill>
        <p:spPr>
          <a:xfrm>
            <a:off x="2068456" y="4880339"/>
            <a:ext cx="4416692" cy="815280"/>
          </a:xfrm>
          <a:prstGeom prst="rect">
            <a:avLst/>
          </a:prstGeom>
        </p:spPr>
      </p:pic>
      <p:cxnSp>
        <p:nvCxnSpPr>
          <p:cNvPr id="53" name="Straight Connector 52">
            <a:extLst>
              <a:ext uri="{FF2B5EF4-FFF2-40B4-BE49-F238E27FC236}">
                <a16:creationId xmlns:a16="http://schemas.microsoft.com/office/drawing/2014/main" id="{5964866B-87BB-DC46-A53F-83CBCB1E104E}"/>
              </a:ext>
            </a:extLst>
          </p:cNvPr>
          <p:cNvCxnSpPr>
            <a:cxnSpLocks/>
            <a:endCxn id="10" idx="7"/>
          </p:cNvCxnSpPr>
          <p:nvPr/>
        </p:nvCxnSpPr>
        <p:spPr>
          <a:xfrm flipH="1">
            <a:off x="8425220" y="982331"/>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2B9194-927A-8C4D-ADB0-F89184AA479F}"/>
              </a:ext>
            </a:extLst>
          </p:cNvPr>
          <p:cNvCxnSpPr>
            <a:cxnSpLocks/>
          </p:cNvCxnSpPr>
          <p:nvPr/>
        </p:nvCxnSpPr>
        <p:spPr>
          <a:xfrm flipH="1">
            <a:off x="8562560" y="1434228"/>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6D94959-F9A7-194E-B5F2-800E084A6CE4}"/>
              </a:ext>
            </a:extLst>
          </p:cNvPr>
          <p:cNvCxnSpPr>
            <a:cxnSpLocks/>
          </p:cNvCxnSpPr>
          <p:nvPr/>
        </p:nvCxnSpPr>
        <p:spPr>
          <a:xfrm flipH="1">
            <a:off x="8418893" y="2515779"/>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BD422E0-0A01-BD49-9EFF-869F78962ED1}"/>
              </a:ext>
            </a:extLst>
          </p:cNvPr>
          <p:cNvCxnSpPr>
            <a:cxnSpLocks/>
          </p:cNvCxnSpPr>
          <p:nvPr/>
        </p:nvCxnSpPr>
        <p:spPr>
          <a:xfrm flipH="1">
            <a:off x="8556233" y="2967676"/>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0FED765-F56E-3D49-8CFB-8B390342B3C5}"/>
              </a:ext>
            </a:extLst>
          </p:cNvPr>
          <p:cNvCxnSpPr>
            <a:cxnSpLocks/>
          </p:cNvCxnSpPr>
          <p:nvPr/>
        </p:nvCxnSpPr>
        <p:spPr>
          <a:xfrm flipH="1">
            <a:off x="8425220" y="4239957"/>
            <a:ext cx="163860" cy="30455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1997D0B-A174-F842-A3BC-D4C3D0573EC0}"/>
              </a:ext>
            </a:extLst>
          </p:cNvPr>
          <p:cNvCxnSpPr>
            <a:cxnSpLocks/>
          </p:cNvCxnSpPr>
          <p:nvPr/>
        </p:nvCxnSpPr>
        <p:spPr>
          <a:xfrm flipH="1">
            <a:off x="8562560" y="4691854"/>
            <a:ext cx="344646" cy="16435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C8A8F1-CEAD-3247-BD89-3072F8BB0791}"/>
              </a:ext>
            </a:extLst>
          </p:cNvPr>
          <p:cNvCxnSpPr>
            <a:cxnSpLocks/>
          </p:cNvCxnSpPr>
          <p:nvPr/>
        </p:nvCxnSpPr>
        <p:spPr>
          <a:xfrm flipH="1" flipV="1">
            <a:off x="286910" y="1376402"/>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87470E0-FAF9-E749-81D8-20C9A4276B25}"/>
              </a:ext>
            </a:extLst>
          </p:cNvPr>
          <p:cNvCxnSpPr>
            <a:cxnSpLocks/>
          </p:cNvCxnSpPr>
          <p:nvPr/>
        </p:nvCxnSpPr>
        <p:spPr>
          <a:xfrm flipH="1">
            <a:off x="182437" y="1878592"/>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ECD4C64-FD59-F343-BE62-077FE7E2F1C6}"/>
              </a:ext>
            </a:extLst>
          </p:cNvPr>
          <p:cNvCxnSpPr>
            <a:cxnSpLocks/>
          </p:cNvCxnSpPr>
          <p:nvPr/>
        </p:nvCxnSpPr>
        <p:spPr>
          <a:xfrm flipH="1" flipV="1">
            <a:off x="291623" y="2760343"/>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B87438C-FF09-394A-81B3-46C30CDDDDE1}"/>
              </a:ext>
            </a:extLst>
          </p:cNvPr>
          <p:cNvCxnSpPr>
            <a:cxnSpLocks/>
          </p:cNvCxnSpPr>
          <p:nvPr/>
        </p:nvCxnSpPr>
        <p:spPr>
          <a:xfrm flipH="1">
            <a:off x="187150" y="3262533"/>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17721B2-13C5-DB4C-94EB-8CB577A5B2A5}"/>
              </a:ext>
            </a:extLst>
          </p:cNvPr>
          <p:cNvCxnSpPr>
            <a:cxnSpLocks/>
          </p:cNvCxnSpPr>
          <p:nvPr/>
        </p:nvCxnSpPr>
        <p:spPr>
          <a:xfrm flipH="1" flipV="1">
            <a:off x="290194" y="4590557"/>
            <a:ext cx="369971" cy="222177"/>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EE752B9-435B-5342-8970-F9F7DA571A01}"/>
              </a:ext>
            </a:extLst>
          </p:cNvPr>
          <p:cNvCxnSpPr>
            <a:cxnSpLocks/>
          </p:cNvCxnSpPr>
          <p:nvPr/>
        </p:nvCxnSpPr>
        <p:spPr>
          <a:xfrm flipH="1">
            <a:off x="185721" y="5092748"/>
            <a:ext cx="462772" cy="94095"/>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35803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9FA37C62-8AEF-4AE0-98D1-262B18E00DEB}"/>
              </a:ext>
            </a:extLst>
          </p:cNvPr>
          <p:cNvGrpSpPr/>
          <p:nvPr/>
        </p:nvGrpSpPr>
        <p:grpSpPr>
          <a:xfrm>
            <a:off x="3340935" y="1864550"/>
            <a:ext cx="2472390" cy="777936"/>
            <a:chOff x="2398320" y="1795680"/>
            <a:chExt cx="3296520" cy="1037248"/>
          </a:xfrm>
        </p:grpSpPr>
        <p:grpSp>
          <p:nvGrpSpPr>
            <p:cNvPr id="11" name="Group 3">
              <a:extLst>
                <a:ext uri="{FF2B5EF4-FFF2-40B4-BE49-F238E27FC236}">
                  <a16:creationId xmlns:a16="http://schemas.microsoft.com/office/drawing/2014/main" id="{1CBDCAB8-1695-48D9-9EF0-01C595989E09}"/>
                </a:ext>
              </a:extLst>
            </p:cNvPr>
            <p:cNvGrpSpPr/>
            <p:nvPr/>
          </p:nvGrpSpPr>
          <p:grpSpPr>
            <a:xfrm>
              <a:off x="4780800" y="1818720"/>
              <a:ext cx="914040" cy="1014208"/>
              <a:chOff x="4780800" y="1818720"/>
              <a:chExt cx="914040" cy="1014208"/>
            </a:xfrm>
          </p:grpSpPr>
          <p:sp>
            <p:nvSpPr>
              <p:cNvPr id="16" name="CustomShape 4">
                <a:extLst>
                  <a:ext uri="{FF2B5EF4-FFF2-40B4-BE49-F238E27FC236}">
                    <a16:creationId xmlns:a16="http://schemas.microsoft.com/office/drawing/2014/main" id="{5FED99A0-E59C-4EF5-925A-D3427A106F14}"/>
                  </a:ext>
                </a:extLst>
              </p:cNvPr>
              <p:cNvSpPr/>
              <p:nvPr/>
            </p:nvSpPr>
            <p:spPr>
              <a:xfrm>
                <a:off x="4780800" y="1905120"/>
                <a:ext cx="914040" cy="914040"/>
              </a:xfrm>
              <a:prstGeom prst="ellipse">
                <a:avLst/>
              </a:prstGeom>
              <a:noFill/>
              <a:ln w="41275">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sz="1350" dirty="0"/>
              </a:p>
            </p:txBody>
          </p:sp>
          <p:sp>
            <p:nvSpPr>
              <p:cNvPr id="17" name="CustomShape 5">
                <a:extLst>
                  <a:ext uri="{FF2B5EF4-FFF2-40B4-BE49-F238E27FC236}">
                    <a16:creationId xmlns:a16="http://schemas.microsoft.com/office/drawing/2014/main" id="{7228E054-B1E9-464A-B980-FD7D4F3EEBD7}"/>
                  </a:ext>
                </a:extLst>
              </p:cNvPr>
              <p:cNvSpPr/>
              <p:nvPr/>
            </p:nvSpPr>
            <p:spPr>
              <a:xfrm>
                <a:off x="4943120" y="1818720"/>
                <a:ext cx="651801" cy="1014208"/>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grpSp>
        <p:grpSp>
          <p:nvGrpSpPr>
            <p:cNvPr id="12" name="Group 6">
              <a:extLst>
                <a:ext uri="{FF2B5EF4-FFF2-40B4-BE49-F238E27FC236}">
                  <a16:creationId xmlns:a16="http://schemas.microsoft.com/office/drawing/2014/main" id="{C08D0AED-1A32-4AAE-B6AA-86B435E6FD50}"/>
                </a:ext>
              </a:extLst>
            </p:cNvPr>
            <p:cNvGrpSpPr/>
            <p:nvPr/>
          </p:nvGrpSpPr>
          <p:grpSpPr>
            <a:xfrm>
              <a:off x="2398320" y="1795680"/>
              <a:ext cx="914040" cy="1025640"/>
              <a:chOff x="2398320" y="1795680"/>
              <a:chExt cx="914040" cy="1025640"/>
            </a:xfrm>
          </p:grpSpPr>
          <p:sp>
            <p:nvSpPr>
              <p:cNvPr id="14" name="CustomShape 7">
                <a:extLst>
                  <a:ext uri="{FF2B5EF4-FFF2-40B4-BE49-F238E27FC236}">
                    <a16:creationId xmlns:a16="http://schemas.microsoft.com/office/drawing/2014/main" id="{AD21A9F6-BF2B-46FC-8CEB-8C9A8C1E5CAF}"/>
                  </a:ext>
                </a:extLst>
              </p:cNvPr>
              <p:cNvSpPr/>
              <p:nvPr/>
            </p:nvSpPr>
            <p:spPr>
              <a:xfrm>
                <a:off x="2398320" y="1907280"/>
                <a:ext cx="914040" cy="914040"/>
              </a:xfrm>
              <a:prstGeom prst="ellipse">
                <a:avLst/>
              </a:prstGeom>
              <a:noFill/>
              <a:ln w="41275">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5" name="CustomShape 8">
                <a:extLst>
                  <a:ext uri="{FF2B5EF4-FFF2-40B4-BE49-F238E27FC236}">
                    <a16:creationId xmlns:a16="http://schemas.microsoft.com/office/drawing/2014/main" id="{26125193-2A9D-4691-9BE3-768008AB2F7E}"/>
                  </a:ext>
                </a:extLst>
              </p:cNvPr>
              <p:cNvSpPr/>
              <p:nvPr/>
            </p:nvSpPr>
            <p:spPr>
              <a:xfrm>
                <a:off x="2513251" y="1795680"/>
                <a:ext cx="651801" cy="1014208"/>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grpSp>
        <p:sp>
          <p:nvSpPr>
            <p:cNvPr id="13" name="Line 9">
              <a:extLst>
                <a:ext uri="{FF2B5EF4-FFF2-40B4-BE49-F238E27FC236}">
                  <a16:creationId xmlns:a16="http://schemas.microsoft.com/office/drawing/2014/main" id="{490337C6-3503-470A-BFF2-FA7D13852BA2}"/>
                </a:ext>
              </a:extLst>
            </p:cNvPr>
            <p:cNvSpPr/>
            <p:nvPr/>
          </p:nvSpPr>
          <p:spPr>
            <a:xfrm>
              <a:off x="3312720" y="2361960"/>
              <a:ext cx="1468080" cy="360"/>
            </a:xfrm>
            <a:prstGeom prst="line">
              <a:avLst/>
            </a:prstGeom>
            <a:ln w="41275">
              <a:round/>
            </a:ln>
          </p:spPr>
          <p:style>
            <a:lnRef idx="2">
              <a:schemeClr val="accent1"/>
            </a:lnRef>
            <a:fillRef idx="0">
              <a:schemeClr val="accent1"/>
            </a:fillRef>
            <a:effectRef idx="1">
              <a:schemeClr val="accent1"/>
            </a:effectRef>
            <a:fontRef idx="minor"/>
          </p:style>
          <p:txBody>
            <a:bodyPr/>
            <a:lstStyle/>
            <a:p>
              <a:endParaRPr lang="en-US" sz="1350" dirty="0"/>
            </a:p>
          </p:txBody>
        </p:sp>
      </p:grpSp>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Belief Propagation</a:t>
            </a:r>
            <a:endParaRPr lang="en-US" sz="2400" spc="-1" dirty="0">
              <a:latin typeface="Arial"/>
            </a:endParaRPr>
          </a:p>
        </p:txBody>
      </p:sp>
      <p:sp>
        <p:nvSpPr>
          <p:cNvPr id="27" name="Oval 26">
            <a:extLst>
              <a:ext uri="{FF2B5EF4-FFF2-40B4-BE49-F238E27FC236}">
                <a16:creationId xmlns:a16="http://schemas.microsoft.com/office/drawing/2014/main" id="{13E442F5-BECB-E84F-BF42-8AD1E995C9F0}"/>
              </a:ext>
            </a:extLst>
          </p:cNvPr>
          <p:cNvSpPr>
            <a:spLocks noChangeAspect="1"/>
          </p:cNvSpPr>
          <p:nvPr/>
        </p:nvSpPr>
        <p:spPr>
          <a:xfrm>
            <a:off x="6020350" y="4065105"/>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AAA4893-4AE2-CC45-B7D7-7A5D09BF07AA}"/>
              </a:ext>
            </a:extLst>
          </p:cNvPr>
          <p:cNvSpPr>
            <a:spLocks noChangeAspect="1"/>
          </p:cNvSpPr>
          <p:nvPr/>
        </p:nvSpPr>
        <p:spPr>
          <a:xfrm>
            <a:off x="7959539" y="4105388"/>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C5EBADC-93D7-4B4A-AEE3-34F4D8DD9B2B}"/>
              </a:ext>
            </a:extLst>
          </p:cNvPr>
          <p:cNvSpPr txBox="1"/>
          <p:nvPr/>
        </p:nvSpPr>
        <p:spPr>
          <a:xfrm>
            <a:off x="8003043" y="4123322"/>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0" name="CustomShape 8">
            <a:extLst>
              <a:ext uri="{FF2B5EF4-FFF2-40B4-BE49-F238E27FC236}">
                <a16:creationId xmlns:a16="http://schemas.microsoft.com/office/drawing/2014/main" id="{5D49C9B4-AF2E-1D45-9F0F-6B2DA70A6C08}"/>
              </a:ext>
            </a:extLst>
          </p:cNvPr>
          <p:cNvSpPr/>
          <p:nvPr/>
        </p:nvSpPr>
        <p:spPr>
          <a:xfrm>
            <a:off x="6227638" y="4153685"/>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1" name="Straight Connector 30">
            <a:extLst>
              <a:ext uri="{FF2B5EF4-FFF2-40B4-BE49-F238E27FC236}">
                <a16:creationId xmlns:a16="http://schemas.microsoft.com/office/drawing/2014/main" id="{267A9F5A-01C1-D14B-95C9-6DD2B79EA449}"/>
              </a:ext>
            </a:extLst>
          </p:cNvPr>
          <p:cNvCxnSpPr>
            <a:cxnSpLocks/>
            <a:endCxn id="28" idx="1"/>
          </p:cNvCxnSpPr>
          <p:nvPr/>
        </p:nvCxnSpPr>
        <p:spPr>
          <a:xfrm>
            <a:off x="6967331" y="4534013"/>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E81EC53-CD75-0844-98F3-8BC4ACA12155}"/>
              </a:ext>
            </a:extLst>
          </p:cNvPr>
          <p:cNvSpPr>
            <a:spLocks noChangeAspect="1"/>
          </p:cNvSpPr>
          <p:nvPr/>
        </p:nvSpPr>
        <p:spPr>
          <a:xfrm>
            <a:off x="2218629" y="4060136"/>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FC685735-3629-FB41-BB14-C16EF44B4715}"/>
              </a:ext>
            </a:extLst>
          </p:cNvPr>
          <p:cNvSpPr>
            <a:spLocks noChangeAspect="1"/>
          </p:cNvSpPr>
          <p:nvPr/>
        </p:nvSpPr>
        <p:spPr>
          <a:xfrm>
            <a:off x="4157818" y="4100420"/>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4CF37C5C-551A-1E40-8557-ADF382049F9A}"/>
              </a:ext>
            </a:extLst>
          </p:cNvPr>
          <p:cNvSpPr txBox="1"/>
          <p:nvPr/>
        </p:nvSpPr>
        <p:spPr>
          <a:xfrm>
            <a:off x="4131749" y="4158110"/>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54" name="CustomShape 8">
            <a:extLst>
              <a:ext uri="{FF2B5EF4-FFF2-40B4-BE49-F238E27FC236}">
                <a16:creationId xmlns:a16="http://schemas.microsoft.com/office/drawing/2014/main" id="{22AFF32B-DB98-C64C-89E8-BF2257B2DCFA}"/>
              </a:ext>
            </a:extLst>
          </p:cNvPr>
          <p:cNvSpPr/>
          <p:nvPr/>
        </p:nvSpPr>
        <p:spPr>
          <a:xfrm>
            <a:off x="2425917" y="4148716"/>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55" name="Straight Connector 54">
            <a:extLst>
              <a:ext uri="{FF2B5EF4-FFF2-40B4-BE49-F238E27FC236}">
                <a16:creationId xmlns:a16="http://schemas.microsoft.com/office/drawing/2014/main" id="{C63CF39E-0C6C-A84E-B493-CE0D03FC8329}"/>
              </a:ext>
            </a:extLst>
          </p:cNvPr>
          <p:cNvCxnSpPr>
            <a:cxnSpLocks/>
            <a:endCxn id="52" idx="1"/>
          </p:cNvCxnSpPr>
          <p:nvPr/>
        </p:nvCxnSpPr>
        <p:spPr>
          <a:xfrm>
            <a:off x="3165609" y="4529045"/>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08A2B4-5FE5-1A43-A536-13040EF80D7A}"/>
              </a:ext>
            </a:extLst>
          </p:cNvPr>
          <p:cNvCxnSpPr>
            <a:cxnSpLocks/>
          </p:cNvCxnSpPr>
          <p:nvPr/>
        </p:nvCxnSpPr>
        <p:spPr>
          <a:xfrm>
            <a:off x="5009319" y="4524075"/>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DF560E1-41D5-8F4F-A0D1-2D86AE2D0EEC}"/>
              </a:ext>
            </a:extLst>
          </p:cNvPr>
          <p:cNvSpPr>
            <a:spLocks noChangeAspect="1"/>
          </p:cNvSpPr>
          <p:nvPr/>
        </p:nvSpPr>
        <p:spPr>
          <a:xfrm>
            <a:off x="371013" y="4119952"/>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a:extLst>
              <a:ext uri="{FF2B5EF4-FFF2-40B4-BE49-F238E27FC236}">
                <a16:creationId xmlns:a16="http://schemas.microsoft.com/office/drawing/2014/main" id="{B4A8F231-63A7-8845-BF06-5E0CEFCBC7AD}"/>
              </a:ext>
            </a:extLst>
          </p:cNvPr>
          <p:cNvSpPr txBox="1"/>
          <p:nvPr/>
        </p:nvSpPr>
        <p:spPr>
          <a:xfrm>
            <a:off x="414517" y="4137886"/>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76F93AE1-6F6C-8F4B-82DD-5EEC0191D470}"/>
              </a:ext>
            </a:extLst>
          </p:cNvPr>
          <p:cNvCxnSpPr>
            <a:cxnSpLocks/>
          </p:cNvCxnSpPr>
          <p:nvPr/>
        </p:nvCxnSpPr>
        <p:spPr>
          <a:xfrm>
            <a:off x="1222509" y="4524077"/>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50214A4A-E8E8-4245-8F3F-5E05DC35839B}"/>
              </a:ext>
            </a:extLst>
          </p:cNvPr>
          <p:cNvSpPr/>
          <p:nvPr/>
        </p:nvSpPr>
        <p:spPr>
          <a:xfrm rot="14119812">
            <a:off x="2764910" y="5144554"/>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53DC2D2E-69B1-0E4E-9F0E-F885F7BCEC95}"/>
              </a:ext>
            </a:extLst>
          </p:cNvPr>
          <p:cNvSpPr txBox="1"/>
          <p:nvPr/>
        </p:nvSpPr>
        <p:spPr>
          <a:xfrm>
            <a:off x="3417934" y="5577406"/>
            <a:ext cx="277511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Choose a root variable node</a:t>
            </a:r>
          </a:p>
        </p:txBody>
      </p:sp>
    </p:spTree>
    <p:extLst>
      <p:ext uri="{BB962C8B-B14F-4D97-AF65-F5344CB8AC3E}">
        <p14:creationId xmlns:p14="http://schemas.microsoft.com/office/powerpoint/2010/main" val="377718103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871254"/>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Belief Propagation</a:t>
            </a:r>
            <a:endParaRPr lang="en-US" sz="2400" spc="-1" dirty="0">
              <a:latin typeface="Arial"/>
            </a:endParaRPr>
          </a:p>
        </p:txBody>
      </p:sp>
      <p:sp>
        <p:nvSpPr>
          <p:cNvPr id="27" name="Oval 26">
            <a:extLst>
              <a:ext uri="{FF2B5EF4-FFF2-40B4-BE49-F238E27FC236}">
                <a16:creationId xmlns:a16="http://schemas.microsoft.com/office/drawing/2014/main" id="{13E442F5-BECB-E84F-BF42-8AD1E995C9F0}"/>
              </a:ext>
            </a:extLst>
          </p:cNvPr>
          <p:cNvSpPr>
            <a:spLocks noChangeAspect="1"/>
          </p:cNvSpPr>
          <p:nvPr/>
        </p:nvSpPr>
        <p:spPr>
          <a:xfrm>
            <a:off x="6040228" y="180892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AAA4893-4AE2-CC45-B7D7-7A5D09BF07AA}"/>
              </a:ext>
            </a:extLst>
          </p:cNvPr>
          <p:cNvSpPr>
            <a:spLocks noChangeAspect="1"/>
          </p:cNvSpPr>
          <p:nvPr/>
        </p:nvSpPr>
        <p:spPr>
          <a:xfrm>
            <a:off x="7979417" y="1849205"/>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C5EBADC-93D7-4B4A-AEE3-34F4D8DD9B2B}"/>
              </a:ext>
            </a:extLst>
          </p:cNvPr>
          <p:cNvSpPr txBox="1"/>
          <p:nvPr/>
        </p:nvSpPr>
        <p:spPr>
          <a:xfrm>
            <a:off x="8022921" y="1867139"/>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0" name="CustomShape 8">
            <a:extLst>
              <a:ext uri="{FF2B5EF4-FFF2-40B4-BE49-F238E27FC236}">
                <a16:creationId xmlns:a16="http://schemas.microsoft.com/office/drawing/2014/main" id="{5D49C9B4-AF2E-1D45-9F0F-6B2DA70A6C08}"/>
              </a:ext>
            </a:extLst>
          </p:cNvPr>
          <p:cNvSpPr/>
          <p:nvPr/>
        </p:nvSpPr>
        <p:spPr>
          <a:xfrm>
            <a:off x="6247516" y="189750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1" name="Straight Connector 30">
            <a:extLst>
              <a:ext uri="{FF2B5EF4-FFF2-40B4-BE49-F238E27FC236}">
                <a16:creationId xmlns:a16="http://schemas.microsoft.com/office/drawing/2014/main" id="{267A9F5A-01C1-D14B-95C9-6DD2B79EA449}"/>
              </a:ext>
            </a:extLst>
          </p:cNvPr>
          <p:cNvCxnSpPr>
            <a:cxnSpLocks/>
            <a:endCxn id="28" idx="1"/>
          </p:cNvCxnSpPr>
          <p:nvPr/>
        </p:nvCxnSpPr>
        <p:spPr>
          <a:xfrm>
            <a:off x="6987209" y="2277830"/>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E81EC53-CD75-0844-98F3-8BC4ACA12155}"/>
              </a:ext>
            </a:extLst>
          </p:cNvPr>
          <p:cNvSpPr>
            <a:spLocks noChangeAspect="1"/>
          </p:cNvSpPr>
          <p:nvPr/>
        </p:nvSpPr>
        <p:spPr>
          <a:xfrm>
            <a:off x="2238507" y="1803953"/>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FC685735-3629-FB41-BB14-C16EF44B4715}"/>
              </a:ext>
            </a:extLst>
          </p:cNvPr>
          <p:cNvSpPr>
            <a:spLocks noChangeAspect="1"/>
          </p:cNvSpPr>
          <p:nvPr/>
        </p:nvSpPr>
        <p:spPr>
          <a:xfrm>
            <a:off x="4177696" y="184423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4CF37C5C-551A-1E40-8557-ADF382049F9A}"/>
              </a:ext>
            </a:extLst>
          </p:cNvPr>
          <p:cNvSpPr txBox="1"/>
          <p:nvPr/>
        </p:nvSpPr>
        <p:spPr>
          <a:xfrm>
            <a:off x="4151627" y="1901927"/>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54" name="CustomShape 8">
            <a:extLst>
              <a:ext uri="{FF2B5EF4-FFF2-40B4-BE49-F238E27FC236}">
                <a16:creationId xmlns:a16="http://schemas.microsoft.com/office/drawing/2014/main" id="{22AFF32B-DB98-C64C-89E8-BF2257B2DCFA}"/>
              </a:ext>
            </a:extLst>
          </p:cNvPr>
          <p:cNvSpPr/>
          <p:nvPr/>
        </p:nvSpPr>
        <p:spPr>
          <a:xfrm>
            <a:off x="2445795" y="189253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55" name="Straight Connector 54">
            <a:extLst>
              <a:ext uri="{FF2B5EF4-FFF2-40B4-BE49-F238E27FC236}">
                <a16:creationId xmlns:a16="http://schemas.microsoft.com/office/drawing/2014/main" id="{C63CF39E-0C6C-A84E-B493-CE0D03FC8329}"/>
              </a:ext>
            </a:extLst>
          </p:cNvPr>
          <p:cNvCxnSpPr>
            <a:cxnSpLocks/>
            <a:endCxn id="52" idx="1"/>
          </p:cNvCxnSpPr>
          <p:nvPr/>
        </p:nvCxnSpPr>
        <p:spPr>
          <a:xfrm>
            <a:off x="3185487" y="227286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08A2B4-5FE5-1A43-A536-13040EF80D7A}"/>
              </a:ext>
            </a:extLst>
          </p:cNvPr>
          <p:cNvCxnSpPr>
            <a:cxnSpLocks/>
          </p:cNvCxnSpPr>
          <p:nvPr/>
        </p:nvCxnSpPr>
        <p:spPr>
          <a:xfrm>
            <a:off x="5029197" y="226789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DF560E1-41D5-8F4F-A0D1-2D86AE2D0EEC}"/>
              </a:ext>
            </a:extLst>
          </p:cNvPr>
          <p:cNvSpPr>
            <a:spLocks noChangeAspect="1"/>
          </p:cNvSpPr>
          <p:nvPr/>
        </p:nvSpPr>
        <p:spPr>
          <a:xfrm>
            <a:off x="390891" y="1863769"/>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a:extLst>
              <a:ext uri="{FF2B5EF4-FFF2-40B4-BE49-F238E27FC236}">
                <a16:creationId xmlns:a16="http://schemas.microsoft.com/office/drawing/2014/main" id="{B4A8F231-63A7-8845-BF06-5E0CEFCBC7AD}"/>
              </a:ext>
            </a:extLst>
          </p:cNvPr>
          <p:cNvSpPr txBox="1"/>
          <p:nvPr/>
        </p:nvSpPr>
        <p:spPr>
          <a:xfrm>
            <a:off x="434395" y="1881703"/>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76F93AE1-6F6C-8F4B-82DD-5EEC0191D470}"/>
              </a:ext>
            </a:extLst>
          </p:cNvPr>
          <p:cNvCxnSpPr>
            <a:cxnSpLocks/>
          </p:cNvCxnSpPr>
          <p:nvPr/>
        </p:nvCxnSpPr>
        <p:spPr>
          <a:xfrm>
            <a:off x="1242387" y="226789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50214A4A-E8E8-4245-8F3F-5E05DC35839B}"/>
              </a:ext>
            </a:extLst>
          </p:cNvPr>
          <p:cNvSpPr/>
          <p:nvPr/>
        </p:nvSpPr>
        <p:spPr>
          <a:xfrm rot="14119812">
            <a:off x="2784788" y="2888371"/>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 name="Straight Arrow Connector 2">
            <a:extLst>
              <a:ext uri="{FF2B5EF4-FFF2-40B4-BE49-F238E27FC236}">
                <a16:creationId xmlns:a16="http://schemas.microsoft.com/office/drawing/2014/main" id="{ECF30E16-4839-9444-99B5-F55F9F876DA3}"/>
              </a:ext>
            </a:extLst>
          </p:cNvPr>
          <p:cNvCxnSpPr>
            <a:cxnSpLocks/>
          </p:cNvCxnSpPr>
          <p:nvPr/>
        </p:nvCxnSpPr>
        <p:spPr>
          <a:xfrm flipH="1">
            <a:off x="7026966"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04F9C13-C282-E64E-AAFB-E1C5B73C34DC}"/>
              </a:ext>
            </a:extLst>
          </p:cNvPr>
          <p:cNvCxnSpPr>
            <a:cxnSpLocks/>
          </p:cNvCxnSpPr>
          <p:nvPr/>
        </p:nvCxnSpPr>
        <p:spPr>
          <a:xfrm flipH="1">
            <a:off x="5084815"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8AAA59C-CA9E-5646-AA13-DEB6B3BAB010}"/>
              </a:ext>
            </a:extLst>
          </p:cNvPr>
          <p:cNvCxnSpPr>
            <a:cxnSpLocks/>
          </p:cNvCxnSpPr>
          <p:nvPr/>
        </p:nvCxnSpPr>
        <p:spPr>
          <a:xfrm flipH="1">
            <a:off x="3185487"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1A40A15-EEEF-DE40-ABA1-C63639DF6D5E}"/>
              </a:ext>
            </a:extLst>
          </p:cNvPr>
          <p:cNvCxnSpPr>
            <a:cxnSpLocks/>
          </p:cNvCxnSpPr>
          <p:nvPr/>
        </p:nvCxnSpPr>
        <p:spPr>
          <a:xfrm>
            <a:off x="1309875"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F7B4313B-82C7-E042-A5AC-674FFCEAC2A0}"/>
              </a:ext>
            </a:extLst>
          </p:cNvPr>
          <p:cNvSpPr>
            <a:spLocks noChangeAspect="1"/>
          </p:cNvSpPr>
          <p:nvPr/>
        </p:nvSpPr>
        <p:spPr>
          <a:xfrm>
            <a:off x="6000135" y="4090667"/>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D0E3E1A3-3BAC-3142-80E6-F137AF0E1FC9}"/>
              </a:ext>
            </a:extLst>
          </p:cNvPr>
          <p:cNvSpPr>
            <a:spLocks noChangeAspect="1"/>
          </p:cNvSpPr>
          <p:nvPr/>
        </p:nvSpPr>
        <p:spPr>
          <a:xfrm>
            <a:off x="7939324" y="4130951"/>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3269220F-7760-C54B-9C96-7EB6886DADB8}"/>
              </a:ext>
            </a:extLst>
          </p:cNvPr>
          <p:cNvSpPr txBox="1"/>
          <p:nvPr/>
        </p:nvSpPr>
        <p:spPr>
          <a:xfrm>
            <a:off x="7982828" y="4148884"/>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8" name="CustomShape 8">
            <a:extLst>
              <a:ext uri="{FF2B5EF4-FFF2-40B4-BE49-F238E27FC236}">
                <a16:creationId xmlns:a16="http://schemas.microsoft.com/office/drawing/2014/main" id="{B9829122-AE5A-3E49-A21E-C8DDC38E5301}"/>
              </a:ext>
            </a:extLst>
          </p:cNvPr>
          <p:cNvSpPr/>
          <p:nvPr/>
        </p:nvSpPr>
        <p:spPr>
          <a:xfrm>
            <a:off x="6207423" y="4179247"/>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9" name="Straight Connector 38">
            <a:extLst>
              <a:ext uri="{FF2B5EF4-FFF2-40B4-BE49-F238E27FC236}">
                <a16:creationId xmlns:a16="http://schemas.microsoft.com/office/drawing/2014/main" id="{5FE723AF-4D95-7443-A3DF-F1B6FCA4894A}"/>
              </a:ext>
            </a:extLst>
          </p:cNvPr>
          <p:cNvCxnSpPr>
            <a:cxnSpLocks/>
            <a:endCxn id="36" idx="1"/>
          </p:cNvCxnSpPr>
          <p:nvPr/>
        </p:nvCxnSpPr>
        <p:spPr>
          <a:xfrm>
            <a:off x="6947115" y="4559576"/>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15972C72-5ADE-8345-AB4F-75861C666A2E}"/>
              </a:ext>
            </a:extLst>
          </p:cNvPr>
          <p:cNvSpPr>
            <a:spLocks noChangeAspect="1"/>
          </p:cNvSpPr>
          <p:nvPr/>
        </p:nvSpPr>
        <p:spPr>
          <a:xfrm>
            <a:off x="2198413" y="4085698"/>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164223FE-CC03-8D47-AF43-BFC224DDD38B}"/>
              </a:ext>
            </a:extLst>
          </p:cNvPr>
          <p:cNvSpPr>
            <a:spLocks noChangeAspect="1"/>
          </p:cNvSpPr>
          <p:nvPr/>
        </p:nvSpPr>
        <p:spPr>
          <a:xfrm>
            <a:off x="4137602" y="4125982"/>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Box 41">
            <a:extLst>
              <a:ext uri="{FF2B5EF4-FFF2-40B4-BE49-F238E27FC236}">
                <a16:creationId xmlns:a16="http://schemas.microsoft.com/office/drawing/2014/main" id="{9542EA16-1517-4A40-8997-A14D0C6BDCF6}"/>
              </a:ext>
            </a:extLst>
          </p:cNvPr>
          <p:cNvSpPr txBox="1"/>
          <p:nvPr/>
        </p:nvSpPr>
        <p:spPr>
          <a:xfrm>
            <a:off x="4111534" y="4183672"/>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43" name="CustomShape 8">
            <a:extLst>
              <a:ext uri="{FF2B5EF4-FFF2-40B4-BE49-F238E27FC236}">
                <a16:creationId xmlns:a16="http://schemas.microsoft.com/office/drawing/2014/main" id="{2D21B94B-9264-724C-8920-54D18E982D19}"/>
              </a:ext>
            </a:extLst>
          </p:cNvPr>
          <p:cNvSpPr/>
          <p:nvPr/>
        </p:nvSpPr>
        <p:spPr>
          <a:xfrm>
            <a:off x="2405701" y="4174278"/>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44" name="Straight Connector 43">
            <a:extLst>
              <a:ext uri="{FF2B5EF4-FFF2-40B4-BE49-F238E27FC236}">
                <a16:creationId xmlns:a16="http://schemas.microsoft.com/office/drawing/2014/main" id="{609FA9EF-2B9B-5940-938D-A145DD2F3742}"/>
              </a:ext>
            </a:extLst>
          </p:cNvPr>
          <p:cNvCxnSpPr>
            <a:cxnSpLocks/>
            <a:endCxn id="41" idx="1"/>
          </p:cNvCxnSpPr>
          <p:nvPr/>
        </p:nvCxnSpPr>
        <p:spPr>
          <a:xfrm>
            <a:off x="3145394" y="4554607"/>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5DBE5C-3B6B-6940-ABE1-96ED5D45A085}"/>
              </a:ext>
            </a:extLst>
          </p:cNvPr>
          <p:cNvCxnSpPr>
            <a:cxnSpLocks/>
          </p:cNvCxnSpPr>
          <p:nvPr/>
        </p:nvCxnSpPr>
        <p:spPr>
          <a:xfrm>
            <a:off x="4989103" y="4549637"/>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B2ED4E36-6096-DF44-879A-94BC2657693A}"/>
              </a:ext>
            </a:extLst>
          </p:cNvPr>
          <p:cNvSpPr>
            <a:spLocks noChangeAspect="1"/>
          </p:cNvSpPr>
          <p:nvPr/>
        </p:nvSpPr>
        <p:spPr>
          <a:xfrm>
            <a:off x="350798" y="4145514"/>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TextBox 46">
            <a:extLst>
              <a:ext uri="{FF2B5EF4-FFF2-40B4-BE49-F238E27FC236}">
                <a16:creationId xmlns:a16="http://schemas.microsoft.com/office/drawing/2014/main" id="{66767DF7-B992-5342-B65F-291C654F38EE}"/>
              </a:ext>
            </a:extLst>
          </p:cNvPr>
          <p:cNvSpPr txBox="1"/>
          <p:nvPr/>
        </p:nvSpPr>
        <p:spPr>
          <a:xfrm>
            <a:off x="394302" y="4163448"/>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48" name="Straight Connector 47">
            <a:extLst>
              <a:ext uri="{FF2B5EF4-FFF2-40B4-BE49-F238E27FC236}">
                <a16:creationId xmlns:a16="http://schemas.microsoft.com/office/drawing/2014/main" id="{3CE24FDD-A0C9-E84B-A4E8-8B2D18A36E8F}"/>
              </a:ext>
            </a:extLst>
          </p:cNvPr>
          <p:cNvCxnSpPr>
            <a:cxnSpLocks/>
          </p:cNvCxnSpPr>
          <p:nvPr/>
        </p:nvCxnSpPr>
        <p:spPr>
          <a:xfrm>
            <a:off x="1202294" y="4549639"/>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9" name="Right Arrow 48">
            <a:extLst>
              <a:ext uri="{FF2B5EF4-FFF2-40B4-BE49-F238E27FC236}">
                <a16:creationId xmlns:a16="http://schemas.microsoft.com/office/drawing/2014/main" id="{5117789D-CB3B-0D4B-9898-B774793B9174}"/>
              </a:ext>
            </a:extLst>
          </p:cNvPr>
          <p:cNvSpPr/>
          <p:nvPr/>
        </p:nvSpPr>
        <p:spPr>
          <a:xfrm rot="14119812">
            <a:off x="2744694" y="5170116"/>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0" name="Straight Arrow Connector 49">
            <a:extLst>
              <a:ext uri="{FF2B5EF4-FFF2-40B4-BE49-F238E27FC236}">
                <a16:creationId xmlns:a16="http://schemas.microsoft.com/office/drawing/2014/main" id="{9E5B16C2-9F4A-1047-B9AF-3DF158D19F7E}"/>
              </a:ext>
            </a:extLst>
          </p:cNvPr>
          <p:cNvCxnSpPr>
            <a:cxnSpLocks/>
          </p:cNvCxnSpPr>
          <p:nvPr/>
        </p:nvCxnSpPr>
        <p:spPr>
          <a:xfrm>
            <a:off x="6986872" y="4371447"/>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CC8742B-885D-7E4A-BFAE-E9983889BE2F}"/>
              </a:ext>
            </a:extLst>
          </p:cNvPr>
          <p:cNvCxnSpPr>
            <a:cxnSpLocks/>
          </p:cNvCxnSpPr>
          <p:nvPr/>
        </p:nvCxnSpPr>
        <p:spPr>
          <a:xfrm>
            <a:off x="5044721" y="4371447"/>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8131C91-8F11-4C4C-B2F4-8CDC768CFA1A}"/>
              </a:ext>
            </a:extLst>
          </p:cNvPr>
          <p:cNvCxnSpPr>
            <a:cxnSpLocks/>
          </p:cNvCxnSpPr>
          <p:nvPr/>
        </p:nvCxnSpPr>
        <p:spPr>
          <a:xfrm>
            <a:off x="3145393" y="4371447"/>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95F5B5E-FA94-8149-9078-28DF2B43CCA5}"/>
              </a:ext>
            </a:extLst>
          </p:cNvPr>
          <p:cNvCxnSpPr>
            <a:cxnSpLocks/>
          </p:cNvCxnSpPr>
          <p:nvPr/>
        </p:nvCxnSpPr>
        <p:spPr>
          <a:xfrm flipH="1">
            <a:off x="1269781" y="4371447"/>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67A5BC-153A-1840-B88C-D6766F663910}"/>
              </a:ext>
            </a:extLst>
          </p:cNvPr>
          <p:cNvSpPr txBox="1"/>
          <p:nvPr/>
        </p:nvSpPr>
        <p:spPr>
          <a:xfrm>
            <a:off x="7333286" y="1662008"/>
            <a:ext cx="549222"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1.</a:t>
            </a:r>
          </a:p>
        </p:txBody>
      </p:sp>
      <p:sp>
        <p:nvSpPr>
          <p:cNvPr id="63" name="TextBox 62">
            <a:extLst>
              <a:ext uri="{FF2B5EF4-FFF2-40B4-BE49-F238E27FC236}">
                <a16:creationId xmlns:a16="http://schemas.microsoft.com/office/drawing/2014/main" id="{71287FFB-84B5-664E-85A2-2893A313E90B}"/>
              </a:ext>
            </a:extLst>
          </p:cNvPr>
          <p:cNvSpPr txBox="1"/>
          <p:nvPr/>
        </p:nvSpPr>
        <p:spPr>
          <a:xfrm>
            <a:off x="1548010" y="1662008"/>
            <a:ext cx="47320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1.</a:t>
            </a:r>
          </a:p>
        </p:txBody>
      </p:sp>
      <p:sp>
        <p:nvSpPr>
          <p:cNvPr id="64" name="TextBox 63">
            <a:extLst>
              <a:ext uri="{FF2B5EF4-FFF2-40B4-BE49-F238E27FC236}">
                <a16:creationId xmlns:a16="http://schemas.microsoft.com/office/drawing/2014/main" id="{777C973A-77CF-3E42-9749-A6E1E2263F2C}"/>
              </a:ext>
            </a:extLst>
          </p:cNvPr>
          <p:cNvSpPr txBox="1"/>
          <p:nvPr/>
        </p:nvSpPr>
        <p:spPr>
          <a:xfrm>
            <a:off x="5420820" y="1662008"/>
            <a:ext cx="553538"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2.</a:t>
            </a:r>
          </a:p>
        </p:txBody>
      </p:sp>
      <p:sp>
        <p:nvSpPr>
          <p:cNvPr id="65" name="TextBox 64">
            <a:extLst>
              <a:ext uri="{FF2B5EF4-FFF2-40B4-BE49-F238E27FC236}">
                <a16:creationId xmlns:a16="http://schemas.microsoft.com/office/drawing/2014/main" id="{EA9E17A0-F133-F74C-8067-64C8EAFC456D}"/>
              </a:ext>
            </a:extLst>
          </p:cNvPr>
          <p:cNvSpPr txBox="1"/>
          <p:nvPr/>
        </p:nvSpPr>
        <p:spPr>
          <a:xfrm>
            <a:off x="3496654" y="1662008"/>
            <a:ext cx="553538"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3.</a:t>
            </a:r>
          </a:p>
        </p:txBody>
      </p:sp>
      <p:sp>
        <p:nvSpPr>
          <p:cNvPr id="66" name="TextBox 65">
            <a:extLst>
              <a:ext uri="{FF2B5EF4-FFF2-40B4-BE49-F238E27FC236}">
                <a16:creationId xmlns:a16="http://schemas.microsoft.com/office/drawing/2014/main" id="{D1F665F3-212D-8946-B16E-C4C0872F5E48}"/>
              </a:ext>
            </a:extLst>
          </p:cNvPr>
          <p:cNvSpPr txBox="1"/>
          <p:nvPr/>
        </p:nvSpPr>
        <p:spPr>
          <a:xfrm>
            <a:off x="7333286" y="3924128"/>
            <a:ext cx="549222"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6.</a:t>
            </a:r>
          </a:p>
        </p:txBody>
      </p:sp>
      <p:sp>
        <p:nvSpPr>
          <p:cNvPr id="67" name="TextBox 66">
            <a:extLst>
              <a:ext uri="{FF2B5EF4-FFF2-40B4-BE49-F238E27FC236}">
                <a16:creationId xmlns:a16="http://schemas.microsoft.com/office/drawing/2014/main" id="{859A90FC-364F-2A40-BA95-AEC57C3E50EA}"/>
              </a:ext>
            </a:extLst>
          </p:cNvPr>
          <p:cNvSpPr txBox="1"/>
          <p:nvPr/>
        </p:nvSpPr>
        <p:spPr>
          <a:xfrm>
            <a:off x="1548010" y="3924128"/>
            <a:ext cx="47320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4.</a:t>
            </a:r>
          </a:p>
        </p:txBody>
      </p:sp>
      <p:sp>
        <p:nvSpPr>
          <p:cNvPr id="68" name="TextBox 67">
            <a:extLst>
              <a:ext uri="{FF2B5EF4-FFF2-40B4-BE49-F238E27FC236}">
                <a16:creationId xmlns:a16="http://schemas.microsoft.com/office/drawing/2014/main" id="{5F0B3AA9-B0AF-6F4A-A928-29D7F81FE3B7}"/>
              </a:ext>
            </a:extLst>
          </p:cNvPr>
          <p:cNvSpPr txBox="1"/>
          <p:nvPr/>
        </p:nvSpPr>
        <p:spPr>
          <a:xfrm>
            <a:off x="5420820" y="3924128"/>
            <a:ext cx="549222"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5.</a:t>
            </a:r>
          </a:p>
        </p:txBody>
      </p:sp>
      <p:sp>
        <p:nvSpPr>
          <p:cNvPr id="69" name="TextBox 68">
            <a:extLst>
              <a:ext uri="{FF2B5EF4-FFF2-40B4-BE49-F238E27FC236}">
                <a16:creationId xmlns:a16="http://schemas.microsoft.com/office/drawing/2014/main" id="{318F273D-3EEE-4248-A9EA-70D7E36C6B8B}"/>
              </a:ext>
            </a:extLst>
          </p:cNvPr>
          <p:cNvSpPr txBox="1"/>
          <p:nvPr/>
        </p:nvSpPr>
        <p:spPr>
          <a:xfrm>
            <a:off x="3496654" y="3924128"/>
            <a:ext cx="549222"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4.</a:t>
            </a:r>
          </a:p>
        </p:txBody>
      </p:sp>
      <p:sp>
        <p:nvSpPr>
          <p:cNvPr id="7" name="TextBox 6">
            <a:extLst>
              <a:ext uri="{FF2B5EF4-FFF2-40B4-BE49-F238E27FC236}">
                <a16:creationId xmlns:a16="http://schemas.microsoft.com/office/drawing/2014/main" id="{D1C638DE-D17C-DD45-9722-01A9388AF973}"/>
              </a:ext>
            </a:extLst>
          </p:cNvPr>
          <p:cNvSpPr txBox="1"/>
          <p:nvPr/>
        </p:nvSpPr>
        <p:spPr>
          <a:xfrm>
            <a:off x="-47609" y="1324076"/>
            <a:ext cx="38523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Pass messages up to root variable node:</a:t>
            </a:r>
          </a:p>
        </p:txBody>
      </p:sp>
      <p:sp>
        <p:nvSpPr>
          <p:cNvPr id="70" name="TextBox 69">
            <a:extLst>
              <a:ext uri="{FF2B5EF4-FFF2-40B4-BE49-F238E27FC236}">
                <a16:creationId xmlns:a16="http://schemas.microsoft.com/office/drawing/2014/main" id="{50AC223A-BDDA-0243-9171-EC8286170038}"/>
              </a:ext>
            </a:extLst>
          </p:cNvPr>
          <p:cNvSpPr txBox="1"/>
          <p:nvPr/>
        </p:nvSpPr>
        <p:spPr>
          <a:xfrm>
            <a:off x="-47609" y="3676160"/>
            <a:ext cx="40831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Pass messages down to leaf factors nodes:</a:t>
            </a:r>
          </a:p>
        </p:txBody>
      </p:sp>
    </p:spTree>
    <p:extLst>
      <p:ext uri="{BB962C8B-B14F-4D97-AF65-F5344CB8AC3E}">
        <p14:creationId xmlns:p14="http://schemas.microsoft.com/office/powerpoint/2010/main" val="35261311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Belief Propagation</a:t>
            </a:r>
            <a:endParaRPr lang="en-US" sz="2400" spc="-1" dirty="0">
              <a:latin typeface="Arial"/>
            </a:endParaRPr>
          </a:p>
        </p:txBody>
      </p:sp>
      <p:sp>
        <p:nvSpPr>
          <p:cNvPr id="27" name="Oval 26">
            <a:extLst>
              <a:ext uri="{FF2B5EF4-FFF2-40B4-BE49-F238E27FC236}">
                <a16:creationId xmlns:a16="http://schemas.microsoft.com/office/drawing/2014/main" id="{13E442F5-BECB-E84F-BF42-8AD1E995C9F0}"/>
              </a:ext>
            </a:extLst>
          </p:cNvPr>
          <p:cNvSpPr>
            <a:spLocks noChangeAspect="1"/>
          </p:cNvSpPr>
          <p:nvPr/>
        </p:nvSpPr>
        <p:spPr>
          <a:xfrm>
            <a:off x="6040228" y="180892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AAA4893-4AE2-CC45-B7D7-7A5D09BF07AA}"/>
              </a:ext>
            </a:extLst>
          </p:cNvPr>
          <p:cNvSpPr>
            <a:spLocks noChangeAspect="1"/>
          </p:cNvSpPr>
          <p:nvPr/>
        </p:nvSpPr>
        <p:spPr>
          <a:xfrm>
            <a:off x="7979417" y="1849205"/>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C5EBADC-93D7-4B4A-AEE3-34F4D8DD9B2B}"/>
              </a:ext>
            </a:extLst>
          </p:cNvPr>
          <p:cNvSpPr txBox="1"/>
          <p:nvPr/>
        </p:nvSpPr>
        <p:spPr>
          <a:xfrm>
            <a:off x="8022921" y="1867139"/>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0" name="CustomShape 8">
            <a:extLst>
              <a:ext uri="{FF2B5EF4-FFF2-40B4-BE49-F238E27FC236}">
                <a16:creationId xmlns:a16="http://schemas.microsoft.com/office/drawing/2014/main" id="{5D49C9B4-AF2E-1D45-9F0F-6B2DA70A6C08}"/>
              </a:ext>
            </a:extLst>
          </p:cNvPr>
          <p:cNvSpPr/>
          <p:nvPr/>
        </p:nvSpPr>
        <p:spPr>
          <a:xfrm>
            <a:off x="6247516" y="189750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1" name="Straight Connector 30">
            <a:extLst>
              <a:ext uri="{FF2B5EF4-FFF2-40B4-BE49-F238E27FC236}">
                <a16:creationId xmlns:a16="http://schemas.microsoft.com/office/drawing/2014/main" id="{267A9F5A-01C1-D14B-95C9-6DD2B79EA449}"/>
              </a:ext>
            </a:extLst>
          </p:cNvPr>
          <p:cNvCxnSpPr>
            <a:cxnSpLocks/>
            <a:endCxn id="28" idx="1"/>
          </p:cNvCxnSpPr>
          <p:nvPr/>
        </p:nvCxnSpPr>
        <p:spPr>
          <a:xfrm>
            <a:off x="6987209" y="2277830"/>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E81EC53-CD75-0844-98F3-8BC4ACA12155}"/>
              </a:ext>
            </a:extLst>
          </p:cNvPr>
          <p:cNvSpPr>
            <a:spLocks noChangeAspect="1"/>
          </p:cNvSpPr>
          <p:nvPr/>
        </p:nvSpPr>
        <p:spPr>
          <a:xfrm>
            <a:off x="2238507" y="1803953"/>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FC685735-3629-FB41-BB14-C16EF44B4715}"/>
              </a:ext>
            </a:extLst>
          </p:cNvPr>
          <p:cNvSpPr>
            <a:spLocks noChangeAspect="1"/>
          </p:cNvSpPr>
          <p:nvPr/>
        </p:nvSpPr>
        <p:spPr>
          <a:xfrm>
            <a:off x="4177696" y="184423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4CF37C5C-551A-1E40-8557-ADF382049F9A}"/>
              </a:ext>
            </a:extLst>
          </p:cNvPr>
          <p:cNvSpPr txBox="1"/>
          <p:nvPr/>
        </p:nvSpPr>
        <p:spPr>
          <a:xfrm>
            <a:off x="4151627" y="1901927"/>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54" name="CustomShape 8">
            <a:extLst>
              <a:ext uri="{FF2B5EF4-FFF2-40B4-BE49-F238E27FC236}">
                <a16:creationId xmlns:a16="http://schemas.microsoft.com/office/drawing/2014/main" id="{22AFF32B-DB98-C64C-89E8-BF2257B2DCFA}"/>
              </a:ext>
            </a:extLst>
          </p:cNvPr>
          <p:cNvSpPr/>
          <p:nvPr/>
        </p:nvSpPr>
        <p:spPr>
          <a:xfrm>
            <a:off x="2445795" y="189253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55" name="Straight Connector 54">
            <a:extLst>
              <a:ext uri="{FF2B5EF4-FFF2-40B4-BE49-F238E27FC236}">
                <a16:creationId xmlns:a16="http://schemas.microsoft.com/office/drawing/2014/main" id="{C63CF39E-0C6C-A84E-B493-CE0D03FC8329}"/>
              </a:ext>
            </a:extLst>
          </p:cNvPr>
          <p:cNvCxnSpPr>
            <a:cxnSpLocks/>
            <a:endCxn id="52" idx="1"/>
          </p:cNvCxnSpPr>
          <p:nvPr/>
        </p:nvCxnSpPr>
        <p:spPr>
          <a:xfrm>
            <a:off x="3185487" y="227286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08A2B4-5FE5-1A43-A536-13040EF80D7A}"/>
              </a:ext>
            </a:extLst>
          </p:cNvPr>
          <p:cNvCxnSpPr>
            <a:cxnSpLocks/>
          </p:cNvCxnSpPr>
          <p:nvPr/>
        </p:nvCxnSpPr>
        <p:spPr>
          <a:xfrm>
            <a:off x="5029197" y="226789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DF560E1-41D5-8F4F-A0D1-2D86AE2D0EEC}"/>
              </a:ext>
            </a:extLst>
          </p:cNvPr>
          <p:cNvSpPr>
            <a:spLocks noChangeAspect="1"/>
          </p:cNvSpPr>
          <p:nvPr/>
        </p:nvSpPr>
        <p:spPr>
          <a:xfrm>
            <a:off x="390891" y="1863769"/>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a:extLst>
              <a:ext uri="{FF2B5EF4-FFF2-40B4-BE49-F238E27FC236}">
                <a16:creationId xmlns:a16="http://schemas.microsoft.com/office/drawing/2014/main" id="{B4A8F231-63A7-8845-BF06-5E0CEFCBC7AD}"/>
              </a:ext>
            </a:extLst>
          </p:cNvPr>
          <p:cNvSpPr txBox="1"/>
          <p:nvPr/>
        </p:nvSpPr>
        <p:spPr>
          <a:xfrm>
            <a:off x="434395" y="1881703"/>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76F93AE1-6F6C-8F4B-82DD-5EEC0191D470}"/>
              </a:ext>
            </a:extLst>
          </p:cNvPr>
          <p:cNvCxnSpPr>
            <a:cxnSpLocks/>
          </p:cNvCxnSpPr>
          <p:nvPr/>
        </p:nvCxnSpPr>
        <p:spPr>
          <a:xfrm>
            <a:off x="1242387" y="226789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50214A4A-E8E8-4245-8F3F-5E05DC35839B}"/>
              </a:ext>
            </a:extLst>
          </p:cNvPr>
          <p:cNvSpPr/>
          <p:nvPr/>
        </p:nvSpPr>
        <p:spPr>
          <a:xfrm rot="14119812">
            <a:off x="2784788" y="2888371"/>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 name="Straight Arrow Connector 2">
            <a:extLst>
              <a:ext uri="{FF2B5EF4-FFF2-40B4-BE49-F238E27FC236}">
                <a16:creationId xmlns:a16="http://schemas.microsoft.com/office/drawing/2014/main" id="{ECF30E16-4839-9444-99B5-F55F9F876DA3}"/>
              </a:ext>
            </a:extLst>
          </p:cNvPr>
          <p:cNvCxnSpPr>
            <a:cxnSpLocks/>
          </p:cNvCxnSpPr>
          <p:nvPr/>
        </p:nvCxnSpPr>
        <p:spPr>
          <a:xfrm flipH="1">
            <a:off x="7026966"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1A40A15-EEEF-DE40-ABA1-C63639DF6D5E}"/>
              </a:ext>
            </a:extLst>
          </p:cNvPr>
          <p:cNvCxnSpPr>
            <a:cxnSpLocks/>
          </p:cNvCxnSpPr>
          <p:nvPr/>
        </p:nvCxnSpPr>
        <p:spPr>
          <a:xfrm>
            <a:off x="1309875"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67A5BC-153A-1840-B88C-D6766F663910}"/>
              </a:ext>
            </a:extLst>
          </p:cNvPr>
          <p:cNvSpPr txBox="1"/>
          <p:nvPr/>
        </p:nvSpPr>
        <p:spPr>
          <a:xfrm>
            <a:off x="7333285" y="1662008"/>
            <a:ext cx="528287"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1.</a:t>
            </a:r>
          </a:p>
        </p:txBody>
      </p:sp>
      <p:sp>
        <p:nvSpPr>
          <p:cNvPr id="63" name="TextBox 62">
            <a:extLst>
              <a:ext uri="{FF2B5EF4-FFF2-40B4-BE49-F238E27FC236}">
                <a16:creationId xmlns:a16="http://schemas.microsoft.com/office/drawing/2014/main" id="{71287FFB-84B5-664E-85A2-2893A313E90B}"/>
              </a:ext>
            </a:extLst>
          </p:cNvPr>
          <p:cNvSpPr txBox="1"/>
          <p:nvPr/>
        </p:nvSpPr>
        <p:spPr>
          <a:xfrm>
            <a:off x="1548010" y="1662008"/>
            <a:ext cx="47320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1.</a:t>
            </a:r>
          </a:p>
        </p:txBody>
      </p:sp>
      <p:pic>
        <p:nvPicPr>
          <p:cNvPr id="11" name="Picture 10">
            <a:extLst>
              <a:ext uri="{FF2B5EF4-FFF2-40B4-BE49-F238E27FC236}">
                <a16:creationId xmlns:a16="http://schemas.microsoft.com/office/drawing/2014/main" id="{1C97BA6B-466C-214B-95F7-108879138242}"/>
              </a:ext>
            </a:extLst>
          </p:cNvPr>
          <p:cNvPicPr>
            <a:picLocks noChangeAspect="1"/>
          </p:cNvPicPr>
          <p:nvPr/>
        </p:nvPicPr>
        <p:blipFill>
          <a:blip r:embed="rId2"/>
          <a:stretch>
            <a:fillRect/>
          </a:stretch>
        </p:blipFill>
        <p:spPr>
          <a:xfrm>
            <a:off x="7074955" y="2412135"/>
            <a:ext cx="777454" cy="169012"/>
          </a:xfrm>
          <a:prstGeom prst="rect">
            <a:avLst/>
          </a:prstGeom>
        </p:spPr>
      </p:pic>
      <p:pic>
        <p:nvPicPr>
          <p:cNvPr id="14" name="Picture 13">
            <a:extLst>
              <a:ext uri="{FF2B5EF4-FFF2-40B4-BE49-F238E27FC236}">
                <a16:creationId xmlns:a16="http://schemas.microsoft.com/office/drawing/2014/main" id="{BE0380A1-5A70-3C4A-BBEA-25F74BE30177}"/>
              </a:ext>
            </a:extLst>
          </p:cNvPr>
          <p:cNvPicPr>
            <a:picLocks noChangeAspect="1"/>
          </p:cNvPicPr>
          <p:nvPr/>
        </p:nvPicPr>
        <p:blipFill>
          <a:blip r:embed="rId3"/>
          <a:stretch>
            <a:fillRect/>
          </a:stretch>
        </p:blipFill>
        <p:spPr>
          <a:xfrm>
            <a:off x="1335944" y="2397099"/>
            <a:ext cx="842352" cy="186361"/>
          </a:xfrm>
          <a:prstGeom prst="rect">
            <a:avLst/>
          </a:prstGeom>
        </p:spPr>
      </p:pic>
      <p:pic>
        <p:nvPicPr>
          <p:cNvPr id="18" name="Picture 17">
            <a:extLst>
              <a:ext uri="{FF2B5EF4-FFF2-40B4-BE49-F238E27FC236}">
                <a16:creationId xmlns:a16="http://schemas.microsoft.com/office/drawing/2014/main" id="{3F9ED723-3449-8144-A18E-3FC53BF4DA04}"/>
              </a:ext>
            </a:extLst>
          </p:cNvPr>
          <p:cNvPicPr>
            <a:picLocks noChangeAspect="1"/>
          </p:cNvPicPr>
          <p:nvPr/>
        </p:nvPicPr>
        <p:blipFill>
          <a:blip r:embed="rId4"/>
          <a:stretch>
            <a:fillRect/>
          </a:stretch>
        </p:blipFill>
        <p:spPr>
          <a:xfrm>
            <a:off x="405327" y="3082985"/>
            <a:ext cx="1226251" cy="188263"/>
          </a:xfrm>
          <a:prstGeom prst="rect">
            <a:avLst/>
          </a:prstGeom>
        </p:spPr>
      </p:pic>
      <p:pic>
        <p:nvPicPr>
          <p:cNvPr id="19" name="Picture 18">
            <a:extLst>
              <a:ext uri="{FF2B5EF4-FFF2-40B4-BE49-F238E27FC236}">
                <a16:creationId xmlns:a16="http://schemas.microsoft.com/office/drawing/2014/main" id="{0C2F46F7-021E-BF48-81B6-179F3105C098}"/>
              </a:ext>
            </a:extLst>
          </p:cNvPr>
          <p:cNvPicPr>
            <a:picLocks noChangeAspect="1"/>
          </p:cNvPicPr>
          <p:nvPr/>
        </p:nvPicPr>
        <p:blipFill>
          <a:blip r:embed="rId5"/>
          <a:stretch>
            <a:fillRect/>
          </a:stretch>
        </p:blipFill>
        <p:spPr>
          <a:xfrm>
            <a:off x="7508628" y="3092916"/>
            <a:ext cx="1291936" cy="195908"/>
          </a:xfrm>
          <a:prstGeom prst="rect">
            <a:avLst/>
          </a:prstGeom>
        </p:spPr>
      </p:pic>
      <p:pic>
        <p:nvPicPr>
          <p:cNvPr id="20" name="Picture 19">
            <a:extLst>
              <a:ext uri="{FF2B5EF4-FFF2-40B4-BE49-F238E27FC236}">
                <a16:creationId xmlns:a16="http://schemas.microsoft.com/office/drawing/2014/main" id="{78E41AE9-34D2-EE41-8531-9B2F6FE7DBBD}"/>
              </a:ext>
            </a:extLst>
          </p:cNvPr>
          <p:cNvPicPr>
            <a:picLocks noChangeAspect="1"/>
          </p:cNvPicPr>
          <p:nvPr/>
        </p:nvPicPr>
        <p:blipFill>
          <a:blip r:embed="rId6"/>
          <a:stretch>
            <a:fillRect/>
          </a:stretch>
        </p:blipFill>
        <p:spPr>
          <a:xfrm>
            <a:off x="168759" y="3801633"/>
            <a:ext cx="4134889" cy="745317"/>
          </a:xfrm>
          <a:prstGeom prst="rect">
            <a:avLst/>
          </a:prstGeom>
        </p:spPr>
      </p:pic>
      <p:pic>
        <p:nvPicPr>
          <p:cNvPr id="21" name="Picture 20">
            <a:extLst>
              <a:ext uri="{FF2B5EF4-FFF2-40B4-BE49-F238E27FC236}">
                <a16:creationId xmlns:a16="http://schemas.microsoft.com/office/drawing/2014/main" id="{7C6F1C65-107F-2A47-8179-B240F846219A}"/>
              </a:ext>
            </a:extLst>
          </p:cNvPr>
          <p:cNvPicPr>
            <a:picLocks noChangeAspect="1"/>
          </p:cNvPicPr>
          <p:nvPr/>
        </p:nvPicPr>
        <p:blipFill>
          <a:blip r:embed="rId7"/>
          <a:stretch>
            <a:fillRect/>
          </a:stretch>
        </p:blipFill>
        <p:spPr>
          <a:xfrm>
            <a:off x="979789" y="4762553"/>
            <a:ext cx="933188" cy="509012"/>
          </a:xfrm>
          <a:prstGeom prst="rect">
            <a:avLst/>
          </a:prstGeom>
        </p:spPr>
      </p:pic>
      <p:pic>
        <p:nvPicPr>
          <p:cNvPr id="22" name="Picture 21">
            <a:extLst>
              <a:ext uri="{FF2B5EF4-FFF2-40B4-BE49-F238E27FC236}">
                <a16:creationId xmlns:a16="http://schemas.microsoft.com/office/drawing/2014/main" id="{88D1EEB5-7F0E-2546-B6FD-BFAA5E71D595}"/>
              </a:ext>
            </a:extLst>
          </p:cNvPr>
          <p:cNvPicPr>
            <a:picLocks noChangeAspect="1"/>
          </p:cNvPicPr>
          <p:nvPr/>
        </p:nvPicPr>
        <p:blipFill>
          <a:blip r:embed="rId8"/>
          <a:stretch>
            <a:fillRect/>
          </a:stretch>
        </p:blipFill>
        <p:spPr>
          <a:xfrm>
            <a:off x="999267" y="5535247"/>
            <a:ext cx="560781" cy="204521"/>
          </a:xfrm>
          <a:prstGeom prst="rect">
            <a:avLst/>
          </a:prstGeom>
        </p:spPr>
      </p:pic>
      <p:pic>
        <p:nvPicPr>
          <p:cNvPr id="23" name="Picture 22">
            <a:extLst>
              <a:ext uri="{FF2B5EF4-FFF2-40B4-BE49-F238E27FC236}">
                <a16:creationId xmlns:a16="http://schemas.microsoft.com/office/drawing/2014/main" id="{35AAA877-6BE4-4F4F-B6FB-79A3FEF4691C}"/>
              </a:ext>
            </a:extLst>
          </p:cNvPr>
          <p:cNvPicPr>
            <a:picLocks noChangeAspect="1"/>
          </p:cNvPicPr>
          <p:nvPr/>
        </p:nvPicPr>
        <p:blipFill>
          <a:blip r:embed="rId9"/>
          <a:stretch>
            <a:fillRect/>
          </a:stretch>
        </p:blipFill>
        <p:spPr>
          <a:xfrm>
            <a:off x="4945510" y="3744208"/>
            <a:ext cx="4178612" cy="754380"/>
          </a:xfrm>
          <a:prstGeom prst="rect">
            <a:avLst/>
          </a:prstGeom>
        </p:spPr>
      </p:pic>
      <p:pic>
        <p:nvPicPr>
          <p:cNvPr id="24" name="Picture 23">
            <a:extLst>
              <a:ext uri="{FF2B5EF4-FFF2-40B4-BE49-F238E27FC236}">
                <a16:creationId xmlns:a16="http://schemas.microsoft.com/office/drawing/2014/main" id="{31FA034C-7FBB-7E4C-85BA-A058E9AAB01A}"/>
              </a:ext>
            </a:extLst>
          </p:cNvPr>
          <p:cNvPicPr>
            <a:picLocks noChangeAspect="1"/>
          </p:cNvPicPr>
          <p:nvPr/>
        </p:nvPicPr>
        <p:blipFill>
          <a:blip r:embed="rId10"/>
          <a:stretch>
            <a:fillRect/>
          </a:stretch>
        </p:blipFill>
        <p:spPr>
          <a:xfrm>
            <a:off x="5802811" y="4755789"/>
            <a:ext cx="933188" cy="516232"/>
          </a:xfrm>
          <a:prstGeom prst="rect">
            <a:avLst/>
          </a:prstGeom>
        </p:spPr>
      </p:pic>
      <p:pic>
        <p:nvPicPr>
          <p:cNvPr id="25" name="Picture 24">
            <a:extLst>
              <a:ext uri="{FF2B5EF4-FFF2-40B4-BE49-F238E27FC236}">
                <a16:creationId xmlns:a16="http://schemas.microsoft.com/office/drawing/2014/main" id="{7C66CDC8-F6C4-F94B-A3A5-0ED652491FAA}"/>
              </a:ext>
            </a:extLst>
          </p:cNvPr>
          <p:cNvPicPr>
            <a:picLocks noChangeAspect="1"/>
          </p:cNvPicPr>
          <p:nvPr/>
        </p:nvPicPr>
        <p:blipFill>
          <a:blip r:embed="rId11"/>
          <a:stretch>
            <a:fillRect/>
          </a:stretch>
        </p:blipFill>
        <p:spPr>
          <a:xfrm>
            <a:off x="5802811" y="5559625"/>
            <a:ext cx="559493" cy="204050"/>
          </a:xfrm>
          <a:prstGeom prst="rect">
            <a:avLst/>
          </a:prstGeom>
        </p:spPr>
      </p:pic>
    </p:spTree>
    <p:extLst>
      <p:ext uri="{BB962C8B-B14F-4D97-AF65-F5344CB8AC3E}">
        <p14:creationId xmlns:p14="http://schemas.microsoft.com/office/powerpoint/2010/main" val="109538096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Belief Propagation</a:t>
            </a:r>
            <a:endParaRPr lang="en-US" sz="2400" spc="-1" dirty="0">
              <a:latin typeface="Arial"/>
            </a:endParaRPr>
          </a:p>
        </p:txBody>
      </p:sp>
      <p:sp>
        <p:nvSpPr>
          <p:cNvPr id="27" name="Oval 26">
            <a:extLst>
              <a:ext uri="{FF2B5EF4-FFF2-40B4-BE49-F238E27FC236}">
                <a16:creationId xmlns:a16="http://schemas.microsoft.com/office/drawing/2014/main" id="{13E442F5-BECB-E84F-BF42-8AD1E995C9F0}"/>
              </a:ext>
            </a:extLst>
          </p:cNvPr>
          <p:cNvSpPr>
            <a:spLocks noChangeAspect="1"/>
          </p:cNvSpPr>
          <p:nvPr/>
        </p:nvSpPr>
        <p:spPr>
          <a:xfrm>
            <a:off x="6040228" y="180892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AAA4893-4AE2-CC45-B7D7-7A5D09BF07AA}"/>
              </a:ext>
            </a:extLst>
          </p:cNvPr>
          <p:cNvSpPr>
            <a:spLocks noChangeAspect="1"/>
          </p:cNvSpPr>
          <p:nvPr/>
        </p:nvSpPr>
        <p:spPr>
          <a:xfrm>
            <a:off x="7979417" y="1849205"/>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C5EBADC-93D7-4B4A-AEE3-34F4D8DD9B2B}"/>
              </a:ext>
            </a:extLst>
          </p:cNvPr>
          <p:cNvSpPr txBox="1"/>
          <p:nvPr/>
        </p:nvSpPr>
        <p:spPr>
          <a:xfrm>
            <a:off x="8022921" y="1867139"/>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0" name="CustomShape 8">
            <a:extLst>
              <a:ext uri="{FF2B5EF4-FFF2-40B4-BE49-F238E27FC236}">
                <a16:creationId xmlns:a16="http://schemas.microsoft.com/office/drawing/2014/main" id="{5D49C9B4-AF2E-1D45-9F0F-6B2DA70A6C08}"/>
              </a:ext>
            </a:extLst>
          </p:cNvPr>
          <p:cNvSpPr/>
          <p:nvPr/>
        </p:nvSpPr>
        <p:spPr>
          <a:xfrm>
            <a:off x="6247516" y="189750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1" name="Straight Connector 30">
            <a:extLst>
              <a:ext uri="{FF2B5EF4-FFF2-40B4-BE49-F238E27FC236}">
                <a16:creationId xmlns:a16="http://schemas.microsoft.com/office/drawing/2014/main" id="{267A9F5A-01C1-D14B-95C9-6DD2B79EA449}"/>
              </a:ext>
            </a:extLst>
          </p:cNvPr>
          <p:cNvCxnSpPr>
            <a:cxnSpLocks/>
            <a:endCxn id="28" idx="1"/>
          </p:cNvCxnSpPr>
          <p:nvPr/>
        </p:nvCxnSpPr>
        <p:spPr>
          <a:xfrm>
            <a:off x="6987209" y="2277830"/>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E81EC53-CD75-0844-98F3-8BC4ACA12155}"/>
              </a:ext>
            </a:extLst>
          </p:cNvPr>
          <p:cNvSpPr>
            <a:spLocks noChangeAspect="1"/>
          </p:cNvSpPr>
          <p:nvPr/>
        </p:nvSpPr>
        <p:spPr>
          <a:xfrm>
            <a:off x="2238507" y="1803953"/>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FC685735-3629-FB41-BB14-C16EF44B4715}"/>
              </a:ext>
            </a:extLst>
          </p:cNvPr>
          <p:cNvSpPr>
            <a:spLocks noChangeAspect="1"/>
          </p:cNvSpPr>
          <p:nvPr/>
        </p:nvSpPr>
        <p:spPr>
          <a:xfrm>
            <a:off x="4177696" y="184423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4CF37C5C-551A-1E40-8557-ADF382049F9A}"/>
              </a:ext>
            </a:extLst>
          </p:cNvPr>
          <p:cNvSpPr txBox="1"/>
          <p:nvPr/>
        </p:nvSpPr>
        <p:spPr>
          <a:xfrm>
            <a:off x="4151627" y="1901927"/>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54" name="CustomShape 8">
            <a:extLst>
              <a:ext uri="{FF2B5EF4-FFF2-40B4-BE49-F238E27FC236}">
                <a16:creationId xmlns:a16="http://schemas.microsoft.com/office/drawing/2014/main" id="{22AFF32B-DB98-C64C-89E8-BF2257B2DCFA}"/>
              </a:ext>
            </a:extLst>
          </p:cNvPr>
          <p:cNvSpPr/>
          <p:nvPr/>
        </p:nvSpPr>
        <p:spPr>
          <a:xfrm>
            <a:off x="2445795" y="189253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55" name="Straight Connector 54">
            <a:extLst>
              <a:ext uri="{FF2B5EF4-FFF2-40B4-BE49-F238E27FC236}">
                <a16:creationId xmlns:a16="http://schemas.microsoft.com/office/drawing/2014/main" id="{C63CF39E-0C6C-A84E-B493-CE0D03FC8329}"/>
              </a:ext>
            </a:extLst>
          </p:cNvPr>
          <p:cNvCxnSpPr>
            <a:cxnSpLocks/>
            <a:endCxn id="52" idx="1"/>
          </p:cNvCxnSpPr>
          <p:nvPr/>
        </p:nvCxnSpPr>
        <p:spPr>
          <a:xfrm>
            <a:off x="3185487" y="227286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08A2B4-5FE5-1A43-A536-13040EF80D7A}"/>
              </a:ext>
            </a:extLst>
          </p:cNvPr>
          <p:cNvCxnSpPr>
            <a:cxnSpLocks/>
          </p:cNvCxnSpPr>
          <p:nvPr/>
        </p:nvCxnSpPr>
        <p:spPr>
          <a:xfrm>
            <a:off x="5029197" y="226789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DF560E1-41D5-8F4F-A0D1-2D86AE2D0EEC}"/>
              </a:ext>
            </a:extLst>
          </p:cNvPr>
          <p:cNvSpPr>
            <a:spLocks noChangeAspect="1"/>
          </p:cNvSpPr>
          <p:nvPr/>
        </p:nvSpPr>
        <p:spPr>
          <a:xfrm>
            <a:off x="390891" y="1863769"/>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a:extLst>
              <a:ext uri="{FF2B5EF4-FFF2-40B4-BE49-F238E27FC236}">
                <a16:creationId xmlns:a16="http://schemas.microsoft.com/office/drawing/2014/main" id="{B4A8F231-63A7-8845-BF06-5E0CEFCBC7AD}"/>
              </a:ext>
            </a:extLst>
          </p:cNvPr>
          <p:cNvSpPr txBox="1"/>
          <p:nvPr/>
        </p:nvSpPr>
        <p:spPr>
          <a:xfrm>
            <a:off x="434395" y="1881703"/>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76F93AE1-6F6C-8F4B-82DD-5EEC0191D470}"/>
              </a:ext>
            </a:extLst>
          </p:cNvPr>
          <p:cNvCxnSpPr>
            <a:cxnSpLocks/>
          </p:cNvCxnSpPr>
          <p:nvPr/>
        </p:nvCxnSpPr>
        <p:spPr>
          <a:xfrm>
            <a:off x="1242387" y="226789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50214A4A-E8E8-4245-8F3F-5E05DC35839B}"/>
              </a:ext>
            </a:extLst>
          </p:cNvPr>
          <p:cNvSpPr/>
          <p:nvPr/>
        </p:nvSpPr>
        <p:spPr>
          <a:xfrm rot="14119812">
            <a:off x="2784788" y="2888371"/>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2" name="Straight Arrow Connector 31">
            <a:extLst>
              <a:ext uri="{FF2B5EF4-FFF2-40B4-BE49-F238E27FC236}">
                <a16:creationId xmlns:a16="http://schemas.microsoft.com/office/drawing/2014/main" id="{304F9C13-C282-E64E-AAFB-E1C5B73C34DC}"/>
              </a:ext>
            </a:extLst>
          </p:cNvPr>
          <p:cNvCxnSpPr>
            <a:cxnSpLocks/>
          </p:cNvCxnSpPr>
          <p:nvPr/>
        </p:nvCxnSpPr>
        <p:spPr>
          <a:xfrm flipH="1">
            <a:off x="5084815"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77C973A-77CF-3E42-9749-A6E1E2263F2C}"/>
              </a:ext>
            </a:extLst>
          </p:cNvPr>
          <p:cNvSpPr txBox="1"/>
          <p:nvPr/>
        </p:nvSpPr>
        <p:spPr>
          <a:xfrm>
            <a:off x="5420819" y="1662008"/>
            <a:ext cx="644089"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2.</a:t>
            </a:r>
          </a:p>
        </p:txBody>
      </p:sp>
      <p:pic>
        <p:nvPicPr>
          <p:cNvPr id="2" name="Picture 1">
            <a:extLst>
              <a:ext uri="{FF2B5EF4-FFF2-40B4-BE49-F238E27FC236}">
                <a16:creationId xmlns:a16="http://schemas.microsoft.com/office/drawing/2014/main" id="{E77BFD26-B64E-EE4D-8803-BD1168674880}"/>
              </a:ext>
            </a:extLst>
          </p:cNvPr>
          <p:cNvPicPr>
            <a:picLocks noChangeAspect="1"/>
          </p:cNvPicPr>
          <p:nvPr/>
        </p:nvPicPr>
        <p:blipFill>
          <a:blip r:embed="rId2"/>
          <a:stretch>
            <a:fillRect/>
          </a:stretch>
        </p:blipFill>
        <p:spPr>
          <a:xfrm>
            <a:off x="5100946" y="2416022"/>
            <a:ext cx="933143" cy="178081"/>
          </a:xfrm>
          <a:prstGeom prst="rect">
            <a:avLst/>
          </a:prstGeom>
        </p:spPr>
      </p:pic>
      <p:pic>
        <p:nvPicPr>
          <p:cNvPr id="8" name="Picture 7">
            <a:extLst>
              <a:ext uri="{FF2B5EF4-FFF2-40B4-BE49-F238E27FC236}">
                <a16:creationId xmlns:a16="http://schemas.microsoft.com/office/drawing/2014/main" id="{7F617A4D-1456-544D-9CDC-AC3C98D669F9}"/>
              </a:ext>
            </a:extLst>
          </p:cNvPr>
          <p:cNvPicPr>
            <a:picLocks noChangeAspect="1"/>
          </p:cNvPicPr>
          <p:nvPr/>
        </p:nvPicPr>
        <p:blipFill>
          <a:blip r:embed="rId3"/>
          <a:stretch>
            <a:fillRect/>
          </a:stretch>
        </p:blipFill>
        <p:spPr>
          <a:xfrm>
            <a:off x="2167116" y="3939209"/>
            <a:ext cx="3028950" cy="819150"/>
          </a:xfrm>
          <a:prstGeom prst="rect">
            <a:avLst/>
          </a:prstGeom>
        </p:spPr>
      </p:pic>
      <p:pic>
        <p:nvPicPr>
          <p:cNvPr id="9" name="Picture 8">
            <a:extLst>
              <a:ext uri="{FF2B5EF4-FFF2-40B4-BE49-F238E27FC236}">
                <a16:creationId xmlns:a16="http://schemas.microsoft.com/office/drawing/2014/main" id="{97DFEAB6-A0F8-2B49-B7A0-1A777639DDD5}"/>
              </a:ext>
            </a:extLst>
          </p:cNvPr>
          <p:cNvPicPr>
            <a:picLocks noChangeAspect="1"/>
          </p:cNvPicPr>
          <p:nvPr/>
        </p:nvPicPr>
        <p:blipFill>
          <a:blip r:embed="rId4"/>
          <a:stretch>
            <a:fillRect/>
          </a:stretch>
        </p:blipFill>
        <p:spPr>
          <a:xfrm>
            <a:off x="1848095" y="4929308"/>
            <a:ext cx="1447800" cy="238125"/>
          </a:xfrm>
          <a:prstGeom prst="rect">
            <a:avLst/>
          </a:prstGeom>
        </p:spPr>
      </p:pic>
      <p:pic>
        <p:nvPicPr>
          <p:cNvPr id="10" name="Picture 9">
            <a:extLst>
              <a:ext uri="{FF2B5EF4-FFF2-40B4-BE49-F238E27FC236}">
                <a16:creationId xmlns:a16="http://schemas.microsoft.com/office/drawing/2014/main" id="{3B807161-1AB7-8540-84DA-C21DB51FB529}"/>
              </a:ext>
            </a:extLst>
          </p:cNvPr>
          <p:cNvPicPr>
            <a:picLocks noChangeAspect="1"/>
          </p:cNvPicPr>
          <p:nvPr/>
        </p:nvPicPr>
        <p:blipFill>
          <a:blip r:embed="rId5"/>
          <a:stretch>
            <a:fillRect/>
          </a:stretch>
        </p:blipFill>
        <p:spPr>
          <a:xfrm>
            <a:off x="1860533" y="5358849"/>
            <a:ext cx="809625" cy="295275"/>
          </a:xfrm>
          <a:prstGeom prst="rect">
            <a:avLst/>
          </a:prstGeom>
        </p:spPr>
      </p:pic>
      <p:pic>
        <p:nvPicPr>
          <p:cNvPr id="11" name="Picture 10">
            <a:extLst>
              <a:ext uri="{FF2B5EF4-FFF2-40B4-BE49-F238E27FC236}">
                <a16:creationId xmlns:a16="http://schemas.microsoft.com/office/drawing/2014/main" id="{F6CAC5AF-3DBB-C64E-88C5-92CB5942D7E7}"/>
              </a:ext>
            </a:extLst>
          </p:cNvPr>
          <p:cNvPicPr>
            <a:picLocks noChangeAspect="1"/>
          </p:cNvPicPr>
          <p:nvPr/>
        </p:nvPicPr>
        <p:blipFill>
          <a:blip r:embed="rId6"/>
          <a:stretch>
            <a:fillRect/>
          </a:stretch>
        </p:blipFill>
        <p:spPr>
          <a:xfrm>
            <a:off x="390891" y="4136982"/>
            <a:ext cx="1638300" cy="238125"/>
          </a:xfrm>
          <a:prstGeom prst="rect">
            <a:avLst/>
          </a:prstGeom>
        </p:spPr>
      </p:pic>
      <p:pic>
        <p:nvPicPr>
          <p:cNvPr id="12" name="Picture 11">
            <a:extLst>
              <a:ext uri="{FF2B5EF4-FFF2-40B4-BE49-F238E27FC236}">
                <a16:creationId xmlns:a16="http://schemas.microsoft.com/office/drawing/2014/main" id="{E88154FD-7E1C-5C47-A715-16BE4F99AC68}"/>
              </a:ext>
            </a:extLst>
          </p:cNvPr>
          <p:cNvPicPr>
            <a:picLocks noChangeAspect="1"/>
          </p:cNvPicPr>
          <p:nvPr/>
        </p:nvPicPr>
        <p:blipFill>
          <a:blip r:embed="rId7"/>
          <a:stretch>
            <a:fillRect/>
          </a:stretch>
        </p:blipFill>
        <p:spPr>
          <a:xfrm>
            <a:off x="5655460" y="3076164"/>
            <a:ext cx="1951796" cy="227096"/>
          </a:xfrm>
          <a:prstGeom prst="rect">
            <a:avLst/>
          </a:prstGeom>
        </p:spPr>
      </p:pic>
    </p:spTree>
    <p:extLst>
      <p:ext uri="{BB962C8B-B14F-4D97-AF65-F5344CB8AC3E}">
        <p14:creationId xmlns:p14="http://schemas.microsoft.com/office/powerpoint/2010/main" val="322259166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Belief Propagation</a:t>
            </a:r>
            <a:endParaRPr lang="en-US" sz="2400" spc="-1" dirty="0">
              <a:latin typeface="Arial"/>
            </a:endParaRPr>
          </a:p>
        </p:txBody>
      </p:sp>
      <p:sp>
        <p:nvSpPr>
          <p:cNvPr id="27" name="Oval 26">
            <a:extLst>
              <a:ext uri="{FF2B5EF4-FFF2-40B4-BE49-F238E27FC236}">
                <a16:creationId xmlns:a16="http://schemas.microsoft.com/office/drawing/2014/main" id="{13E442F5-BECB-E84F-BF42-8AD1E995C9F0}"/>
              </a:ext>
            </a:extLst>
          </p:cNvPr>
          <p:cNvSpPr>
            <a:spLocks noChangeAspect="1"/>
          </p:cNvSpPr>
          <p:nvPr/>
        </p:nvSpPr>
        <p:spPr>
          <a:xfrm>
            <a:off x="6040228" y="180892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AAA4893-4AE2-CC45-B7D7-7A5D09BF07AA}"/>
              </a:ext>
            </a:extLst>
          </p:cNvPr>
          <p:cNvSpPr>
            <a:spLocks noChangeAspect="1"/>
          </p:cNvSpPr>
          <p:nvPr/>
        </p:nvSpPr>
        <p:spPr>
          <a:xfrm>
            <a:off x="7979417" y="1849205"/>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C5EBADC-93D7-4B4A-AEE3-34F4D8DD9B2B}"/>
              </a:ext>
            </a:extLst>
          </p:cNvPr>
          <p:cNvSpPr txBox="1"/>
          <p:nvPr/>
        </p:nvSpPr>
        <p:spPr>
          <a:xfrm>
            <a:off x="8022921" y="1867139"/>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0" name="CustomShape 8">
            <a:extLst>
              <a:ext uri="{FF2B5EF4-FFF2-40B4-BE49-F238E27FC236}">
                <a16:creationId xmlns:a16="http://schemas.microsoft.com/office/drawing/2014/main" id="{5D49C9B4-AF2E-1D45-9F0F-6B2DA70A6C08}"/>
              </a:ext>
            </a:extLst>
          </p:cNvPr>
          <p:cNvSpPr/>
          <p:nvPr/>
        </p:nvSpPr>
        <p:spPr>
          <a:xfrm>
            <a:off x="6247516" y="189750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1" name="Straight Connector 30">
            <a:extLst>
              <a:ext uri="{FF2B5EF4-FFF2-40B4-BE49-F238E27FC236}">
                <a16:creationId xmlns:a16="http://schemas.microsoft.com/office/drawing/2014/main" id="{267A9F5A-01C1-D14B-95C9-6DD2B79EA449}"/>
              </a:ext>
            </a:extLst>
          </p:cNvPr>
          <p:cNvCxnSpPr>
            <a:cxnSpLocks/>
            <a:endCxn id="28" idx="1"/>
          </p:cNvCxnSpPr>
          <p:nvPr/>
        </p:nvCxnSpPr>
        <p:spPr>
          <a:xfrm>
            <a:off x="6987209" y="2277830"/>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E81EC53-CD75-0844-98F3-8BC4ACA12155}"/>
              </a:ext>
            </a:extLst>
          </p:cNvPr>
          <p:cNvSpPr>
            <a:spLocks noChangeAspect="1"/>
          </p:cNvSpPr>
          <p:nvPr/>
        </p:nvSpPr>
        <p:spPr>
          <a:xfrm>
            <a:off x="2238507" y="1803953"/>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FC685735-3629-FB41-BB14-C16EF44B4715}"/>
              </a:ext>
            </a:extLst>
          </p:cNvPr>
          <p:cNvSpPr>
            <a:spLocks noChangeAspect="1"/>
          </p:cNvSpPr>
          <p:nvPr/>
        </p:nvSpPr>
        <p:spPr>
          <a:xfrm>
            <a:off x="4177696" y="184423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4CF37C5C-551A-1E40-8557-ADF382049F9A}"/>
              </a:ext>
            </a:extLst>
          </p:cNvPr>
          <p:cNvSpPr txBox="1"/>
          <p:nvPr/>
        </p:nvSpPr>
        <p:spPr>
          <a:xfrm>
            <a:off x="4151627" y="1901927"/>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54" name="CustomShape 8">
            <a:extLst>
              <a:ext uri="{FF2B5EF4-FFF2-40B4-BE49-F238E27FC236}">
                <a16:creationId xmlns:a16="http://schemas.microsoft.com/office/drawing/2014/main" id="{22AFF32B-DB98-C64C-89E8-BF2257B2DCFA}"/>
              </a:ext>
            </a:extLst>
          </p:cNvPr>
          <p:cNvSpPr/>
          <p:nvPr/>
        </p:nvSpPr>
        <p:spPr>
          <a:xfrm>
            <a:off x="2445795" y="189253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55" name="Straight Connector 54">
            <a:extLst>
              <a:ext uri="{FF2B5EF4-FFF2-40B4-BE49-F238E27FC236}">
                <a16:creationId xmlns:a16="http://schemas.microsoft.com/office/drawing/2014/main" id="{C63CF39E-0C6C-A84E-B493-CE0D03FC8329}"/>
              </a:ext>
            </a:extLst>
          </p:cNvPr>
          <p:cNvCxnSpPr>
            <a:cxnSpLocks/>
            <a:endCxn id="52" idx="1"/>
          </p:cNvCxnSpPr>
          <p:nvPr/>
        </p:nvCxnSpPr>
        <p:spPr>
          <a:xfrm>
            <a:off x="3185487" y="227286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08A2B4-5FE5-1A43-A536-13040EF80D7A}"/>
              </a:ext>
            </a:extLst>
          </p:cNvPr>
          <p:cNvCxnSpPr>
            <a:cxnSpLocks/>
          </p:cNvCxnSpPr>
          <p:nvPr/>
        </p:nvCxnSpPr>
        <p:spPr>
          <a:xfrm>
            <a:off x="5029197" y="226789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DF560E1-41D5-8F4F-A0D1-2D86AE2D0EEC}"/>
              </a:ext>
            </a:extLst>
          </p:cNvPr>
          <p:cNvSpPr>
            <a:spLocks noChangeAspect="1"/>
          </p:cNvSpPr>
          <p:nvPr/>
        </p:nvSpPr>
        <p:spPr>
          <a:xfrm>
            <a:off x="390891" y="1863769"/>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a:extLst>
              <a:ext uri="{FF2B5EF4-FFF2-40B4-BE49-F238E27FC236}">
                <a16:creationId xmlns:a16="http://schemas.microsoft.com/office/drawing/2014/main" id="{B4A8F231-63A7-8845-BF06-5E0CEFCBC7AD}"/>
              </a:ext>
            </a:extLst>
          </p:cNvPr>
          <p:cNvSpPr txBox="1"/>
          <p:nvPr/>
        </p:nvSpPr>
        <p:spPr>
          <a:xfrm>
            <a:off x="434395" y="1881703"/>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76F93AE1-6F6C-8F4B-82DD-5EEC0191D470}"/>
              </a:ext>
            </a:extLst>
          </p:cNvPr>
          <p:cNvCxnSpPr>
            <a:cxnSpLocks/>
          </p:cNvCxnSpPr>
          <p:nvPr/>
        </p:nvCxnSpPr>
        <p:spPr>
          <a:xfrm>
            <a:off x="1242387" y="226789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50214A4A-E8E8-4245-8F3F-5E05DC35839B}"/>
              </a:ext>
            </a:extLst>
          </p:cNvPr>
          <p:cNvSpPr/>
          <p:nvPr/>
        </p:nvSpPr>
        <p:spPr>
          <a:xfrm rot="14119812">
            <a:off x="2784788" y="2888371"/>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3" name="Straight Arrow Connector 32">
            <a:extLst>
              <a:ext uri="{FF2B5EF4-FFF2-40B4-BE49-F238E27FC236}">
                <a16:creationId xmlns:a16="http://schemas.microsoft.com/office/drawing/2014/main" id="{98AAA59C-CA9E-5646-AA13-DEB6B3BAB010}"/>
              </a:ext>
            </a:extLst>
          </p:cNvPr>
          <p:cNvCxnSpPr>
            <a:cxnSpLocks/>
          </p:cNvCxnSpPr>
          <p:nvPr/>
        </p:nvCxnSpPr>
        <p:spPr>
          <a:xfrm flipH="1">
            <a:off x="3185487"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A9E17A0-F133-F74C-8067-64C8EAFC456D}"/>
              </a:ext>
            </a:extLst>
          </p:cNvPr>
          <p:cNvSpPr txBox="1"/>
          <p:nvPr/>
        </p:nvSpPr>
        <p:spPr>
          <a:xfrm>
            <a:off x="3496654" y="1662008"/>
            <a:ext cx="624982"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3.</a:t>
            </a:r>
          </a:p>
        </p:txBody>
      </p:sp>
      <p:pic>
        <p:nvPicPr>
          <p:cNvPr id="2" name="Picture 1">
            <a:extLst>
              <a:ext uri="{FF2B5EF4-FFF2-40B4-BE49-F238E27FC236}">
                <a16:creationId xmlns:a16="http://schemas.microsoft.com/office/drawing/2014/main" id="{BE0A6DBE-E505-F441-851B-609384F0291D}"/>
              </a:ext>
            </a:extLst>
          </p:cNvPr>
          <p:cNvPicPr>
            <a:picLocks noChangeAspect="1"/>
          </p:cNvPicPr>
          <p:nvPr/>
        </p:nvPicPr>
        <p:blipFill>
          <a:blip r:embed="rId2"/>
          <a:stretch>
            <a:fillRect/>
          </a:stretch>
        </p:blipFill>
        <p:spPr>
          <a:xfrm>
            <a:off x="3196202" y="2405756"/>
            <a:ext cx="925434" cy="175272"/>
          </a:xfrm>
          <a:prstGeom prst="rect">
            <a:avLst/>
          </a:prstGeom>
        </p:spPr>
      </p:pic>
      <p:pic>
        <p:nvPicPr>
          <p:cNvPr id="7" name="Picture 6">
            <a:extLst>
              <a:ext uri="{FF2B5EF4-FFF2-40B4-BE49-F238E27FC236}">
                <a16:creationId xmlns:a16="http://schemas.microsoft.com/office/drawing/2014/main" id="{F46A08B4-6BF8-514D-8BAB-0EA572A65FBA}"/>
              </a:ext>
            </a:extLst>
          </p:cNvPr>
          <p:cNvPicPr>
            <a:picLocks noChangeAspect="1"/>
          </p:cNvPicPr>
          <p:nvPr/>
        </p:nvPicPr>
        <p:blipFill>
          <a:blip r:embed="rId3"/>
          <a:stretch>
            <a:fillRect/>
          </a:stretch>
        </p:blipFill>
        <p:spPr>
          <a:xfrm>
            <a:off x="3899032" y="3058352"/>
            <a:ext cx="1594602" cy="202056"/>
          </a:xfrm>
          <a:prstGeom prst="rect">
            <a:avLst/>
          </a:prstGeom>
        </p:spPr>
      </p:pic>
      <p:pic>
        <p:nvPicPr>
          <p:cNvPr id="8" name="Picture 7">
            <a:extLst>
              <a:ext uri="{FF2B5EF4-FFF2-40B4-BE49-F238E27FC236}">
                <a16:creationId xmlns:a16="http://schemas.microsoft.com/office/drawing/2014/main" id="{A5D2F517-12EA-3044-9822-0AFEFDEDEE79}"/>
              </a:ext>
            </a:extLst>
          </p:cNvPr>
          <p:cNvPicPr>
            <a:picLocks noChangeAspect="1"/>
          </p:cNvPicPr>
          <p:nvPr/>
        </p:nvPicPr>
        <p:blipFill>
          <a:blip r:embed="rId4"/>
          <a:stretch>
            <a:fillRect/>
          </a:stretch>
        </p:blipFill>
        <p:spPr>
          <a:xfrm>
            <a:off x="434395" y="3727267"/>
            <a:ext cx="4397844" cy="714339"/>
          </a:xfrm>
          <a:prstGeom prst="rect">
            <a:avLst/>
          </a:prstGeom>
        </p:spPr>
      </p:pic>
      <p:pic>
        <p:nvPicPr>
          <p:cNvPr id="10" name="Picture 9">
            <a:extLst>
              <a:ext uri="{FF2B5EF4-FFF2-40B4-BE49-F238E27FC236}">
                <a16:creationId xmlns:a16="http://schemas.microsoft.com/office/drawing/2014/main" id="{BDCB72F1-AD14-F149-A9F0-151DCF552864}"/>
              </a:ext>
            </a:extLst>
          </p:cNvPr>
          <p:cNvPicPr>
            <a:picLocks noChangeAspect="1"/>
          </p:cNvPicPr>
          <p:nvPr/>
        </p:nvPicPr>
        <p:blipFill>
          <a:blip r:embed="rId5"/>
          <a:stretch>
            <a:fillRect/>
          </a:stretch>
        </p:blipFill>
        <p:spPr>
          <a:xfrm>
            <a:off x="1309876" y="5446122"/>
            <a:ext cx="1822532" cy="519850"/>
          </a:xfrm>
          <a:prstGeom prst="rect">
            <a:avLst/>
          </a:prstGeom>
        </p:spPr>
      </p:pic>
      <p:pic>
        <p:nvPicPr>
          <p:cNvPr id="11" name="Picture 10">
            <a:extLst>
              <a:ext uri="{FF2B5EF4-FFF2-40B4-BE49-F238E27FC236}">
                <a16:creationId xmlns:a16="http://schemas.microsoft.com/office/drawing/2014/main" id="{39D741CB-229A-A44B-A8B9-F72403A93B47}"/>
              </a:ext>
            </a:extLst>
          </p:cNvPr>
          <p:cNvPicPr>
            <a:picLocks noChangeAspect="1"/>
          </p:cNvPicPr>
          <p:nvPr/>
        </p:nvPicPr>
        <p:blipFill>
          <a:blip r:embed="rId6"/>
          <a:stretch>
            <a:fillRect/>
          </a:stretch>
        </p:blipFill>
        <p:spPr>
          <a:xfrm>
            <a:off x="1309875" y="4664162"/>
            <a:ext cx="2452731" cy="550085"/>
          </a:xfrm>
          <a:prstGeom prst="rect">
            <a:avLst/>
          </a:prstGeom>
        </p:spPr>
      </p:pic>
    </p:spTree>
    <p:extLst>
      <p:ext uri="{BB962C8B-B14F-4D97-AF65-F5344CB8AC3E}">
        <p14:creationId xmlns:p14="http://schemas.microsoft.com/office/powerpoint/2010/main" val="337601585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Belief Propagation</a:t>
            </a:r>
            <a:endParaRPr lang="en-US" sz="2400" spc="-1" dirty="0">
              <a:latin typeface="Arial"/>
            </a:endParaRPr>
          </a:p>
        </p:txBody>
      </p:sp>
      <p:sp>
        <p:nvSpPr>
          <p:cNvPr id="35" name="Oval 34">
            <a:extLst>
              <a:ext uri="{FF2B5EF4-FFF2-40B4-BE49-F238E27FC236}">
                <a16:creationId xmlns:a16="http://schemas.microsoft.com/office/drawing/2014/main" id="{F7B4313B-82C7-E042-A5AC-674FFCEAC2A0}"/>
              </a:ext>
            </a:extLst>
          </p:cNvPr>
          <p:cNvSpPr>
            <a:spLocks noChangeAspect="1"/>
          </p:cNvSpPr>
          <p:nvPr/>
        </p:nvSpPr>
        <p:spPr>
          <a:xfrm>
            <a:off x="6040228" y="1809881"/>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D0E3E1A3-3BAC-3142-80E6-F137AF0E1FC9}"/>
              </a:ext>
            </a:extLst>
          </p:cNvPr>
          <p:cNvSpPr>
            <a:spLocks noChangeAspect="1"/>
          </p:cNvSpPr>
          <p:nvPr/>
        </p:nvSpPr>
        <p:spPr>
          <a:xfrm>
            <a:off x="7979417" y="1850165"/>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3269220F-7760-C54B-9C96-7EB6886DADB8}"/>
              </a:ext>
            </a:extLst>
          </p:cNvPr>
          <p:cNvSpPr txBox="1"/>
          <p:nvPr/>
        </p:nvSpPr>
        <p:spPr>
          <a:xfrm>
            <a:off x="8022921" y="1868098"/>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8" name="CustomShape 8">
            <a:extLst>
              <a:ext uri="{FF2B5EF4-FFF2-40B4-BE49-F238E27FC236}">
                <a16:creationId xmlns:a16="http://schemas.microsoft.com/office/drawing/2014/main" id="{B9829122-AE5A-3E49-A21E-C8DDC38E5301}"/>
              </a:ext>
            </a:extLst>
          </p:cNvPr>
          <p:cNvSpPr/>
          <p:nvPr/>
        </p:nvSpPr>
        <p:spPr>
          <a:xfrm>
            <a:off x="6247516" y="1898461"/>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9" name="Straight Connector 38">
            <a:extLst>
              <a:ext uri="{FF2B5EF4-FFF2-40B4-BE49-F238E27FC236}">
                <a16:creationId xmlns:a16="http://schemas.microsoft.com/office/drawing/2014/main" id="{5FE723AF-4D95-7443-A3DF-F1B6FCA4894A}"/>
              </a:ext>
            </a:extLst>
          </p:cNvPr>
          <p:cNvCxnSpPr>
            <a:cxnSpLocks/>
            <a:endCxn id="36" idx="1"/>
          </p:cNvCxnSpPr>
          <p:nvPr/>
        </p:nvCxnSpPr>
        <p:spPr>
          <a:xfrm>
            <a:off x="6987209" y="2278790"/>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15972C72-5ADE-8345-AB4F-75861C666A2E}"/>
              </a:ext>
            </a:extLst>
          </p:cNvPr>
          <p:cNvSpPr>
            <a:spLocks noChangeAspect="1"/>
          </p:cNvSpPr>
          <p:nvPr/>
        </p:nvSpPr>
        <p:spPr>
          <a:xfrm>
            <a:off x="2238507" y="180491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164223FE-CC03-8D47-AF43-BFC224DDD38B}"/>
              </a:ext>
            </a:extLst>
          </p:cNvPr>
          <p:cNvSpPr>
            <a:spLocks noChangeAspect="1"/>
          </p:cNvSpPr>
          <p:nvPr/>
        </p:nvSpPr>
        <p:spPr>
          <a:xfrm>
            <a:off x="4177696" y="1845196"/>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Box 41">
            <a:extLst>
              <a:ext uri="{FF2B5EF4-FFF2-40B4-BE49-F238E27FC236}">
                <a16:creationId xmlns:a16="http://schemas.microsoft.com/office/drawing/2014/main" id="{9542EA16-1517-4A40-8997-A14D0C6BDCF6}"/>
              </a:ext>
            </a:extLst>
          </p:cNvPr>
          <p:cNvSpPr txBox="1"/>
          <p:nvPr/>
        </p:nvSpPr>
        <p:spPr>
          <a:xfrm>
            <a:off x="4151627" y="1902886"/>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43" name="CustomShape 8">
            <a:extLst>
              <a:ext uri="{FF2B5EF4-FFF2-40B4-BE49-F238E27FC236}">
                <a16:creationId xmlns:a16="http://schemas.microsoft.com/office/drawing/2014/main" id="{2D21B94B-9264-724C-8920-54D18E982D19}"/>
              </a:ext>
            </a:extLst>
          </p:cNvPr>
          <p:cNvSpPr/>
          <p:nvPr/>
        </p:nvSpPr>
        <p:spPr>
          <a:xfrm>
            <a:off x="2445795" y="189349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44" name="Straight Connector 43">
            <a:extLst>
              <a:ext uri="{FF2B5EF4-FFF2-40B4-BE49-F238E27FC236}">
                <a16:creationId xmlns:a16="http://schemas.microsoft.com/office/drawing/2014/main" id="{609FA9EF-2B9B-5940-938D-A145DD2F3742}"/>
              </a:ext>
            </a:extLst>
          </p:cNvPr>
          <p:cNvCxnSpPr>
            <a:cxnSpLocks/>
            <a:endCxn id="41" idx="1"/>
          </p:cNvCxnSpPr>
          <p:nvPr/>
        </p:nvCxnSpPr>
        <p:spPr>
          <a:xfrm>
            <a:off x="3185487" y="2273821"/>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5DBE5C-3B6B-6940-ABE1-96ED5D45A085}"/>
              </a:ext>
            </a:extLst>
          </p:cNvPr>
          <p:cNvCxnSpPr>
            <a:cxnSpLocks/>
          </p:cNvCxnSpPr>
          <p:nvPr/>
        </p:nvCxnSpPr>
        <p:spPr>
          <a:xfrm>
            <a:off x="5029197" y="2268851"/>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B2ED4E36-6096-DF44-879A-94BC2657693A}"/>
              </a:ext>
            </a:extLst>
          </p:cNvPr>
          <p:cNvSpPr>
            <a:spLocks noChangeAspect="1"/>
          </p:cNvSpPr>
          <p:nvPr/>
        </p:nvSpPr>
        <p:spPr>
          <a:xfrm>
            <a:off x="390891" y="1864728"/>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TextBox 46">
            <a:extLst>
              <a:ext uri="{FF2B5EF4-FFF2-40B4-BE49-F238E27FC236}">
                <a16:creationId xmlns:a16="http://schemas.microsoft.com/office/drawing/2014/main" id="{66767DF7-B992-5342-B65F-291C654F38EE}"/>
              </a:ext>
            </a:extLst>
          </p:cNvPr>
          <p:cNvSpPr txBox="1"/>
          <p:nvPr/>
        </p:nvSpPr>
        <p:spPr>
          <a:xfrm>
            <a:off x="434395" y="1882662"/>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48" name="Straight Connector 47">
            <a:extLst>
              <a:ext uri="{FF2B5EF4-FFF2-40B4-BE49-F238E27FC236}">
                <a16:creationId xmlns:a16="http://schemas.microsoft.com/office/drawing/2014/main" id="{3CE24FDD-A0C9-E84B-A4E8-8B2D18A36E8F}"/>
              </a:ext>
            </a:extLst>
          </p:cNvPr>
          <p:cNvCxnSpPr>
            <a:cxnSpLocks/>
          </p:cNvCxnSpPr>
          <p:nvPr/>
        </p:nvCxnSpPr>
        <p:spPr>
          <a:xfrm>
            <a:off x="1242387" y="2268853"/>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9" name="Right Arrow 48">
            <a:extLst>
              <a:ext uri="{FF2B5EF4-FFF2-40B4-BE49-F238E27FC236}">
                <a16:creationId xmlns:a16="http://schemas.microsoft.com/office/drawing/2014/main" id="{5117789D-CB3B-0D4B-9898-B774793B9174}"/>
              </a:ext>
            </a:extLst>
          </p:cNvPr>
          <p:cNvSpPr/>
          <p:nvPr/>
        </p:nvSpPr>
        <p:spPr>
          <a:xfrm rot="14119812">
            <a:off x="2784788" y="2889330"/>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1" name="Straight Arrow Connector 60">
            <a:extLst>
              <a:ext uri="{FF2B5EF4-FFF2-40B4-BE49-F238E27FC236}">
                <a16:creationId xmlns:a16="http://schemas.microsoft.com/office/drawing/2014/main" id="{F8131C91-8F11-4C4C-B2F4-8CDC768CFA1A}"/>
              </a:ext>
            </a:extLst>
          </p:cNvPr>
          <p:cNvCxnSpPr>
            <a:cxnSpLocks/>
          </p:cNvCxnSpPr>
          <p:nvPr/>
        </p:nvCxnSpPr>
        <p:spPr>
          <a:xfrm>
            <a:off x="3185487" y="209066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95F5B5E-FA94-8149-9078-28DF2B43CCA5}"/>
              </a:ext>
            </a:extLst>
          </p:cNvPr>
          <p:cNvCxnSpPr>
            <a:cxnSpLocks/>
          </p:cNvCxnSpPr>
          <p:nvPr/>
        </p:nvCxnSpPr>
        <p:spPr>
          <a:xfrm flipH="1">
            <a:off x="1309875" y="209066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59A90FC-364F-2A40-BA95-AEC57C3E50EA}"/>
              </a:ext>
            </a:extLst>
          </p:cNvPr>
          <p:cNvSpPr txBox="1"/>
          <p:nvPr/>
        </p:nvSpPr>
        <p:spPr>
          <a:xfrm>
            <a:off x="1588104" y="1643342"/>
            <a:ext cx="473206"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4.</a:t>
            </a:r>
          </a:p>
        </p:txBody>
      </p:sp>
      <p:sp>
        <p:nvSpPr>
          <p:cNvPr id="69" name="TextBox 68">
            <a:extLst>
              <a:ext uri="{FF2B5EF4-FFF2-40B4-BE49-F238E27FC236}">
                <a16:creationId xmlns:a16="http://schemas.microsoft.com/office/drawing/2014/main" id="{318F273D-3EEE-4248-A9EA-70D7E36C6B8B}"/>
              </a:ext>
            </a:extLst>
          </p:cNvPr>
          <p:cNvSpPr txBox="1"/>
          <p:nvPr/>
        </p:nvSpPr>
        <p:spPr>
          <a:xfrm>
            <a:off x="3536747" y="1643342"/>
            <a:ext cx="504282"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4.</a:t>
            </a:r>
          </a:p>
        </p:txBody>
      </p:sp>
      <p:pic>
        <p:nvPicPr>
          <p:cNvPr id="2" name="Picture 1">
            <a:extLst>
              <a:ext uri="{FF2B5EF4-FFF2-40B4-BE49-F238E27FC236}">
                <a16:creationId xmlns:a16="http://schemas.microsoft.com/office/drawing/2014/main" id="{340D4BA6-A398-8740-BEEF-CD072BF96E9A}"/>
              </a:ext>
            </a:extLst>
          </p:cNvPr>
          <p:cNvPicPr>
            <a:picLocks noChangeAspect="1"/>
          </p:cNvPicPr>
          <p:nvPr/>
        </p:nvPicPr>
        <p:blipFill>
          <a:blip r:embed="rId2"/>
          <a:stretch>
            <a:fillRect/>
          </a:stretch>
        </p:blipFill>
        <p:spPr>
          <a:xfrm>
            <a:off x="3204415" y="2447555"/>
            <a:ext cx="933188" cy="180851"/>
          </a:xfrm>
          <a:prstGeom prst="rect">
            <a:avLst/>
          </a:prstGeom>
        </p:spPr>
      </p:pic>
      <p:pic>
        <p:nvPicPr>
          <p:cNvPr id="5" name="Picture 4">
            <a:extLst>
              <a:ext uri="{FF2B5EF4-FFF2-40B4-BE49-F238E27FC236}">
                <a16:creationId xmlns:a16="http://schemas.microsoft.com/office/drawing/2014/main" id="{5F096A60-C2AA-DA48-8F39-857866A42A66}"/>
              </a:ext>
            </a:extLst>
          </p:cNvPr>
          <p:cNvPicPr>
            <a:picLocks noChangeAspect="1"/>
          </p:cNvPicPr>
          <p:nvPr/>
        </p:nvPicPr>
        <p:blipFill>
          <a:blip r:embed="rId3"/>
          <a:stretch>
            <a:fillRect/>
          </a:stretch>
        </p:blipFill>
        <p:spPr>
          <a:xfrm>
            <a:off x="1331388" y="2377487"/>
            <a:ext cx="857250" cy="193074"/>
          </a:xfrm>
          <a:prstGeom prst="rect">
            <a:avLst/>
          </a:prstGeom>
        </p:spPr>
      </p:pic>
      <p:pic>
        <p:nvPicPr>
          <p:cNvPr id="9" name="Picture 8">
            <a:extLst>
              <a:ext uri="{FF2B5EF4-FFF2-40B4-BE49-F238E27FC236}">
                <a16:creationId xmlns:a16="http://schemas.microsoft.com/office/drawing/2014/main" id="{CFCCFC9D-E422-7D4A-89AA-32B89DBC1C6B}"/>
              </a:ext>
            </a:extLst>
          </p:cNvPr>
          <p:cNvPicPr>
            <a:picLocks noChangeAspect="1"/>
          </p:cNvPicPr>
          <p:nvPr/>
        </p:nvPicPr>
        <p:blipFill>
          <a:blip r:embed="rId4"/>
          <a:stretch>
            <a:fillRect/>
          </a:stretch>
        </p:blipFill>
        <p:spPr>
          <a:xfrm>
            <a:off x="237937" y="3765777"/>
            <a:ext cx="3487866" cy="647855"/>
          </a:xfrm>
          <a:prstGeom prst="rect">
            <a:avLst/>
          </a:prstGeom>
        </p:spPr>
      </p:pic>
      <p:pic>
        <p:nvPicPr>
          <p:cNvPr id="10" name="Picture 9">
            <a:extLst>
              <a:ext uri="{FF2B5EF4-FFF2-40B4-BE49-F238E27FC236}">
                <a16:creationId xmlns:a16="http://schemas.microsoft.com/office/drawing/2014/main" id="{1BAA23C7-BF8B-CA4A-98A4-28ECC63F4EA9}"/>
              </a:ext>
            </a:extLst>
          </p:cNvPr>
          <p:cNvPicPr>
            <a:picLocks noChangeAspect="1"/>
          </p:cNvPicPr>
          <p:nvPr/>
        </p:nvPicPr>
        <p:blipFill>
          <a:blip r:embed="rId5"/>
          <a:stretch>
            <a:fillRect/>
          </a:stretch>
        </p:blipFill>
        <p:spPr>
          <a:xfrm>
            <a:off x="858007" y="2915327"/>
            <a:ext cx="1685351" cy="198593"/>
          </a:xfrm>
          <a:prstGeom prst="rect">
            <a:avLst/>
          </a:prstGeom>
        </p:spPr>
      </p:pic>
      <p:pic>
        <p:nvPicPr>
          <p:cNvPr id="11" name="Picture 10">
            <a:extLst>
              <a:ext uri="{FF2B5EF4-FFF2-40B4-BE49-F238E27FC236}">
                <a16:creationId xmlns:a16="http://schemas.microsoft.com/office/drawing/2014/main" id="{44B1973E-9A37-7D49-9262-009E1EAC26B1}"/>
              </a:ext>
            </a:extLst>
          </p:cNvPr>
          <p:cNvPicPr>
            <a:picLocks noChangeAspect="1"/>
          </p:cNvPicPr>
          <p:nvPr/>
        </p:nvPicPr>
        <p:blipFill>
          <a:blip r:embed="rId6"/>
          <a:stretch>
            <a:fillRect/>
          </a:stretch>
        </p:blipFill>
        <p:spPr>
          <a:xfrm>
            <a:off x="1192692" y="4700073"/>
            <a:ext cx="1233225" cy="181356"/>
          </a:xfrm>
          <a:prstGeom prst="rect">
            <a:avLst/>
          </a:prstGeom>
        </p:spPr>
      </p:pic>
      <p:pic>
        <p:nvPicPr>
          <p:cNvPr id="73" name="Picture 72">
            <a:extLst>
              <a:ext uri="{FF2B5EF4-FFF2-40B4-BE49-F238E27FC236}">
                <a16:creationId xmlns:a16="http://schemas.microsoft.com/office/drawing/2014/main" id="{22631745-0FBC-C74D-A5AF-058A35D5BFB0}"/>
              </a:ext>
            </a:extLst>
          </p:cNvPr>
          <p:cNvPicPr>
            <a:picLocks noChangeAspect="1"/>
          </p:cNvPicPr>
          <p:nvPr/>
        </p:nvPicPr>
        <p:blipFill>
          <a:blip r:embed="rId7"/>
          <a:stretch>
            <a:fillRect/>
          </a:stretch>
        </p:blipFill>
        <p:spPr>
          <a:xfrm>
            <a:off x="1192693" y="5238297"/>
            <a:ext cx="1822532" cy="519850"/>
          </a:xfrm>
          <a:prstGeom prst="rect">
            <a:avLst/>
          </a:prstGeom>
        </p:spPr>
      </p:pic>
      <p:pic>
        <p:nvPicPr>
          <p:cNvPr id="12" name="Picture 11">
            <a:extLst>
              <a:ext uri="{FF2B5EF4-FFF2-40B4-BE49-F238E27FC236}">
                <a16:creationId xmlns:a16="http://schemas.microsoft.com/office/drawing/2014/main" id="{4F6C2943-F751-EA48-AF65-A3A28AE0293C}"/>
              </a:ext>
            </a:extLst>
          </p:cNvPr>
          <p:cNvPicPr>
            <a:picLocks noChangeAspect="1"/>
          </p:cNvPicPr>
          <p:nvPr/>
        </p:nvPicPr>
        <p:blipFill>
          <a:blip r:embed="rId8"/>
          <a:stretch>
            <a:fillRect/>
          </a:stretch>
        </p:blipFill>
        <p:spPr>
          <a:xfrm>
            <a:off x="5313237" y="3752394"/>
            <a:ext cx="3715352" cy="644194"/>
          </a:xfrm>
          <a:prstGeom prst="rect">
            <a:avLst/>
          </a:prstGeom>
        </p:spPr>
      </p:pic>
      <p:pic>
        <p:nvPicPr>
          <p:cNvPr id="13" name="Picture 12">
            <a:extLst>
              <a:ext uri="{FF2B5EF4-FFF2-40B4-BE49-F238E27FC236}">
                <a16:creationId xmlns:a16="http://schemas.microsoft.com/office/drawing/2014/main" id="{7D0CAC6A-472E-5043-845C-9CD716F700AE}"/>
              </a:ext>
            </a:extLst>
          </p:cNvPr>
          <p:cNvPicPr>
            <a:picLocks noChangeAspect="1"/>
          </p:cNvPicPr>
          <p:nvPr/>
        </p:nvPicPr>
        <p:blipFill>
          <a:blip r:embed="rId9"/>
          <a:stretch>
            <a:fillRect/>
          </a:stretch>
        </p:blipFill>
        <p:spPr>
          <a:xfrm>
            <a:off x="3536746" y="2922138"/>
            <a:ext cx="1605170" cy="190357"/>
          </a:xfrm>
          <a:prstGeom prst="rect">
            <a:avLst/>
          </a:prstGeom>
        </p:spPr>
      </p:pic>
      <p:pic>
        <p:nvPicPr>
          <p:cNvPr id="15" name="Picture 14">
            <a:extLst>
              <a:ext uri="{FF2B5EF4-FFF2-40B4-BE49-F238E27FC236}">
                <a16:creationId xmlns:a16="http://schemas.microsoft.com/office/drawing/2014/main" id="{D6DFB16D-E803-0D49-B83A-F5B5D5513377}"/>
              </a:ext>
            </a:extLst>
          </p:cNvPr>
          <p:cNvPicPr>
            <a:picLocks noChangeAspect="1"/>
          </p:cNvPicPr>
          <p:nvPr/>
        </p:nvPicPr>
        <p:blipFill>
          <a:blip r:embed="rId10"/>
          <a:stretch>
            <a:fillRect/>
          </a:stretch>
        </p:blipFill>
        <p:spPr>
          <a:xfrm>
            <a:off x="6364840" y="4700074"/>
            <a:ext cx="1047506" cy="174584"/>
          </a:xfrm>
          <a:prstGeom prst="rect">
            <a:avLst/>
          </a:prstGeom>
        </p:spPr>
      </p:pic>
      <p:pic>
        <p:nvPicPr>
          <p:cNvPr id="74" name="Picture 73">
            <a:extLst>
              <a:ext uri="{FF2B5EF4-FFF2-40B4-BE49-F238E27FC236}">
                <a16:creationId xmlns:a16="http://schemas.microsoft.com/office/drawing/2014/main" id="{ED3A27BE-6A6B-824D-B0F5-D651B5478219}"/>
              </a:ext>
            </a:extLst>
          </p:cNvPr>
          <p:cNvPicPr>
            <a:picLocks noChangeAspect="1"/>
          </p:cNvPicPr>
          <p:nvPr/>
        </p:nvPicPr>
        <p:blipFill>
          <a:blip r:embed="rId11"/>
          <a:stretch>
            <a:fillRect/>
          </a:stretch>
        </p:blipFill>
        <p:spPr>
          <a:xfrm>
            <a:off x="6364841" y="5361958"/>
            <a:ext cx="560781" cy="204521"/>
          </a:xfrm>
          <a:prstGeom prst="rect">
            <a:avLst/>
          </a:prstGeom>
        </p:spPr>
      </p:pic>
    </p:spTree>
    <p:extLst>
      <p:ext uri="{BB962C8B-B14F-4D97-AF65-F5344CB8AC3E}">
        <p14:creationId xmlns:p14="http://schemas.microsoft.com/office/powerpoint/2010/main" val="223953636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Belief Propagation</a:t>
            </a:r>
            <a:endParaRPr lang="en-US" sz="2400" spc="-1" dirty="0">
              <a:latin typeface="Arial"/>
            </a:endParaRPr>
          </a:p>
        </p:txBody>
      </p:sp>
      <p:sp>
        <p:nvSpPr>
          <p:cNvPr id="35" name="Oval 34">
            <a:extLst>
              <a:ext uri="{FF2B5EF4-FFF2-40B4-BE49-F238E27FC236}">
                <a16:creationId xmlns:a16="http://schemas.microsoft.com/office/drawing/2014/main" id="{F7B4313B-82C7-E042-A5AC-674FFCEAC2A0}"/>
              </a:ext>
            </a:extLst>
          </p:cNvPr>
          <p:cNvSpPr>
            <a:spLocks noChangeAspect="1"/>
          </p:cNvSpPr>
          <p:nvPr/>
        </p:nvSpPr>
        <p:spPr>
          <a:xfrm>
            <a:off x="6040228" y="180969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D0E3E1A3-3BAC-3142-80E6-F137AF0E1FC9}"/>
              </a:ext>
            </a:extLst>
          </p:cNvPr>
          <p:cNvSpPr>
            <a:spLocks noChangeAspect="1"/>
          </p:cNvSpPr>
          <p:nvPr/>
        </p:nvSpPr>
        <p:spPr>
          <a:xfrm>
            <a:off x="7979417" y="184997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3269220F-7760-C54B-9C96-7EB6886DADB8}"/>
              </a:ext>
            </a:extLst>
          </p:cNvPr>
          <p:cNvSpPr txBox="1"/>
          <p:nvPr/>
        </p:nvSpPr>
        <p:spPr>
          <a:xfrm>
            <a:off x="8022921" y="1867911"/>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8" name="CustomShape 8">
            <a:extLst>
              <a:ext uri="{FF2B5EF4-FFF2-40B4-BE49-F238E27FC236}">
                <a16:creationId xmlns:a16="http://schemas.microsoft.com/office/drawing/2014/main" id="{B9829122-AE5A-3E49-A21E-C8DDC38E5301}"/>
              </a:ext>
            </a:extLst>
          </p:cNvPr>
          <p:cNvSpPr/>
          <p:nvPr/>
        </p:nvSpPr>
        <p:spPr>
          <a:xfrm>
            <a:off x="6247516" y="189827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9" name="Straight Connector 38">
            <a:extLst>
              <a:ext uri="{FF2B5EF4-FFF2-40B4-BE49-F238E27FC236}">
                <a16:creationId xmlns:a16="http://schemas.microsoft.com/office/drawing/2014/main" id="{5FE723AF-4D95-7443-A3DF-F1B6FCA4894A}"/>
              </a:ext>
            </a:extLst>
          </p:cNvPr>
          <p:cNvCxnSpPr>
            <a:cxnSpLocks/>
            <a:endCxn id="36" idx="1"/>
          </p:cNvCxnSpPr>
          <p:nvPr/>
        </p:nvCxnSpPr>
        <p:spPr>
          <a:xfrm>
            <a:off x="6987209" y="227860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15972C72-5ADE-8345-AB4F-75861C666A2E}"/>
              </a:ext>
            </a:extLst>
          </p:cNvPr>
          <p:cNvSpPr>
            <a:spLocks noChangeAspect="1"/>
          </p:cNvSpPr>
          <p:nvPr/>
        </p:nvSpPr>
        <p:spPr>
          <a:xfrm>
            <a:off x="2238507" y="1804725"/>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164223FE-CC03-8D47-AF43-BFC224DDD38B}"/>
              </a:ext>
            </a:extLst>
          </p:cNvPr>
          <p:cNvSpPr>
            <a:spLocks noChangeAspect="1"/>
          </p:cNvSpPr>
          <p:nvPr/>
        </p:nvSpPr>
        <p:spPr>
          <a:xfrm>
            <a:off x="4177696" y="1845008"/>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Box 41">
            <a:extLst>
              <a:ext uri="{FF2B5EF4-FFF2-40B4-BE49-F238E27FC236}">
                <a16:creationId xmlns:a16="http://schemas.microsoft.com/office/drawing/2014/main" id="{9542EA16-1517-4A40-8997-A14D0C6BDCF6}"/>
              </a:ext>
            </a:extLst>
          </p:cNvPr>
          <p:cNvSpPr txBox="1"/>
          <p:nvPr/>
        </p:nvSpPr>
        <p:spPr>
          <a:xfrm>
            <a:off x="4151627" y="1902699"/>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43" name="CustomShape 8">
            <a:extLst>
              <a:ext uri="{FF2B5EF4-FFF2-40B4-BE49-F238E27FC236}">
                <a16:creationId xmlns:a16="http://schemas.microsoft.com/office/drawing/2014/main" id="{2D21B94B-9264-724C-8920-54D18E982D19}"/>
              </a:ext>
            </a:extLst>
          </p:cNvPr>
          <p:cNvSpPr/>
          <p:nvPr/>
        </p:nvSpPr>
        <p:spPr>
          <a:xfrm>
            <a:off x="2445795" y="1893305"/>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44" name="Straight Connector 43">
            <a:extLst>
              <a:ext uri="{FF2B5EF4-FFF2-40B4-BE49-F238E27FC236}">
                <a16:creationId xmlns:a16="http://schemas.microsoft.com/office/drawing/2014/main" id="{609FA9EF-2B9B-5940-938D-A145DD2F3742}"/>
              </a:ext>
            </a:extLst>
          </p:cNvPr>
          <p:cNvCxnSpPr>
            <a:cxnSpLocks/>
            <a:endCxn id="41" idx="1"/>
          </p:cNvCxnSpPr>
          <p:nvPr/>
        </p:nvCxnSpPr>
        <p:spPr>
          <a:xfrm>
            <a:off x="3185487" y="2273633"/>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5DBE5C-3B6B-6940-ABE1-96ED5D45A085}"/>
              </a:ext>
            </a:extLst>
          </p:cNvPr>
          <p:cNvCxnSpPr>
            <a:cxnSpLocks/>
          </p:cNvCxnSpPr>
          <p:nvPr/>
        </p:nvCxnSpPr>
        <p:spPr>
          <a:xfrm>
            <a:off x="5029197" y="226866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B2ED4E36-6096-DF44-879A-94BC2657693A}"/>
              </a:ext>
            </a:extLst>
          </p:cNvPr>
          <p:cNvSpPr>
            <a:spLocks noChangeAspect="1"/>
          </p:cNvSpPr>
          <p:nvPr/>
        </p:nvSpPr>
        <p:spPr>
          <a:xfrm>
            <a:off x="390891" y="1864541"/>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TextBox 46">
            <a:extLst>
              <a:ext uri="{FF2B5EF4-FFF2-40B4-BE49-F238E27FC236}">
                <a16:creationId xmlns:a16="http://schemas.microsoft.com/office/drawing/2014/main" id="{66767DF7-B992-5342-B65F-291C654F38EE}"/>
              </a:ext>
            </a:extLst>
          </p:cNvPr>
          <p:cNvSpPr txBox="1"/>
          <p:nvPr/>
        </p:nvSpPr>
        <p:spPr>
          <a:xfrm>
            <a:off x="434395" y="1882474"/>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48" name="Straight Connector 47">
            <a:extLst>
              <a:ext uri="{FF2B5EF4-FFF2-40B4-BE49-F238E27FC236}">
                <a16:creationId xmlns:a16="http://schemas.microsoft.com/office/drawing/2014/main" id="{3CE24FDD-A0C9-E84B-A4E8-8B2D18A36E8F}"/>
              </a:ext>
            </a:extLst>
          </p:cNvPr>
          <p:cNvCxnSpPr>
            <a:cxnSpLocks/>
          </p:cNvCxnSpPr>
          <p:nvPr/>
        </p:nvCxnSpPr>
        <p:spPr>
          <a:xfrm>
            <a:off x="1242387" y="2268665"/>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9" name="Right Arrow 48">
            <a:extLst>
              <a:ext uri="{FF2B5EF4-FFF2-40B4-BE49-F238E27FC236}">
                <a16:creationId xmlns:a16="http://schemas.microsoft.com/office/drawing/2014/main" id="{5117789D-CB3B-0D4B-9898-B774793B9174}"/>
              </a:ext>
            </a:extLst>
          </p:cNvPr>
          <p:cNvSpPr/>
          <p:nvPr/>
        </p:nvSpPr>
        <p:spPr>
          <a:xfrm rot="14119812">
            <a:off x="2784788" y="2889142"/>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0" name="Straight Arrow Connector 59">
            <a:extLst>
              <a:ext uri="{FF2B5EF4-FFF2-40B4-BE49-F238E27FC236}">
                <a16:creationId xmlns:a16="http://schemas.microsoft.com/office/drawing/2014/main" id="{3CC8742B-885D-7E4A-BFAE-E9983889BE2F}"/>
              </a:ext>
            </a:extLst>
          </p:cNvPr>
          <p:cNvCxnSpPr>
            <a:cxnSpLocks/>
          </p:cNvCxnSpPr>
          <p:nvPr/>
        </p:nvCxnSpPr>
        <p:spPr>
          <a:xfrm>
            <a:off x="5084815" y="2090474"/>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5F0B3AA9-B0AF-6F4A-A928-29D7F81FE3B7}"/>
              </a:ext>
            </a:extLst>
          </p:cNvPr>
          <p:cNvSpPr txBox="1"/>
          <p:nvPr/>
        </p:nvSpPr>
        <p:spPr>
          <a:xfrm>
            <a:off x="5338670" y="1643155"/>
            <a:ext cx="549283"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5.</a:t>
            </a:r>
          </a:p>
        </p:txBody>
      </p:sp>
      <p:pic>
        <p:nvPicPr>
          <p:cNvPr id="2" name="Picture 1">
            <a:extLst>
              <a:ext uri="{FF2B5EF4-FFF2-40B4-BE49-F238E27FC236}">
                <a16:creationId xmlns:a16="http://schemas.microsoft.com/office/drawing/2014/main" id="{1C793735-9CE9-5242-A8B1-05ED6FC9393C}"/>
              </a:ext>
            </a:extLst>
          </p:cNvPr>
          <p:cNvPicPr>
            <a:picLocks noChangeAspect="1"/>
          </p:cNvPicPr>
          <p:nvPr/>
        </p:nvPicPr>
        <p:blipFill>
          <a:blip r:embed="rId2"/>
          <a:stretch>
            <a:fillRect/>
          </a:stretch>
        </p:blipFill>
        <p:spPr>
          <a:xfrm>
            <a:off x="5077849" y="2366773"/>
            <a:ext cx="922451" cy="173393"/>
          </a:xfrm>
          <a:prstGeom prst="rect">
            <a:avLst/>
          </a:prstGeom>
        </p:spPr>
      </p:pic>
      <p:pic>
        <p:nvPicPr>
          <p:cNvPr id="7" name="Picture 6">
            <a:extLst>
              <a:ext uri="{FF2B5EF4-FFF2-40B4-BE49-F238E27FC236}">
                <a16:creationId xmlns:a16="http://schemas.microsoft.com/office/drawing/2014/main" id="{A22B3931-7C09-AE4D-BBEB-5533225D0D36}"/>
              </a:ext>
            </a:extLst>
          </p:cNvPr>
          <p:cNvPicPr>
            <a:picLocks noChangeAspect="1"/>
          </p:cNvPicPr>
          <p:nvPr/>
        </p:nvPicPr>
        <p:blipFill>
          <a:blip r:embed="rId3"/>
          <a:stretch>
            <a:fillRect/>
          </a:stretch>
        </p:blipFill>
        <p:spPr>
          <a:xfrm>
            <a:off x="295454" y="3611659"/>
            <a:ext cx="4405755" cy="712604"/>
          </a:xfrm>
          <a:prstGeom prst="rect">
            <a:avLst/>
          </a:prstGeom>
        </p:spPr>
      </p:pic>
      <p:pic>
        <p:nvPicPr>
          <p:cNvPr id="8" name="Picture 7">
            <a:extLst>
              <a:ext uri="{FF2B5EF4-FFF2-40B4-BE49-F238E27FC236}">
                <a16:creationId xmlns:a16="http://schemas.microsoft.com/office/drawing/2014/main" id="{487FAF1D-D08D-FF4B-9CE3-E4993BE3894F}"/>
              </a:ext>
            </a:extLst>
          </p:cNvPr>
          <p:cNvPicPr>
            <a:picLocks noChangeAspect="1"/>
          </p:cNvPicPr>
          <p:nvPr/>
        </p:nvPicPr>
        <p:blipFill>
          <a:blip r:embed="rId4"/>
          <a:stretch>
            <a:fillRect/>
          </a:stretch>
        </p:blipFill>
        <p:spPr>
          <a:xfrm>
            <a:off x="3761821" y="3113753"/>
            <a:ext cx="1988921" cy="254637"/>
          </a:xfrm>
          <a:prstGeom prst="rect">
            <a:avLst/>
          </a:prstGeom>
        </p:spPr>
      </p:pic>
      <p:pic>
        <p:nvPicPr>
          <p:cNvPr id="10" name="Picture 9">
            <a:extLst>
              <a:ext uri="{FF2B5EF4-FFF2-40B4-BE49-F238E27FC236}">
                <a16:creationId xmlns:a16="http://schemas.microsoft.com/office/drawing/2014/main" id="{ED1FF63A-3D79-2344-9C88-88790D685E00}"/>
              </a:ext>
            </a:extLst>
          </p:cNvPr>
          <p:cNvPicPr>
            <a:picLocks noChangeAspect="1"/>
          </p:cNvPicPr>
          <p:nvPr/>
        </p:nvPicPr>
        <p:blipFill>
          <a:blip r:embed="rId5"/>
          <a:stretch>
            <a:fillRect/>
          </a:stretch>
        </p:blipFill>
        <p:spPr>
          <a:xfrm>
            <a:off x="1223351" y="4667165"/>
            <a:ext cx="2245753" cy="506337"/>
          </a:xfrm>
          <a:prstGeom prst="rect">
            <a:avLst/>
          </a:prstGeom>
        </p:spPr>
      </p:pic>
      <p:pic>
        <p:nvPicPr>
          <p:cNvPr id="11" name="Picture 10">
            <a:extLst>
              <a:ext uri="{FF2B5EF4-FFF2-40B4-BE49-F238E27FC236}">
                <a16:creationId xmlns:a16="http://schemas.microsoft.com/office/drawing/2014/main" id="{BAE66777-5510-C446-99FA-0E660D867E2D}"/>
              </a:ext>
            </a:extLst>
          </p:cNvPr>
          <p:cNvPicPr>
            <a:picLocks noChangeAspect="1"/>
          </p:cNvPicPr>
          <p:nvPr/>
        </p:nvPicPr>
        <p:blipFill>
          <a:blip r:embed="rId6"/>
          <a:stretch>
            <a:fillRect/>
          </a:stretch>
        </p:blipFill>
        <p:spPr>
          <a:xfrm>
            <a:off x="1242387" y="5422051"/>
            <a:ext cx="1678832" cy="480474"/>
          </a:xfrm>
          <a:prstGeom prst="rect">
            <a:avLst/>
          </a:prstGeom>
        </p:spPr>
      </p:pic>
    </p:spTree>
    <p:extLst>
      <p:ext uri="{BB962C8B-B14F-4D97-AF65-F5344CB8AC3E}">
        <p14:creationId xmlns:p14="http://schemas.microsoft.com/office/powerpoint/2010/main" val="124626425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Belief Propagation</a:t>
            </a:r>
            <a:endParaRPr lang="en-US" sz="2400" spc="-1" dirty="0">
              <a:latin typeface="Arial"/>
            </a:endParaRPr>
          </a:p>
        </p:txBody>
      </p:sp>
      <p:sp>
        <p:nvSpPr>
          <p:cNvPr id="35" name="Oval 34">
            <a:extLst>
              <a:ext uri="{FF2B5EF4-FFF2-40B4-BE49-F238E27FC236}">
                <a16:creationId xmlns:a16="http://schemas.microsoft.com/office/drawing/2014/main" id="{F7B4313B-82C7-E042-A5AC-674FFCEAC2A0}"/>
              </a:ext>
            </a:extLst>
          </p:cNvPr>
          <p:cNvSpPr>
            <a:spLocks noChangeAspect="1"/>
          </p:cNvSpPr>
          <p:nvPr/>
        </p:nvSpPr>
        <p:spPr>
          <a:xfrm>
            <a:off x="6040228" y="180969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D0E3E1A3-3BAC-3142-80E6-F137AF0E1FC9}"/>
              </a:ext>
            </a:extLst>
          </p:cNvPr>
          <p:cNvSpPr>
            <a:spLocks noChangeAspect="1"/>
          </p:cNvSpPr>
          <p:nvPr/>
        </p:nvSpPr>
        <p:spPr>
          <a:xfrm>
            <a:off x="7979417" y="184997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3269220F-7760-C54B-9C96-7EB6886DADB8}"/>
              </a:ext>
            </a:extLst>
          </p:cNvPr>
          <p:cNvSpPr txBox="1"/>
          <p:nvPr/>
        </p:nvSpPr>
        <p:spPr>
          <a:xfrm>
            <a:off x="8022921" y="1867911"/>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8" name="CustomShape 8">
            <a:extLst>
              <a:ext uri="{FF2B5EF4-FFF2-40B4-BE49-F238E27FC236}">
                <a16:creationId xmlns:a16="http://schemas.microsoft.com/office/drawing/2014/main" id="{B9829122-AE5A-3E49-A21E-C8DDC38E5301}"/>
              </a:ext>
            </a:extLst>
          </p:cNvPr>
          <p:cNvSpPr/>
          <p:nvPr/>
        </p:nvSpPr>
        <p:spPr>
          <a:xfrm>
            <a:off x="6247516" y="189827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9" name="Straight Connector 38">
            <a:extLst>
              <a:ext uri="{FF2B5EF4-FFF2-40B4-BE49-F238E27FC236}">
                <a16:creationId xmlns:a16="http://schemas.microsoft.com/office/drawing/2014/main" id="{5FE723AF-4D95-7443-A3DF-F1B6FCA4894A}"/>
              </a:ext>
            </a:extLst>
          </p:cNvPr>
          <p:cNvCxnSpPr>
            <a:cxnSpLocks/>
            <a:endCxn id="36" idx="1"/>
          </p:cNvCxnSpPr>
          <p:nvPr/>
        </p:nvCxnSpPr>
        <p:spPr>
          <a:xfrm>
            <a:off x="6987209" y="227860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15972C72-5ADE-8345-AB4F-75861C666A2E}"/>
              </a:ext>
            </a:extLst>
          </p:cNvPr>
          <p:cNvSpPr>
            <a:spLocks noChangeAspect="1"/>
          </p:cNvSpPr>
          <p:nvPr/>
        </p:nvSpPr>
        <p:spPr>
          <a:xfrm>
            <a:off x="2238507" y="1804725"/>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164223FE-CC03-8D47-AF43-BFC224DDD38B}"/>
              </a:ext>
            </a:extLst>
          </p:cNvPr>
          <p:cNvSpPr>
            <a:spLocks noChangeAspect="1"/>
          </p:cNvSpPr>
          <p:nvPr/>
        </p:nvSpPr>
        <p:spPr>
          <a:xfrm>
            <a:off x="4177696" y="1845008"/>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Box 41">
            <a:extLst>
              <a:ext uri="{FF2B5EF4-FFF2-40B4-BE49-F238E27FC236}">
                <a16:creationId xmlns:a16="http://schemas.microsoft.com/office/drawing/2014/main" id="{9542EA16-1517-4A40-8997-A14D0C6BDCF6}"/>
              </a:ext>
            </a:extLst>
          </p:cNvPr>
          <p:cNvSpPr txBox="1"/>
          <p:nvPr/>
        </p:nvSpPr>
        <p:spPr>
          <a:xfrm>
            <a:off x="4151627" y="1902699"/>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43" name="CustomShape 8">
            <a:extLst>
              <a:ext uri="{FF2B5EF4-FFF2-40B4-BE49-F238E27FC236}">
                <a16:creationId xmlns:a16="http://schemas.microsoft.com/office/drawing/2014/main" id="{2D21B94B-9264-724C-8920-54D18E982D19}"/>
              </a:ext>
            </a:extLst>
          </p:cNvPr>
          <p:cNvSpPr/>
          <p:nvPr/>
        </p:nvSpPr>
        <p:spPr>
          <a:xfrm>
            <a:off x="2445795" y="1893305"/>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44" name="Straight Connector 43">
            <a:extLst>
              <a:ext uri="{FF2B5EF4-FFF2-40B4-BE49-F238E27FC236}">
                <a16:creationId xmlns:a16="http://schemas.microsoft.com/office/drawing/2014/main" id="{609FA9EF-2B9B-5940-938D-A145DD2F3742}"/>
              </a:ext>
            </a:extLst>
          </p:cNvPr>
          <p:cNvCxnSpPr>
            <a:cxnSpLocks/>
            <a:endCxn id="41" idx="1"/>
          </p:cNvCxnSpPr>
          <p:nvPr/>
        </p:nvCxnSpPr>
        <p:spPr>
          <a:xfrm>
            <a:off x="3185487" y="2273633"/>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5DBE5C-3B6B-6940-ABE1-96ED5D45A085}"/>
              </a:ext>
            </a:extLst>
          </p:cNvPr>
          <p:cNvCxnSpPr>
            <a:cxnSpLocks/>
          </p:cNvCxnSpPr>
          <p:nvPr/>
        </p:nvCxnSpPr>
        <p:spPr>
          <a:xfrm>
            <a:off x="5029197" y="226866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B2ED4E36-6096-DF44-879A-94BC2657693A}"/>
              </a:ext>
            </a:extLst>
          </p:cNvPr>
          <p:cNvSpPr>
            <a:spLocks noChangeAspect="1"/>
          </p:cNvSpPr>
          <p:nvPr/>
        </p:nvSpPr>
        <p:spPr>
          <a:xfrm>
            <a:off x="390891" y="1864541"/>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TextBox 46">
            <a:extLst>
              <a:ext uri="{FF2B5EF4-FFF2-40B4-BE49-F238E27FC236}">
                <a16:creationId xmlns:a16="http://schemas.microsoft.com/office/drawing/2014/main" id="{66767DF7-B992-5342-B65F-291C654F38EE}"/>
              </a:ext>
            </a:extLst>
          </p:cNvPr>
          <p:cNvSpPr txBox="1"/>
          <p:nvPr/>
        </p:nvSpPr>
        <p:spPr>
          <a:xfrm>
            <a:off x="434395" y="1882474"/>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48" name="Straight Connector 47">
            <a:extLst>
              <a:ext uri="{FF2B5EF4-FFF2-40B4-BE49-F238E27FC236}">
                <a16:creationId xmlns:a16="http://schemas.microsoft.com/office/drawing/2014/main" id="{3CE24FDD-A0C9-E84B-A4E8-8B2D18A36E8F}"/>
              </a:ext>
            </a:extLst>
          </p:cNvPr>
          <p:cNvCxnSpPr>
            <a:cxnSpLocks/>
          </p:cNvCxnSpPr>
          <p:nvPr/>
        </p:nvCxnSpPr>
        <p:spPr>
          <a:xfrm>
            <a:off x="1242387" y="2268665"/>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9" name="Right Arrow 48">
            <a:extLst>
              <a:ext uri="{FF2B5EF4-FFF2-40B4-BE49-F238E27FC236}">
                <a16:creationId xmlns:a16="http://schemas.microsoft.com/office/drawing/2014/main" id="{5117789D-CB3B-0D4B-9898-B774793B9174}"/>
              </a:ext>
            </a:extLst>
          </p:cNvPr>
          <p:cNvSpPr/>
          <p:nvPr/>
        </p:nvSpPr>
        <p:spPr>
          <a:xfrm rot="14119812">
            <a:off x="2784788" y="2889142"/>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0" name="Straight Arrow Connector 49">
            <a:extLst>
              <a:ext uri="{FF2B5EF4-FFF2-40B4-BE49-F238E27FC236}">
                <a16:creationId xmlns:a16="http://schemas.microsoft.com/office/drawing/2014/main" id="{9E5B16C2-9F4A-1047-B9AF-3DF158D19F7E}"/>
              </a:ext>
            </a:extLst>
          </p:cNvPr>
          <p:cNvCxnSpPr>
            <a:cxnSpLocks/>
          </p:cNvCxnSpPr>
          <p:nvPr/>
        </p:nvCxnSpPr>
        <p:spPr>
          <a:xfrm>
            <a:off x="7026966" y="2090474"/>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D1F665F3-212D-8946-B16E-C4C0872F5E48}"/>
              </a:ext>
            </a:extLst>
          </p:cNvPr>
          <p:cNvSpPr txBox="1"/>
          <p:nvPr/>
        </p:nvSpPr>
        <p:spPr>
          <a:xfrm>
            <a:off x="7185333" y="1643155"/>
            <a:ext cx="615087"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6.</a:t>
            </a:r>
          </a:p>
        </p:txBody>
      </p:sp>
      <p:pic>
        <p:nvPicPr>
          <p:cNvPr id="2" name="Picture 1">
            <a:extLst>
              <a:ext uri="{FF2B5EF4-FFF2-40B4-BE49-F238E27FC236}">
                <a16:creationId xmlns:a16="http://schemas.microsoft.com/office/drawing/2014/main" id="{664774C3-3147-9C40-A391-D5171FB45AA6}"/>
              </a:ext>
            </a:extLst>
          </p:cNvPr>
          <p:cNvPicPr>
            <a:picLocks noChangeAspect="1"/>
          </p:cNvPicPr>
          <p:nvPr/>
        </p:nvPicPr>
        <p:blipFill>
          <a:blip r:embed="rId2"/>
          <a:stretch>
            <a:fillRect/>
          </a:stretch>
        </p:blipFill>
        <p:spPr>
          <a:xfrm>
            <a:off x="7026111" y="2398086"/>
            <a:ext cx="857251" cy="189657"/>
          </a:xfrm>
          <a:prstGeom prst="rect">
            <a:avLst/>
          </a:prstGeom>
        </p:spPr>
      </p:pic>
      <p:pic>
        <p:nvPicPr>
          <p:cNvPr id="7" name="Picture 6">
            <a:extLst>
              <a:ext uri="{FF2B5EF4-FFF2-40B4-BE49-F238E27FC236}">
                <a16:creationId xmlns:a16="http://schemas.microsoft.com/office/drawing/2014/main" id="{A8EFB45E-9097-E24C-9CCB-5CD2126CEF32}"/>
              </a:ext>
            </a:extLst>
          </p:cNvPr>
          <p:cNvPicPr>
            <a:picLocks noChangeAspect="1"/>
          </p:cNvPicPr>
          <p:nvPr/>
        </p:nvPicPr>
        <p:blipFill>
          <a:blip r:embed="rId3"/>
          <a:stretch>
            <a:fillRect/>
          </a:stretch>
        </p:blipFill>
        <p:spPr>
          <a:xfrm>
            <a:off x="390891" y="3924927"/>
            <a:ext cx="3116919" cy="577705"/>
          </a:xfrm>
          <a:prstGeom prst="rect">
            <a:avLst/>
          </a:prstGeom>
        </p:spPr>
      </p:pic>
      <p:pic>
        <p:nvPicPr>
          <p:cNvPr id="8" name="Picture 7">
            <a:extLst>
              <a:ext uri="{FF2B5EF4-FFF2-40B4-BE49-F238E27FC236}">
                <a16:creationId xmlns:a16="http://schemas.microsoft.com/office/drawing/2014/main" id="{D615131B-9E55-9A4A-B924-F52EFE9920E9}"/>
              </a:ext>
            </a:extLst>
          </p:cNvPr>
          <p:cNvPicPr>
            <a:picLocks noChangeAspect="1"/>
          </p:cNvPicPr>
          <p:nvPr/>
        </p:nvPicPr>
        <p:blipFill>
          <a:blip r:embed="rId4"/>
          <a:stretch>
            <a:fillRect/>
          </a:stretch>
        </p:blipFill>
        <p:spPr>
          <a:xfrm>
            <a:off x="5629206" y="2968446"/>
            <a:ext cx="1933439" cy="226384"/>
          </a:xfrm>
          <a:prstGeom prst="rect">
            <a:avLst/>
          </a:prstGeom>
        </p:spPr>
      </p:pic>
      <p:pic>
        <p:nvPicPr>
          <p:cNvPr id="9" name="Picture 8">
            <a:extLst>
              <a:ext uri="{FF2B5EF4-FFF2-40B4-BE49-F238E27FC236}">
                <a16:creationId xmlns:a16="http://schemas.microsoft.com/office/drawing/2014/main" id="{3BD14B36-4EAE-D445-9204-71647997A022}"/>
              </a:ext>
            </a:extLst>
          </p:cNvPr>
          <p:cNvPicPr>
            <a:picLocks noChangeAspect="1"/>
          </p:cNvPicPr>
          <p:nvPr/>
        </p:nvPicPr>
        <p:blipFill>
          <a:blip r:embed="rId5"/>
          <a:stretch>
            <a:fillRect/>
          </a:stretch>
        </p:blipFill>
        <p:spPr>
          <a:xfrm>
            <a:off x="1252326" y="4827171"/>
            <a:ext cx="1093309" cy="160781"/>
          </a:xfrm>
          <a:prstGeom prst="rect">
            <a:avLst/>
          </a:prstGeom>
        </p:spPr>
      </p:pic>
      <p:pic>
        <p:nvPicPr>
          <p:cNvPr id="73" name="Picture 72">
            <a:extLst>
              <a:ext uri="{FF2B5EF4-FFF2-40B4-BE49-F238E27FC236}">
                <a16:creationId xmlns:a16="http://schemas.microsoft.com/office/drawing/2014/main" id="{8270632A-3D3B-FC4E-B5E5-DD1AA9AB5658}"/>
              </a:ext>
            </a:extLst>
          </p:cNvPr>
          <p:cNvPicPr>
            <a:picLocks noChangeAspect="1"/>
          </p:cNvPicPr>
          <p:nvPr/>
        </p:nvPicPr>
        <p:blipFill>
          <a:blip r:embed="rId6"/>
          <a:stretch>
            <a:fillRect/>
          </a:stretch>
        </p:blipFill>
        <p:spPr>
          <a:xfrm>
            <a:off x="1222509" y="5332370"/>
            <a:ext cx="1541300" cy="441113"/>
          </a:xfrm>
          <a:prstGeom prst="rect">
            <a:avLst/>
          </a:prstGeom>
        </p:spPr>
      </p:pic>
    </p:spTree>
    <p:extLst>
      <p:ext uri="{BB962C8B-B14F-4D97-AF65-F5344CB8AC3E}">
        <p14:creationId xmlns:p14="http://schemas.microsoft.com/office/powerpoint/2010/main" val="79908226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
            <a:extLst>
              <a:ext uri="{FF2B5EF4-FFF2-40B4-BE49-F238E27FC236}">
                <a16:creationId xmlns:a16="http://schemas.microsoft.com/office/drawing/2014/main" id="{2713F463-8763-A341-9EC6-A4D29002DCE7}"/>
              </a:ext>
            </a:extLst>
          </p:cNvPr>
          <p:cNvGrpSpPr/>
          <p:nvPr/>
        </p:nvGrpSpPr>
        <p:grpSpPr>
          <a:xfrm>
            <a:off x="3073587" y="3043575"/>
            <a:ext cx="2472390" cy="777936"/>
            <a:chOff x="2398320" y="1795680"/>
            <a:chExt cx="3296520" cy="1037248"/>
          </a:xfrm>
        </p:grpSpPr>
        <p:grpSp>
          <p:nvGrpSpPr>
            <p:cNvPr id="25" name="Group 3">
              <a:extLst>
                <a:ext uri="{FF2B5EF4-FFF2-40B4-BE49-F238E27FC236}">
                  <a16:creationId xmlns:a16="http://schemas.microsoft.com/office/drawing/2014/main" id="{0983A4EF-DCD9-2D4A-B590-4E920C06AE8B}"/>
                </a:ext>
              </a:extLst>
            </p:cNvPr>
            <p:cNvGrpSpPr/>
            <p:nvPr/>
          </p:nvGrpSpPr>
          <p:grpSpPr>
            <a:xfrm>
              <a:off x="4780800" y="1818720"/>
              <a:ext cx="914040" cy="1014208"/>
              <a:chOff x="4780800" y="1818720"/>
              <a:chExt cx="914040" cy="1014208"/>
            </a:xfrm>
          </p:grpSpPr>
          <p:sp>
            <p:nvSpPr>
              <p:cNvPr id="30" name="CustomShape 4">
                <a:extLst>
                  <a:ext uri="{FF2B5EF4-FFF2-40B4-BE49-F238E27FC236}">
                    <a16:creationId xmlns:a16="http://schemas.microsoft.com/office/drawing/2014/main" id="{9AAB9BFC-FE13-8047-99A1-4E2F5B8CAE15}"/>
                  </a:ext>
                </a:extLst>
              </p:cNvPr>
              <p:cNvSpPr/>
              <p:nvPr/>
            </p:nvSpPr>
            <p:spPr>
              <a:xfrm>
                <a:off x="4780800" y="1905120"/>
                <a:ext cx="914040" cy="914040"/>
              </a:xfrm>
              <a:prstGeom prst="ellipse">
                <a:avLst/>
              </a:prstGeom>
              <a:noFill/>
              <a:ln w="41275">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sz="1350" dirty="0"/>
              </a:p>
            </p:txBody>
          </p:sp>
          <p:sp>
            <p:nvSpPr>
              <p:cNvPr id="31" name="CustomShape 5">
                <a:extLst>
                  <a:ext uri="{FF2B5EF4-FFF2-40B4-BE49-F238E27FC236}">
                    <a16:creationId xmlns:a16="http://schemas.microsoft.com/office/drawing/2014/main" id="{C9D2650E-3702-3D4B-B609-FC336EF3462C}"/>
                  </a:ext>
                </a:extLst>
              </p:cNvPr>
              <p:cNvSpPr/>
              <p:nvPr/>
            </p:nvSpPr>
            <p:spPr>
              <a:xfrm>
                <a:off x="4943120" y="1818720"/>
                <a:ext cx="651801" cy="1014208"/>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grpSp>
        <p:grpSp>
          <p:nvGrpSpPr>
            <p:cNvPr id="26" name="Group 6">
              <a:extLst>
                <a:ext uri="{FF2B5EF4-FFF2-40B4-BE49-F238E27FC236}">
                  <a16:creationId xmlns:a16="http://schemas.microsoft.com/office/drawing/2014/main" id="{D994C848-6857-1640-9E57-37DFE1FF7464}"/>
                </a:ext>
              </a:extLst>
            </p:cNvPr>
            <p:cNvGrpSpPr/>
            <p:nvPr/>
          </p:nvGrpSpPr>
          <p:grpSpPr>
            <a:xfrm>
              <a:off x="2398320" y="1795680"/>
              <a:ext cx="914040" cy="1025640"/>
              <a:chOff x="2398320" y="1795680"/>
              <a:chExt cx="914040" cy="1025640"/>
            </a:xfrm>
          </p:grpSpPr>
          <p:sp>
            <p:nvSpPr>
              <p:cNvPr id="28" name="CustomShape 7">
                <a:extLst>
                  <a:ext uri="{FF2B5EF4-FFF2-40B4-BE49-F238E27FC236}">
                    <a16:creationId xmlns:a16="http://schemas.microsoft.com/office/drawing/2014/main" id="{2773AAFB-E0A3-D343-8E9D-0A4191690D81}"/>
                  </a:ext>
                </a:extLst>
              </p:cNvPr>
              <p:cNvSpPr/>
              <p:nvPr/>
            </p:nvSpPr>
            <p:spPr>
              <a:xfrm>
                <a:off x="2398320" y="1907280"/>
                <a:ext cx="914040" cy="914040"/>
              </a:xfrm>
              <a:prstGeom prst="ellipse">
                <a:avLst/>
              </a:prstGeom>
              <a:noFill/>
              <a:ln w="41275">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29" name="CustomShape 8">
                <a:extLst>
                  <a:ext uri="{FF2B5EF4-FFF2-40B4-BE49-F238E27FC236}">
                    <a16:creationId xmlns:a16="http://schemas.microsoft.com/office/drawing/2014/main" id="{8C638AB9-8979-904A-AF5E-F220E78905E4}"/>
                  </a:ext>
                </a:extLst>
              </p:cNvPr>
              <p:cNvSpPr/>
              <p:nvPr/>
            </p:nvSpPr>
            <p:spPr>
              <a:xfrm>
                <a:off x="2513251" y="1795680"/>
                <a:ext cx="651801" cy="1014208"/>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grpSp>
        <p:sp>
          <p:nvSpPr>
            <p:cNvPr id="27" name="Line 9">
              <a:extLst>
                <a:ext uri="{FF2B5EF4-FFF2-40B4-BE49-F238E27FC236}">
                  <a16:creationId xmlns:a16="http://schemas.microsoft.com/office/drawing/2014/main" id="{92992FD2-59F2-C94F-B6AC-295C4B909891}"/>
                </a:ext>
              </a:extLst>
            </p:cNvPr>
            <p:cNvSpPr/>
            <p:nvPr/>
          </p:nvSpPr>
          <p:spPr>
            <a:xfrm>
              <a:off x="3312720" y="2361960"/>
              <a:ext cx="1468080" cy="360"/>
            </a:xfrm>
            <a:prstGeom prst="line">
              <a:avLst/>
            </a:prstGeom>
            <a:ln w="41275">
              <a:round/>
            </a:ln>
          </p:spPr>
          <p:style>
            <a:lnRef idx="2">
              <a:schemeClr val="accent1"/>
            </a:lnRef>
            <a:fillRef idx="0">
              <a:schemeClr val="accent1"/>
            </a:fillRef>
            <a:effectRef idx="1">
              <a:schemeClr val="accent1"/>
            </a:effectRef>
            <a:fontRef idx="minor"/>
          </p:style>
          <p:txBody>
            <a:bodyPr/>
            <a:lstStyle/>
            <a:p>
              <a:endParaRPr lang="en-US" sz="1350" dirty="0"/>
            </a:p>
          </p:txBody>
        </p:sp>
      </p:grpSp>
      <p:sp>
        <p:nvSpPr>
          <p:cNvPr id="32" name="CustomShape 11">
            <a:extLst>
              <a:ext uri="{FF2B5EF4-FFF2-40B4-BE49-F238E27FC236}">
                <a16:creationId xmlns:a16="http://schemas.microsoft.com/office/drawing/2014/main" id="{3F6C2586-65A3-424A-84F9-CB7D40FB4084}"/>
              </a:ext>
            </a:extLst>
          </p:cNvPr>
          <p:cNvSpPr/>
          <p:nvPr/>
        </p:nvSpPr>
        <p:spPr>
          <a:xfrm>
            <a:off x="637902" y="1519000"/>
            <a:ext cx="7127775" cy="6903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257310" indent="-257040">
              <a:spcBef>
                <a:spcPts val="329"/>
              </a:spcBef>
              <a:buClr>
                <a:srgbClr val="000000"/>
              </a:buClr>
              <a:buFont typeface="Arial"/>
              <a:buChar char="•"/>
            </a:pPr>
            <a:r>
              <a:rPr lang="en-US" sz="2100" spc="-1" dirty="0">
                <a:solidFill>
                  <a:srgbClr val="000000"/>
                </a:solidFill>
                <a:latin typeface="Times New Roman"/>
              </a:rPr>
              <a:t>Determine a message passing schedule and compute the set of messages for the simple MRF:</a:t>
            </a:r>
            <a:endParaRPr lang="en-US" sz="2100" spc="-1" dirty="0">
              <a:latin typeface="Arial"/>
            </a:endParaRPr>
          </a:p>
        </p:txBody>
      </p:sp>
      <p:pic>
        <p:nvPicPr>
          <p:cNvPr id="2" name="Picture 1">
            <a:extLst>
              <a:ext uri="{FF2B5EF4-FFF2-40B4-BE49-F238E27FC236}">
                <a16:creationId xmlns:a16="http://schemas.microsoft.com/office/drawing/2014/main" id="{9C91A84A-F86F-0746-8899-7C4CEE0D1A42}"/>
              </a:ext>
            </a:extLst>
          </p:cNvPr>
          <p:cNvPicPr>
            <a:picLocks noChangeAspect="1"/>
          </p:cNvPicPr>
          <p:nvPr/>
        </p:nvPicPr>
        <p:blipFill>
          <a:blip r:embed="rId2"/>
          <a:stretch>
            <a:fillRect/>
          </a:stretch>
        </p:blipFill>
        <p:spPr>
          <a:xfrm>
            <a:off x="1581674" y="3238928"/>
            <a:ext cx="1338542" cy="465813"/>
          </a:xfrm>
          <a:prstGeom prst="rect">
            <a:avLst/>
          </a:prstGeom>
        </p:spPr>
      </p:pic>
      <p:pic>
        <p:nvPicPr>
          <p:cNvPr id="3" name="Picture 2">
            <a:extLst>
              <a:ext uri="{FF2B5EF4-FFF2-40B4-BE49-F238E27FC236}">
                <a16:creationId xmlns:a16="http://schemas.microsoft.com/office/drawing/2014/main" id="{35DD7E48-BEC1-0246-A00A-767C5E4026C1}"/>
              </a:ext>
            </a:extLst>
          </p:cNvPr>
          <p:cNvPicPr>
            <a:picLocks noChangeAspect="1"/>
          </p:cNvPicPr>
          <p:nvPr/>
        </p:nvPicPr>
        <p:blipFill>
          <a:blip r:embed="rId3"/>
          <a:stretch>
            <a:fillRect/>
          </a:stretch>
        </p:blipFill>
        <p:spPr>
          <a:xfrm>
            <a:off x="5723734" y="3244020"/>
            <a:ext cx="1304348" cy="448531"/>
          </a:xfrm>
          <a:prstGeom prst="rect">
            <a:avLst/>
          </a:prstGeom>
        </p:spPr>
      </p:pic>
      <p:pic>
        <p:nvPicPr>
          <p:cNvPr id="4" name="Picture 3">
            <a:extLst>
              <a:ext uri="{FF2B5EF4-FFF2-40B4-BE49-F238E27FC236}">
                <a16:creationId xmlns:a16="http://schemas.microsoft.com/office/drawing/2014/main" id="{4194A86E-7695-C949-8DCA-E7F6934F2D36}"/>
              </a:ext>
            </a:extLst>
          </p:cNvPr>
          <p:cNvPicPr>
            <a:picLocks noChangeAspect="1"/>
          </p:cNvPicPr>
          <p:nvPr/>
        </p:nvPicPr>
        <p:blipFill>
          <a:blip r:embed="rId4"/>
          <a:stretch>
            <a:fillRect/>
          </a:stretch>
        </p:blipFill>
        <p:spPr>
          <a:xfrm>
            <a:off x="3269014" y="4034754"/>
            <a:ext cx="2081806" cy="448310"/>
          </a:xfrm>
          <a:prstGeom prst="rect">
            <a:avLst/>
          </a:prstGeom>
        </p:spPr>
      </p:pic>
    </p:spTree>
    <p:extLst>
      <p:ext uri="{BB962C8B-B14F-4D97-AF65-F5344CB8AC3E}">
        <p14:creationId xmlns:p14="http://schemas.microsoft.com/office/powerpoint/2010/main" val="751390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ustomShape 1"/>
          <p:cNvSpPr/>
          <p:nvPr/>
        </p:nvSpPr>
        <p:spPr>
          <a:xfrm>
            <a:off x="665640" y="813600"/>
            <a:ext cx="7799760" cy="4402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For this graph, the energy function is:</a:t>
            </a:r>
            <a:endParaRPr lang="en-US" sz="2200" b="0" strike="noStrike" spc="-1">
              <a:latin typeface="Arial"/>
            </a:endParaRPr>
          </a:p>
        </p:txBody>
      </p:sp>
      <p:pic>
        <p:nvPicPr>
          <p:cNvPr id="319" name="Picture 4"/>
          <p:cNvPicPr/>
          <p:nvPr/>
        </p:nvPicPr>
        <p:blipFill>
          <a:blip r:embed="rId2"/>
          <a:stretch/>
        </p:blipFill>
        <p:spPr>
          <a:xfrm>
            <a:off x="38160" y="1917720"/>
            <a:ext cx="7619760" cy="754920"/>
          </a:xfrm>
          <a:prstGeom prst="rect">
            <a:avLst/>
          </a:prstGeom>
          <a:ln>
            <a:noFill/>
          </a:ln>
        </p:spPr>
      </p:pic>
      <p:sp>
        <p:nvSpPr>
          <p:cNvPr id="320" name="CustomShape 2"/>
          <p:cNvSpPr/>
          <p:nvPr/>
        </p:nvSpPr>
        <p:spPr>
          <a:xfrm>
            <a:off x="7244280" y="3366360"/>
            <a:ext cx="18010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1" strike="noStrike" spc="-1">
                <a:solidFill>
                  <a:srgbClr val="000000"/>
                </a:solidFill>
                <a:latin typeface="Times New Roman"/>
              </a:rPr>
              <a:t>one-body energy</a:t>
            </a:r>
            <a:endParaRPr lang="en-US" sz="1800" b="0" strike="noStrike" spc="-1">
              <a:latin typeface="Arial"/>
            </a:endParaRPr>
          </a:p>
        </p:txBody>
      </p:sp>
      <p:sp>
        <p:nvSpPr>
          <p:cNvPr id="321" name="CustomShape 3"/>
          <p:cNvSpPr/>
          <p:nvPr/>
        </p:nvSpPr>
        <p:spPr>
          <a:xfrm>
            <a:off x="7270200" y="3724920"/>
            <a:ext cx="18133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1" strike="noStrike" spc="-1">
                <a:solidFill>
                  <a:srgbClr val="000000"/>
                </a:solidFill>
                <a:latin typeface="Times New Roman"/>
              </a:rPr>
              <a:t>two-body energy</a:t>
            </a:r>
            <a:endParaRPr lang="en-US" sz="1800" b="0" strike="noStrike" spc="-1">
              <a:latin typeface="Arial"/>
            </a:endParaRPr>
          </a:p>
        </p:txBody>
      </p:sp>
      <p:pic>
        <p:nvPicPr>
          <p:cNvPr id="322" name="Picture 9"/>
          <p:cNvPicPr/>
          <p:nvPr/>
        </p:nvPicPr>
        <p:blipFill>
          <a:blip r:embed="rId3"/>
          <a:stretch/>
        </p:blipFill>
        <p:spPr>
          <a:xfrm>
            <a:off x="50760" y="3393000"/>
            <a:ext cx="7115400" cy="6746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repl">
                                        <p:cTn id="7" dur="500" fill="hold"/>
                                        <p:tgtEl>
                                          <p:spTgt spid="320"/>
                                        </p:tgtEl>
                                        <p:attrNameLst>
                                          <p:attrName>ppt_x</p:attrName>
                                        </p:attrNameLst>
                                      </p:cBhvr>
                                      <p:tavLst>
                                        <p:tav tm="0">
                                          <p:val>
                                            <p:strVal val="#ppt_x"/>
                                          </p:val>
                                        </p:tav>
                                        <p:tav tm="100000">
                                          <p:val>
                                            <p:strVal val="#ppt_x"/>
                                          </p:val>
                                        </p:tav>
                                      </p:tavLst>
                                    </p:anim>
                                    <p:anim calcmode="lin" valueType="num">
                                      <p:cBhvr additive="repl">
                                        <p:cTn id="8" dur="500" fill="hold"/>
                                        <p:tgtEl>
                                          <p:spTgt spid="3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1"/>
                                        </p:tgtEl>
                                        <p:attrNameLst>
                                          <p:attrName>style.visibility</p:attrName>
                                        </p:attrNameLst>
                                      </p:cBhvr>
                                      <p:to>
                                        <p:strVal val="visible"/>
                                      </p:to>
                                    </p:set>
                                    <p:anim calcmode="lin" valueType="num">
                                      <p:cBhvr additive="repl">
                                        <p:cTn id="11" dur="500" fill="hold"/>
                                        <p:tgtEl>
                                          <p:spTgt spid="321"/>
                                        </p:tgtEl>
                                        <p:attrNameLst>
                                          <p:attrName>ppt_x</p:attrName>
                                        </p:attrNameLst>
                                      </p:cBhvr>
                                      <p:tavLst>
                                        <p:tav tm="0">
                                          <p:val>
                                            <p:strVal val="#ppt_x"/>
                                          </p:val>
                                        </p:tav>
                                        <p:tav tm="100000">
                                          <p:val>
                                            <p:strVal val="#ppt_x"/>
                                          </p:val>
                                        </p:tav>
                                      </p:tavLst>
                                    </p:anim>
                                    <p:anim calcmode="lin" valueType="num">
                                      <p:cBhvr additive="repl">
                                        <p:cTn id="12" dur="500" fill="hold"/>
                                        <p:tgtEl>
                                          <p:spTgt spid="3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2"/>
                                        </p:tgtEl>
                                        <p:attrNameLst>
                                          <p:attrName>style.visibility</p:attrName>
                                        </p:attrNameLst>
                                      </p:cBhvr>
                                      <p:to>
                                        <p:strVal val="visible"/>
                                      </p:to>
                                    </p:set>
                                    <p:anim calcmode="lin" valueType="num">
                                      <p:cBhvr additive="repl">
                                        <p:cTn id="15" dur="500" fill="hold"/>
                                        <p:tgtEl>
                                          <p:spTgt spid="322"/>
                                        </p:tgtEl>
                                        <p:attrNameLst>
                                          <p:attrName>ppt_x</p:attrName>
                                        </p:attrNameLst>
                                      </p:cBhvr>
                                      <p:tavLst>
                                        <p:tav tm="0">
                                          <p:val>
                                            <p:strVal val="#ppt_x"/>
                                          </p:val>
                                        </p:tav>
                                        <p:tav tm="100000">
                                          <p:val>
                                            <p:strVal val="#ppt_x"/>
                                          </p:val>
                                        </p:tav>
                                      </p:tavLst>
                                    </p:anim>
                                    <p:anim calcmode="lin" valueType="num">
                                      <p:cBhvr additive="repl">
                                        <p:cTn id="16" dur="500" fill="hold"/>
                                        <p:tgtEl>
                                          <p:spTgt spid="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57F12041-C5EB-DF44-A186-E1CA289A6BB9}"/>
              </a:ext>
            </a:extLst>
          </p:cNvPr>
          <p:cNvSpPr/>
          <p:nvPr/>
        </p:nvSpPr>
        <p:spPr>
          <a:xfrm>
            <a:off x="656134" y="1127127"/>
            <a:ext cx="7408214" cy="4096185"/>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1050" spc="-1" dirty="0">
                <a:solidFill>
                  <a:srgbClr val="FFFFFF"/>
                </a:solidFill>
                <a:latin typeface="Courier New"/>
              </a:rPr>
              <a:t>library(</a:t>
            </a:r>
            <a:r>
              <a:rPr lang="en-US" sz="1050" spc="-1" dirty="0" err="1">
                <a:solidFill>
                  <a:srgbClr val="FFFFFF"/>
                </a:solidFill>
                <a:latin typeface="Courier New"/>
              </a:rPr>
              <a:t>CRFutil</a:t>
            </a:r>
            <a:r>
              <a:rPr lang="en-US" sz="1050" spc="-1" dirty="0">
                <a:solidFill>
                  <a:srgbClr val="FFFFFF"/>
                </a:solidFill>
                <a:latin typeface="Courier New"/>
              </a:rPr>
              <a:t>)</a:t>
            </a:r>
          </a:p>
          <a:p>
            <a:pPr>
              <a:lnSpc>
                <a:spcPct val="100000"/>
              </a:lnSpc>
            </a:pPr>
            <a:r>
              <a:rPr lang="en-US" sz="1050" spc="-1" dirty="0">
                <a:solidFill>
                  <a:schemeClr val="bg1"/>
                </a:solidFill>
                <a:latin typeface="Courier New" panose="02070309020205020404" pitchFamily="49" charset="0"/>
                <a:cs typeface="Courier New" panose="02070309020205020404" pitchFamily="49" charset="0"/>
              </a:rPr>
              <a:t>library(</a:t>
            </a:r>
            <a:r>
              <a:rPr lang="en-US" sz="1050" spc="-1" dirty="0" err="1">
                <a:solidFill>
                  <a:schemeClr val="bg1"/>
                </a:solidFill>
                <a:latin typeface="Courier New" panose="02070309020205020404" pitchFamily="49" charset="0"/>
                <a:cs typeface="Courier New" panose="02070309020205020404" pitchFamily="49" charset="0"/>
              </a:rPr>
              <a:t>Rgraphviz</a:t>
            </a:r>
            <a:r>
              <a:rPr lang="en-US" sz="1050" spc="-1" dirty="0">
                <a:solidFill>
                  <a:schemeClr val="bg1"/>
                </a:solidFill>
                <a:latin typeface="Courier New" panose="02070309020205020404" pitchFamily="49" charset="0"/>
                <a:cs typeface="Courier New" panose="02070309020205020404" pitchFamily="49" charset="0"/>
              </a:rPr>
              <a:t>)</a:t>
            </a:r>
          </a:p>
          <a:p>
            <a:pPr>
              <a:lnSpc>
                <a:spcPct val="100000"/>
              </a:lnSpc>
            </a:pPr>
            <a:endParaRPr lang="en-US" sz="1050" spc="-1" dirty="0">
              <a:latin typeface="Arial"/>
            </a:endParaRPr>
          </a:p>
          <a:p>
            <a:pPr>
              <a:lnSpc>
                <a:spcPct val="100000"/>
              </a:lnSpc>
            </a:pPr>
            <a:r>
              <a:rPr lang="en-US" sz="1050" spc="-1" dirty="0" err="1">
                <a:solidFill>
                  <a:srgbClr val="FFFFFF"/>
                </a:solidFill>
                <a:latin typeface="Courier New"/>
              </a:rPr>
              <a:t>grf</a:t>
            </a:r>
            <a:r>
              <a:rPr lang="en-US" sz="1050" spc="-1" dirty="0">
                <a:solidFill>
                  <a:srgbClr val="FFFFFF"/>
                </a:solidFill>
                <a:latin typeface="Courier New"/>
              </a:rPr>
              <a:t> &lt;- ~A:B</a:t>
            </a:r>
            <a:endParaRPr lang="en-US" sz="1050" spc="-1" dirty="0">
              <a:latin typeface="Arial"/>
            </a:endParaRPr>
          </a:p>
          <a:p>
            <a:pPr>
              <a:lnSpc>
                <a:spcPct val="100000"/>
              </a:lnSpc>
            </a:pPr>
            <a:r>
              <a:rPr lang="en-US" sz="1050" spc="-1" dirty="0">
                <a:solidFill>
                  <a:srgbClr val="FFFFFF"/>
                </a:solidFill>
                <a:latin typeface="Courier New"/>
              </a:rPr>
              <a:t>adj   &lt;- ug(</a:t>
            </a:r>
            <a:r>
              <a:rPr lang="en-US" sz="1050" spc="-1" dirty="0" err="1">
                <a:solidFill>
                  <a:srgbClr val="FFFFFF"/>
                </a:solidFill>
                <a:latin typeface="Courier New"/>
              </a:rPr>
              <a:t>grf</a:t>
            </a:r>
            <a:r>
              <a:rPr lang="en-US" sz="1050" spc="-1" dirty="0">
                <a:solidFill>
                  <a:srgbClr val="FFFFFF"/>
                </a:solidFill>
                <a:latin typeface="Courier New"/>
              </a:rPr>
              <a:t>, result=</a:t>
            </a:r>
            <a:r>
              <a:rPr lang="en-US" sz="1050" spc="-1" dirty="0">
                <a:solidFill>
                  <a:srgbClr val="00B050"/>
                </a:solidFill>
                <a:latin typeface="Courier New"/>
              </a:rPr>
              <a:t>"matrix"</a:t>
            </a:r>
            <a:r>
              <a:rPr lang="en-US" sz="1050" spc="-1" dirty="0">
                <a:solidFill>
                  <a:srgbClr val="FFFFFF"/>
                </a:solidFill>
                <a:latin typeface="Courier New"/>
              </a:rPr>
              <a:t>)</a:t>
            </a:r>
            <a:endParaRPr lang="en-US" sz="1050" spc="-1" dirty="0">
              <a:latin typeface="Arial"/>
            </a:endParaRPr>
          </a:p>
          <a:p>
            <a:pPr>
              <a:lnSpc>
                <a:spcPct val="100000"/>
              </a:lnSpc>
            </a:pPr>
            <a:r>
              <a:rPr lang="en-US" sz="1050" spc="-1" dirty="0">
                <a:solidFill>
                  <a:srgbClr val="FFFFFF"/>
                </a:solidFill>
                <a:latin typeface="Courier New"/>
              </a:rPr>
              <a:t>f0    &lt;- function(y){ </a:t>
            </a:r>
            <a:r>
              <a:rPr lang="en-US" sz="1050" spc="-1" dirty="0" err="1">
                <a:solidFill>
                  <a:srgbClr val="FFFFFF"/>
                </a:solidFill>
                <a:latin typeface="Courier New"/>
              </a:rPr>
              <a:t>as.numeric</a:t>
            </a:r>
            <a:r>
              <a:rPr lang="en-US" sz="1050" spc="-1" dirty="0">
                <a:solidFill>
                  <a:srgbClr val="FFFFFF"/>
                </a:solidFill>
                <a:latin typeface="Courier New"/>
              </a:rPr>
              <a:t>(c((y==1),(y==2)))}</a:t>
            </a:r>
            <a:endParaRPr lang="en-US" sz="1050" spc="-1" dirty="0">
              <a:latin typeface="Arial"/>
            </a:endParaRPr>
          </a:p>
          <a:p>
            <a:pPr>
              <a:lnSpc>
                <a:spcPct val="100000"/>
              </a:lnSpc>
            </a:pPr>
            <a:endParaRPr lang="en-US" sz="1050" spc="-1" dirty="0">
              <a:latin typeface="Arial"/>
            </a:endParaRPr>
          </a:p>
          <a:p>
            <a:pPr>
              <a:lnSpc>
                <a:spcPct val="100000"/>
              </a:lnSpc>
            </a:pPr>
            <a:r>
              <a:rPr lang="en-US" sz="1050" spc="-1" dirty="0" err="1">
                <a:solidFill>
                  <a:srgbClr val="FFFFFF"/>
                </a:solidFill>
                <a:latin typeface="Courier New"/>
              </a:rPr>
              <a:t>n.states</a:t>
            </a:r>
            <a:r>
              <a:rPr lang="en-US" sz="1050" spc="-1" dirty="0">
                <a:solidFill>
                  <a:srgbClr val="FFFFFF"/>
                </a:solidFill>
                <a:latin typeface="Courier New"/>
              </a:rPr>
              <a:t> &lt;- 2</a:t>
            </a:r>
            <a:endParaRPr lang="en-US" sz="1050" spc="-1" dirty="0">
              <a:latin typeface="Arial"/>
            </a:endParaRPr>
          </a:p>
          <a:p>
            <a:pPr>
              <a:lnSpc>
                <a:spcPct val="100000"/>
              </a:lnSpc>
            </a:pPr>
            <a:r>
              <a:rPr lang="en-US" sz="1050" spc="-1" dirty="0">
                <a:solidFill>
                  <a:srgbClr val="FFFFFF"/>
                </a:solidFill>
                <a:latin typeface="Courier New"/>
              </a:rPr>
              <a:t>km       &lt;- </a:t>
            </a:r>
            <a:r>
              <a:rPr lang="en-US" sz="1050" spc="-1" dirty="0" err="1">
                <a:solidFill>
                  <a:srgbClr val="FFFFFF"/>
                </a:solidFill>
                <a:latin typeface="Courier New"/>
              </a:rPr>
              <a:t>make.crf</a:t>
            </a:r>
            <a:r>
              <a:rPr lang="en-US" sz="1050" spc="-1" dirty="0">
                <a:solidFill>
                  <a:srgbClr val="FFFFFF"/>
                </a:solidFill>
                <a:latin typeface="Courier New"/>
              </a:rPr>
              <a:t>(adj, </a:t>
            </a:r>
            <a:r>
              <a:rPr lang="en-US" sz="1050" spc="-1" dirty="0" err="1">
                <a:solidFill>
                  <a:srgbClr val="FFFFFF"/>
                </a:solidFill>
                <a:latin typeface="Courier New"/>
              </a:rPr>
              <a:t>n.states</a:t>
            </a:r>
            <a:r>
              <a:rPr lang="en-US" sz="1050" spc="-1" dirty="0">
                <a:solidFill>
                  <a:srgbClr val="FFFFFF"/>
                </a:solidFill>
                <a:latin typeface="Courier New"/>
              </a:rPr>
              <a:t>)</a:t>
            </a:r>
            <a:endParaRPr lang="en-US" sz="1050" spc="-1" dirty="0">
              <a:latin typeface="Arial"/>
            </a:endParaRPr>
          </a:p>
          <a:p>
            <a:pPr>
              <a:lnSpc>
                <a:spcPct val="100000"/>
              </a:lnSpc>
            </a:pPr>
            <a:endParaRPr lang="en-US" sz="1050" spc="-1" dirty="0">
              <a:latin typeface="Arial"/>
            </a:endParaRPr>
          </a:p>
          <a:p>
            <a:r>
              <a:rPr lang="en-US" sz="1050" spc="-1" dirty="0">
                <a:solidFill>
                  <a:srgbClr val="FFFF00"/>
                </a:solidFill>
                <a:latin typeface="Courier New"/>
              </a:rPr>
              <a:t># Node pots:</a:t>
            </a:r>
            <a:endParaRPr lang="en-US" sz="1050" spc="-1" dirty="0">
              <a:latin typeface="Arial"/>
            </a:endParaRPr>
          </a:p>
          <a:p>
            <a:pPr>
              <a:lnSpc>
                <a:spcPct val="100000"/>
              </a:lnSpc>
            </a:pPr>
            <a:r>
              <a:rPr lang="en-US" sz="1050" spc="-1" dirty="0" err="1">
                <a:solidFill>
                  <a:srgbClr val="FFFFFF"/>
                </a:solidFill>
                <a:latin typeface="Courier New"/>
              </a:rPr>
              <a:t>PsiA</a:t>
            </a:r>
            <a:r>
              <a:rPr lang="en-US" sz="1050" spc="-1" dirty="0">
                <a:solidFill>
                  <a:srgbClr val="FFFFFF"/>
                </a:solidFill>
                <a:latin typeface="Courier New"/>
              </a:rPr>
              <a:t> &lt;- c(3,1)</a:t>
            </a:r>
            <a:endParaRPr lang="en-US" sz="1050" spc="-1" dirty="0">
              <a:latin typeface="Arial"/>
            </a:endParaRPr>
          </a:p>
          <a:p>
            <a:pPr>
              <a:lnSpc>
                <a:spcPct val="100000"/>
              </a:lnSpc>
            </a:pPr>
            <a:r>
              <a:rPr lang="en-US" sz="1050" spc="-1" dirty="0" err="1">
                <a:solidFill>
                  <a:srgbClr val="FFFFFF"/>
                </a:solidFill>
                <a:latin typeface="Courier New"/>
              </a:rPr>
              <a:t>PsiB</a:t>
            </a:r>
            <a:r>
              <a:rPr lang="en-US" sz="1050" spc="-1" dirty="0">
                <a:solidFill>
                  <a:srgbClr val="FFFFFF"/>
                </a:solidFill>
                <a:latin typeface="Courier New"/>
              </a:rPr>
              <a:t> &lt;- c(3,1)</a:t>
            </a:r>
            <a:endParaRPr lang="en-US" sz="1050" spc="-1" dirty="0">
              <a:latin typeface="Arial"/>
            </a:endParaRPr>
          </a:p>
          <a:p>
            <a:pPr>
              <a:lnSpc>
                <a:spcPct val="100000"/>
              </a:lnSpc>
            </a:pPr>
            <a:endParaRPr lang="en-US" sz="1050" spc="-1" dirty="0">
              <a:latin typeface="Arial"/>
            </a:endParaRPr>
          </a:p>
          <a:p>
            <a:pPr>
              <a:lnSpc>
                <a:spcPct val="100000"/>
              </a:lnSpc>
            </a:pPr>
            <a:r>
              <a:rPr lang="en-US" sz="1050" spc="-1" dirty="0">
                <a:solidFill>
                  <a:srgbClr val="FFFF00"/>
                </a:solidFill>
                <a:latin typeface="Courier New"/>
              </a:rPr>
              <a:t># Edge pots:</a:t>
            </a:r>
            <a:endParaRPr lang="en-US" sz="1050" spc="-1" dirty="0">
              <a:latin typeface="Arial"/>
            </a:endParaRPr>
          </a:p>
          <a:p>
            <a:pPr>
              <a:lnSpc>
                <a:spcPct val="100000"/>
              </a:lnSpc>
            </a:pPr>
            <a:r>
              <a:rPr lang="en-US" sz="1050" spc="-1" dirty="0" err="1">
                <a:solidFill>
                  <a:srgbClr val="FFFFFF"/>
                </a:solidFill>
                <a:latin typeface="Courier New"/>
              </a:rPr>
              <a:t>PsiAB</a:t>
            </a:r>
            <a:r>
              <a:rPr lang="en-US" sz="1050" spc="-1" dirty="0">
                <a:solidFill>
                  <a:srgbClr val="FFFFFF"/>
                </a:solidFill>
                <a:latin typeface="Courier New"/>
              </a:rPr>
              <a:t> &lt;-</a:t>
            </a:r>
            <a:endParaRPr lang="en-US" sz="1050" spc="-1" dirty="0">
              <a:latin typeface="Arial"/>
            </a:endParaRP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rbind</a:t>
            </a:r>
            <a:r>
              <a:rPr lang="en-US" sz="1050" spc="-1" dirty="0">
                <a:solidFill>
                  <a:srgbClr val="FFFFFF"/>
                </a:solidFill>
                <a:latin typeface="Courier New"/>
              </a:rPr>
              <a:t>(</a:t>
            </a:r>
            <a:endParaRPr lang="en-US" sz="1050" spc="-1" dirty="0">
              <a:latin typeface="Arial"/>
            </a:endParaRPr>
          </a:p>
          <a:p>
            <a:pPr>
              <a:lnSpc>
                <a:spcPct val="100000"/>
              </a:lnSpc>
            </a:pPr>
            <a:r>
              <a:rPr lang="en-US" sz="1050" spc="-1" dirty="0">
                <a:solidFill>
                  <a:srgbClr val="FFFFFF"/>
                </a:solidFill>
                <a:latin typeface="Courier New"/>
              </a:rPr>
              <a:t>    c(3, 6.1),</a:t>
            </a:r>
            <a:endParaRPr lang="en-US" sz="1050" spc="-1" dirty="0">
              <a:latin typeface="Arial"/>
            </a:endParaRPr>
          </a:p>
          <a:p>
            <a:pPr>
              <a:lnSpc>
                <a:spcPct val="100000"/>
              </a:lnSpc>
            </a:pPr>
            <a:r>
              <a:rPr lang="en-US" sz="1050" spc="-1" dirty="0">
                <a:solidFill>
                  <a:srgbClr val="FFFFFF"/>
                </a:solidFill>
                <a:latin typeface="Courier New"/>
              </a:rPr>
              <a:t>    c(6.1, 3)</a:t>
            </a:r>
            <a:endParaRPr lang="en-US" sz="1050" spc="-1" dirty="0">
              <a:latin typeface="Arial"/>
            </a:endParaRPr>
          </a:p>
          <a:p>
            <a:pPr>
              <a:lnSpc>
                <a:spcPct val="100000"/>
              </a:lnSpc>
            </a:pPr>
            <a:r>
              <a:rPr lang="en-US" sz="1050" spc="-1" dirty="0">
                <a:solidFill>
                  <a:srgbClr val="FFFFFF"/>
                </a:solidFill>
                <a:latin typeface="Courier New"/>
              </a:rPr>
              <a:t>  )</a:t>
            </a:r>
            <a:endParaRPr lang="en-US" sz="1050" spc="-1" dirty="0">
              <a:latin typeface="Arial"/>
            </a:endParaRPr>
          </a:p>
          <a:p>
            <a:pPr>
              <a:lnSpc>
                <a:spcPct val="100000"/>
              </a:lnSpc>
            </a:pPr>
            <a:endParaRPr lang="en-US" sz="1050" spc="-1" dirty="0">
              <a:latin typeface="Arial"/>
            </a:endParaRPr>
          </a:p>
          <a:p>
            <a:pPr>
              <a:lnSpc>
                <a:spcPct val="100000"/>
              </a:lnSpc>
            </a:pPr>
            <a:r>
              <a:rPr lang="en-US" sz="1050" spc="-1" dirty="0" err="1">
                <a:solidFill>
                  <a:srgbClr val="FFFFFF"/>
                </a:solidFill>
                <a:latin typeface="Courier New"/>
              </a:rPr>
              <a:t>km$node.pot</a:t>
            </a:r>
            <a:r>
              <a:rPr lang="en-US" sz="1050" spc="-1" dirty="0">
                <a:solidFill>
                  <a:srgbClr val="FFFFFF"/>
                </a:solidFill>
                <a:latin typeface="Courier New"/>
              </a:rPr>
              <a:t>[1,]  &lt;- </a:t>
            </a:r>
            <a:r>
              <a:rPr lang="en-US" sz="1050" spc="-1" dirty="0" err="1">
                <a:solidFill>
                  <a:srgbClr val="FFFFFF"/>
                </a:solidFill>
                <a:latin typeface="Courier New"/>
              </a:rPr>
              <a:t>PsiA</a:t>
            </a:r>
            <a:endParaRPr lang="en-US" sz="1050" spc="-1" dirty="0">
              <a:latin typeface="Arial"/>
            </a:endParaRPr>
          </a:p>
          <a:p>
            <a:pPr>
              <a:lnSpc>
                <a:spcPct val="100000"/>
              </a:lnSpc>
            </a:pPr>
            <a:r>
              <a:rPr lang="en-US" sz="1050" spc="-1" dirty="0" err="1">
                <a:solidFill>
                  <a:srgbClr val="FFFFFF"/>
                </a:solidFill>
                <a:latin typeface="Courier New"/>
              </a:rPr>
              <a:t>km$node.pot</a:t>
            </a:r>
            <a:r>
              <a:rPr lang="en-US" sz="1050" spc="-1" dirty="0">
                <a:solidFill>
                  <a:srgbClr val="FFFFFF"/>
                </a:solidFill>
                <a:latin typeface="Courier New"/>
              </a:rPr>
              <a:t>[2,]  &lt;- </a:t>
            </a:r>
            <a:r>
              <a:rPr lang="en-US" sz="1050" spc="-1" dirty="0" err="1">
                <a:solidFill>
                  <a:srgbClr val="FFFFFF"/>
                </a:solidFill>
                <a:latin typeface="Courier New"/>
              </a:rPr>
              <a:t>PsiB</a:t>
            </a:r>
            <a:endParaRPr lang="en-US" sz="1050" spc="-1" dirty="0">
              <a:latin typeface="Arial"/>
            </a:endParaRPr>
          </a:p>
          <a:p>
            <a:pPr>
              <a:lnSpc>
                <a:spcPct val="100000"/>
              </a:lnSpc>
            </a:pPr>
            <a:r>
              <a:rPr lang="en-US" sz="1050" spc="-1" dirty="0" err="1">
                <a:solidFill>
                  <a:srgbClr val="FFFFFF"/>
                </a:solidFill>
                <a:latin typeface="Courier New"/>
              </a:rPr>
              <a:t>km$edge.pot</a:t>
            </a:r>
            <a:r>
              <a:rPr lang="en-US" sz="1050" spc="-1" dirty="0">
                <a:solidFill>
                  <a:srgbClr val="FFFFFF"/>
                </a:solidFill>
                <a:latin typeface="Courier New"/>
              </a:rPr>
              <a:t>[[1]] &lt;- </a:t>
            </a:r>
            <a:r>
              <a:rPr lang="en-US" sz="1050" spc="-1" dirty="0" err="1">
                <a:solidFill>
                  <a:srgbClr val="FFFFFF"/>
                </a:solidFill>
                <a:latin typeface="Courier New"/>
              </a:rPr>
              <a:t>PsiAB</a:t>
            </a:r>
            <a:endParaRPr lang="en-US" sz="1050" spc="-1" dirty="0">
              <a:latin typeface="Arial"/>
            </a:endParaRPr>
          </a:p>
          <a:p>
            <a:pPr>
              <a:lnSpc>
                <a:spcPct val="100000"/>
              </a:lnSpc>
            </a:pPr>
            <a:endParaRPr lang="en-US" sz="975" spc="-1" dirty="0">
              <a:latin typeface="Arial"/>
            </a:endParaRPr>
          </a:p>
        </p:txBody>
      </p:sp>
      <p:pic>
        <p:nvPicPr>
          <p:cNvPr id="3" name="Picture 2">
            <a:extLst>
              <a:ext uri="{FF2B5EF4-FFF2-40B4-BE49-F238E27FC236}">
                <a16:creationId xmlns:a16="http://schemas.microsoft.com/office/drawing/2014/main" id="{E2C7C8E7-02D9-A04D-918A-BECC3F2B19AD}"/>
              </a:ext>
            </a:extLst>
          </p:cNvPr>
          <p:cNvPicPr>
            <a:picLocks noChangeAspect="1"/>
          </p:cNvPicPr>
          <p:nvPr/>
        </p:nvPicPr>
        <p:blipFill>
          <a:blip r:embed="rId2"/>
          <a:stretch>
            <a:fillRect/>
          </a:stretch>
        </p:blipFill>
        <p:spPr>
          <a:xfrm>
            <a:off x="3025589" y="2881854"/>
            <a:ext cx="4050366" cy="1094292"/>
          </a:xfrm>
          <a:prstGeom prst="rect">
            <a:avLst/>
          </a:prstGeom>
        </p:spPr>
      </p:pic>
    </p:spTree>
    <p:extLst>
      <p:ext uri="{BB962C8B-B14F-4D97-AF65-F5344CB8AC3E}">
        <p14:creationId xmlns:p14="http://schemas.microsoft.com/office/powerpoint/2010/main" val="221298367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518CB4CF-0BC0-5F46-B2C5-BBF505D63DF9}"/>
              </a:ext>
            </a:extLst>
          </p:cNvPr>
          <p:cNvSpPr/>
          <p:nvPr/>
        </p:nvSpPr>
        <p:spPr>
          <a:xfrm>
            <a:off x="138309" y="1744469"/>
            <a:ext cx="6662065" cy="3369063"/>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825" spc="-1" dirty="0">
                <a:solidFill>
                  <a:srgbClr val="FFFF00"/>
                </a:solidFill>
                <a:latin typeface="Courier New"/>
              </a:rPr>
              <a:t># Dress potentials for message passing:</a:t>
            </a:r>
          </a:p>
          <a:p>
            <a:pPr>
              <a:lnSpc>
                <a:spcPct val="100000"/>
              </a:lnSpc>
            </a:pPr>
            <a:r>
              <a:rPr lang="en-US" sz="825" spc="-1" dirty="0" err="1">
                <a:solidFill>
                  <a:srgbClr val="FFFFFF"/>
                </a:solidFill>
                <a:latin typeface="Courier New"/>
              </a:rPr>
              <a:t>gr.pots</a:t>
            </a:r>
            <a:r>
              <a:rPr lang="en-US" sz="825" spc="-1" dirty="0">
                <a:solidFill>
                  <a:srgbClr val="FFFFFF"/>
                </a:solidFill>
                <a:latin typeface="Courier New"/>
              </a:rPr>
              <a:t>  &lt;- </a:t>
            </a:r>
            <a:r>
              <a:rPr lang="en-US" sz="825" spc="-1" dirty="0" err="1">
                <a:solidFill>
                  <a:srgbClr val="FFFFFF"/>
                </a:solidFill>
                <a:latin typeface="Courier New"/>
              </a:rPr>
              <a:t>make.gRbase.potentials</a:t>
            </a:r>
            <a:r>
              <a:rPr lang="en-US" sz="825" spc="-1" dirty="0">
                <a:solidFill>
                  <a:srgbClr val="FFFFFF"/>
                </a:solidFill>
                <a:latin typeface="Courier New"/>
              </a:rPr>
              <a:t>(</a:t>
            </a:r>
            <a:r>
              <a:rPr lang="en-US" sz="825" spc="-1" dirty="0" err="1">
                <a:solidFill>
                  <a:srgbClr val="FFFFFF"/>
                </a:solidFill>
                <a:latin typeface="Courier New"/>
              </a:rPr>
              <a:t>crf</a:t>
            </a:r>
            <a:r>
              <a:rPr lang="en-US" sz="825" spc="-1" dirty="0">
                <a:solidFill>
                  <a:srgbClr val="FFFFFF"/>
                </a:solidFill>
                <a:latin typeface="Courier New"/>
              </a:rPr>
              <a:t> = km, </a:t>
            </a:r>
            <a:r>
              <a:rPr lang="en-US" sz="825" spc="-1" dirty="0" err="1">
                <a:solidFill>
                  <a:srgbClr val="FFFFFF"/>
                </a:solidFill>
                <a:latin typeface="Courier New"/>
              </a:rPr>
              <a:t>node.names</a:t>
            </a:r>
            <a:r>
              <a:rPr lang="en-US" sz="825" spc="-1" dirty="0">
                <a:solidFill>
                  <a:srgbClr val="FFFFFF"/>
                </a:solidFill>
                <a:latin typeface="Courier New"/>
              </a:rPr>
              <a:t> = </a:t>
            </a:r>
            <a:r>
              <a:rPr lang="en-US" sz="825" spc="-1" dirty="0" err="1">
                <a:solidFill>
                  <a:srgbClr val="FFFFFF"/>
                </a:solidFill>
                <a:latin typeface="Courier New"/>
              </a:rPr>
              <a:t>rownames</a:t>
            </a:r>
            <a:r>
              <a:rPr lang="en-US" sz="825" spc="-1" dirty="0">
                <a:solidFill>
                  <a:srgbClr val="FFFFFF"/>
                </a:solidFill>
                <a:latin typeface="Courier New"/>
              </a:rPr>
              <a:t>(adj), </a:t>
            </a:r>
            <a:r>
              <a:rPr lang="en-US" sz="825" spc="-1" dirty="0" err="1">
                <a:solidFill>
                  <a:srgbClr val="FFFFFF"/>
                </a:solidFill>
                <a:latin typeface="Courier New"/>
              </a:rPr>
              <a:t>state.nmes</a:t>
            </a:r>
            <a:r>
              <a:rPr lang="en-US" sz="825" spc="-1" dirty="0">
                <a:solidFill>
                  <a:srgbClr val="FFFFFF"/>
                </a:solidFill>
                <a:latin typeface="Courier New"/>
              </a:rPr>
              <a:t> = c(</a:t>
            </a:r>
            <a:r>
              <a:rPr lang="en-US" sz="825" spc="-1" dirty="0">
                <a:solidFill>
                  <a:srgbClr val="00B050"/>
                </a:solidFill>
                <a:latin typeface="Courier New"/>
              </a:rPr>
              <a:t>"up"</a:t>
            </a:r>
            <a:r>
              <a:rPr lang="en-US" sz="825" spc="-1" dirty="0">
                <a:solidFill>
                  <a:srgbClr val="FFFFFF"/>
                </a:solidFill>
                <a:latin typeface="Courier New"/>
              </a:rPr>
              <a:t>, </a:t>
            </a:r>
            <a:r>
              <a:rPr lang="en-US" sz="825" spc="-1" dirty="0">
                <a:solidFill>
                  <a:srgbClr val="00B050"/>
                </a:solidFill>
                <a:latin typeface="Courier New"/>
              </a:rPr>
              <a:t>"</a:t>
            </a:r>
            <a:r>
              <a:rPr lang="en-US" sz="825" spc="-1" dirty="0" err="1">
                <a:solidFill>
                  <a:srgbClr val="00B050"/>
                </a:solidFill>
                <a:latin typeface="Courier New"/>
              </a:rPr>
              <a:t>dn</a:t>
            </a:r>
            <a:r>
              <a:rPr lang="en-US" sz="825" spc="-1" dirty="0">
                <a:solidFill>
                  <a:srgbClr val="00B050"/>
                </a:solidFill>
                <a:latin typeface="Courier New"/>
              </a:rPr>
              <a:t>"</a:t>
            </a:r>
            <a:r>
              <a:rPr lang="en-US" sz="825" spc="-1" dirty="0">
                <a:solidFill>
                  <a:srgbClr val="FFFFFF"/>
                </a:solidFill>
                <a:latin typeface="Courier New"/>
              </a:rPr>
              <a:t>))</a:t>
            </a:r>
          </a:p>
          <a:p>
            <a:pPr>
              <a:lnSpc>
                <a:spcPct val="100000"/>
              </a:lnSpc>
            </a:pPr>
            <a:r>
              <a:rPr lang="en-US" sz="825" spc="-1" dirty="0" err="1">
                <a:solidFill>
                  <a:srgbClr val="FFFFFF"/>
                </a:solidFill>
                <a:latin typeface="Courier New"/>
              </a:rPr>
              <a:t>all.pots</a:t>
            </a:r>
            <a:r>
              <a:rPr lang="en-US" sz="825" spc="-1" dirty="0">
                <a:solidFill>
                  <a:srgbClr val="FFFFFF"/>
                </a:solidFill>
                <a:latin typeface="Courier New"/>
              </a:rPr>
              <a:t> &lt;- union(</a:t>
            </a:r>
            <a:r>
              <a:rPr lang="en-US" sz="825" spc="-1" dirty="0" err="1">
                <a:solidFill>
                  <a:srgbClr val="FFFFFF"/>
                </a:solidFill>
                <a:latin typeface="Courier New"/>
              </a:rPr>
              <a:t>gr.pots$node.potentials</a:t>
            </a:r>
            <a:r>
              <a:rPr lang="en-US" sz="825" spc="-1" dirty="0">
                <a:solidFill>
                  <a:srgbClr val="FFFFFF"/>
                </a:solidFill>
                <a:latin typeface="Courier New"/>
              </a:rPr>
              <a:t>, </a:t>
            </a:r>
            <a:r>
              <a:rPr lang="en-US" sz="825" spc="-1" dirty="0" err="1">
                <a:solidFill>
                  <a:srgbClr val="FFFFFF"/>
                </a:solidFill>
                <a:latin typeface="Courier New"/>
              </a:rPr>
              <a:t>gr.pots$edge.potentials</a:t>
            </a:r>
            <a:r>
              <a:rPr lang="en-US" sz="825" spc="-1" dirty="0">
                <a:solidFill>
                  <a:srgbClr val="FFFFFF"/>
                </a:solidFill>
                <a:latin typeface="Courier New"/>
              </a:rPr>
              <a:t>)</a:t>
            </a:r>
          </a:p>
          <a:p>
            <a:pPr>
              <a:lnSpc>
                <a:spcPct val="100000"/>
              </a:lnSpc>
            </a:pPr>
            <a:endParaRPr lang="en-US" sz="825" spc="-1" dirty="0">
              <a:solidFill>
                <a:srgbClr val="FFFFFF"/>
              </a:solidFill>
              <a:latin typeface="Courier New"/>
            </a:endParaRPr>
          </a:p>
          <a:p>
            <a:pPr>
              <a:lnSpc>
                <a:spcPct val="100000"/>
              </a:lnSpc>
            </a:pPr>
            <a:r>
              <a:rPr lang="en-US" sz="825" spc="-1" dirty="0">
                <a:solidFill>
                  <a:srgbClr val="FFFF00"/>
                </a:solidFill>
                <a:latin typeface="Courier New"/>
              </a:rPr>
              <a:t># Put the same names on the potentials as will appear in the schedule:</a:t>
            </a:r>
          </a:p>
          <a:p>
            <a:pPr>
              <a:lnSpc>
                <a:spcPct val="100000"/>
              </a:lnSpc>
            </a:pPr>
            <a:r>
              <a:rPr lang="en-US" sz="825" spc="-1" dirty="0" err="1">
                <a:solidFill>
                  <a:srgbClr val="FFFFFF"/>
                </a:solidFill>
                <a:latin typeface="Courier New"/>
              </a:rPr>
              <a:t>nd.nms</a:t>
            </a:r>
            <a:r>
              <a:rPr lang="en-US" sz="825" spc="-1" dirty="0">
                <a:solidFill>
                  <a:srgbClr val="FFFFFF"/>
                </a:solidFill>
                <a:latin typeface="Courier New"/>
              </a:rPr>
              <a:t>      &lt;- nodes(ug(</a:t>
            </a:r>
            <a:r>
              <a:rPr lang="en-US" sz="825" spc="-1" dirty="0" err="1">
                <a:solidFill>
                  <a:srgbClr val="FFFFFF"/>
                </a:solidFill>
                <a:latin typeface="Courier New"/>
              </a:rPr>
              <a:t>grf</a:t>
            </a:r>
            <a:r>
              <a:rPr lang="en-US" sz="825" spc="-1" dirty="0">
                <a:solidFill>
                  <a:srgbClr val="FFFFFF"/>
                </a:solidFill>
                <a:latin typeface="Courier New"/>
              </a:rPr>
              <a:t>))                                      </a:t>
            </a:r>
            <a:r>
              <a:rPr lang="en-US" sz="825" spc="-1" dirty="0">
                <a:solidFill>
                  <a:srgbClr val="FFFF00"/>
                </a:solidFill>
                <a:latin typeface="Courier New"/>
              </a:rPr>
              <a:t># node names</a:t>
            </a:r>
          </a:p>
          <a:p>
            <a:pPr>
              <a:lnSpc>
                <a:spcPct val="100000"/>
              </a:lnSpc>
            </a:pPr>
            <a:r>
              <a:rPr lang="en-US" sz="825" spc="-1" dirty="0" err="1">
                <a:solidFill>
                  <a:srgbClr val="FFFFFF"/>
                </a:solidFill>
                <a:latin typeface="Courier New"/>
              </a:rPr>
              <a:t>edg.nms</a:t>
            </a:r>
            <a:r>
              <a:rPr lang="en-US" sz="825" spc="-1" dirty="0">
                <a:solidFill>
                  <a:srgbClr val="FFFFFF"/>
                </a:solidFill>
                <a:latin typeface="Courier New"/>
              </a:rPr>
              <a:t>     &lt;- </a:t>
            </a:r>
            <a:r>
              <a:rPr lang="en-US" sz="825" spc="-1" dirty="0" err="1">
                <a:solidFill>
                  <a:srgbClr val="FFFFFF"/>
                </a:solidFill>
                <a:latin typeface="Courier New"/>
              </a:rPr>
              <a:t>cbind</a:t>
            </a:r>
            <a:r>
              <a:rPr lang="en-US" sz="825" spc="-1" dirty="0">
                <a:solidFill>
                  <a:srgbClr val="FFFFFF"/>
                </a:solidFill>
                <a:latin typeface="Courier New"/>
              </a:rPr>
              <a:t>(</a:t>
            </a:r>
            <a:r>
              <a:rPr lang="en-US" sz="825" spc="-1" dirty="0" err="1">
                <a:solidFill>
                  <a:srgbClr val="FFFFFF"/>
                </a:solidFill>
                <a:latin typeface="Courier New"/>
              </a:rPr>
              <a:t>nd.nms</a:t>
            </a:r>
            <a:r>
              <a:rPr lang="en-US" sz="825" spc="-1" dirty="0">
                <a:solidFill>
                  <a:srgbClr val="FFFFFF"/>
                </a:solidFill>
                <a:latin typeface="Courier New"/>
              </a:rPr>
              <a:t>[</a:t>
            </a:r>
            <a:r>
              <a:rPr lang="en-US" sz="825" spc="-1" dirty="0" err="1">
                <a:solidFill>
                  <a:srgbClr val="FFFFFF"/>
                </a:solidFill>
                <a:latin typeface="Courier New"/>
              </a:rPr>
              <a:t>km$edges</a:t>
            </a:r>
            <a:r>
              <a:rPr lang="en-US" sz="825" spc="-1" dirty="0">
                <a:solidFill>
                  <a:srgbClr val="FFFFFF"/>
                </a:solidFill>
                <a:latin typeface="Courier New"/>
              </a:rPr>
              <a:t>[,1]], </a:t>
            </a:r>
            <a:r>
              <a:rPr lang="en-US" sz="825" spc="-1" dirty="0" err="1">
                <a:solidFill>
                  <a:srgbClr val="FFFFFF"/>
                </a:solidFill>
                <a:latin typeface="Courier New"/>
              </a:rPr>
              <a:t>nd.nms</a:t>
            </a:r>
            <a:r>
              <a:rPr lang="en-US" sz="825" spc="-1" dirty="0">
                <a:solidFill>
                  <a:srgbClr val="FFFFFF"/>
                </a:solidFill>
                <a:latin typeface="Courier New"/>
              </a:rPr>
              <a:t>[</a:t>
            </a:r>
            <a:r>
              <a:rPr lang="en-US" sz="825" spc="-1" dirty="0" err="1">
                <a:solidFill>
                  <a:srgbClr val="FFFFFF"/>
                </a:solidFill>
                <a:latin typeface="Courier New"/>
              </a:rPr>
              <a:t>km$edges</a:t>
            </a:r>
            <a:r>
              <a:rPr lang="en-US" sz="825" spc="-1" dirty="0">
                <a:solidFill>
                  <a:srgbClr val="FFFFFF"/>
                </a:solidFill>
                <a:latin typeface="Courier New"/>
              </a:rPr>
              <a:t>[,2]])   </a:t>
            </a:r>
            <a:r>
              <a:rPr lang="en-US" sz="825" spc="-1" dirty="0">
                <a:solidFill>
                  <a:srgbClr val="FFFF00"/>
                </a:solidFill>
                <a:latin typeface="Courier New"/>
              </a:rPr>
              <a:t># edge names</a:t>
            </a:r>
          </a:p>
          <a:p>
            <a:pPr>
              <a:lnSpc>
                <a:spcPct val="100000"/>
              </a:lnSpc>
            </a:pPr>
            <a:r>
              <a:rPr lang="en-US" sz="825" spc="-1" dirty="0">
                <a:solidFill>
                  <a:srgbClr val="FFFF00"/>
                </a:solidFill>
                <a:latin typeface="Courier New"/>
              </a:rPr>
              <a:t># Make formal potential names from node/edge names:</a:t>
            </a:r>
          </a:p>
          <a:p>
            <a:pPr>
              <a:lnSpc>
                <a:spcPct val="100000"/>
              </a:lnSpc>
            </a:pPr>
            <a:r>
              <a:rPr lang="en-US" sz="825" spc="-1" dirty="0" err="1">
                <a:solidFill>
                  <a:srgbClr val="FFFFFF"/>
                </a:solidFill>
                <a:latin typeface="Courier New"/>
              </a:rPr>
              <a:t>nd.pot.nms</a:t>
            </a:r>
            <a:r>
              <a:rPr lang="en-US" sz="825" spc="-1" dirty="0">
                <a:solidFill>
                  <a:srgbClr val="FFFFFF"/>
                </a:solidFill>
                <a:latin typeface="Courier New"/>
              </a:rPr>
              <a:t>  &lt;- paste0(</a:t>
            </a:r>
            <a:r>
              <a:rPr lang="en-US" sz="825" spc="-1" dirty="0">
                <a:solidFill>
                  <a:srgbClr val="00B050"/>
                </a:solidFill>
                <a:latin typeface="Courier New"/>
              </a:rPr>
              <a:t>"f"</a:t>
            </a:r>
            <a:r>
              <a:rPr lang="en-US" sz="825" spc="-1" dirty="0">
                <a:solidFill>
                  <a:srgbClr val="FFFFFF"/>
                </a:solidFill>
                <a:latin typeface="Courier New"/>
              </a:rPr>
              <a:t>, </a:t>
            </a:r>
            <a:r>
              <a:rPr lang="en-US" sz="825" spc="-1" dirty="0" err="1">
                <a:solidFill>
                  <a:srgbClr val="FFFFFF"/>
                </a:solidFill>
                <a:latin typeface="Courier New"/>
              </a:rPr>
              <a:t>nd.nms</a:t>
            </a:r>
            <a:r>
              <a:rPr lang="en-US" sz="825" spc="-1" dirty="0">
                <a:solidFill>
                  <a:srgbClr val="FFFFFF"/>
                </a:solidFill>
                <a:latin typeface="Courier New"/>
              </a:rPr>
              <a:t>)</a:t>
            </a:r>
          </a:p>
          <a:p>
            <a:pPr>
              <a:lnSpc>
                <a:spcPct val="100000"/>
              </a:lnSpc>
            </a:pPr>
            <a:r>
              <a:rPr lang="en-US" sz="825" spc="-1" dirty="0" err="1">
                <a:solidFill>
                  <a:srgbClr val="FFFFFF"/>
                </a:solidFill>
                <a:latin typeface="Courier New"/>
              </a:rPr>
              <a:t>edg.pot.nms</a:t>
            </a:r>
            <a:r>
              <a:rPr lang="en-US" sz="825" spc="-1" dirty="0">
                <a:solidFill>
                  <a:srgbClr val="FFFFFF"/>
                </a:solidFill>
                <a:latin typeface="Courier New"/>
              </a:rPr>
              <a:t> &lt;- paste0(</a:t>
            </a:r>
            <a:r>
              <a:rPr lang="en-US" sz="825" spc="-1" dirty="0">
                <a:solidFill>
                  <a:srgbClr val="00B050"/>
                </a:solidFill>
                <a:latin typeface="Courier New"/>
              </a:rPr>
              <a:t>"f"</a:t>
            </a:r>
            <a:r>
              <a:rPr lang="en-US" sz="825" spc="-1" dirty="0">
                <a:solidFill>
                  <a:srgbClr val="FFFFFF"/>
                </a:solidFill>
                <a:latin typeface="Courier New"/>
              </a:rPr>
              <a:t>, </a:t>
            </a:r>
            <a:r>
              <a:rPr lang="en-US" sz="825" spc="-1" dirty="0" err="1">
                <a:solidFill>
                  <a:srgbClr val="FFFFFF"/>
                </a:solidFill>
                <a:latin typeface="Courier New"/>
              </a:rPr>
              <a:t>nd.nms</a:t>
            </a:r>
            <a:r>
              <a:rPr lang="en-US" sz="825" spc="-1" dirty="0">
                <a:solidFill>
                  <a:srgbClr val="FFFFFF"/>
                </a:solidFill>
                <a:latin typeface="Courier New"/>
              </a:rPr>
              <a:t>[</a:t>
            </a:r>
            <a:r>
              <a:rPr lang="en-US" sz="825" spc="-1" dirty="0" err="1">
                <a:solidFill>
                  <a:srgbClr val="FFFFFF"/>
                </a:solidFill>
                <a:latin typeface="Courier New"/>
              </a:rPr>
              <a:t>km$edges</a:t>
            </a:r>
            <a:r>
              <a:rPr lang="en-US" sz="825" spc="-1" dirty="0">
                <a:solidFill>
                  <a:srgbClr val="FFFFFF"/>
                </a:solidFill>
                <a:latin typeface="Courier New"/>
              </a:rPr>
              <a:t>[,1]], </a:t>
            </a:r>
            <a:r>
              <a:rPr lang="en-US" sz="825" spc="-1" dirty="0">
                <a:solidFill>
                  <a:srgbClr val="00B050"/>
                </a:solidFill>
                <a:latin typeface="Courier New"/>
              </a:rPr>
              <a:t>"-"</a:t>
            </a:r>
            <a:r>
              <a:rPr lang="en-US" sz="825" spc="-1" dirty="0">
                <a:solidFill>
                  <a:srgbClr val="FFFFFF"/>
                </a:solidFill>
                <a:latin typeface="Courier New"/>
              </a:rPr>
              <a:t>, </a:t>
            </a:r>
            <a:r>
              <a:rPr lang="en-US" sz="825" spc="-1" dirty="0" err="1">
                <a:solidFill>
                  <a:srgbClr val="FFFFFF"/>
                </a:solidFill>
                <a:latin typeface="Courier New"/>
              </a:rPr>
              <a:t>nd.nms</a:t>
            </a:r>
            <a:r>
              <a:rPr lang="en-US" sz="825" spc="-1" dirty="0">
                <a:solidFill>
                  <a:srgbClr val="FFFFFF"/>
                </a:solidFill>
                <a:latin typeface="Courier New"/>
              </a:rPr>
              <a:t>[</a:t>
            </a:r>
            <a:r>
              <a:rPr lang="en-US" sz="825" spc="-1" dirty="0" err="1">
                <a:solidFill>
                  <a:srgbClr val="FFFFFF"/>
                </a:solidFill>
                <a:latin typeface="Courier New"/>
              </a:rPr>
              <a:t>km$edges</a:t>
            </a:r>
            <a:r>
              <a:rPr lang="en-US" sz="825" spc="-1" dirty="0">
                <a:solidFill>
                  <a:srgbClr val="FFFFFF"/>
                </a:solidFill>
                <a:latin typeface="Courier New"/>
              </a:rPr>
              <a:t>[,2]])</a:t>
            </a:r>
          </a:p>
          <a:p>
            <a:pPr>
              <a:lnSpc>
                <a:spcPct val="100000"/>
              </a:lnSpc>
            </a:pPr>
            <a:r>
              <a:rPr lang="en-US" sz="825" spc="-1" dirty="0">
                <a:solidFill>
                  <a:srgbClr val="FFFFFF"/>
                </a:solidFill>
                <a:latin typeface="Courier New"/>
              </a:rPr>
              <a:t>names(</a:t>
            </a:r>
            <a:r>
              <a:rPr lang="en-US" sz="825" spc="-1" dirty="0" err="1">
                <a:solidFill>
                  <a:srgbClr val="FFFFFF"/>
                </a:solidFill>
                <a:latin typeface="Courier New"/>
              </a:rPr>
              <a:t>all.pots</a:t>
            </a:r>
            <a:r>
              <a:rPr lang="en-US" sz="825" spc="-1" dirty="0">
                <a:solidFill>
                  <a:srgbClr val="FFFFFF"/>
                </a:solidFill>
                <a:latin typeface="Courier New"/>
              </a:rPr>
              <a:t>) &lt;- c(</a:t>
            </a:r>
            <a:r>
              <a:rPr lang="en-US" sz="825" spc="-1" dirty="0" err="1">
                <a:solidFill>
                  <a:srgbClr val="FFFFFF"/>
                </a:solidFill>
                <a:latin typeface="Courier New"/>
              </a:rPr>
              <a:t>nd.pot.nms</a:t>
            </a:r>
            <a:r>
              <a:rPr lang="en-US" sz="825" spc="-1" dirty="0">
                <a:solidFill>
                  <a:srgbClr val="FFFFFF"/>
                </a:solidFill>
                <a:latin typeface="Courier New"/>
              </a:rPr>
              <a:t>, </a:t>
            </a:r>
            <a:r>
              <a:rPr lang="en-US" sz="825" spc="-1" dirty="0" err="1">
                <a:solidFill>
                  <a:srgbClr val="FFFFFF"/>
                </a:solidFill>
                <a:latin typeface="Courier New"/>
              </a:rPr>
              <a:t>edg.pot.nms</a:t>
            </a:r>
            <a:r>
              <a:rPr lang="en-US" sz="825" spc="-1" dirty="0">
                <a:solidFill>
                  <a:srgbClr val="FFFFFF"/>
                </a:solidFill>
                <a:latin typeface="Courier New"/>
              </a:rPr>
              <a:t>)</a:t>
            </a:r>
          </a:p>
          <a:p>
            <a:pPr>
              <a:lnSpc>
                <a:spcPct val="100000"/>
              </a:lnSpc>
            </a:pPr>
            <a:endParaRPr lang="en-US" sz="825" spc="-1" dirty="0">
              <a:solidFill>
                <a:srgbClr val="FFFFFF"/>
              </a:solidFill>
              <a:latin typeface="Courier New"/>
            </a:endParaRPr>
          </a:p>
          <a:p>
            <a:pPr>
              <a:lnSpc>
                <a:spcPct val="100000"/>
              </a:lnSpc>
            </a:pPr>
            <a:r>
              <a:rPr lang="en-US" sz="825" spc="-1" dirty="0">
                <a:solidFill>
                  <a:srgbClr val="FFFF00"/>
                </a:solidFill>
                <a:latin typeface="Courier New"/>
              </a:rPr>
              <a:t># Messages will be passed on a factor graph, so convert MRF to a pair-wise factor graph:</a:t>
            </a:r>
          </a:p>
          <a:p>
            <a:pPr>
              <a:lnSpc>
                <a:spcPct val="100000"/>
              </a:lnSpc>
            </a:pPr>
            <a:r>
              <a:rPr lang="en-US" sz="825" spc="-1" dirty="0" err="1">
                <a:solidFill>
                  <a:srgbClr val="FFFFFF"/>
                </a:solidFill>
                <a:latin typeface="Courier New"/>
              </a:rPr>
              <a:t>pwfg</a:t>
            </a:r>
            <a:r>
              <a:rPr lang="en-US" sz="825" spc="-1" dirty="0">
                <a:solidFill>
                  <a:srgbClr val="FFFFFF"/>
                </a:solidFill>
                <a:latin typeface="Courier New"/>
              </a:rPr>
              <a:t> &lt;- mrf2pwfg(</a:t>
            </a:r>
            <a:r>
              <a:rPr lang="en-US" sz="825" spc="-1" dirty="0" err="1">
                <a:solidFill>
                  <a:srgbClr val="FFFFFF"/>
                </a:solidFill>
                <a:latin typeface="Courier New"/>
              </a:rPr>
              <a:t>grf</a:t>
            </a:r>
            <a:r>
              <a:rPr lang="en-US" sz="825" spc="-1" dirty="0">
                <a:solidFill>
                  <a:srgbClr val="FFFFFF"/>
                </a:solidFill>
                <a:latin typeface="Courier New"/>
              </a:rPr>
              <a:t>, </a:t>
            </a:r>
            <a:r>
              <a:rPr lang="en-US" sz="825" spc="-1" dirty="0" err="1">
                <a:solidFill>
                  <a:srgbClr val="FFFFFF"/>
                </a:solidFill>
                <a:latin typeface="Courier New"/>
              </a:rPr>
              <a:t>plotQ</a:t>
            </a:r>
            <a:r>
              <a:rPr lang="en-US" sz="825" spc="-1" dirty="0">
                <a:solidFill>
                  <a:srgbClr val="FFFFFF"/>
                </a:solidFill>
                <a:latin typeface="Courier New"/>
              </a:rPr>
              <a:t>=F)</a:t>
            </a:r>
          </a:p>
          <a:p>
            <a:pPr>
              <a:lnSpc>
                <a:spcPct val="100000"/>
              </a:lnSpc>
            </a:pPr>
            <a:r>
              <a:rPr lang="en-US" sz="825" spc="-1" dirty="0" err="1">
                <a:solidFill>
                  <a:srgbClr val="FFFFFF"/>
                </a:solidFill>
                <a:latin typeface="Courier New"/>
              </a:rPr>
              <a:t>dev.off</a:t>
            </a:r>
            <a:r>
              <a:rPr lang="en-US" sz="825" spc="-1" dirty="0">
                <a:solidFill>
                  <a:srgbClr val="FFFFFF"/>
                </a:solidFill>
                <a:latin typeface="Courier New"/>
              </a:rPr>
              <a:t>()</a:t>
            </a:r>
          </a:p>
          <a:p>
            <a:pPr>
              <a:lnSpc>
                <a:spcPct val="100000"/>
              </a:lnSpc>
            </a:pPr>
            <a:r>
              <a:rPr lang="en-US" sz="825" spc="-1" dirty="0">
                <a:solidFill>
                  <a:srgbClr val="FFFFFF"/>
                </a:solidFill>
                <a:latin typeface="Courier New"/>
              </a:rPr>
              <a:t>plot(</a:t>
            </a:r>
            <a:r>
              <a:rPr lang="en-US" sz="825" spc="-1" dirty="0" err="1">
                <a:solidFill>
                  <a:srgbClr val="FFFFFF"/>
                </a:solidFill>
                <a:latin typeface="Courier New"/>
              </a:rPr>
              <a:t>pwfg</a:t>
            </a:r>
            <a:r>
              <a:rPr lang="en-US" sz="825" spc="-1" dirty="0">
                <a:solidFill>
                  <a:srgbClr val="FFFFFF"/>
                </a:solidFill>
                <a:latin typeface="Courier New"/>
              </a:rPr>
              <a:t>, </a:t>
            </a:r>
            <a:r>
              <a:rPr lang="en-US" sz="825" spc="-1" dirty="0" err="1">
                <a:solidFill>
                  <a:srgbClr val="FFFFFF"/>
                </a:solidFill>
                <a:latin typeface="Courier New"/>
              </a:rPr>
              <a:t>nodeAttrs</a:t>
            </a:r>
            <a:r>
              <a:rPr lang="en-US" sz="825" spc="-1" dirty="0">
                <a:solidFill>
                  <a:srgbClr val="FFFFFF"/>
                </a:solidFill>
                <a:latin typeface="Courier New"/>
              </a:rPr>
              <a:t>=</a:t>
            </a:r>
            <a:r>
              <a:rPr lang="en-US" sz="825" spc="-1" dirty="0" err="1">
                <a:solidFill>
                  <a:srgbClr val="FFFFFF"/>
                </a:solidFill>
                <a:latin typeface="Courier New"/>
              </a:rPr>
              <a:t>makeNodeAttrs</a:t>
            </a:r>
            <a:r>
              <a:rPr lang="en-US" sz="825" spc="-1" dirty="0">
                <a:solidFill>
                  <a:srgbClr val="FFFFFF"/>
                </a:solidFill>
                <a:latin typeface="Courier New"/>
              </a:rPr>
              <a:t>(</a:t>
            </a:r>
            <a:r>
              <a:rPr lang="en-US" sz="825" spc="-1" dirty="0" err="1">
                <a:solidFill>
                  <a:srgbClr val="FFFFFF"/>
                </a:solidFill>
                <a:latin typeface="Courier New"/>
              </a:rPr>
              <a:t>pwfg</a:t>
            </a:r>
            <a:r>
              <a:rPr lang="en-US" sz="825" spc="-1" dirty="0">
                <a:solidFill>
                  <a:srgbClr val="FFFFFF"/>
                </a:solidFill>
                <a:latin typeface="Courier New"/>
              </a:rPr>
              <a:t>, </a:t>
            </a:r>
            <a:r>
              <a:rPr lang="en-US" sz="825" spc="-1" dirty="0" err="1">
                <a:solidFill>
                  <a:srgbClr val="FFFFFF"/>
                </a:solidFill>
                <a:latin typeface="Courier New"/>
              </a:rPr>
              <a:t>fontsize</a:t>
            </a:r>
            <a:r>
              <a:rPr lang="en-US" sz="825" spc="-1" dirty="0">
                <a:solidFill>
                  <a:srgbClr val="FFFFFF"/>
                </a:solidFill>
                <a:latin typeface="Courier New"/>
              </a:rPr>
              <a:t>=30))</a:t>
            </a:r>
          </a:p>
          <a:p>
            <a:pPr>
              <a:lnSpc>
                <a:spcPct val="100000"/>
              </a:lnSpc>
            </a:pPr>
            <a:endParaRPr lang="en-US" sz="825" spc="-1" dirty="0">
              <a:solidFill>
                <a:srgbClr val="FFFFFF"/>
              </a:solidFill>
              <a:latin typeface="Courier New"/>
            </a:endParaRPr>
          </a:p>
          <a:p>
            <a:pPr>
              <a:lnSpc>
                <a:spcPct val="100000"/>
              </a:lnSpc>
            </a:pPr>
            <a:r>
              <a:rPr lang="en-US" sz="825" spc="-1" dirty="0">
                <a:solidFill>
                  <a:srgbClr val="FFFF00"/>
                </a:solidFill>
                <a:latin typeface="Courier New"/>
              </a:rPr>
              <a:t># Initialize a storage list to hold messages and get a message passing schedule:</a:t>
            </a:r>
          </a:p>
          <a:p>
            <a:pPr>
              <a:lnSpc>
                <a:spcPct val="100000"/>
              </a:lnSpc>
            </a:pPr>
            <a:r>
              <a:rPr lang="en-US" sz="825" spc="-1" dirty="0">
                <a:solidFill>
                  <a:srgbClr val="FFFF00"/>
                </a:solidFill>
                <a:latin typeface="Courier New"/>
              </a:rPr>
              <a:t># To work out a schedule we get lots of help from the graph and </a:t>
            </a:r>
            <a:r>
              <a:rPr lang="en-US" sz="825" spc="-1" dirty="0" err="1">
                <a:solidFill>
                  <a:srgbClr val="FFFF00"/>
                </a:solidFill>
                <a:latin typeface="Courier New"/>
              </a:rPr>
              <a:t>igraph</a:t>
            </a:r>
            <a:r>
              <a:rPr lang="en-US" sz="825" spc="-1" dirty="0">
                <a:solidFill>
                  <a:srgbClr val="FFFF00"/>
                </a:solidFill>
                <a:latin typeface="Courier New"/>
              </a:rPr>
              <a:t> packages. Check out the code in </a:t>
            </a:r>
          </a:p>
          <a:p>
            <a:pPr>
              <a:lnSpc>
                <a:spcPct val="100000"/>
              </a:lnSpc>
            </a:pPr>
            <a:r>
              <a:rPr lang="en-US" sz="825" spc="-1" dirty="0">
                <a:solidFill>
                  <a:srgbClr val="FFFF00"/>
                </a:solidFill>
                <a:latin typeface="Courier New"/>
              </a:rPr>
              <a:t># </a:t>
            </a:r>
            <a:r>
              <a:rPr lang="en-US" sz="825" spc="-1" dirty="0" err="1">
                <a:solidFill>
                  <a:srgbClr val="FFFF00"/>
                </a:solidFill>
                <a:latin typeface="Courier New"/>
              </a:rPr>
              <a:t>get.root.paths</a:t>
            </a:r>
            <a:r>
              <a:rPr lang="en-US" sz="825" spc="-1" dirty="0">
                <a:solidFill>
                  <a:srgbClr val="FFFF00"/>
                </a:solidFill>
                <a:latin typeface="Courier New"/>
              </a:rPr>
              <a:t>() and </a:t>
            </a:r>
            <a:r>
              <a:rPr lang="en-US" sz="825" spc="-1" dirty="0" err="1">
                <a:solidFill>
                  <a:srgbClr val="FFFF00"/>
                </a:solidFill>
                <a:latin typeface="Courier New"/>
              </a:rPr>
              <a:t>init.message.storage</a:t>
            </a:r>
            <a:r>
              <a:rPr lang="en-US" sz="825" spc="-1" dirty="0">
                <a:solidFill>
                  <a:srgbClr val="FFFF00"/>
                </a:solidFill>
                <a:latin typeface="Courier New"/>
              </a:rPr>
              <a:t>() for details.</a:t>
            </a:r>
          </a:p>
          <a:p>
            <a:pPr>
              <a:lnSpc>
                <a:spcPct val="100000"/>
              </a:lnSpc>
            </a:pPr>
            <a:r>
              <a:rPr lang="en-US" sz="825" spc="-1" dirty="0" err="1">
                <a:solidFill>
                  <a:srgbClr val="FFFFFF"/>
                </a:solidFill>
                <a:latin typeface="Courier New"/>
              </a:rPr>
              <a:t>root.node</a:t>
            </a:r>
            <a:r>
              <a:rPr lang="en-US" sz="825" spc="-1" dirty="0">
                <a:solidFill>
                  <a:srgbClr val="FFFFFF"/>
                </a:solidFill>
                <a:latin typeface="Courier New"/>
              </a:rPr>
              <a:t>     &lt;- </a:t>
            </a:r>
            <a:r>
              <a:rPr lang="en-US" sz="825" spc="-1" dirty="0">
                <a:solidFill>
                  <a:srgbClr val="00B050"/>
                </a:solidFill>
                <a:latin typeface="Courier New"/>
              </a:rPr>
              <a:t>"A"</a:t>
            </a:r>
            <a:r>
              <a:rPr lang="en-US" sz="825" spc="-1" dirty="0">
                <a:solidFill>
                  <a:srgbClr val="FFFFFF"/>
                </a:solidFill>
                <a:latin typeface="Courier New"/>
              </a:rPr>
              <a:t> </a:t>
            </a:r>
            <a:r>
              <a:rPr lang="en-US" sz="825" spc="-1" dirty="0">
                <a:solidFill>
                  <a:srgbClr val="FFFF00"/>
                </a:solidFill>
                <a:latin typeface="Courier New"/>
              </a:rPr>
              <a:t># Pick any variable node as the root</a:t>
            </a:r>
          </a:p>
          <a:p>
            <a:pPr>
              <a:lnSpc>
                <a:spcPct val="100000"/>
              </a:lnSpc>
            </a:pPr>
            <a:r>
              <a:rPr lang="en-US" sz="825" spc="-1" dirty="0" err="1">
                <a:solidFill>
                  <a:srgbClr val="FFFFFF"/>
                </a:solidFill>
                <a:latin typeface="Courier New"/>
              </a:rPr>
              <a:t>root.pths</a:t>
            </a:r>
            <a:r>
              <a:rPr lang="en-US" sz="825" spc="-1" dirty="0">
                <a:solidFill>
                  <a:srgbClr val="FFFFFF"/>
                </a:solidFill>
                <a:latin typeface="Courier New"/>
              </a:rPr>
              <a:t>     &lt;- </a:t>
            </a:r>
            <a:r>
              <a:rPr lang="en-US" sz="825" spc="-1" dirty="0" err="1">
                <a:solidFill>
                  <a:srgbClr val="FFFFFF"/>
                </a:solidFill>
                <a:latin typeface="Courier New"/>
              </a:rPr>
              <a:t>get.root.paths</a:t>
            </a:r>
            <a:r>
              <a:rPr lang="en-US" sz="825" spc="-1" dirty="0">
                <a:solidFill>
                  <a:srgbClr val="FFFFFF"/>
                </a:solidFill>
                <a:latin typeface="Courier New"/>
              </a:rPr>
              <a:t>(</a:t>
            </a:r>
            <a:r>
              <a:rPr lang="en-US" sz="825" spc="-1" dirty="0" err="1">
                <a:solidFill>
                  <a:srgbClr val="FFFFFF"/>
                </a:solidFill>
                <a:latin typeface="Courier New"/>
              </a:rPr>
              <a:t>pwfg</a:t>
            </a:r>
            <a:r>
              <a:rPr lang="en-US" sz="825" spc="-1" dirty="0">
                <a:solidFill>
                  <a:srgbClr val="FFFFFF"/>
                </a:solidFill>
                <a:latin typeface="Courier New"/>
              </a:rPr>
              <a:t>, </a:t>
            </a:r>
            <a:r>
              <a:rPr lang="en-US" sz="825" spc="-1" dirty="0" err="1">
                <a:solidFill>
                  <a:srgbClr val="FFFFFF"/>
                </a:solidFill>
                <a:latin typeface="Courier New"/>
              </a:rPr>
              <a:t>root.node</a:t>
            </a:r>
            <a:r>
              <a:rPr lang="en-US" sz="825" spc="-1" dirty="0">
                <a:solidFill>
                  <a:srgbClr val="FFFFFF"/>
                </a:solidFill>
                <a:latin typeface="Courier New"/>
              </a:rPr>
              <a:t> = </a:t>
            </a:r>
            <a:r>
              <a:rPr lang="en-US" sz="825" spc="-1" dirty="0">
                <a:solidFill>
                  <a:srgbClr val="00B050"/>
                </a:solidFill>
                <a:latin typeface="Courier New"/>
              </a:rPr>
              <a:t>"A"</a:t>
            </a:r>
            <a:r>
              <a:rPr lang="en-US" sz="825" spc="-1" dirty="0">
                <a:solidFill>
                  <a:srgbClr val="FFFFFF"/>
                </a:solidFill>
                <a:latin typeface="Courier New"/>
              </a:rPr>
              <a:t>, </a:t>
            </a:r>
            <a:r>
              <a:rPr lang="en-US" sz="825" spc="-1" dirty="0" err="1">
                <a:solidFill>
                  <a:srgbClr val="FFFFFF"/>
                </a:solidFill>
                <a:latin typeface="Courier New"/>
              </a:rPr>
              <a:t>serial.schedsQ</a:t>
            </a:r>
            <a:r>
              <a:rPr lang="en-US" sz="825" spc="-1" dirty="0">
                <a:solidFill>
                  <a:srgbClr val="FFFFFF"/>
                </a:solidFill>
                <a:latin typeface="Courier New"/>
              </a:rPr>
              <a:t> = T)</a:t>
            </a:r>
          </a:p>
          <a:p>
            <a:pPr>
              <a:lnSpc>
                <a:spcPct val="100000"/>
              </a:lnSpc>
            </a:pPr>
            <a:r>
              <a:rPr lang="en-US" sz="825" spc="-1" dirty="0" err="1">
                <a:solidFill>
                  <a:srgbClr val="FFFFFF"/>
                </a:solidFill>
                <a:latin typeface="Courier New"/>
              </a:rPr>
              <a:t>msg.cont.info</a:t>
            </a:r>
            <a:r>
              <a:rPr lang="en-US" sz="825" spc="-1" dirty="0">
                <a:solidFill>
                  <a:srgbClr val="FFFFFF"/>
                </a:solidFill>
                <a:latin typeface="Courier New"/>
              </a:rPr>
              <a:t> &lt;- </a:t>
            </a:r>
            <a:r>
              <a:rPr lang="en-US" sz="825" spc="-1" dirty="0" err="1">
                <a:solidFill>
                  <a:srgbClr val="FFFFFF"/>
                </a:solidFill>
                <a:latin typeface="Courier New"/>
              </a:rPr>
              <a:t>init.message.storage</a:t>
            </a:r>
            <a:r>
              <a:rPr lang="en-US" sz="825" spc="-1" dirty="0">
                <a:solidFill>
                  <a:srgbClr val="FFFFFF"/>
                </a:solidFill>
                <a:latin typeface="Courier New"/>
              </a:rPr>
              <a:t>(</a:t>
            </a:r>
            <a:r>
              <a:rPr lang="en-US" sz="825" spc="-1" dirty="0" err="1">
                <a:solidFill>
                  <a:srgbClr val="FFFFFF"/>
                </a:solidFill>
                <a:latin typeface="Courier New"/>
              </a:rPr>
              <a:t>root.pths</a:t>
            </a:r>
            <a:r>
              <a:rPr lang="en-US" sz="825" spc="-1" dirty="0">
                <a:solidFill>
                  <a:srgbClr val="FFFFFF"/>
                </a:solidFill>
                <a:latin typeface="Courier New"/>
              </a:rPr>
              <a:t>)</a:t>
            </a:r>
          </a:p>
          <a:p>
            <a:pPr>
              <a:lnSpc>
                <a:spcPct val="100000"/>
              </a:lnSpc>
            </a:pPr>
            <a:r>
              <a:rPr lang="en-US" sz="825" spc="-1" dirty="0" err="1">
                <a:solidFill>
                  <a:srgbClr val="FFFFFF"/>
                </a:solidFill>
                <a:latin typeface="Courier New"/>
              </a:rPr>
              <a:t>msg.bxs</a:t>
            </a:r>
            <a:r>
              <a:rPr lang="en-US" sz="825" spc="-1" dirty="0">
                <a:solidFill>
                  <a:srgbClr val="FFFFFF"/>
                </a:solidFill>
                <a:latin typeface="Courier New"/>
              </a:rPr>
              <a:t>       &lt;- </a:t>
            </a:r>
            <a:r>
              <a:rPr lang="en-US" sz="825" spc="-1" dirty="0" err="1">
                <a:solidFill>
                  <a:srgbClr val="FFFFFF"/>
                </a:solidFill>
                <a:latin typeface="Courier New"/>
              </a:rPr>
              <a:t>msg.cont.info$message.container</a:t>
            </a:r>
            <a:r>
              <a:rPr lang="en-US" sz="825" spc="-1" dirty="0">
                <a:solidFill>
                  <a:srgbClr val="FFFFFF"/>
                </a:solidFill>
                <a:latin typeface="Courier New"/>
              </a:rPr>
              <a:t>    </a:t>
            </a:r>
            <a:r>
              <a:rPr lang="en-US" sz="825" spc="-1" dirty="0">
                <a:solidFill>
                  <a:srgbClr val="FFFF00"/>
                </a:solidFill>
                <a:latin typeface="Courier New"/>
              </a:rPr>
              <a:t># List to hold the messages (mailboxes)</a:t>
            </a:r>
          </a:p>
          <a:p>
            <a:pPr>
              <a:lnSpc>
                <a:spcPct val="100000"/>
              </a:lnSpc>
            </a:pPr>
            <a:r>
              <a:rPr lang="en-US" sz="825" spc="-1" dirty="0" err="1">
                <a:solidFill>
                  <a:srgbClr val="FFFFFF"/>
                </a:solidFill>
                <a:latin typeface="Courier New"/>
              </a:rPr>
              <a:t>msg.sch</a:t>
            </a:r>
            <a:r>
              <a:rPr lang="en-US" sz="825" spc="-1" dirty="0">
                <a:solidFill>
                  <a:srgbClr val="FFFFFF"/>
                </a:solidFill>
                <a:latin typeface="Courier New"/>
              </a:rPr>
              <a:t>       &lt;- </a:t>
            </a:r>
            <a:r>
              <a:rPr lang="en-US" sz="825" spc="-1" dirty="0" err="1">
                <a:solidFill>
                  <a:srgbClr val="FFFFFF"/>
                </a:solidFill>
                <a:latin typeface="Courier New"/>
              </a:rPr>
              <a:t>msg.cont.info$message.schedule.mat</a:t>
            </a:r>
            <a:r>
              <a:rPr lang="en-US" sz="825" spc="-1" dirty="0">
                <a:solidFill>
                  <a:srgbClr val="FFFFFF"/>
                </a:solidFill>
                <a:latin typeface="Courier New"/>
              </a:rPr>
              <a:t> </a:t>
            </a:r>
            <a:r>
              <a:rPr lang="en-US" sz="825" spc="-1" dirty="0">
                <a:solidFill>
                  <a:srgbClr val="FFFF00"/>
                </a:solidFill>
                <a:latin typeface="Courier New"/>
              </a:rPr>
              <a:t># Message passing schedule</a:t>
            </a:r>
          </a:p>
          <a:p>
            <a:pPr>
              <a:lnSpc>
                <a:spcPct val="100000"/>
              </a:lnSpc>
            </a:pPr>
            <a:endParaRPr lang="en-US" sz="825" spc="-1" dirty="0">
              <a:latin typeface="Arial"/>
            </a:endParaRPr>
          </a:p>
        </p:txBody>
      </p:sp>
      <p:pic>
        <p:nvPicPr>
          <p:cNvPr id="4" name="Picture 3">
            <a:extLst>
              <a:ext uri="{FF2B5EF4-FFF2-40B4-BE49-F238E27FC236}">
                <a16:creationId xmlns:a16="http://schemas.microsoft.com/office/drawing/2014/main" id="{F1F18CCB-5651-AF40-AF74-DAA102EF6F5D}"/>
              </a:ext>
            </a:extLst>
          </p:cNvPr>
          <p:cNvPicPr>
            <a:picLocks noChangeAspect="1"/>
          </p:cNvPicPr>
          <p:nvPr/>
        </p:nvPicPr>
        <p:blipFill>
          <a:blip r:embed="rId2"/>
          <a:stretch>
            <a:fillRect/>
          </a:stretch>
        </p:blipFill>
        <p:spPr>
          <a:xfrm>
            <a:off x="7086879" y="2114551"/>
            <a:ext cx="1462649" cy="2303453"/>
          </a:xfrm>
          <a:prstGeom prst="rect">
            <a:avLst/>
          </a:prstGeom>
        </p:spPr>
      </p:pic>
      <p:sp>
        <p:nvSpPr>
          <p:cNvPr id="5" name="Right Arrow 4">
            <a:extLst>
              <a:ext uri="{FF2B5EF4-FFF2-40B4-BE49-F238E27FC236}">
                <a16:creationId xmlns:a16="http://schemas.microsoft.com/office/drawing/2014/main" id="{74A1E1B0-144B-F943-B681-62FE465EEE09}"/>
              </a:ext>
            </a:extLst>
          </p:cNvPr>
          <p:cNvSpPr/>
          <p:nvPr/>
        </p:nvSpPr>
        <p:spPr>
          <a:xfrm rot="21082947">
            <a:off x="3595179" y="3415597"/>
            <a:ext cx="3592727" cy="11380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 name="Straight Arrow Connector 5">
            <a:extLst>
              <a:ext uri="{FF2B5EF4-FFF2-40B4-BE49-F238E27FC236}">
                <a16:creationId xmlns:a16="http://schemas.microsoft.com/office/drawing/2014/main" id="{2AA4D374-F68E-3046-B7C5-DDA9B5D34014}"/>
              </a:ext>
            </a:extLst>
          </p:cNvPr>
          <p:cNvCxnSpPr>
            <a:cxnSpLocks/>
          </p:cNvCxnSpPr>
          <p:nvPr/>
        </p:nvCxnSpPr>
        <p:spPr>
          <a:xfrm flipH="1" flipV="1">
            <a:off x="5959928" y="4204254"/>
            <a:ext cx="996453" cy="767797"/>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70861C5-DA2A-134A-B24D-DF6C06BF0FC7}"/>
              </a:ext>
            </a:extLst>
          </p:cNvPr>
          <p:cNvSpPr/>
          <p:nvPr/>
        </p:nvSpPr>
        <p:spPr>
          <a:xfrm>
            <a:off x="6940053" y="4629148"/>
            <a:ext cx="2049311" cy="1338828"/>
          </a:xfrm>
          <a:prstGeom prst="rect">
            <a:avLst/>
          </a:prstGeom>
        </p:spPr>
        <p:txBody>
          <a:bodyPr wrap="square">
            <a:spAutoFit/>
          </a:bodyPr>
          <a:lstStyle/>
          <a:p>
            <a:r>
              <a:rPr lang="en-US" sz="1350" spc="-1" dirty="0">
                <a:solidFill>
                  <a:srgbClr val="000000"/>
                </a:solidFill>
                <a:latin typeface="Times New Roman"/>
              </a:rPr>
              <a:t>Read! This is where the hard part of programing BP is: scheduling the message passes (specifically for graphs with no loops: trees)!</a:t>
            </a:r>
            <a:endParaRPr lang="en-US" sz="1350" dirty="0"/>
          </a:p>
        </p:txBody>
      </p:sp>
    </p:spTree>
    <p:extLst>
      <p:ext uri="{BB962C8B-B14F-4D97-AF65-F5344CB8AC3E}">
        <p14:creationId xmlns:p14="http://schemas.microsoft.com/office/powerpoint/2010/main" val="148904013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518CB4CF-0BC0-5F46-B2C5-BBF505D63DF9}"/>
              </a:ext>
            </a:extLst>
          </p:cNvPr>
          <p:cNvSpPr/>
          <p:nvPr/>
        </p:nvSpPr>
        <p:spPr>
          <a:xfrm>
            <a:off x="511942" y="1455928"/>
            <a:ext cx="7919365" cy="3946144"/>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1200" spc="-1" dirty="0">
                <a:solidFill>
                  <a:srgbClr val="FFFF00"/>
                </a:solidFill>
                <a:latin typeface="Courier New"/>
              </a:rPr>
              <a:t># Pass messages according to schedule:</a:t>
            </a:r>
          </a:p>
          <a:p>
            <a:pPr>
              <a:lnSpc>
                <a:spcPct val="100000"/>
              </a:lnSpc>
            </a:pPr>
            <a:r>
              <a:rPr lang="en-US" sz="1200" spc="-1" dirty="0">
                <a:solidFill>
                  <a:srgbClr val="FFFFFF"/>
                </a:solidFill>
                <a:latin typeface="Courier New"/>
              </a:rPr>
              <a:t>for(</a:t>
            </a:r>
            <a:r>
              <a:rPr lang="en-US" sz="1200" spc="-1" dirty="0" err="1">
                <a:solidFill>
                  <a:srgbClr val="FFFFFF"/>
                </a:solidFill>
                <a:latin typeface="Courier New"/>
              </a:rPr>
              <a:t>i</a:t>
            </a:r>
            <a:r>
              <a:rPr lang="en-US" sz="1200" spc="-1" dirty="0">
                <a:solidFill>
                  <a:srgbClr val="FFFFFF"/>
                </a:solidFill>
                <a:latin typeface="Courier New"/>
              </a:rPr>
              <a:t> in 1:nrow(</a:t>
            </a:r>
            <a:r>
              <a:rPr lang="en-US" sz="1200" spc="-1" dirty="0" err="1">
                <a:solidFill>
                  <a:srgbClr val="FFFFFF"/>
                </a:solidFill>
                <a:latin typeface="Courier New"/>
              </a:rPr>
              <a:t>msg.sch</a:t>
            </a:r>
            <a:r>
              <a:rPr lang="en-US" sz="1200" spc="-1" dirty="0">
                <a:solidFill>
                  <a:srgbClr val="FFFFFF"/>
                </a:solidFill>
                <a:latin typeface="Courier New"/>
              </a:rPr>
              <a:t>)){</a:t>
            </a:r>
          </a:p>
          <a:p>
            <a:pPr>
              <a:lnSpc>
                <a:spcPct val="100000"/>
              </a:lnSpc>
            </a:pPr>
            <a:r>
              <a:rPr lang="en-US" sz="1200" spc="-1" dirty="0">
                <a:solidFill>
                  <a:srgbClr val="FFFFFF"/>
                </a:solidFill>
                <a:latin typeface="Courier New"/>
              </a:rPr>
              <a:t>  </a:t>
            </a:r>
            <a:r>
              <a:rPr lang="en-US" sz="1200" spc="-1" dirty="0" err="1">
                <a:solidFill>
                  <a:srgbClr val="FFFFFF"/>
                </a:solidFill>
                <a:latin typeface="Courier New"/>
              </a:rPr>
              <a:t>msg.num</a:t>
            </a:r>
            <a:r>
              <a:rPr lang="en-US" sz="1200" spc="-1" dirty="0">
                <a:solidFill>
                  <a:srgbClr val="FFFFFF"/>
                </a:solidFill>
                <a:latin typeface="Courier New"/>
              </a:rPr>
              <a:t> &lt;- </a:t>
            </a:r>
            <a:r>
              <a:rPr lang="en-US" sz="1200" spc="-1" dirty="0" err="1">
                <a:solidFill>
                  <a:srgbClr val="FFFFFF"/>
                </a:solidFill>
                <a:latin typeface="Courier New"/>
              </a:rPr>
              <a:t>i</a:t>
            </a:r>
            <a:endParaRPr lang="en-US" sz="1200" spc="-1" dirty="0">
              <a:solidFill>
                <a:srgbClr val="FFFFFF"/>
              </a:solidFill>
              <a:latin typeface="Courier New"/>
            </a:endParaRPr>
          </a:p>
          <a:p>
            <a:pPr>
              <a:lnSpc>
                <a:spcPct val="100000"/>
              </a:lnSpc>
            </a:pPr>
            <a:r>
              <a:rPr lang="en-US" sz="1200" spc="-1" dirty="0">
                <a:solidFill>
                  <a:srgbClr val="FFFFFF"/>
                </a:solidFill>
                <a:latin typeface="Courier New"/>
              </a:rPr>
              <a:t>  print(</a:t>
            </a:r>
            <a:r>
              <a:rPr lang="en-US" sz="1200" spc="-1" dirty="0" err="1">
                <a:solidFill>
                  <a:srgbClr val="FFFFFF"/>
                </a:solidFill>
                <a:latin typeface="Courier New"/>
              </a:rPr>
              <a:t>msg.sch</a:t>
            </a:r>
            <a:r>
              <a:rPr lang="en-US" sz="1200" spc="-1" dirty="0">
                <a:solidFill>
                  <a:srgbClr val="FFFFFF"/>
                </a:solidFill>
                <a:latin typeface="Courier New"/>
              </a:rPr>
              <a:t>[</a:t>
            </a:r>
            <a:r>
              <a:rPr lang="en-US" sz="1200" spc="-1" dirty="0" err="1">
                <a:solidFill>
                  <a:srgbClr val="FFFFFF"/>
                </a:solidFill>
                <a:latin typeface="Courier New"/>
              </a:rPr>
              <a:t>msg.num</a:t>
            </a:r>
            <a:r>
              <a:rPr lang="en-US" sz="1200" spc="-1" dirty="0">
                <a:solidFill>
                  <a:srgbClr val="FFFFFF"/>
                </a:solidFill>
                <a:latin typeface="Courier New"/>
              </a:rPr>
              <a:t>,]) </a:t>
            </a:r>
            <a:r>
              <a:rPr lang="en-US" sz="1200" spc="-1" dirty="0">
                <a:solidFill>
                  <a:srgbClr val="FFFF00"/>
                </a:solidFill>
                <a:latin typeface="Courier New"/>
              </a:rPr>
              <a:t># message info</a:t>
            </a:r>
          </a:p>
          <a:p>
            <a:pPr>
              <a:lnSpc>
                <a:spcPct val="100000"/>
              </a:lnSpc>
            </a:pPr>
            <a:r>
              <a:rPr lang="en-US" sz="1200" spc="-1" dirty="0">
                <a:solidFill>
                  <a:srgbClr val="FFFFFF"/>
                </a:solidFill>
                <a:latin typeface="Courier New"/>
              </a:rPr>
              <a:t>  </a:t>
            </a:r>
            <a:r>
              <a:rPr lang="en-US" sz="1200" spc="-1" dirty="0" err="1">
                <a:solidFill>
                  <a:srgbClr val="FFFFFF"/>
                </a:solidFill>
                <a:latin typeface="Courier New"/>
              </a:rPr>
              <a:t>msg.nd.nmes</a:t>
            </a:r>
            <a:r>
              <a:rPr lang="en-US" sz="1200" spc="-1" dirty="0">
                <a:solidFill>
                  <a:srgbClr val="FFFFFF"/>
                </a:solidFill>
                <a:latin typeface="Courier New"/>
              </a:rPr>
              <a:t> &lt;- </a:t>
            </a:r>
            <a:r>
              <a:rPr lang="en-US" sz="1200" spc="-1" dirty="0" err="1">
                <a:solidFill>
                  <a:srgbClr val="FFFFFF"/>
                </a:solidFill>
                <a:latin typeface="Courier New"/>
              </a:rPr>
              <a:t>as.character</a:t>
            </a:r>
            <a:r>
              <a:rPr lang="en-US" sz="1200" spc="-1" dirty="0">
                <a:solidFill>
                  <a:srgbClr val="FFFFFF"/>
                </a:solidFill>
                <a:latin typeface="Courier New"/>
              </a:rPr>
              <a:t>(</a:t>
            </a:r>
            <a:r>
              <a:rPr lang="en-US" sz="1200" spc="-1" dirty="0" err="1">
                <a:solidFill>
                  <a:srgbClr val="FFFFFF"/>
                </a:solidFill>
                <a:latin typeface="Courier New"/>
              </a:rPr>
              <a:t>msg.sch</a:t>
            </a:r>
            <a:r>
              <a:rPr lang="en-US" sz="1200" spc="-1" dirty="0">
                <a:solidFill>
                  <a:srgbClr val="FFFFFF"/>
                </a:solidFill>
                <a:latin typeface="Courier New"/>
              </a:rPr>
              <a:t>[</a:t>
            </a:r>
            <a:r>
              <a:rPr lang="en-US" sz="1200" spc="-1" dirty="0" err="1">
                <a:solidFill>
                  <a:srgbClr val="FFFFFF"/>
                </a:solidFill>
                <a:latin typeface="Courier New"/>
              </a:rPr>
              <a:t>msg.num,c</a:t>
            </a:r>
            <a:r>
              <a:rPr lang="en-US" sz="1200" spc="-1" dirty="0">
                <a:solidFill>
                  <a:srgbClr val="FFFFFF"/>
                </a:solidFill>
                <a:latin typeface="Courier New"/>
              </a:rPr>
              <a:t>(2,3)]) </a:t>
            </a:r>
            <a:r>
              <a:rPr lang="en-US" sz="1200" spc="-1" dirty="0">
                <a:solidFill>
                  <a:srgbClr val="FFFF00"/>
                </a:solidFill>
                <a:latin typeface="Courier New"/>
              </a:rPr>
              <a:t># start-end nodes of message</a:t>
            </a:r>
          </a:p>
          <a:p>
            <a:pPr>
              <a:lnSpc>
                <a:spcPct val="100000"/>
              </a:lnSpc>
            </a:pPr>
            <a:endParaRPr lang="en-US" sz="1200" spc="-1" dirty="0">
              <a:solidFill>
                <a:srgbClr val="FFFFFF"/>
              </a:solidFill>
              <a:latin typeface="Courier New"/>
            </a:endParaRPr>
          </a:p>
          <a:p>
            <a:pPr>
              <a:lnSpc>
                <a:spcPct val="100000"/>
              </a:lnSpc>
            </a:pPr>
            <a:r>
              <a:rPr lang="en-US" sz="1200" spc="-1" dirty="0">
                <a:solidFill>
                  <a:srgbClr val="FFFFFF"/>
                </a:solidFill>
                <a:latin typeface="Courier New"/>
              </a:rPr>
              <a:t>  </a:t>
            </a:r>
            <a:r>
              <a:rPr lang="en-US" sz="1200" spc="-1" dirty="0">
                <a:solidFill>
                  <a:srgbClr val="FFFF00"/>
                </a:solidFill>
                <a:latin typeface="Courier New"/>
              </a:rPr>
              <a:t># Pass a message:</a:t>
            </a:r>
          </a:p>
          <a:p>
            <a:pPr>
              <a:lnSpc>
                <a:spcPct val="100000"/>
              </a:lnSpc>
            </a:pPr>
            <a:r>
              <a:rPr lang="en-US" sz="1200" spc="-1" dirty="0">
                <a:solidFill>
                  <a:srgbClr val="FFFFFF"/>
                </a:solidFill>
                <a:latin typeface="Courier New"/>
              </a:rPr>
              <a:t>  </a:t>
            </a:r>
            <a:r>
              <a:rPr lang="en-US" sz="1200" spc="-1" dirty="0" err="1">
                <a:solidFill>
                  <a:srgbClr val="FFFFFF"/>
                </a:solidFill>
                <a:latin typeface="Courier New"/>
              </a:rPr>
              <a:t>msg.info</a:t>
            </a:r>
            <a:r>
              <a:rPr lang="en-US" sz="1200" spc="-1" dirty="0">
                <a:solidFill>
                  <a:srgbClr val="FFFFFF"/>
                </a:solidFill>
                <a:latin typeface="Courier New"/>
              </a:rPr>
              <a:t> &lt;- </a:t>
            </a:r>
            <a:r>
              <a:rPr lang="en-US" sz="1200" spc="-1" dirty="0" err="1">
                <a:solidFill>
                  <a:srgbClr val="FFFFFF"/>
                </a:solidFill>
                <a:latin typeface="Courier New"/>
              </a:rPr>
              <a:t>pass.message</a:t>
            </a:r>
            <a:r>
              <a:rPr lang="en-US" sz="1200" spc="-1" dirty="0">
                <a:solidFill>
                  <a:srgbClr val="FFFFFF"/>
                </a:solidFill>
                <a:latin typeface="Courier New"/>
              </a:rPr>
              <a:t>(</a:t>
            </a:r>
            <a:r>
              <a:rPr lang="en-US" sz="1200" spc="-1" dirty="0" err="1">
                <a:solidFill>
                  <a:srgbClr val="FFFFFF"/>
                </a:solidFill>
                <a:latin typeface="Courier New"/>
              </a:rPr>
              <a:t>start.node</a:t>
            </a:r>
            <a:r>
              <a:rPr lang="en-US" sz="1200" spc="-1" dirty="0">
                <a:solidFill>
                  <a:srgbClr val="FFFFFF"/>
                </a:solidFill>
                <a:latin typeface="Courier New"/>
              </a:rPr>
              <a:t> = </a:t>
            </a:r>
            <a:r>
              <a:rPr lang="en-US" sz="1200" spc="-1" dirty="0" err="1">
                <a:solidFill>
                  <a:srgbClr val="FFFFFF"/>
                </a:solidFill>
                <a:latin typeface="Courier New"/>
              </a:rPr>
              <a:t>msg.nd.nmes</a:t>
            </a:r>
            <a:r>
              <a:rPr lang="en-US" sz="1200" spc="-1" dirty="0">
                <a:solidFill>
                  <a:srgbClr val="FFFFFF"/>
                </a:solidFill>
                <a:latin typeface="Courier New"/>
              </a:rPr>
              <a:t>[1],</a:t>
            </a:r>
          </a:p>
          <a:p>
            <a:pPr>
              <a:lnSpc>
                <a:spcPct val="100000"/>
              </a:lnSpc>
            </a:pPr>
            <a:r>
              <a:rPr lang="en-US" sz="1200" spc="-1" dirty="0">
                <a:solidFill>
                  <a:srgbClr val="FFFFFF"/>
                </a:solidFill>
                <a:latin typeface="Courier New"/>
              </a:rPr>
              <a:t>                           </a:t>
            </a:r>
            <a:r>
              <a:rPr lang="en-US" sz="1200" spc="-1" dirty="0" err="1">
                <a:solidFill>
                  <a:srgbClr val="FFFFFF"/>
                </a:solidFill>
                <a:latin typeface="Courier New"/>
              </a:rPr>
              <a:t>end.node</a:t>
            </a:r>
            <a:r>
              <a:rPr lang="en-US" sz="1200" spc="-1" dirty="0">
                <a:solidFill>
                  <a:srgbClr val="FFFFFF"/>
                </a:solidFill>
                <a:latin typeface="Courier New"/>
              </a:rPr>
              <a:t>   = </a:t>
            </a:r>
            <a:r>
              <a:rPr lang="en-US" sz="1200" spc="-1" dirty="0" err="1">
                <a:solidFill>
                  <a:srgbClr val="FFFFFF"/>
                </a:solidFill>
                <a:latin typeface="Courier New"/>
              </a:rPr>
              <a:t>msg.nd.nmes</a:t>
            </a:r>
            <a:r>
              <a:rPr lang="en-US" sz="1200" spc="-1" dirty="0">
                <a:solidFill>
                  <a:srgbClr val="FFFFFF"/>
                </a:solidFill>
                <a:latin typeface="Courier New"/>
              </a:rPr>
              <a:t>[2],</a:t>
            </a:r>
          </a:p>
          <a:p>
            <a:pPr>
              <a:lnSpc>
                <a:spcPct val="100000"/>
              </a:lnSpc>
            </a:pPr>
            <a:r>
              <a:rPr lang="en-US" sz="1200" spc="-1" dirty="0">
                <a:solidFill>
                  <a:srgbClr val="FFFFFF"/>
                </a:solidFill>
                <a:latin typeface="Courier New"/>
              </a:rPr>
              <a:t>                           </a:t>
            </a:r>
            <a:r>
              <a:rPr lang="en-US" sz="1200" spc="-1" dirty="0" err="1">
                <a:solidFill>
                  <a:srgbClr val="FFFFFF"/>
                </a:solidFill>
                <a:latin typeface="Courier New"/>
              </a:rPr>
              <a:t>factor.graph</a:t>
            </a:r>
            <a:r>
              <a:rPr lang="en-US" sz="1200" spc="-1" dirty="0">
                <a:solidFill>
                  <a:srgbClr val="FFFFFF"/>
                </a:solidFill>
                <a:latin typeface="Courier New"/>
              </a:rPr>
              <a:t> = </a:t>
            </a:r>
            <a:r>
              <a:rPr lang="en-US" sz="1200" spc="-1" dirty="0" err="1">
                <a:solidFill>
                  <a:srgbClr val="FFFFFF"/>
                </a:solidFill>
                <a:latin typeface="Courier New"/>
              </a:rPr>
              <a:t>pwfg</a:t>
            </a:r>
            <a:r>
              <a:rPr lang="en-US" sz="1200" spc="-1" dirty="0">
                <a:solidFill>
                  <a:srgbClr val="FFFFFF"/>
                </a:solidFill>
                <a:latin typeface="Courier New"/>
              </a:rPr>
              <a:t>,</a:t>
            </a:r>
          </a:p>
          <a:p>
            <a:pPr>
              <a:lnSpc>
                <a:spcPct val="100000"/>
              </a:lnSpc>
            </a:pPr>
            <a:r>
              <a:rPr lang="en-US" sz="1200" spc="-1" dirty="0">
                <a:solidFill>
                  <a:srgbClr val="FFFFFF"/>
                </a:solidFill>
                <a:latin typeface="Courier New"/>
              </a:rPr>
              <a:t>                           </a:t>
            </a:r>
            <a:r>
              <a:rPr lang="en-US" sz="1200" spc="-1" dirty="0" err="1">
                <a:solidFill>
                  <a:srgbClr val="FFFFFF"/>
                </a:solidFill>
                <a:latin typeface="Courier New"/>
              </a:rPr>
              <a:t>pots.list</a:t>
            </a:r>
            <a:r>
              <a:rPr lang="en-US" sz="1200" spc="-1" dirty="0">
                <a:solidFill>
                  <a:srgbClr val="FFFFFF"/>
                </a:solidFill>
                <a:latin typeface="Courier New"/>
              </a:rPr>
              <a:t>  = </a:t>
            </a:r>
            <a:r>
              <a:rPr lang="en-US" sz="1200" spc="-1" dirty="0" err="1">
                <a:solidFill>
                  <a:srgbClr val="FFFFFF"/>
                </a:solidFill>
                <a:latin typeface="Courier New"/>
              </a:rPr>
              <a:t>all.pots</a:t>
            </a:r>
            <a:r>
              <a:rPr lang="en-US" sz="1200" spc="-1" dirty="0">
                <a:solidFill>
                  <a:srgbClr val="FFFFFF"/>
                </a:solidFill>
                <a:latin typeface="Courier New"/>
              </a:rPr>
              <a:t>,</a:t>
            </a:r>
          </a:p>
          <a:p>
            <a:pPr>
              <a:lnSpc>
                <a:spcPct val="100000"/>
              </a:lnSpc>
            </a:pPr>
            <a:r>
              <a:rPr lang="en-US" sz="1200" spc="-1" dirty="0">
                <a:solidFill>
                  <a:srgbClr val="FFFFFF"/>
                </a:solidFill>
                <a:latin typeface="Courier New"/>
              </a:rPr>
              <a:t>                           </a:t>
            </a:r>
            <a:r>
              <a:rPr lang="en-US" sz="1200" spc="-1" dirty="0" err="1">
                <a:solidFill>
                  <a:srgbClr val="FFFFFF"/>
                </a:solidFill>
                <a:latin typeface="Courier New"/>
              </a:rPr>
              <a:t>mailboxes.list</a:t>
            </a:r>
            <a:r>
              <a:rPr lang="en-US" sz="1200" spc="-1" dirty="0">
                <a:solidFill>
                  <a:srgbClr val="FFFFFF"/>
                </a:solidFill>
                <a:latin typeface="Courier New"/>
              </a:rPr>
              <a:t> = </a:t>
            </a:r>
            <a:r>
              <a:rPr lang="en-US" sz="1200" spc="-1" dirty="0" err="1">
                <a:solidFill>
                  <a:srgbClr val="FFFFFF"/>
                </a:solidFill>
                <a:latin typeface="Courier New"/>
              </a:rPr>
              <a:t>msg.bxs</a:t>
            </a:r>
            <a:r>
              <a:rPr lang="en-US" sz="1200" spc="-1" dirty="0">
                <a:solidFill>
                  <a:srgbClr val="FFFFFF"/>
                </a:solidFill>
                <a:latin typeface="Courier New"/>
              </a:rPr>
              <a:t>,</a:t>
            </a:r>
          </a:p>
          <a:p>
            <a:pPr>
              <a:lnSpc>
                <a:spcPct val="100000"/>
              </a:lnSpc>
            </a:pPr>
            <a:r>
              <a:rPr lang="en-US" sz="1200" spc="-1" dirty="0">
                <a:solidFill>
                  <a:srgbClr val="FFFFFF"/>
                </a:solidFill>
                <a:latin typeface="Courier New"/>
              </a:rPr>
              <a:t>                           </a:t>
            </a:r>
            <a:r>
              <a:rPr lang="en-US" sz="1200" spc="-1" dirty="0" err="1">
                <a:solidFill>
                  <a:srgbClr val="FFFFFF"/>
                </a:solidFill>
                <a:latin typeface="Courier New"/>
              </a:rPr>
              <a:t>printQ</a:t>
            </a:r>
            <a:r>
              <a:rPr lang="en-US" sz="1200" spc="-1" dirty="0">
                <a:solidFill>
                  <a:srgbClr val="FFFFFF"/>
                </a:solidFill>
                <a:latin typeface="Courier New"/>
              </a:rPr>
              <a:t> = F)</a:t>
            </a:r>
          </a:p>
          <a:p>
            <a:pPr>
              <a:lnSpc>
                <a:spcPct val="100000"/>
              </a:lnSpc>
            </a:pPr>
            <a:endParaRPr lang="en-US" sz="1200" spc="-1" dirty="0">
              <a:solidFill>
                <a:srgbClr val="FFFFFF"/>
              </a:solidFill>
              <a:latin typeface="Courier New"/>
            </a:endParaRPr>
          </a:p>
          <a:p>
            <a:pPr>
              <a:lnSpc>
                <a:spcPct val="100000"/>
              </a:lnSpc>
            </a:pPr>
            <a:r>
              <a:rPr lang="en-US" sz="1200" spc="-1" dirty="0">
                <a:solidFill>
                  <a:srgbClr val="FFFFFF"/>
                </a:solidFill>
                <a:latin typeface="Courier New"/>
              </a:rPr>
              <a:t>  </a:t>
            </a:r>
            <a:r>
              <a:rPr lang="en-US" sz="1200" spc="-1" dirty="0">
                <a:solidFill>
                  <a:srgbClr val="FFFF00"/>
                </a:solidFill>
                <a:latin typeface="Courier New"/>
              </a:rPr>
              <a:t># Store the message computed:</a:t>
            </a:r>
          </a:p>
          <a:p>
            <a:pPr>
              <a:lnSpc>
                <a:spcPct val="100000"/>
              </a:lnSpc>
            </a:pPr>
            <a:r>
              <a:rPr lang="en-US" sz="1200" spc="-1" dirty="0">
                <a:solidFill>
                  <a:srgbClr val="FFFFFF"/>
                </a:solidFill>
                <a:latin typeface="Courier New"/>
              </a:rPr>
              <a:t>  </a:t>
            </a:r>
            <a:r>
              <a:rPr lang="en-US" sz="1200" spc="-1" dirty="0" err="1">
                <a:solidFill>
                  <a:srgbClr val="FFFFFF"/>
                </a:solidFill>
                <a:latin typeface="Courier New"/>
              </a:rPr>
              <a:t>msg.bxs</a:t>
            </a:r>
            <a:r>
              <a:rPr lang="en-US" sz="1200" spc="-1" dirty="0">
                <a:solidFill>
                  <a:srgbClr val="FFFFFF"/>
                </a:solidFill>
                <a:latin typeface="Courier New"/>
              </a:rPr>
              <a:t>[[</a:t>
            </a:r>
            <a:r>
              <a:rPr lang="en-US" sz="1200" spc="-1" dirty="0" err="1">
                <a:solidFill>
                  <a:srgbClr val="FFFFFF"/>
                </a:solidFill>
                <a:latin typeface="Courier New"/>
              </a:rPr>
              <a:t>msg.info$mailbox.idx</a:t>
            </a:r>
            <a:r>
              <a:rPr lang="en-US" sz="1200" spc="-1" dirty="0">
                <a:solidFill>
                  <a:srgbClr val="FFFFFF"/>
                </a:solidFill>
                <a:latin typeface="Courier New"/>
              </a:rPr>
              <a:t>]] &lt;- </a:t>
            </a:r>
            <a:r>
              <a:rPr lang="en-US" sz="1200" spc="-1" dirty="0" err="1">
                <a:solidFill>
                  <a:srgbClr val="FFFFFF"/>
                </a:solidFill>
                <a:latin typeface="Courier New"/>
              </a:rPr>
              <a:t>msg.info$message</a:t>
            </a:r>
            <a:endParaRPr lang="en-US" sz="1200" spc="-1" dirty="0">
              <a:solidFill>
                <a:srgbClr val="FFFFFF"/>
              </a:solidFill>
              <a:latin typeface="Courier New"/>
            </a:endParaRPr>
          </a:p>
          <a:p>
            <a:pPr>
              <a:lnSpc>
                <a:spcPct val="100000"/>
              </a:lnSpc>
            </a:pPr>
            <a:endParaRPr lang="en-US" sz="1200" spc="-1" dirty="0">
              <a:solidFill>
                <a:srgbClr val="FFFFFF"/>
              </a:solidFill>
              <a:latin typeface="Courier New"/>
            </a:endParaRPr>
          </a:p>
          <a:p>
            <a:pPr>
              <a:lnSpc>
                <a:spcPct val="100000"/>
              </a:lnSpc>
            </a:pPr>
            <a:r>
              <a:rPr lang="en-US" sz="1200" spc="-1" dirty="0">
                <a:solidFill>
                  <a:srgbClr val="FFFFFF"/>
                </a:solidFill>
                <a:latin typeface="Courier New"/>
              </a:rPr>
              <a:t>}</a:t>
            </a:r>
          </a:p>
          <a:p>
            <a:pPr>
              <a:lnSpc>
                <a:spcPct val="100000"/>
              </a:lnSpc>
            </a:pPr>
            <a:endParaRPr lang="en-US" sz="1200" spc="-1" dirty="0">
              <a:solidFill>
                <a:srgbClr val="FFFFFF"/>
              </a:solidFill>
              <a:latin typeface="Courier New"/>
            </a:endParaRPr>
          </a:p>
          <a:p>
            <a:pPr>
              <a:lnSpc>
                <a:spcPct val="100000"/>
              </a:lnSpc>
            </a:pPr>
            <a:r>
              <a:rPr lang="en-US" sz="1200" spc="-1" dirty="0">
                <a:solidFill>
                  <a:srgbClr val="FFFF00"/>
                </a:solidFill>
                <a:latin typeface="Courier New"/>
              </a:rPr>
              <a:t>#All the computed messages:</a:t>
            </a:r>
          </a:p>
          <a:p>
            <a:pPr>
              <a:lnSpc>
                <a:spcPct val="100000"/>
              </a:lnSpc>
            </a:pPr>
            <a:r>
              <a:rPr lang="en-US" sz="1200" spc="-1" dirty="0" err="1">
                <a:solidFill>
                  <a:srgbClr val="FFFFFF"/>
                </a:solidFill>
                <a:latin typeface="Courier New"/>
              </a:rPr>
              <a:t>msg.bxs</a:t>
            </a:r>
            <a:endParaRPr lang="en-US" sz="1200" spc="-1" dirty="0">
              <a:solidFill>
                <a:srgbClr val="FFFFFF"/>
              </a:solidFill>
              <a:latin typeface="Courier New"/>
            </a:endParaRPr>
          </a:p>
        </p:txBody>
      </p:sp>
      <p:pic>
        <p:nvPicPr>
          <p:cNvPr id="5" name="Picture 4">
            <a:extLst>
              <a:ext uri="{FF2B5EF4-FFF2-40B4-BE49-F238E27FC236}">
                <a16:creationId xmlns:a16="http://schemas.microsoft.com/office/drawing/2014/main" id="{B5A0887C-C943-8C41-9D08-7994063D3B9A}"/>
              </a:ext>
            </a:extLst>
          </p:cNvPr>
          <p:cNvPicPr>
            <a:picLocks noChangeAspect="1"/>
          </p:cNvPicPr>
          <p:nvPr/>
        </p:nvPicPr>
        <p:blipFill>
          <a:blip r:embed="rId2"/>
          <a:stretch>
            <a:fillRect/>
          </a:stretch>
        </p:blipFill>
        <p:spPr>
          <a:xfrm>
            <a:off x="8010166" y="857250"/>
            <a:ext cx="1124672" cy="5143500"/>
          </a:xfrm>
          <a:prstGeom prst="rect">
            <a:avLst/>
          </a:prstGeom>
        </p:spPr>
      </p:pic>
    </p:spTree>
    <p:extLst>
      <p:ext uri="{BB962C8B-B14F-4D97-AF65-F5344CB8AC3E}">
        <p14:creationId xmlns:p14="http://schemas.microsoft.com/office/powerpoint/2010/main" val="145958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Loopy Belief Propagation</a:t>
            </a:r>
            <a:endParaRPr lang="en-US" sz="2400" spc="-1" dirty="0">
              <a:latin typeface="Arial"/>
            </a:endParaRPr>
          </a:p>
        </p:txBody>
      </p:sp>
      <p:sp>
        <p:nvSpPr>
          <p:cNvPr id="27" name="Oval 26">
            <a:extLst>
              <a:ext uri="{FF2B5EF4-FFF2-40B4-BE49-F238E27FC236}">
                <a16:creationId xmlns:a16="http://schemas.microsoft.com/office/drawing/2014/main" id="{13E442F5-BECB-E84F-BF42-8AD1E995C9F0}"/>
              </a:ext>
            </a:extLst>
          </p:cNvPr>
          <p:cNvSpPr>
            <a:spLocks noChangeAspect="1"/>
          </p:cNvSpPr>
          <p:nvPr/>
        </p:nvSpPr>
        <p:spPr>
          <a:xfrm>
            <a:off x="6040228" y="180892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AAA4893-4AE2-CC45-B7D7-7A5D09BF07AA}"/>
              </a:ext>
            </a:extLst>
          </p:cNvPr>
          <p:cNvSpPr>
            <a:spLocks noChangeAspect="1"/>
          </p:cNvSpPr>
          <p:nvPr/>
        </p:nvSpPr>
        <p:spPr>
          <a:xfrm>
            <a:off x="7979417" y="1849205"/>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C5EBADC-93D7-4B4A-AEE3-34F4D8DD9B2B}"/>
              </a:ext>
            </a:extLst>
          </p:cNvPr>
          <p:cNvSpPr txBox="1"/>
          <p:nvPr/>
        </p:nvSpPr>
        <p:spPr>
          <a:xfrm>
            <a:off x="8022921" y="1867139"/>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0" name="CustomShape 8">
            <a:extLst>
              <a:ext uri="{FF2B5EF4-FFF2-40B4-BE49-F238E27FC236}">
                <a16:creationId xmlns:a16="http://schemas.microsoft.com/office/drawing/2014/main" id="{5D49C9B4-AF2E-1D45-9F0F-6B2DA70A6C08}"/>
              </a:ext>
            </a:extLst>
          </p:cNvPr>
          <p:cNvSpPr/>
          <p:nvPr/>
        </p:nvSpPr>
        <p:spPr>
          <a:xfrm>
            <a:off x="6247516" y="189750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1" name="Straight Connector 30">
            <a:extLst>
              <a:ext uri="{FF2B5EF4-FFF2-40B4-BE49-F238E27FC236}">
                <a16:creationId xmlns:a16="http://schemas.microsoft.com/office/drawing/2014/main" id="{267A9F5A-01C1-D14B-95C9-6DD2B79EA449}"/>
              </a:ext>
            </a:extLst>
          </p:cNvPr>
          <p:cNvCxnSpPr>
            <a:cxnSpLocks/>
            <a:endCxn id="28" idx="1"/>
          </p:cNvCxnSpPr>
          <p:nvPr/>
        </p:nvCxnSpPr>
        <p:spPr>
          <a:xfrm>
            <a:off x="6987209" y="2277830"/>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E81EC53-CD75-0844-98F3-8BC4ACA12155}"/>
              </a:ext>
            </a:extLst>
          </p:cNvPr>
          <p:cNvSpPr>
            <a:spLocks noChangeAspect="1"/>
          </p:cNvSpPr>
          <p:nvPr/>
        </p:nvSpPr>
        <p:spPr>
          <a:xfrm>
            <a:off x="2238507" y="1803953"/>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FC685735-3629-FB41-BB14-C16EF44B4715}"/>
              </a:ext>
            </a:extLst>
          </p:cNvPr>
          <p:cNvSpPr>
            <a:spLocks noChangeAspect="1"/>
          </p:cNvSpPr>
          <p:nvPr/>
        </p:nvSpPr>
        <p:spPr>
          <a:xfrm>
            <a:off x="4177696" y="184423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4CF37C5C-551A-1E40-8557-ADF382049F9A}"/>
              </a:ext>
            </a:extLst>
          </p:cNvPr>
          <p:cNvSpPr txBox="1"/>
          <p:nvPr/>
        </p:nvSpPr>
        <p:spPr>
          <a:xfrm>
            <a:off x="4151627" y="1901927"/>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54" name="CustomShape 8">
            <a:extLst>
              <a:ext uri="{FF2B5EF4-FFF2-40B4-BE49-F238E27FC236}">
                <a16:creationId xmlns:a16="http://schemas.microsoft.com/office/drawing/2014/main" id="{22AFF32B-DB98-C64C-89E8-BF2257B2DCFA}"/>
              </a:ext>
            </a:extLst>
          </p:cNvPr>
          <p:cNvSpPr/>
          <p:nvPr/>
        </p:nvSpPr>
        <p:spPr>
          <a:xfrm>
            <a:off x="2445795" y="1892533"/>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55" name="Straight Connector 54">
            <a:extLst>
              <a:ext uri="{FF2B5EF4-FFF2-40B4-BE49-F238E27FC236}">
                <a16:creationId xmlns:a16="http://schemas.microsoft.com/office/drawing/2014/main" id="{C63CF39E-0C6C-A84E-B493-CE0D03FC8329}"/>
              </a:ext>
            </a:extLst>
          </p:cNvPr>
          <p:cNvCxnSpPr>
            <a:cxnSpLocks/>
            <a:endCxn id="52" idx="1"/>
          </p:cNvCxnSpPr>
          <p:nvPr/>
        </p:nvCxnSpPr>
        <p:spPr>
          <a:xfrm>
            <a:off x="3185487" y="227286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08A2B4-5FE5-1A43-A536-13040EF80D7A}"/>
              </a:ext>
            </a:extLst>
          </p:cNvPr>
          <p:cNvCxnSpPr>
            <a:cxnSpLocks/>
          </p:cNvCxnSpPr>
          <p:nvPr/>
        </p:nvCxnSpPr>
        <p:spPr>
          <a:xfrm>
            <a:off x="5029197" y="226789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DF560E1-41D5-8F4F-A0D1-2D86AE2D0EEC}"/>
              </a:ext>
            </a:extLst>
          </p:cNvPr>
          <p:cNvSpPr>
            <a:spLocks noChangeAspect="1"/>
          </p:cNvSpPr>
          <p:nvPr/>
        </p:nvSpPr>
        <p:spPr>
          <a:xfrm>
            <a:off x="390891" y="1863769"/>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a:extLst>
              <a:ext uri="{FF2B5EF4-FFF2-40B4-BE49-F238E27FC236}">
                <a16:creationId xmlns:a16="http://schemas.microsoft.com/office/drawing/2014/main" id="{B4A8F231-63A7-8845-BF06-5E0CEFCBC7AD}"/>
              </a:ext>
            </a:extLst>
          </p:cNvPr>
          <p:cNvSpPr txBox="1"/>
          <p:nvPr/>
        </p:nvSpPr>
        <p:spPr>
          <a:xfrm>
            <a:off x="434395" y="1881703"/>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76F93AE1-6F6C-8F4B-82DD-5EEC0191D470}"/>
              </a:ext>
            </a:extLst>
          </p:cNvPr>
          <p:cNvCxnSpPr>
            <a:cxnSpLocks/>
          </p:cNvCxnSpPr>
          <p:nvPr/>
        </p:nvCxnSpPr>
        <p:spPr>
          <a:xfrm>
            <a:off x="1242387" y="226789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ECF30E16-4839-9444-99B5-F55F9F876DA3}"/>
              </a:ext>
            </a:extLst>
          </p:cNvPr>
          <p:cNvCxnSpPr>
            <a:cxnSpLocks/>
          </p:cNvCxnSpPr>
          <p:nvPr/>
        </p:nvCxnSpPr>
        <p:spPr>
          <a:xfrm flipH="1">
            <a:off x="7026966"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04F9C13-C282-E64E-AAFB-E1C5B73C34DC}"/>
              </a:ext>
            </a:extLst>
          </p:cNvPr>
          <p:cNvCxnSpPr>
            <a:cxnSpLocks/>
          </p:cNvCxnSpPr>
          <p:nvPr/>
        </p:nvCxnSpPr>
        <p:spPr>
          <a:xfrm flipH="1">
            <a:off x="5084815"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8AAA59C-CA9E-5646-AA13-DEB6B3BAB010}"/>
              </a:ext>
            </a:extLst>
          </p:cNvPr>
          <p:cNvCxnSpPr>
            <a:cxnSpLocks/>
          </p:cNvCxnSpPr>
          <p:nvPr/>
        </p:nvCxnSpPr>
        <p:spPr>
          <a:xfrm flipH="1">
            <a:off x="3185487"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1A40A15-EEEF-DE40-ABA1-C63639DF6D5E}"/>
              </a:ext>
            </a:extLst>
          </p:cNvPr>
          <p:cNvCxnSpPr>
            <a:cxnSpLocks/>
          </p:cNvCxnSpPr>
          <p:nvPr/>
        </p:nvCxnSpPr>
        <p:spPr>
          <a:xfrm>
            <a:off x="1309875" y="209964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E5B16C2-9F4A-1047-B9AF-3DF158D19F7E}"/>
              </a:ext>
            </a:extLst>
          </p:cNvPr>
          <p:cNvCxnSpPr>
            <a:cxnSpLocks/>
          </p:cNvCxnSpPr>
          <p:nvPr/>
        </p:nvCxnSpPr>
        <p:spPr>
          <a:xfrm>
            <a:off x="7026628" y="2423376"/>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CC8742B-885D-7E4A-BFAE-E9983889BE2F}"/>
              </a:ext>
            </a:extLst>
          </p:cNvPr>
          <p:cNvCxnSpPr>
            <a:cxnSpLocks/>
          </p:cNvCxnSpPr>
          <p:nvPr/>
        </p:nvCxnSpPr>
        <p:spPr>
          <a:xfrm>
            <a:off x="5084477" y="2423376"/>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8131C91-8F11-4C4C-B2F4-8CDC768CFA1A}"/>
              </a:ext>
            </a:extLst>
          </p:cNvPr>
          <p:cNvCxnSpPr>
            <a:cxnSpLocks/>
          </p:cNvCxnSpPr>
          <p:nvPr/>
        </p:nvCxnSpPr>
        <p:spPr>
          <a:xfrm>
            <a:off x="3185149" y="2423376"/>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95F5B5E-FA94-8149-9078-28DF2B43CCA5}"/>
              </a:ext>
            </a:extLst>
          </p:cNvPr>
          <p:cNvCxnSpPr>
            <a:cxnSpLocks/>
          </p:cNvCxnSpPr>
          <p:nvPr/>
        </p:nvCxnSpPr>
        <p:spPr>
          <a:xfrm flipH="1">
            <a:off x="1309537" y="2423376"/>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1287FFB-84B5-664E-85A2-2893A313E90B}"/>
              </a:ext>
            </a:extLst>
          </p:cNvPr>
          <p:cNvSpPr txBox="1"/>
          <p:nvPr/>
        </p:nvSpPr>
        <p:spPr>
          <a:xfrm>
            <a:off x="1548011" y="1552679"/>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3AEBDCEF-3A26-FA4B-83DB-1CCD6B81E454}"/>
              </a:ext>
            </a:extLst>
          </p:cNvPr>
          <p:cNvSpPr txBox="1"/>
          <p:nvPr/>
        </p:nvSpPr>
        <p:spPr>
          <a:xfrm>
            <a:off x="3427839" y="1537312"/>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27FAF712-4510-2E47-853F-E0DDA673E3B5}"/>
              </a:ext>
            </a:extLst>
          </p:cNvPr>
          <p:cNvSpPr txBox="1"/>
          <p:nvPr/>
        </p:nvSpPr>
        <p:spPr>
          <a:xfrm>
            <a:off x="5436326" y="1556946"/>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78EA615F-E513-1042-BF8C-A7F67BA22161}"/>
              </a:ext>
            </a:extLst>
          </p:cNvPr>
          <p:cNvSpPr txBox="1"/>
          <p:nvPr/>
        </p:nvSpPr>
        <p:spPr>
          <a:xfrm>
            <a:off x="7316154" y="1541579"/>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79FDB3D2-4ED5-584E-BDB2-F45C823CF1C2}"/>
              </a:ext>
            </a:extLst>
          </p:cNvPr>
          <p:cNvSpPr txBox="1"/>
          <p:nvPr/>
        </p:nvSpPr>
        <p:spPr>
          <a:xfrm>
            <a:off x="1543041" y="2352780"/>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A3783A2F-6769-BE49-925A-6ADCCDC554F8}"/>
              </a:ext>
            </a:extLst>
          </p:cNvPr>
          <p:cNvSpPr txBox="1"/>
          <p:nvPr/>
        </p:nvSpPr>
        <p:spPr>
          <a:xfrm>
            <a:off x="3422870" y="2337413"/>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FEBBA6BE-15CF-204B-9B4E-DAD83D792BEB}"/>
              </a:ext>
            </a:extLst>
          </p:cNvPr>
          <p:cNvSpPr txBox="1"/>
          <p:nvPr/>
        </p:nvSpPr>
        <p:spPr>
          <a:xfrm>
            <a:off x="5431356" y="2357047"/>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BF623CF3-0BAC-DA48-B9FC-B69C28B680DB}"/>
              </a:ext>
            </a:extLst>
          </p:cNvPr>
          <p:cNvSpPr txBox="1"/>
          <p:nvPr/>
        </p:nvSpPr>
        <p:spPr>
          <a:xfrm>
            <a:off x="7311185" y="2341680"/>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107" name="TextBox 106">
            <a:extLst>
              <a:ext uri="{FF2B5EF4-FFF2-40B4-BE49-F238E27FC236}">
                <a16:creationId xmlns:a16="http://schemas.microsoft.com/office/drawing/2014/main" id="{6C5EEFFA-4064-CB4E-8B30-8AFD391C1737}"/>
              </a:ext>
            </a:extLst>
          </p:cNvPr>
          <p:cNvSpPr txBox="1"/>
          <p:nvPr/>
        </p:nvSpPr>
        <p:spPr>
          <a:xfrm>
            <a:off x="739215" y="4445383"/>
            <a:ext cx="1008609" cy="553998"/>
          </a:xfrm>
          <a:prstGeom prst="rect">
            <a:avLst/>
          </a:prstGeom>
          <a:noFill/>
        </p:spPr>
        <p:txBody>
          <a:bodyPr wrap="none" rtlCol="0">
            <a:spAutoFit/>
          </a:bodyPr>
          <a:lstStyle/>
          <a:p>
            <a:r>
              <a:rPr lang="en-US" sz="3000" dirty="0">
                <a:latin typeface="Times New Roman" panose="02020603050405020304" pitchFamily="18" charset="0"/>
                <a:cs typeface="Times New Roman" panose="02020603050405020304" pitchFamily="18" charset="0"/>
              </a:rPr>
              <a:t>At</a:t>
            </a:r>
            <a:r>
              <a:rPr lang="en-US" sz="3000" i="1" dirty="0">
                <a:latin typeface="Times New Roman" panose="02020603050405020304" pitchFamily="18" charset="0"/>
                <a:cs typeface="Times New Roman" panose="02020603050405020304" pitchFamily="18" charset="0"/>
              </a:rPr>
              <a:t> t</a:t>
            </a:r>
            <a:r>
              <a:rPr lang="en-US" sz="3000" i="1" baseline="-25000" dirty="0">
                <a:latin typeface="Times New Roman" panose="02020603050405020304" pitchFamily="18" charset="0"/>
                <a:cs typeface="Times New Roman" panose="02020603050405020304" pitchFamily="18" charset="0"/>
              </a:rPr>
              <a:t>0</a:t>
            </a:r>
            <a:r>
              <a:rPr lang="en-US" sz="30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14EBF5C5-EB7F-D445-A84A-6140C8D03679}"/>
                  </a:ext>
                </a:extLst>
              </p:cNvPr>
              <p:cNvSpPr txBox="1"/>
              <p:nvPr/>
            </p:nvSpPr>
            <p:spPr>
              <a:xfrm>
                <a:off x="323121" y="3426802"/>
                <a:ext cx="8691671"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For each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r>
                  <a:rPr lang="en-US" sz="3000"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i</a:t>
                </a:r>
                <a:r>
                  <a:rPr lang="en-US" sz="3000" dirty="0">
                    <a:latin typeface="Times New Roman" panose="02020603050405020304" pitchFamily="18" charset="0"/>
                    <a:cs typeface="Times New Roman" panose="02020603050405020304" pitchFamily="18" charset="0"/>
                  </a:rPr>
                  <a:t> </a:t>
                </a:r>
                <a14:m>
                  <m:oMath xmlns:m="http://schemas.openxmlformats.org/officeDocument/2006/math">
                    <m:r>
                      <a:rPr lang="en-US" sz="30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3000" dirty="0">
                    <a:latin typeface="Times New Roman" panose="02020603050405020304" pitchFamily="18" charset="0"/>
                    <a:cs typeface="Times New Roman" panose="02020603050405020304" pitchFamily="18" charset="0"/>
                  </a:rPr>
                  <a:t>1): simultaneously, every node gets an in-pass and does an out-pass using messages from t</a:t>
                </a:r>
                <a:r>
                  <a:rPr lang="en-US" sz="3000" i="1" baseline="-25000" dirty="0">
                    <a:latin typeface="Times New Roman" panose="02020603050405020304" pitchFamily="18" charset="0"/>
                    <a:cs typeface="Times New Roman" panose="02020603050405020304" pitchFamily="18" charset="0"/>
                  </a:rPr>
                  <a:t>i</a:t>
                </a:r>
                <a:r>
                  <a:rPr lang="en-US" sz="3000" baseline="-25000" dirty="0">
                    <a:latin typeface="Times New Roman" panose="02020603050405020304" pitchFamily="18" charset="0"/>
                    <a:cs typeface="Times New Roman" panose="02020603050405020304" pitchFamily="18" charset="0"/>
                  </a:rPr>
                  <a:t>-1 </a:t>
                </a:r>
              </a:p>
            </p:txBody>
          </p:sp>
        </mc:Choice>
        <mc:Fallback xmlns="">
          <p:sp>
            <p:nvSpPr>
              <p:cNvPr id="108" name="TextBox 107">
                <a:extLst>
                  <a:ext uri="{FF2B5EF4-FFF2-40B4-BE49-F238E27FC236}">
                    <a16:creationId xmlns:a16="http://schemas.microsoft.com/office/drawing/2014/main" id="{14EBF5C5-EB7F-D445-A84A-6140C8D03679}"/>
                  </a:ext>
                </a:extLst>
              </p:cNvPr>
              <p:cNvSpPr txBox="1">
                <a:spLocks noRot="1" noChangeAspect="1" noMove="1" noResize="1" noEditPoints="1" noAdjustHandles="1" noChangeArrowheads="1" noChangeShapeType="1" noTextEdit="1"/>
              </p:cNvSpPr>
              <p:nvPr/>
            </p:nvSpPr>
            <p:spPr>
              <a:xfrm>
                <a:off x="323121" y="3426802"/>
                <a:ext cx="8691671" cy="1015663"/>
              </a:xfrm>
              <a:prstGeom prst="rect">
                <a:avLst/>
              </a:prstGeom>
              <a:blipFill>
                <a:blip r:embed="rId2"/>
                <a:stretch>
                  <a:fillRect l="-1606" t="-6173" b="-17284"/>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A589110-3268-2543-A0AE-FE593B59F522}"/>
              </a:ext>
            </a:extLst>
          </p:cNvPr>
          <p:cNvPicPr>
            <a:picLocks noChangeAspect="1"/>
          </p:cNvPicPr>
          <p:nvPr/>
        </p:nvPicPr>
        <p:blipFill>
          <a:blip r:embed="rId3"/>
          <a:stretch>
            <a:fillRect/>
          </a:stretch>
        </p:blipFill>
        <p:spPr>
          <a:xfrm>
            <a:off x="2118536" y="4566374"/>
            <a:ext cx="3105150" cy="514350"/>
          </a:xfrm>
          <a:prstGeom prst="rect">
            <a:avLst/>
          </a:prstGeom>
        </p:spPr>
      </p:pic>
      <p:pic>
        <p:nvPicPr>
          <p:cNvPr id="8" name="Picture 7">
            <a:extLst>
              <a:ext uri="{FF2B5EF4-FFF2-40B4-BE49-F238E27FC236}">
                <a16:creationId xmlns:a16="http://schemas.microsoft.com/office/drawing/2014/main" id="{1485214E-43FA-A843-BDB7-39C7161058CF}"/>
              </a:ext>
            </a:extLst>
          </p:cNvPr>
          <p:cNvPicPr>
            <a:picLocks noChangeAspect="1"/>
          </p:cNvPicPr>
          <p:nvPr/>
        </p:nvPicPr>
        <p:blipFill>
          <a:blip r:embed="rId4"/>
          <a:stretch>
            <a:fillRect/>
          </a:stretch>
        </p:blipFill>
        <p:spPr>
          <a:xfrm>
            <a:off x="2129016" y="5321114"/>
            <a:ext cx="3105150" cy="514350"/>
          </a:xfrm>
          <a:prstGeom prst="rect">
            <a:avLst/>
          </a:prstGeom>
        </p:spPr>
      </p:pic>
    </p:spTree>
    <p:extLst>
      <p:ext uri="{BB962C8B-B14F-4D97-AF65-F5344CB8AC3E}">
        <p14:creationId xmlns:p14="http://schemas.microsoft.com/office/powerpoint/2010/main" val="26497664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Loopy Belief Propagation</a:t>
            </a:r>
            <a:endParaRPr lang="en-US" sz="2400" spc="-1" dirty="0">
              <a:latin typeface="Arial"/>
            </a:endParaRPr>
          </a:p>
        </p:txBody>
      </p:sp>
      <p:sp>
        <p:nvSpPr>
          <p:cNvPr id="27" name="Oval 26">
            <a:extLst>
              <a:ext uri="{FF2B5EF4-FFF2-40B4-BE49-F238E27FC236}">
                <a16:creationId xmlns:a16="http://schemas.microsoft.com/office/drawing/2014/main" id="{13E442F5-BECB-E84F-BF42-8AD1E995C9F0}"/>
              </a:ext>
            </a:extLst>
          </p:cNvPr>
          <p:cNvSpPr>
            <a:spLocks noChangeAspect="1"/>
          </p:cNvSpPr>
          <p:nvPr/>
        </p:nvSpPr>
        <p:spPr>
          <a:xfrm>
            <a:off x="6040228" y="2922103"/>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AAA4893-4AE2-CC45-B7D7-7A5D09BF07AA}"/>
              </a:ext>
            </a:extLst>
          </p:cNvPr>
          <p:cNvSpPr>
            <a:spLocks noChangeAspect="1"/>
          </p:cNvSpPr>
          <p:nvPr/>
        </p:nvSpPr>
        <p:spPr>
          <a:xfrm>
            <a:off x="7979417" y="2962386"/>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C5EBADC-93D7-4B4A-AEE3-34F4D8DD9B2B}"/>
              </a:ext>
            </a:extLst>
          </p:cNvPr>
          <p:cNvSpPr txBox="1"/>
          <p:nvPr/>
        </p:nvSpPr>
        <p:spPr>
          <a:xfrm>
            <a:off x="8022921" y="2980320"/>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0" name="CustomShape 8">
            <a:extLst>
              <a:ext uri="{FF2B5EF4-FFF2-40B4-BE49-F238E27FC236}">
                <a16:creationId xmlns:a16="http://schemas.microsoft.com/office/drawing/2014/main" id="{5D49C9B4-AF2E-1D45-9F0F-6B2DA70A6C08}"/>
              </a:ext>
            </a:extLst>
          </p:cNvPr>
          <p:cNvSpPr/>
          <p:nvPr/>
        </p:nvSpPr>
        <p:spPr>
          <a:xfrm>
            <a:off x="6247516" y="301068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1" name="Straight Connector 30">
            <a:extLst>
              <a:ext uri="{FF2B5EF4-FFF2-40B4-BE49-F238E27FC236}">
                <a16:creationId xmlns:a16="http://schemas.microsoft.com/office/drawing/2014/main" id="{267A9F5A-01C1-D14B-95C9-6DD2B79EA449}"/>
              </a:ext>
            </a:extLst>
          </p:cNvPr>
          <p:cNvCxnSpPr>
            <a:cxnSpLocks/>
            <a:endCxn id="28" idx="1"/>
          </p:cNvCxnSpPr>
          <p:nvPr/>
        </p:nvCxnSpPr>
        <p:spPr>
          <a:xfrm>
            <a:off x="6987209" y="3391011"/>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E81EC53-CD75-0844-98F3-8BC4ACA12155}"/>
              </a:ext>
            </a:extLst>
          </p:cNvPr>
          <p:cNvSpPr>
            <a:spLocks noChangeAspect="1"/>
          </p:cNvSpPr>
          <p:nvPr/>
        </p:nvSpPr>
        <p:spPr>
          <a:xfrm>
            <a:off x="2238507" y="291713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FC685735-3629-FB41-BB14-C16EF44B4715}"/>
              </a:ext>
            </a:extLst>
          </p:cNvPr>
          <p:cNvSpPr>
            <a:spLocks noChangeAspect="1"/>
          </p:cNvSpPr>
          <p:nvPr/>
        </p:nvSpPr>
        <p:spPr>
          <a:xfrm>
            <a:off x="4177696" y="295741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4CF37C5C-551A-1E40-8557-ADF382049F9A}"/>
              </a:ext>
            </a:extLst>
          </p:cNvPr>
          <p:cNvSpPr txBox="1"/>
          <p:nvPr/>
        </p:nvSpPr>
        <p:spPr>
          <a:xfrm>
            <a:off x="4151627" y="3015108"/>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54" name="CustomShape 8">
            <a:extLst>
              <a:ext uri="{FF2B5EF4-FFF2-40B4-BE49-F238E27FC236}">
                <a16:creationId xmlns:a16="http://schemas.microsoft.com/office/drawing/2014/main" id="{22AFF32B-DB98-C64C-89E8-BF2257B2DCFA}"/>
              </a:ext>
            </a:extLst>
          </p:cNvPr>
          <p:cNvSpPr/>
          <p:nvPr/>
        </p:nvSpPr>
        <p:spPr>
          <a:xfrm>
            <a:off x="2445795" y="3005714"/>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55" name="Straight Connector 54">
            <a:extLst>
              <a:ext uri="{FF2B5EF4-FFF2-40B4-BE49-F238E27FC236}">
                <a16:creationId xmlns:a16="http://schemas.microsoft.com/office/drawing/2014/main" id="{C63CF39E-0C6C-A84E-B493-CE0D03FC8329}"/>
              </a:ext>
            </a:extLst>
          </p:cNvPr>
          <p:cNvCxnSpPr>
            <a:cxnSpLocks/>
            <a:endCxn id="52" idx="1"/>
          </p:cNvCxnSpPr>
          <p:nvPr/>
        </p:nvCxnSpPr>
        <p:spPr>
          <a:xfrm>
            <a:off x="3185487" y="338604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08A2B4-5FE5-1A43-A536-13040EF80D7A}"/>
              </a:ext>
            </a:extLst>
          </p:cNvPr>
          <p:cNvCxnSpPr>
            <a:cxnSpLocks/>
          </p:cNvCxnSpPr>
          <p:nvPr/>
        </p:nvCxnSpPr>
        <p:spPr>
          <a:xfrm>
            <a:off x="5029197" y="3381073"/>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DF560E1-41D5-8F4F-A0D1-2D86AE2D0EEC}"/>
              </a:ext>
            </a:extLst>
          </p:cNvPr>
          <p:cNvSpPr>
            <a:spLocks noChangeAspect="1"/>
          </p:cNvSpPr>
          <p:nvPr/>
        </p:nvSpPr>
        <p:spPr>
          <a:xfrm>
            <a:off x="390891" y="2976950"/>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a:extLst>
              <a:ext uri="{FF2B5EF4-FFF2-40B4-BE49-F238E27FC236}">
                <a16:creationId xmlns:a16="http://schemas.microsoft.com/office/drawing/2014/main" id="{B4A8F231-63A7-8845-BF06-5E0CEFCBC7AD}"/>
              </a:ext>
            </a:extLst>
          </p:cNvPr>
          <p:cNvSpPr txBox="1"/>
          <p:nvPr/>
        </p:nvSpPr>
        <p:spPr>
          <a:xfrm>
            <a:off x="434395" y="2994883"/>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76F93AE1-6F6C-8F4B-82DD-5EEC0191D470}"/>
              </a:ext>
            </a:extLst>
          </p:cNvPr>
          <p:cNvCxnSpPr>
            <a:cxnSpLocks/>
          </p:cNvCxnSpPr>
          <p:nvPr/>
        </p:nvCxnSpPr>
        <p:spPr>
          <a:xfrm>
            <a:off x="1242387" y="338107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95F5B5E-FA94-8149-9078-28DF2B43CCA5}"/>
              </a:ext>
            </a:extLst>
          </p:cNvPr>
          <p:cNvCxnSpPr>
            <a:cxnSpLocks/>
          </p:cNvCxnSpPr>
          <p:nvPr/>
        </p:nvCxnSpPr>
        <p:spPr>
          <a:xfrm flipH="1">
            <a:off x="1309537" y="3536557"/>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9FDB3D2-4ED5-584E-BDB2-F45C823CF1C2}"/>
              </a:ext>
            </a:extLst>
          </p:cNvPr>
          <p:cNvSpPr txBox="1"/>
          <p:nvPr/>
        </p:nvSpPr>
        <p:spPr>
          <a:xfrm>
            <a:off x="1543041" y="3465961"/>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35" name="Right Arrow 34">
            <a:extLst>
              <a:ext uri="{FF2B5EF4-FFF2-40B4-BE49-F238E27FC236}">
                <a16:creationId xmlns:a16="http://schemas.microsoft.com/office/drawing/2014/main" id="{7E02B9E4-51EA-9E4D-9BE7-FD40CC70AC6C}"/>
              </a:ext>
            </a:extLst>
          </p:cNvPr>
          <p:cNvSpPr/>
          <p:nvPr/>
        </p:nvSpPr>
        <p:spPr>
          <a:xfrm rot="16200000">
            <a:off x="431890" y="4321793"/>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4A130850-24B7-4F4D-9D4C-73B3E25A6F6E}"/>
              </a:ext>
            </a:extLst>
          </p:cNvPr>
          <p:cNvPicPr>
            <a:picLocks noChangeAspect="1"/>
          </p:cNvPicPr>
          <p:nvPr/>
        </p:nvPicPr>
        <p:blipFill>
          <a:blip r:embed="rId2"/>
          <a:stretch>
            <a:fillRect/>
          </a:stretch>
        </p:blipFill>
        <p:spPr>
          <a:xfrm>
            <a:off x="1420307" y="2970448"/>
            <a:ext cx="680016" cy="324692"/>
          </a:xfrm>
          <a:prstGeom prst="rect">
            <a:avLst/>
          </a:prstGeom>
        </p:spPr>
      </p:pic>
      <p:pic>
        <p:nvPicPr>
          <p:cNvPr id="38" name="Picture 37">
            <a:extLst>
              <a:ext uri="{FF2B5EF4-FFF2-40B4-BE49-F238E27FC236}">
                <a16:creationId xmlns:a16="http://schemas.microsoft.com/office/drawing/2014/main" id="{BCC07844-06EE-2E46-84A4-C533A8CDB002}"/>
              </a:ext>
            </a:extLst>
          </p:cNvPr>
          <p:cNvPicPr>
            <a:picLocks noChangeAspect="1"/>
          </p:cNvPicPr>
          <p:nvPr/>
        </p:nvPicPr>
        <p:blipFill>
          <a:blip r:embed="rId3"/>
          <a:stretch>
            <a:fillRect/>
          </a:stretch>
        </p:blipFill>
        <p:spPr>
          <a:xfrm>
            <a:off x="1309538" y="4642561"/>
            <a:ext cx="4410075" cy="847725"/>
          </a:xfrm>
          <a:prstGeom prst="rect">
            <a:avLst/>
          </a:prstGeom>
        </p:spPr>
      </p:pic>
    </p:spTree>
    <p:extLst>
      <p:ext uri="{BB962C8B-B14F-4D97-AF65-F5344CB8AC3E}">
        <p14:creationId xmlns:p14="http://schemas.microsoft.com/office/powerpoint/2010/main" val="140196132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64F5A-D31B-7746-A953-DC8D6D2218BB}"/>
              </a:ext>
            </a:extLst>
          </p:cNvPr>
          <p:cNvPicPr>
            <a:picLocks noChangeAspect="1"/>
          </p:cNvPicPr>
          <p:nvPr/>
        </p:nvPicPr>
        <p:blipFill>
          <a:blip r:embed="rId2"/>
          <a:stretch>
            <a:fillRect/>
          </a:stretch>
        </p:blipFill>
        <p:spPr>
          <a:xfrm>
            <a:off x="538159" y="1285667"/>
            <a:ext cx="4410075" cy="847725"/>
          </a:xfrm>
          <a:prstGeom prst="rect">
            <a:avLst/>
          </a:prstGeom>
        </p:spPr>
      </p:pic>
      <p:pic>
        <p:nvPicPr>
          <p:cNvPr id="7" name="Picture 6">
            <a:extLst>
              <a:ext uri="{FF2B5EF4-FFF2-40B4-BE49-F238E27FC236}">
                <a16:creationId xmlns:a16="http://schemas.microsoft.com/office/drawing/2014/main" id="{C9DBFC20-480C-984E-8408-683EF886A246}"/>
              </a:ext>
            </a:extLst>
          </p:cNvPr>
          <p:cNvPicPr>
            <a:picLocks noChangeAspect="1"/>
          </p:cNvPicPr>
          <p:nvPr/>
        </p:nvPicPr>
        <p:blipFill>
          <a:blip r:embed="rId3"/>
          <a:stretch>
            <a:fillRect/>
          </a:stretch>
        </p:blipFill>
        <p:spPr>
          <a:xfrm>
            <a:off x="1824245" y="2351639"/>
            <a:ext cx="1619250" cy="504825"/>
          </a:xfrm>
          <a:prstGeom prst="rect">
            <a:avLst/>
          </a:prstGeom>
        </p:spPr>
      </p:pic>
      <p:pic>
        <p:nvPicPr>
          <p:cNvPr id="8" name="Picture 7">
            <a:extLst>
              <a:ext uri="{FF2B5EF4-FFF2-40B4-BE49-F238E27FC236}">
                <a16:creationId xmlns:a16="http://schemas.microsoft.com/office/drawing/2014/main" id="{6CAA7421-B166-6048-AE9C-0C3CCFD3C7F1}"/>
              </a:ext>
            </a:extLst>
          </p:cNvPr>
          <p:cNvPicPr>
            <a:picLocks noChangeAspect="1"/>
          </p:cNvPicPr>
          <p:nvPr/>
        </p:nvPicPr>
        <p:blipFill>
          <a:blip r:embed="rId4"/>
          <a:stretch>
            <a:fillRect/>
          </a:stretch>
        </p:blipFill>
        <p:spPr>
          <a:xfrm>
            <a:off x="633620" y="3176588"/>
            <a:ext cx="2809875" cy="504825"/>
          </a:xfrm>
          <a:prstGeom prst="rect">
            <a:avLst/>
          </a:prstGeom>
        </p:spPr>
      </p:pic>
      <p:pic>
        <p:nvPicPr>
          <p:cNvPr id="9" name="Picture 8">
            <a:extLst>
              <a:ext uri="{FF2B5EF4-FFF2-40B4-BE49-F238E27FC236}">
                <a16:creationId xmlns:a16="http://schemas.microsoft.com/office/drawing/2014/main" id="{F7619DC2-1F41-0345-A8C9-7F1B573BA6CD}"/>
              </a:ext>
            </a:extLst>
          </p:cNvPr>
          <p:cNvPicPr>
            <a:picLocks noChangeAspect="1"/>
          </p:cNvPicPr>
          <p:nvPr/>
        </p:nvPicPr>
        <p:blipFill>
          <a:blip r:embed="rId5"/>
          <a:stretch>
            <a:fillRect/>
          </a:stretch>
        </p:blipFill>
        <p:spPr>
          <a:xfrm>
            <a:off x="633620" y="4011476"/>
            <a:ext cx="2809875" cy="504825"/>
          </a:xfrm>
          <a:prstGeom prst="rect">
            <a:avLst/>
          </a:prstGeom>
        </p:spPr>
      </p:pic>
      <p:pic>
        <p:nvPicPr>
          <p:cNvPr id="10" name="Picture 9">
            <a:extLst>
              <a:ext uri="{FF2B5EF4-FFF2-40B4-BE49-F238E27FC236}">
                <a16:creationId xmlns:a16="http://schemas.microsoft.com/office/drawing/2014/main" id="{C0173F9A-D5BE-4645-8BE5-44F035CB2347}"/>
              </a:ext>
            </a:extLst>
          </p:cNvPr>
          <p:cNvPicPr>
            <a:picLocks noChangeAspect="1"/>
          </p:cNvPicPr>
          <p:nvPr/>
        </p:nvPicPr>
        <p:blipFill>
          <a:blip r:embed="rId6"/>
          <a:stretch>
            <a:fillRect/>
          </a:stretch>
        </p:blipFill>
        <p:spPr>
          <a:xfrm>
            <a:off x="633620" y="4846364"/>
            <a:ext cx="2809875" cy="504825"/>
          </a:xfrm>
          <a:prstGeom prst="rect">
            <a:avLst/>
          </a:prstGeom>
        </p:spPr>
      </p:pic>
      <p:sp>
        <p:nvSpPr>
          <p:cNvPr id="11" name="CustomShape 8">
            <a:extLst>
              <a:ext uri="{FF2B5EF4-FFF2-40B4-BE49-F238E27FC236}">
                <a16:creationId xmlns:a16="http://schemas.microsoft.com/office/drawing/2014/main" id="{8BBDAAE7-07F8-DD48-9529-12DEE796D016}"/>
              </a:ext>
            </a:extLst>
          </p:cNvPr>
          <p:cNvSpPr/>
          <p:nvPr/>
        </p:nvSpPr>
        <p:spPr>
          <a:xfrm rot="5400000">
            <a:off x="1769443" y="5283648"/>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12" name="Oval 11">
            <a:extLst>
              <a:ext uri="{FF2B5EF4-FFF2-40B4-BE49-F238E27FC236}">
                <a16:creationId xmlns:a16="http://schemas.microsoft.com/office/drawing/2014/main" id="{746EA930-CA1E-964D-A037-10C6B1E1FFE2}"/>
              </a:ext>
            </a:extLst>
          </p:cNvPr>
          <p:cNvSpPr>
            <a:spLocks noChangeAspect="1"/>
          </p:cNvSpPr>
          <p:nvPr/>
        </p:nvSpPr>
        <p:spPr>
          <a:xfrm>
            <a:off x="6909898" y="3208915"/>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CustomShape 8">
            <a:extLst>
              <a:ext uri="{FF2B5EF4-FFF2-40B4-BE49-F238E27FC236}">
                <a16:creationId xmlns:a16="http://schemas.microsoft.com/office/drawing/2014/main" id="{0D524DE0-83FA-AF46-A2FD-C1E0B4DA5AB0}"/>
              </a:ext>
            </a:extLst>
          </p:cNvPr>
          <p:cNvSpPr/>
          <p:nvPr/>
        </p:nvSpPr>
        <p:spPr>
          <a:xfrm>
            <a:off x="7117186" y="3297495"/>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sp>
        <p:nvSpPr>
          <p:cNvPr id="14" name="Rectangle 13">
            <a:extLst>
              <a:ext uri="{FF2B5EF4-FFF2-40B4-BE49-F238E27FC236}">
                <a16:creationId xmlns:a16="http://schemas.microsoft.com/office/drawing/2014/main" id="{540A6521-4562-434C-BCC9-531EB9D2EE03}"/>
              </a:ext>
            </a:extLst>
          </p:cNvPr>
          <p:cNvSpPr>
            <a:spLocks noChangeAspect="1"/>
          </p:cNvSpPr>
          <p:nvPr/>
        </p:nvSpPr>
        <p:spPr>
          <a:xfrm>
            <a:off x="5062282" y="3268731"/>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A3018CE2-C407-114D-B2BF-E4A4E91D4BE5}"/>
              </a:ext>
            </a:extLst>
          </p:cNvPr>
          <p:cNvSpPr txBox="1"/>
          <p:nvPr/>
        </p:nvSpPr>
        <p:spPr>
          <a:xfrm>
            <a:off x="5105786" y="3286665"/>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28E27BC0-B280-7B42-B034-24AF05E4636C}"/>
              </a:ext>
            </a:extLst>
          </p:cNvPr>
          <p:cNvCxnSpPr>
            <a:cxnSpLocks/>
          </p:cNvCxnSpPr>
          <p:nvPr/>
        </p:nvCxnSpPr>
        <p:spPr>
          <a:xfrm>
            <a:off x="5913778" y="3672856"/>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2C347E3-43E6-A34D-8170-26E6854C117B}"/>
              </a:ext>
            </a:extLst>
          </p:cNvPr>
          <p:cNvCxnSpPr>
            <a:cxnSpLocks/>
          </p:cNvCxnSpPr>
          <p:nvPr/>
        </p:nvCxnSpPr>
        <p:spPr>
          <a:xfrm flipH="1">
            <a:off x="5980928" y="3828338"/>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455F6A3-0D9B-5C40-AFAD-AFACCF75FF94}"/>
              </a:ext>
            </a:extLst>
          </p:cNvPr>
          <p:cNvSpPr txBox="1"/>
          <p:nvPr/>
        </p:nvSpPr>
        <p:spPr>
          <a:xfrm>
            <a:off x="6214432" y="3757742"/>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19" name="Right Arrow 18">
            <a:extLst>
              <a:ext uri="{FF2B5EF4-FFF2-40B4-BE49-F238E27FC236}">
                <a16:creationId xmlns:a16="http://schemas.microsoft.com/office/drawing/2014/main" id="{2A4012BB-126F-3E4D-A08A-CBC116C5C6EA}"/>
              </a:ext>
            </a:extLst>
          </p:cNvPr>
          <p:cNvSpPr/>
          <p:nvPr/>
        </p:nvSpPr>
        <p:spPr>
          <a:xfrm rot="16200000">
            <a:off x="5103281" y="4613575"/>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a:extLst>
              <a:ext uri="{FF2B5EF4-FFF2-40B4-BE49-F238E27FC236}">
                <a16:creationId xmlns:a16="http://schemas.microsoft.com/office/drawing/2014/main" id="{DA6531A9-8EB4-2846-AF11-E436AF04F46F}"/>
              </a:ext>
            </a:extLst>
          </p:cNvPr>
          <p:cNvPicPr>
            <a:picLocks noChangeAspect="1"/>
          </p:cNvPicPr>
          <p:nvPr/>
        </p:nvPicPr>
        <p:blipFill>
          <a:blip r:embed="rId7"/>
          <a:stretch>
            <a:fillRect/>
          </a:stretch>
        </p:blipFill>
        <p:spPr>
          <a:xfrm>
            <a:off x="6091697" y="3262230"/>
            <a:ext cx="680016" cy="324692"/>
          </a:xfrm>
          <a:prstGeom prst="rect">
            <a:avLst/>
          </a:prstGeom>
        </p:spPr>
      </p:pic>
      <p:cxnSp>
        <p:nvCxnSpPr>
          <p:cNvPr id="22" name="Straight Connector 21">
            <a:extLst>
              <a:ext uri="{FF2B5EF4-FFF2-40B4-BE49-F238E27FC236}">
                <a16:creationId xmlns:a16="http://schemas.microsoft.com/office/drawing/2014/main" id="{FBA32158-103A-0B42-83F1-F4E50AF0942A}"/>
              </a:ext>
            </a:extLst>
          </p:cNvPr>
          <p:cNvCxnSpPr>
            <a:cxnSpLocks/>
          </p:cNvCxnSpPr>
          <p:nvPr/>
        </p:nvCxnSpPr>
        <p:spPr>
          <a:xfrm>
            <a:off x="397566" y="3033920"/>
            <a:ext cx="4174435" cy="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31650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Loopy Belief Propagation</a:t>
            </a:r>
            <a:endParaRPr lang="en-US" sz="2400" spc="-1" dirty="0">
              <a:latin typeface="Arial"/>
            </a:endParaRPr>
          </a:p>
        </p:txBody>
      </p:sp>
      <p:sp>
        <p:nvSpPr>
          <p:cNvPr id="27" name="Oval 26">
            <a:extLst>
              <a:ext uri="{FF2B5EF4-FFF2-40B4-BE49-F238E27FC236}">
                <a16:creationId xmlns:a16="http://schemas.microsoft.com/office/drawing/2014/main" id="{13E442F5-BECB-E84F-BF42-8AD1E995C9F0}"/>
              </a:ext>
            </a:extLst>
          </p:cNvPr>
          <p:cNvSpPr>
            <a:spLocks noChangeAspect="1"/>
          </p:cNvSpPr>
          <p:nvPr/>
        </p:nvSpPr>
        <p:spPr>
          <a:xfrm>
            <a:off x="6040228" y="2922103"/>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AAA4893-4AE2-CC45-B7D7-7A5D09BF07AA}"/>
              </a:ext>
            </a:extLst>
          </p:cNvPr>
          <p:cNvSpPr>
            <a:spLocks noChangeAspect="1"/>
          </p:cNvSpPr>
          <p:nvPr/>
        </p:nvSpPr>
        <p:spPr>
          <a:xfrm>
            <a:off x="7979417" y="2962386"/>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C5EBADC-93D7-4B4A-AEE3-34F4D8DD9B2B}"/>
              </a:ext>
            </a:extLst>
          </p:cNvPr>
          <p:cNvSpPr txBox="1"/>
          <p:nvPr/>
        </p:nvSpPr>
        <p:spPr>
          <a:xfrm>
            <a:off x="8022921" y="2980320"/>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0" name="CustomShape 8">
            <a:extLst>
              <a:ext uri="{FF2B5EF4-FFF2-40B4-BE49-F238E27FC236}">
                <a16:creationId xmlns:a16="http://schemas.microsoft.com/office/drawing/2014/main" id="{5D49C9B4-AF2E-1D45-9F0F-6B2DA70A6C08}"/>
              </a:ext>
            </a:extLst>
          </p:cNvPr>
          <p:cNvSpPr/>
          <p:nvPr/>
        </p:nvSpPr>
        <p:spPr>
          <a:xfrm>
            <a:off x="6247516" y="301068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1" name="Straight Connector 30">
            <a:extLst>
              <a:ext uri="{FF2B5EF4-FFF2-40B4-BE49-F238E27FC236}">
                <a16:creationId xmlns:a16="http://schemas.microsoft.com/office/drawing/2014/main" id="{267A9F5A-01C1-D14B-95C9-6DD2B79EA449}"/>
              </a:ext>
            </a:extLst>
          </p:cNvPr>
          <p:cNvCxnSpPr>
            <a:cxnSpLocks/>
            <a:endCxn id="28" idx="1"/>
          </p:cNvCxnSpPr>
          <p:nvPr/>
        </p:nvCxnSpPr>
        <p:spPr>
          <a:xfrm>
            <a:off x="6987209" y="3391011"/>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E81EC53-CD75-0844-98F3-8BC4ACA12155}"/>
              </a:ext>
            </a:extLst>
          </p:cNvPr>
          <p:cNvSpPr>
            <a:spLocks noChangeAspect="1"/>
          </p:cNvSpPr>
          <p:nvPr/>
        </p:nvSpPr>
        <p:spPr>
          <a:xfrm>
            <a:off x="2238507" y="291713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FC685735-3629-FB41-BB14-C16EF44B4715}"/>
              </a:ext>
            </a:extLst>
          </p:cNvPr>
          <p:cNvSpPr>
            <a:spLocks noChangeAspect="1"/>
          </p:cNvSpPr>
          <p:nvPr/>
        </p:nvSpPr>
        <p:spPr>
          <a:xfrm>
            <a:off x="4177696" y="295741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4CF37C5C-551A-1E40-8557-ADF382049F9A}"/>
              </a:ext>
            </a:extLst>
          </p:cNvPr>
          <p:cNvSpPr txBox="1"/>
          <p:nvPr/>
        </p:nvSpPr>
        <p:spPr>
          <a:xfrm>
            <a:off x="4151627" y="3015108"/>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54" name="CustomShape 8">
            <a:extLst>
              <a:ext uri="{FF2B5EF4-FFF2-40B4-BE49-F238E27FC236}">
                <a16:creationId xmlns:a16="http://schemas.microsoft.com/office/drawing/2014/main" id="{22AFF32B-DB98-C64C-89E8-BF2257B2DCFA}"/>
              </a:ext>
            </a:extLst>
          </p:cNvPr>
          <p:cNvSpPr/>
          <p:nvPr/>
        </p:nvSpPr>
        <p:spPr>
          <a:xfrm>
            <a:off x="2445795" y="3005714"/>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55" name="Straight Connector 54">
            <a:extLst>
              <a:ext uri="{FF2B5EF4-FFF2-40B4-BE49-F238E27FC236}">
                <a16:creationId xmlns:a16="http://schemas.microsoft.com/office/drawing/2014/main" id="{C63CF39E-0C6C-A84E-B493-CE0D03FC8329}"/>
              </a:ext>
            </a:extLst>
          </p:cNvPr>
          <p:cNvCxnSpPr>
            <a:cxnSpLocks/>
            <a:endCxn id="52" idx="1"/>
          </p:cNvCxnSpPr>
          <p:nvPr/>
        </p:nvCxnSpPr>
        <p:spPr>
          <a:xfrm>
            <a:off x="3185487" y="338604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08A2B4-5FE5-1A43-A536-13040EF80D7A}"/>
              </a:ext>
            </a:extLst>
          </p:cNvPr>
          <p:cNvCxnSpPr>
            <a:cxnSpLocks/>
          </p:cNvCxnSpPr>
          <p:nvPr/>
        </p:nvCxnSpPr>
        <p:spPr>
          <a:xfrm>
            <a:off x="5029197" y="3381073"/>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DF560E1-41D5-8F4F-A0D1-2D86AE2D0EEC}"/>
              </a:ext>
            </a:extLst>
          </p:cNvPr>
          <p:cNvSpPr>
            <a:spLocks noChangeAspect="1"/>
          </p:cNvSpPr>
          <p:nvPr/>
        </p:nvSpPr>
        <p:spPr>
          <a:xfrm>
            <a:off x="390891" y="2976950"/>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a:extLst>
              <a:ext uri="{FF2B5EF4-FFF2-40B4-BE49-F238E27FC236}">
                <a16:creationId xmlns:a16="http://schemas.microsoft.com/office/drawing/2014/main" id="{B4A8F231-63A7-8845-BF06-5E0CEFCBC7AD}"/>
              </a:ext>
            </a:extLst>
          </p:cNvPr>
          <p:cNvSpPr txBox="1"/>
          <p:nvPr/>
        </p:nvSpPr>
        <p:spPr>
          <a:xfrm>
            <a:off x="434395" y="2994883"/>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76F93AE1-6F6C-8F4B-82DD-5EEC0191D470}"/>
              </a:ext>
            </a:extLst>
          </p:cNvPr>
          <p:cNvCxnSpPr>
            <a:cxnSpLocks/>
          </p:cNvCxnSpPr>
          <p:nvPr/>
        </p:nvCxnSpPr>
        <p:spPr>
          <a:xfrm>
            <a:off x="1242387" y="338107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8AAA59C-CA9E-5646-AA13-DEB6B3BAB010}"/>
              </a:ext>
            </a:extLst>
          </p:cNvPr>
          <p:cNvCxnSpPr>
            <a:cxnSpLocks/>
          </p:cNvCxnSpPr>
          <p:nvPr/>
        </p:nvCxnSpPr>
        <p:spPr>
          <a:xfrm flipH="1">
            <a:off x="3195047" y="3212822"/>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1A40A15-EEEF-DE40-ABA1-C63639DF6D5E}"/>
              </a:ext>
            </a:extLst>
          </p:cNvPr>
          <p:cNvCxnSpPr>
            <a:cxnSpLocks/>
          </p:cNvCxnSpPr>
          <p:nvPr/>
        </p:nvCxnSpPr>
        <p:spPr>
          <a:xfrm>
            <a:off x="1319435" y="3212822"/>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1287FFB-84B5-664E-85A2-2893A313E90B}"/>
              </a:ext>
            </a:extLst>
          </p:cNvPr>
          <p:cNvSpPr txBox="1"/>
          <p:nvPr/>
        </p:nvSpPr>
        <p:spPr>
          <a:xfrm>
            <a:off x="1557571" y="2665860"/>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3AEBDCEF-3A26-FA4B-83DB-1CCD6B81E454}"/>
              </a:ext>
            </a:extLst>
          </p:cNvPr>
          <p:cNvSpPr txBox="1"/>
          <p:nvPr/>
        </p:nvSpPr>
        <p:spPr>
          <a:xfrm>
            <a:off x="3437399" y="2650493"/>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35" name="Right Arrow 34">
            <a:extLst>
              <a:ext uri="{FF2B5EF4-FFF2-40B4-BE49-F238E27FC236}">
                <a16:creationId xmlns:a16="http://schemas.microsoft.com/office/drawing/2014/main" id="{6C06C2DC-1411-F547-9169-03F55B427C9E}"/>
              </a:ext>
            </a:extLst>
          </p:cNvPr>
          <p:cNvSpPr/>
          <p:nvPr/>
        </p:nvSpPr>
        <p:spPr>
          <a:xfrm rot="16200000">
            <a:off x="2300446" y="4321793"/>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6BBDE1BA-0841-8648-B7F6-C9C8EA745D74}"/>
              </a:ext>
            </a:extLst>
          </p:cNvPr>
          <p:cNvPicPr>
            <a:picLocks noChangeAspect="1"/>
          </p:cNvPicPr>
          <p:nvPr/>
        </p:nvPicPr>
        <p:blipFill>
          <a:blip r:embed="rId2"/>
          <a:stretch>
            <a:fillRect/>
          </a:stretch>
        </p:blipFill>
        <p:spPr>
          <a:xfrm>
            <a:off x="1359136" y="3435409"/>
            <a:ext cx="753313" cy="353324"/>
          </a:xfrm>
          <a:prstGeom prst="rect">
            <a:avLst/>
          </a:prstGeom>
        </p:spPr>
      </p:pic>
      <p:pic>
        <p:nvPicPr>
          <p:cNvPr id="4" name="Picture 3">
            <a:extLst>
              <a:ext uri="{FF2B5EF4-FFF2-40B4-BE49-F238E27FC236}">
                <a16:creationId xmlns:a16="http://schemas.microsoft.com/office/drawing/2014/main" id="{6D90E765-9838-7546-BF5B-A0012CCD2912}"/>
              </a:ext>
            </a:extLst>
          </p:cNvPr>
          <p:cNvPicPr>
            <a:picLocks noChangeAspect="1"/>
          </p:cNvPicPr>
          <p:nvPr/>
        </p:nvPicPr>
        <p:blipFill>
          <a:blip r:embed="rId3"/>
          <a:stretch>
            <a:fillRect/>
          </a:stretch>
        </p:blipFill>
        <p:spPr>
          <a:xfrm>
            <a:off x="3227829" y="3436566"/>
            <a:ext cx="852578" cy="342323"/>
          </a:xfrm>
          <a:prstGeom prst="rect">
            <a:avLst/>
          </a:prstGeom>
        </p:spPr>
      </p:pic>
      <p:pic>
        <p:nvPicPr>
          <p:cNvPr id="41" name="Picture 40">
            <a:extLst>
              <a:ext uri="{FF2B5EF4-FFF2-40B4-BE49-F238E27FC236}">
                <a16:creationId xmlns:a16="http://schemas.microsoft.com/office/drawing/2014/main" id="{7E85DA94-6874-464F-BF6E-7C350B3C2717}"/>
              </a:ext>
            </a:extLst>
          </p:cNvPr>
          <p:cNvPicPr>
            <a:picLocks noChangeAspect="1"/>
          </p:cNvPicPr>
          <p:nvPr/>
        </p:nvPicPr>
        <p:blipFill>
          <a:blip r:embed="rId4"/>
          <a:stretch>
            <a:fillRect/>
          </a:stretch>
        </p:blipFill>
        <p:spPr>
          <a:xfrm>
            <a:off x="3361660" y="4051361"/>
            <a:ext cx="4510131" cy="812955"/>
          </a:xfrm>
          <a:prstGeom prst="rect">
            <a:avLst/>
          </a:prstGeom>
        </p:spPr>
      </p:pic>
      <p:pic>
        <p:nvPicPr>
          <p:cNvPr id="8" name="Picture 7">
            <a:extLst>
              <a:ext uri="{FF2B5EF4-FFF2-40B4-BE49-F238E27FC236}">
                <a16:creationId xmlns:a16="http://schemas.microsoft.com/office/drawing/2014/main" id="{68F13CB8-A922-6D4D-B7A6-3BCD2CDFE158}"/>
              </a:ext>
            </a:extLst>
          </p:cNvPr>
          <p:cNvPicPr>
            <a:picLocks noChangeAspect="1"/>
          </p:cNvPicPr>
          <p:nvPr/>
        </p:nvPicPr>
        <p:blipFill>
          <a:blip r:embed="rId5"/>
          <a:stretch>
            <a:fillRect/>
          </a:stretch>
        </p:blipFill>
        <p:spPr>
          <a:xfrm>
            <a:off x="3341782" y="5104346"/>
            <a:ext cx="4795094" cy="778865"/>
          </a:xfrm>
          <a:prstGeom prst="rect">
            <a:avLst/>
          </a:prstGeom>
        </p:spPr>
      </p:pic>
    </p:spTree>
    <p:extLst>
      <p:ext uri="{BB962C8B-B14F-4D97-AF65-F5344CB8AC3E}">
        <p14:creationId xmlns:p14="http://schemas.microsoft.com/office/powerpoint/2010/main" val="255724913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ACAC6B-96D2-A140-8A5B-1F34C47667F1}"/>
              </a:ext>
            </a:extLst>
          </p:cNvPr>
          <p:cNvPicPr>
            <a:picLocks noChangeAspect="1"/>
          </p:cNvPicPr>
          <p:nvPr/>
        </p:nvPicPr>
        <p:blipFill>
          <a:blip r:embed="rId2"/>
          <a:stretch>
            <a:fillRect/>
          </a:stretch>
        </p:blipFill>
        <p:spPr>
          <a:xfrm>
            <a:off x="340164" y="1090507"/>
            <a:ext cx="4510131" cy="812955"/>
          </a:xfrm>
          <a:prstGeom prst="rect">
            <a:avLst/>
          </a:prstGeom>
        </p:spPr>
      </p:pic>
      <p:cxnSp>
        <p:nvCxnSpPr>
          <p:cNvPr id="11" name="Straight Connector 10">
            <a:extLst>
              <a:ext uri="{FF2B5EF4-FFF2-40B4-BE49-F238E27FC236}">
                <a16:creationId xmlns:a16="http://schemas.microsoft.com/office/drawing/2014/main" id="{5C46A530-4579-9E4F-B7D6-3BCB87041845}"/>
              </a:ext>
            </a:extLst>
          </p:cNvPr>
          <p:cNvCxnSpPr>
            <a:cxnSpLocks/>
          </p:cNvCxnSpPr>
          <p:nvPr/>
        </p:nvCxnSpPr>
        <p:spPr>
          <a:xfrm>
            <a:off x="340164" y="2894773"/>
            <a:ext cx="4174435" cy="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12" name="CustomShape 8">
            <a:extLst>
              <a:ext uri="{FF2B5EF4-FFF2-40B4-BE49-F238E27FC236}">
                <a16:creationId xmlns:a16="http://schemas.microsoft.com/office/drawing/2014/main" id="{F3C113A2-D1BC-AD4F-A79A-7F32956345B2}"/>
              </a:ext>
            </a:extLst>
          </p:cNvPr>
          <p:cNvSpPr/>
          <p:nvPr/>
        </p:nvSpPr>
        <p:spPr>
          <a:xfrm rot="5400000">
            <a:off x="1186573" y="5033240"/>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13" name="Oval 12">
            <a:extLst>
              <a:ext uri="{FF2B5EF4-FFF2-40B4-BE49-F238E27FC236}">
                <a16:creationId xmlns:a16="http://schemas.microsoft.com/office/drawing/2014/main" id="{777FE4C1-E787-5142-A44D-B3F4DD478918}"/>
              </a:ext>
            </a:extLst>
          </p:cNvPr>
          <p:cNvSpPr>
            <a:spLocks noChangeAspect="1"/>
          </p:cNvSpPr>
          <p:nvPr/>
        </p:nvSpPr>
        <p:spPr>
          <a:xfrm>
            <a:off x="7625516" y="3063740"/>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CustomShape 8">
            <a:extLst>
              <a:ext uri="{FF2B5EF4-FFF2-40B4-BE49-F238E27FC236}">
                <a16:creationId xmlns:a16="http://schemas.microsoft.com/office/drawing/2014/main" id="{C62F794B-4194-AF49-A442-927C73B91FC7}"/>
              </a:ext>
            </a:extLst>
          </p:cNvPr>
          <p:cNvSpPr/>
          <p:nvPr/>
        </p:nvSpPr>
        <p:spPr>
          <a:xfrm>
            <a:off x="7832804" y="3152320"/>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sp>
        <p:nvSpPr>
          <p:cNvPr id="15" name="Rectangle 14">
            <a:extLst>
              <a:ext uri="{FF2B5EF4-FFF2-40B4-BE49-F238E27FC236}">
                <a16:creationId xmlns:a16="http://schemas.microsoft.com/office/drawing/2014/main" id="{AE0E6E5C-C7E4-1940-9906-B0A509371BF9}"/>
              </a:ext>
            </a:extLst>
          </p:cNvPr>
          <p:cNvSpPr>
            <a:spLocks noChangeAspect="1"/>
          </p:cNvSpPr>
          <p:nvPr/>
        </p:nvSpPr>
        <p:spPr>
          <a:xfrm>
            <a:off x="5777900" y="3123556"/>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C5C2BB93-D7B0-5C4B-BBB8-23184880D894}"/>
              </a:ext>
            </a:extLst>
          </p:cNvPr>
          <p:cNvSpPr txBox="1"/>
          <p:nvPr/>
        </p:nvSpPr>
        <p:spPr>
          <a:xfrm>
            <a:off x="5821404" y="3141490"/>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51BEB663-CD8F-4F47-ACB2-0D09F13BC499}"/>
              </a:ext>
            </a:extLst>
          </p:cNvPr>
          <p:cNvCxnSpPr>
            <a:cxnSpLocks/>
          </p:cNvCxnSpPr>
          <p:nvPr/>
        </p:nvCxnSpPr>
        <p:spPr>
          <a:xfrm>
            <a:off x="6629397" y="3527681"/>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27C487D-AD18-AC42-9095-16D51C135C9C}"/>
              </a:ext>
            </a:extLst>
          </p:cNvPr>
          <p:cNvCxnSpPr>
            <a:cxnSpLocks/>
          </p:cNvCxnSpPr>
          <p:nvPr/>
        </p:nvCxnSpPr>
        <p:spPr>
          <a:xfrm>
            <a:off x="6706444" y="3359428"/>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D03A9DE-D3FD-D044-9969-60F43C43DE73}"/>
              </a:ext>
            </a:extLst>
          </p:cNvPr>
          <p:cNvSpPr txBox="1"/>
          <p:nvPr/>
        </p:nvSpPr>
        <p:spPr>
          <a:xfrm>
            <a:off x="6944580" y="2812466"/>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20" name="Right Arrow 19">
            <a:extLst>
              <a:ext uri="{FF2B5EF4-FFF2-40B4-BE49-F238E27FC236}">
                <a16:creationId xmlns:a16="http://schemas.microsoft.com/office/drawing/2014/main" id="{C8063147-2BA3-1444-A28B-EEAFF385EF15}"/>
              </a:ext>
            </a:extLst>
          </p:cNvPr>
          <p:cNvSpPr/>
          <p:nvPr/>
        </p:nvSpPr>
        <p:spPr>
          <a:xfrm rot="16200000">
            <a:off x="7687455" y="4468399"/>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84DE1E6F-3DB6-E84F-A5DA-D0FEEBF76109}"/>
              </a:ext>
            </a:extLst>
          </p:cNvPr>
          <p:cNvPicPr>
            <a:picLocks noChangeAspect="1"/>
          </p:cNvPicPr>
          <p:nvPr/>
        </p:nvPicPr>
        <p:blipFill>
          <a:blip r:embed="rId3"/>
          <a:stretch>
            <a:fillRect/>
          </a:stretch>
        </p:blipFill>
        <p:spPr>
          <a:xfrm>
            <a:off x="6746145" y="3582015"/>
            <a:ext cx="753313" cy="353324"/>
          </a:xfrm>
          <a:prstGeom prst="rect">
            <a:avLst/>
          </a:prstGeom>
        </p:spPr>
      </p:pic>
      <p:pic>
        <p:nvPicPr>
          <p:cNvPr id="26" name="Picture 25">
            <a:extLst>
              <a:ext uri="{FF2B5EF4-FFF2-40B4-BE49-F238E27FC236}">
                <a16:creationId xmlns:a16="http://schemas.microsoft.com/office/drawing/2014/main" id="{AC077976-365E-DF4F-8FD4-11B86A9298C1}"/>
              </a:ext>
            </a:extLst>
          </p:cNvPr>
          <p:cNvPicPr>
            <a:picLocks noChangeAspect="1"/>
          </p:cNvPicPr>
          <p:nvPr/>
        </p:nvPicPr>
        <p:blipFill>
          <a:blip r:embed="rId4"/>
          <a:stretch>
            <a:fillRect/>
          </a:stretch>
        </p:blipFill>
        <p:spPr>
          <a:xfrm>
            <a:off x="1281031" y="2182313"/>
            <a:ext cx="1621196" cy="524702"/>
          </a:xfrm>
          <a:prstGeom prst="rect">
            <a:avLst/>
          </a:prstGeom>
        </p:spPr>
      </p:pic>
      <p:pic>
        <p:nvPicPr>
          <p:cNvPr id="27" name="Picture 26">
            <a:extLst>
              <a:ext uri="{FF2B5EF4-FFF2-40B4-BE49-F238E27FC236}">
                <a16:creationId xmlns:a16="http://schemas.microsoft.com/office/drawing/2014/main" id="{5E5F9C1F-98EB-3541-8E9D-9D22E1FD4C39}"/>
              </a:ext>
            </a:extLst>
          </p:cNvPr>
          <p:cNvPicPr>
            <a:picLocks noChangeAspect="1"/>
          </p:cNvPicPr>
          <p:nvPr/>
        </p:nvPicPr>
        <p:blipFill>
          <a:blip r:embed="rId5"/>
          <a:stretch>
            <a:fillRect/>
          </a:stretch>
        </p:blipFill>
        <p:spPr>
          <a:xfrm>
            <a:off x="397565" y="3187882"/>
            <a:ext cx="1397721" cy="351086"/>
          </a:xfrm>
          <a:prstGeom prst="rect">
            <a:avLst/>
          </a:prstGeom>
        </p:spPr>
      </p:pic>
      <p:pic>
        <p:nvPicPr>
          <p:cNvPr id="28" name="Picture 27">
            <a:extLst>
              <a:ext uri="{FF2B5EF4-FFF2-40B4-BE49-F238E27FC236}">
                <a16:creationId xmlns:a16="http://schemas.microsoft.com/office/drawing/2014/main" id="{5E9B33A4-ACDE-FD45-87D6-BC75B5E1F7AC}"/>
              </a:ext>
            </a:extLst>
          </p:cNvPr>
          <p:cNvPicPr>
            <a:picLocks noChangeAspect="1"/>
          </p:cNvPicPr>
          <p:nvPr/>
        </p:nvPicPr>
        <p:blipFill>
          <a:blip r:embed="rId6"/>
          <a:stretch>
            <a:fillRect/>
          </a:stretch>
        </p:blipFill>
        <p:spPr>
          <a:xfrm>
            <a:off x="397565" y="3842118"/>
            <a:ext cx="1397721" cy="351086"/>
          </a:xfrm>
          <a:prstGeom prst="rect">
            <a:avLst/>
          </a:prstGeom>
        </p:spPr>
      </p:pic>
      <p:pic>
        <p:nvPicPr>
          <p:cNvPr id="29" name="Picture 28">
            <a:extLst>
              <a:ext uri="{FF2B5EF4-FFF2-40B4-BE49-F238E27FC236}">
                <a16:creationId xmlns:a16="http://schemas.microsoft.com/office/drawing/2014/main" id="{D1FFA4AC-4DF5-A44A-A2D7-FBF57CF4FBDF}"/>
              </a:ext>
            </a:extLst>
          </p:cNvPr>
          <p:cNvPicPr>
            <a:picLocks noChangeAspect="1"/>
          </p:cNvPicPr>
          <p:nvPr/>
        </p:nvPicPr>
        <p:blipFill>
          <a:blip r:embed="rId7"/>
          <a:stretch>
            <a:fillRect/>
          </a:stretch>
        </p:blipFill>
        <p:spPr>
          <a:xfrm>
            <a:off x="397566" y="4496353"/>
            <a:ext cx="1406066" cy="353183"/>
          </a:xfrm>
          <a:prstGeom prst="rect">
            <a:avLst/>
          </a:prstGeom>
        </p:spPr>
      </p:pic>
    </p:spTree>
    <p:extLst>
      <p:ext uri="{BB962C8B-B14F-4D97-AF65-F5344CB8AC3E}">
        <p14:creationId xmlns:p14="http://schemas.microsoft.com/office/powerpoint/2010/main" val="406437352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5FD805D-CA70-AD46-980A-9A02AC22DD6C}"/>
              </a:ext>
            </a:extLst>
          </p:cNvPr>
          <p:cNvSpPr>
            <a:spLocks noChangeAspect="1"/>
          </p:cNvSpPr>
          <p:nvPr/>
        </p:nvSpPr>
        <p:spPr>
          <a:xfrm>
            <a:off x="5783785" y="3137320"/>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DBDFF0FD-1442-E540-B7DB-43C7BB91713F}"/>
              </a:ext>
            </a:extLst>
          </p:cNvPr>
          <p:cNvSpPr>
            <a:spLocks noChangeAspect="1"/>
          </p:cNvSpPr>
          <p:nvPr/>
        </p:nvSpPr>
        <p:spPr>
          <a:xfrm>
            <a:off x="7722974" y="3177603"/>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A13F0AA4-7F7C-9940-9313-F4CD557879E1}"/>
              </a:ext>
            </a:extLst>
          </p:cNvPr>
          <p:cNvSpPr txBox="1"/>
          <p:nvPr/>
        </p:nvSpPr>
        <p:spPr>
          <a:xfrm>
            <a:off x="7696905" y="3235294"/>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9" name="CustomShape 8">
            <a:extLst>
              <a:ext uri="{FF2B5EF4-FFF2-40B4-BE49-F238E27FC236}">
                <a16:creationId xmlns:a16="http://schemas.microsoft.com/office/drawing/2014/main" id="{49EF54E8-90FF-2E43-A5B4-23F01137E5A0}"/>
              </a:ext>
            </a:extLst>
          </p:cNvPr>
          <p:cNvSpPr/>
          <p:nvPr/>
        </p:nvSpPr>
        <p:spPr>
          <a:xfrm>
            <a:off x="5991073" y="3225899"/>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10" name="Straight Connector 9">
            <a:extLst>
              <a:ext uri="{FF2B5EF4-FFF2-40B4-BE49-F238E27FC236}">
                <a16:creationId xmlns:a16="http://schemas.microsoft.com/office/drawing/2014/main" id="{557C205F-7D34-6448-914C-A610F920D082}"/>
              </a:ext>
            </a:extLst>
          </p:cNvPr>
          <p:cNvCxnSpPr>
            <a:cxnSpLocks/>
            <a:endCxn id="7" idx="1"/>
          </p:cNvCxnSpPr>
          <p:nvPr/>
        </p:nvCxnSpPr>
        <p:spPr>
          <a:xfrm>
            <a:off x="6730765" y="3606228"/>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63E1AC0-2DC3-CF45-8966-1F728C38CCB1}"/>
              </a:ext>
            </a:extLst>
          </p:cNvPr>
          <p:cNvCxnSpPr>
            <a:cxnSpLocks/>
          </p:cNvCxnSpPr>
          <p:nvPr/>
        </p:nvCxnSpPr>
        <p:spPr>
          <a:xfrm flipH="1">
            <a:off x="6740325" y="3433007"/>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DC9E533-22EE-954D-B713-8A318533CCC6}"/>
              </a:ext>
            </a:extLst>
          </p:cNvPr>
          <p:cNvSpPr txBox="1"/>
          <p:nvPr/>
        </p:nvSpPr>
        <p:spPr>
          <a:xfrm>
            <a:off x="6982677" y="2870679"/>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13" name="Right Arrow 12">
            <a:extLst>
              <a:ext uri="{FF2B5EF4-FFF2-40B4-BE49-F238E27FC236}">
                <a16:creationId xmlns:a16="http://schemas.microsoft.com/office/drawing/2014/main" id="{565357D9-0285-B947-B5BC-88356BA49F30}"/>
              </a:ext>
            </a:extLst>
          </p:cNvPr>
          <p:cNvSpPr/>
          <p:nvPr/>
        </p:nvSpPr>
        <p:spPr>
          <a:xfrm rot="16200000">
            <a:off x="5845724" y="4462467"/>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B42BC131-C5F5-4F41-94C1-D642BA07D525}"/>
              </a:ext>
            </a:extLst>
          </p:cNvPr>
          <p:cNvPicPr>
            <a:picLocks noChangeAspect="1"/>
          </p:cNvPicPr>
          <p:nvPr/>
        </p:nvPicPr>
        <p:blipFill>
          <a:blip r:embed="rId2"/>
          <a:stretch>
            <a:fillRect/>
          </a:stretch>
        </p:blipFill>
        <p:spPr>
          <a:xfrm>
            <a:off x="6773107" y="3656752"/>
            <a:ext cx="852578" cy="342323"/>
          </a:xfrm>
          <a:prstGeom prst="rect">
            <a:avLst/>
          </a:prstGeom>
        </p:spPr>
      </p:pic>
      <p:pic>
        <p:nvPicPr>
          <p:cNvPr id="15" name="Picture 14">
            <a:extLst>
              <a:ext uri="{FF2B5EF4-FFF2-40B4-BE49-F238E27FC236}">
                <a16:creationId xmlns:a16="http://schemas.microsoft.com/office/drawing/2014/main" id="{4734464B-289A-5849-9330-9C9887AC224C}"/>
              </a:ext>
            </a:extLst>
          </p:cNvPr>
          <p:cNvPicPr>
            <a:picLocks noChangeAspect="1"/>
          </p:cNvPicPr>
          <p:nvPr/>
        </p:nvPicPr>
        <p:blipFill>
          <a:blip r:embed="rId3"/>
          <a:stretch>
            <a:fillRect/>
          </a:stretch>
        </p:blipFill>
        <p:spPr>
          <a:xfrm>
            <a:off x="338992" y="1128694"/>
            <a:ext cx="4795094" cy="778865"/>
          </a:xfrm>
          <a:prstGeom prst="rect">
            <a:avLst/>
          </a:prstGeom>
        </p:spPr>
      </p:pic>
      <p:pic>
        <p:nvPicPr>
          <p:cNvPr id="16" name="Picture 15">
            <a:extLst>
              <a:ext uri="{FF2B5EF4-FFF2-40B4-BE49-F238E27FC236}">
                <a16:creationId xmlns:a16="http://schemas.microsoft.com/office/drawing/2014/main" id="{43F55426-8B69-E54E-BA9D-5AEEEB167EE0}"/>
              </a:ext>
            </a:extLst>
          </p:cNvPr>
          <p:cNvPicPr>
            <a:picLocks noChangeAspect="1"/>
          </p:cNvPicPr>
          <p:nvPr/>
        </p:nvPicPr>
        <p:blipFill>
          <a:blip r:embed="rId4"/>
          <a:stretch>
            <a:fillRect/>
          </a:stretch>
        </p:blipFill>
        <p:spPr>
          <a:xfrm>
            <a:off x="1345324" y="2168130"/>
            <a:ext cx="2446289" cy="548640"/>
          </a:xfrm>
          <a:prstGeom prst="rect">
            <a:avLst/>
          </a:prstGeom>
        </p:spPr>
      </p:pic>
      <p:cxnSp>
        <p:nvCxnSpPr>
          <p:cNvPr id="17" name="Straight Connector 16">
            <a:extLst>
              <a:ext uri="{FF2B5EF4-FFF2-40B4-BE49-F238E27FC236}">
                <a16:creationId xmlns:a16="http://schemas.microsoft.com/office/drawing/2014/main" id="{1AF22E80-B4F3-314F-82F3-0D1CA3021DC8}"/>
              </a:ext>
            </a:extLst>
          </p:cNvPr>
          <p:cNvCxnSpPr>
            <a:cxnSpLocks/>
          </p:cNvCxnSpPr>
          <p:nvPr/>
        </p:nvCxnSpPr>
        <p:spPr>
          <a:xfrm>
            <a:off x="340164" y="2894773"/>
            <a:ext cx="4174435" cy="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C742099-4A03-2C4D-B848-551ABA2BB124}"/>
              </a:ext>
            </a:extLst>
          </p:cNvPr>
          <p:cNvPicPr>
            <a:picLocks noChangeAspect="1"/>
          </p:cNvPicPr>
          <p:nvPr/>
        </p:nvPicPr>
        <p:blipFill>
          <a:blip r:embed="rId5"/>
          <a:stretch>
            <a:fillRect/>
          </a:stretch>
        </p:blipFill>
        <p:spPr>
          <a:xfrm>
            <a:off x="484264" y="3233874"/>
            <a:ext cx="3307349" cy="539587"/>
          </a:xfrm>
          <a:prstGeom prst="rect">
            <a:avLst/>
          </a:prstGeom>
        </p:spPr>
      </p:pic>
      <p:pic>
        <p:nvPicPr>
          <p:cNvPr id="19" name="Picture 18">
            <a:extLst>
              <a:ext uri="{FF2B5EF4-FFF2-40B4-BE49-F238E27FC236}">
                <a16:creationId xmlns:a16="http://schemas.microsoft.com/office/drawing/2014/main" id="{68A26297-D799-F849-8E79-23AC09F4F0C0}"/>
              </a:ext>
            </a:extLst>
          </p:cNvPr>
          <p:cNvPicPr>
            <a:picLocks noChangeAspect="1"/>
          </p:cNvPicPr>
          <p:nvPr/>
        </p:nvPicPr>
        <p:blipFill>
          <a:blip r:embed="rId6"/>
          <a:stretch>
            <a:fillRect/>
          </a:stretch>
        </p:blipFill>
        <p:spPr>
          <a:xfrm>
            <a:off x="484264" y="3963227"/>
            <a:ext cx="3307349" cy="539586"/>
          </a:xfrm>
          <a:prstGeom prst="rect">
            <a:avLst/>
          </a:prstGeom>
        </p:spPr>
      </p:pic>
      <p:pic>
        <p:nvPicPr>
          <p:cNvPr id="20" name="Picture 19">
            <a:extLst>
              <a:ext uri="{FF2B5EF4-FFF2-40B4-BE49-F238E27FC236}">
                <a16:creationId xmlns:a16="http://schemas.microsoft.com/office/drawing/2014/main" id="{CDAFF8ED-54E8-D143-AA25-27B614359453}"/>
              </a:ext>
            </a:extLst>
          </p:cNvPr>
          <p:cNvPicPr>
            <a:picLocks noChangeAspect="1"/>
          </p:cNvPicPr>
          <p:nvPr/>
        </p:nvPicPr>
        <p:blipFill>
          <a:blip r:embed="rId7"/>
          <a:stretch>
            <a:fillRect/>
          </a:stretch>
        </p:blipFill>
        <p:spPr>
          <a:xfrm>
            <a:off x="484264" y="4731136"/>
            <a:ext cx="3307349" cy="539586"/>
          </a:xfrm>
          <a:prstGeom prst="rect">
            <a:avLst/>
          </a:prstGeom>
        </p:spPr>
      </p:pic>
      <p:sp>
        <p:nvSpPr>
          <p:cNvPr id="21" name="CustomShape 8">
            <a:extLst>
              <a:ext uri="{FF2B5EF4-FFF2-40B4-BE49-F238E27FC236}">
                <a16:creationId xmlns:a16="http://schemas.microsoft.com/office/drawing/2014/main" id="{ECB65BC8-35C6-C745-AF75-E6243D48B0A4}"/>
              </a:ext>
            </a:extLst>
          </p:cNvPr>
          <p:cNvSpPr/>
          <p:nvPr/>
        </p:nvSpPr>
        <p:spPr>
          <a:xfrm rot="5400000">
            <a:off x="1285964" y="5247045"/>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Tree>
    <p:extLst>
      <p:ext uri="{BB962C8B-B14F-4D97-AF65-F5344CB8AC3E}">
        <p14:creationId xmlns:p14="http://schemas.microsoft.com/office/powerpoint/2010/main" val="224396922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Loopy Belief Propagation</a:t>
            </a:r>
            <a:endParaRPr lang="en-US" sz="2400" spc="-1" dirty="0">
              <a:latin typeface="Arial"/>
            </a:endParaRPr>
          </a:p>
        </p:txBody>
      </p:sp>
      <p:sp>
        <p:nvSpPr>
          <p:cNvPr id="27" name="Oval 26">
            <a:extLst>
              <a:ext uri="{FF2B5EF4-FFF2-40B4-BE49-F238E27FC236}">
                <a16:creationId xmlns:a16="http://schemas.microsoft.com/office/drawing/2014/main" id="{13E442F5-BECB-E84F-BF42-8AD1E995C9F0}"/>
              </a:ext>
            </a:extLst>
          </p:cNvPr>
          <p:cNvSpPr>
            <a:spLocks noChangeAspect="1"/>
          </p:cNvSpPr>
          <p:nvPr/>
        </p:nvSpPr>
        <p:spPr>
          <a:xfrm>
            <a:off x="6040228" y="2922103"/>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AAA4893-4AE2-CC45-B7D7-7A5D09BF07AA}"/>
              </a:ext>
            </a:extLst>
          </p:cNvPr>
          <p:cNvSpPr>
            <a:spLocks noChangeAspect="1"/>
          </p:cNvSpPr>
          <p:nvPr/>
        </p:nvSpPr>
        <p:spPr>
          <a:xfrm>
            <a:off x="7979417" y="2962386"/>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C5EBADC-93D7-4B4A-AEE3-34F4D8DD9B2B}"/>
              </a:ext>
            </a:extLst>
          </p:cNvPr>
          <p:cNvSpPr txBox="1"/>
          <p:nvPr/>
        </p:nvSpPr>
        <p:spPr>
          <a:xfrm>
            <a:off x="8022921" y="2980320"/>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0" name="CustomShape 8">
            <a:extLst>
              <a:ext uri="{FF2B5EF4-FFF2-40B4-BE49-F238E27FC236}">
                <a16:creationId xmlns:a16="http://schemas.microsoft.com/office/drawing/2014/main" id="{5D49C9B4-AF2E-1D45-9F0F-6B2DA70A6C08}"/>
              </a:ext>
            </a:extLst>
          </p:cNvPr>
          <p:cNvSpPr/>
          <p:nvPr/>
        </p:nvSpPr>
        <p:spPr>
          <a:xfrm>
            <a:off x="6247516" y="301068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1" name="Straight Connector 30">
            <a:extLst>
              <a:ext uri="{FF2B5EF4-FFF2-40B4-BE49-F238E27FC236}">
                <a16:creationId xmlns:a16="http://schemas.microsoft.com/office/drawing/2014/main" id="{267A9F5A-01C1-D14B-95C9-6DD2B79EA449}"/>
              </a:ext>
            </a:extLst>
          </p:cNvPr>
          <p:cNvCxnSpPr>
            <a:cxnSpLocks/>
            <a:endCxn id="28" idx="1"/>
          </p:cNvCxnSpPr>
          <p:nvPr/>
        </p:nvCxnSpPr>
        <p:spPr>
          <a:xfrm>
            <a:off x="6987209" y="3391011"/>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E81EC53-CD75-0844-98F3-8BC4ACA12155}"/>
              </a:ext>
            </a:extLst>
          </p:cNvPr>
          <p:cNvSpPr>
            <a:spLocks noChangeAspect="1"/>
          </p:cNvSpPr>
          <p:nvPr/>
        </p:nvSpPr>
        <p:spPr>
          <a:xfrm>
            <a:off x="2238507" y="291713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FC685735-3629-FB41-BB14-C16EF44B4715}"/>
              </a:ext>
            </a:extLst>
          </p:cNvPr>
          <p:cNvSpPr>
            <a:spLocks noChangeAspect="1"/>
          </p:cNvSpPr>
          <p:nvPr/>
        </p:nvSpPr>
        <p:spPr>
          <a:xfrm>
            <a:off x="4177696" y="295741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4CF37C5C-551A-1E40-8557-ADF382049F9A}"/>
              </a:ext>
            </a:extLst>
          </p:cNvPr>
          <p:cNvSpPr txBox="1"/>
          <p:nvPr/>
        </p:nvSpPr>
        <p:spPr>
          <a:xfrm>
            <a:off x="4151627" y="3015108"/>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54" name="CustomShape 8">
            <a:extLst>
              <a:ext uri="{FF2B5EF4-FFF2-40B4-BE49-F238E27FC236}">
                <a16:creationId xmlns:a16="http://schemas.microsoft.com/office/drawing/2014/main" id="{22AFF32B-DB98-C64C-89E8-BF2257B2DCFA}"/>
              </a:ext>
            </a:extLst>
          </p:cNvPr>
          <p:cNvSpPr/>
          <p:nvPr/>
        </p:nvSpPr>
        <p:spPr>
          <a:xfrm>
            <a:off x="2445795" y="3005714"/>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55" name="Straight Connector 54">
            <a:extLst>
              <a:ext uri="{FF2B5EF4-FFF2-40B4-BE49-F238E27FC236}">
                <a16:creationId xmlns:a16="http://schemas.microsoft.com/office/drawing/2014/main" id="{C63CF39E-0C6C-A84E-B493-CE0D03FC8329}"/>
              </a:ext>
            </a:extLst>
          </p:cNvPr>
          <p:cNvCxnSpPr>
            <a:cxnSpLocks/>
            <a:endCxn id="52" idx="1"/>
          </p:cNvCxnSpPr>
          <p:nvPr/>
        </p:nvCxnSpPr>
        <p:spPr>
          <a:xfrm>
            <a:off x="3185487" y="338604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08A2B4-5FE5-1A43-A536-13040EF80D7A}"/>
              </a:ext>
            </a:extLst>
          </p:cNvPr>
          <p:cNvCxnSpPr>
            <a:cxnSpLocks/>
          </p:cNvCxnSpPr>
          <p:nvPr/>
        </p:nvCxnSpPr>
        <p:spPr>
          <a:xfrm>
            <a:off x="5029197" y="3381073"/>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DF560E1-41D5-8F4F-A0D1-2D86AE2D0EEC}"/>
              </a:ext>
            </a:extLst>
          </p:cNvPr>
          <p:cNvSpPr>
            <a:spLocks noChangeAspect="1"/>
          </p:cNvSpPr>
          <p:nvPr/>
        </p:nvSpPr>
        <p:spPr>
          <a:xfrm>
            <a:off x="390891" y="2976950"/>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a:extLst>
              <a:ext uri="{FF2B5EF4-FFF2-40B4-BE49-F238E27FC236}">
                <a16:creationId xmlns:a16="http://schemas.microsoft.com/office/drawing/2014/main" id="{B4A8F231-63A7-8845-BF06-5E0CEFCBC7AD}"/>
              </a:ext>
            </a:extLst>
          </p:cNvPr>
          <p:cNvSpPr txBox="1"/>
          <p:nvPr/>
        </p:nvSpPr>
        <p:spPr>
          <a:xfrm>
            <a:off x="434395" y="2994883"/>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76F93AE1-6F6C-8F4B-82DD-5EEC0191D470}"/>
              </a:ext>
            </a:extLst>
          </p:cNvPr>
          <p:cNvCxnSpPr>
            <a:cxnSpLocks/>
          </p:cNvCxnSpPr>
          <p:nvPr/>
        </p:nvCxnSpPr>
        <p:spPr>
          <a:xfrm>
            <a:off x="1242387" y="338107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04F9C13-C282-E64E-AAFB-E1C5B73C34DC}"/>
              </a:ext>
            </a:extLst>
          </p:cNvPr>
          <p:cNvCxnSpPr>
            <a:cxnSpLocks/>
          </p:cNvCxnSpPr>
          <p:nvPr/>
        </p:nvCxnSpPr>
        <p:spPr>
          <a:xfrm flipH="1">
            <a:off x="5094375" y="3212822"/>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8131C91-8F11-4C4C-B2F4-8CDC768CFA1A}"/>
              </a:ext>
            </a:extLst>
          </p:cNvPr>
          <p:cNvCxnSpPr>
            <a:cxnSpLocks/>
          </p:cNvCxnSpPr>
          <p:nvPr/>
        </p:nvCxnSpPr>
        <p:spPr>
          <a:xfrm>
            <a:off x="3194710" y="3536557"/>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7FAF712-4510-2E47-853F-E0DDA673E3B5}"/>
              </a:ext>
            </a:extLst>
          </p:cNvPr>
          <p:cNvSpPr txBox="1"/>
          <p:nvPr/>
        </p:nvSpPr>
        <p:spPr>
          <a:xfrm>
            <a:off x="5445886" y="2670127"/>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A3783A2F-6769-BE49-925A-6ADCCDC554F8}"/>
              </a:ext>
            </a:extLst>
          </p:cNvPr>
          <p:cNvSpPr txBox="1"/>
          <p:nvPr/>
        </p:nvSpPr>
        <p:spPr>
          <a:xfrm>
            <a:off x="3432430" y="3450594"/>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35" name="Right Arrow 34">
            <a:extLst>
              <a:ext uri="{FF2B5EF4-FFF2-40B4-BE49-F238E27FC236}">
                <a16:creationId xmlns:a16="http://schemas.microsoft.com/office/drawing/2014/main" id="{4964642F-2DA0-1B40-A24C-6295AD5C8821}"/>
              </a:ext>
            </a:extLst>
          </p:cNvPr>
          <p:cNvSpPr/>
          <p:nvPr/>
        </p:nvSpPr>
        <p:spPr>
          <a:xfrm rot="16200000">
            <a:off x="4198820" y="4321793"/>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0F278293-A700-C846-8D22-B77C93CFDF09}"/>
              </a:ext>
            </a:extLst>
          </p:cNvPr>
          <p:cNvPicPr>
            <a:picLocks noChangeAspect="1"/>
          </p:cNvPicPr>
          <p:nvPr/>
        </p:nvPicPr>
        <p:blipFill>
          <a:blip r:embed="rId2"/>
          <a:stretch>
            <a:fillRect/>
          </a:stretch>
        </p:blipFill>
        <p:spPr>
          <a:xfrm>
            <a:off x="3253133" y="2985154"/>
            <a:ext cx="818633" cy="336338"/>
          </a:xfrm>
          <a:prstGeom prst="rect">
            <a:avLst/>
          </a:prstGeom>
        </p:spPr>
      </p:pic>
      <p:pic>
        <p:nvPicPr>
          <p:cNvPr id="4" name="Picture 3">
            <a:extLst>
              <a:ext uri="{FF2B5EF4-FFF2-40B4-BE49-F238E27FC236}">
                <a16:creationId xmlns:a16="http://schemas.microsoft.com/office/drawing/2014/main" id="{3D64A663-BB82-D64E-91C6-21DE3A5101BC}"/>
              </a:ext>
            </a:extLst>
          </p:cNvPr>
          <p:cNvPicPr>
            <a:picLocks noChangeAspect="1"/>
          </p:cNvPicPr>
          <p:nvPr/>
        </p:nvPicPr>
        <p:blipFill>
          <a:blip r:embed="rId3"/>
          <a:stretch>
            <a:fillRect/>
          </a:stretch>
        </p:blipFill>
        <p:spPr>
          <a:xfrm>
            <a:off x="5132779" y="3405575"/>
            <a:ext cx="831707" cy="336492"/>
          </a:xfrm>
          <a:prstGeom prst="rect">
            <a:avLst/>
          </a:prstGeom>
        </p:spPr>
      </p:pic>
      <p:pic>
        <p:nvPicPr>
          <p:cNvPr id="39" name="Picture 38">
            <a:extLst>
              <a:ext uri="{FF2B5EF4-FFF2-40B4-BE49-F238E27FC236}">
                <a16:creationId xmlns:a16="http://schemas.microsoft.com/office/drawing/2014/main" id="{1D2C93A8-1C27-344C-A297-3F0A1FCAD480}"/>
              </a:ext>
            </a:extLst>
          </p:cNvPr>
          <p:cNvPicPr>
            <a:picLocks noChangeAspect="1"/>
          </p:cNvPicPr>
          <p:nvPr/>
        </p:nvPicPr>
        <p:blipFill>
          <a:blip r:embed="rId4"/>
          <a:stretch>
            <a:fillRect/>
          </a:stretch>
        </p:blipFill>
        <p:spPr>
          <a:xfrm>
            <a:off x="234665" y="4278820"/>
            <a:ext cx="3514198" cy="630572"/>
          </a:xfrm>
          <a:prstGeom prst="rect">
            <a:avLst/>
          </a:prstGeom>
        </p:spPr>
      </p:pic>
      <p:pic>
        <p:nvPicPr>
          <p:cNvPr id="40" name="Picture 39">
            <a:extLst>
              <a:ext uri="{FF2B5EF4-FFF2-40B4-BE49-F238E27FC236}">
                <a16:creationId xmlns:a16="http://schemas.microsoft.com/office/drawing/2014/main" id="{33D6AB26-92FD-9342-ADB8-99582DF13E1B}"/>
              </a:ext>
            </a:extLst>
          </p:cNvPr>
          <p:cNvPicPr>
            <a:picLocks noChangeAspect="1"/>
          </p:cNvPicPr>
          <p:nvPr/>
        </p:nvPicPr>
        <p:blipFill>
          <a:blip r:embed="rId5"/>
          <a:stretch>
            <a:fillRect/>
          </a:stretch>
        </p:blipFill>
        <p:spPr>
          <a:xfrm>
            <a:off x="156270" y="5306485"/>
            <a:ext cx="3670987" cy="653435"/>
          </a:xfrm>
          <a:prstGeom prst="rect">
            <a:avLst/>
          </a:prstGeom>
        </p:spPr>
      </p:pic>
    </p:spTree>
    <p:extLst>
      <p:ext uri="{BB962C8B-B14F-4D97-AF65-F5344CB8AC3E}">
        <p14:creationId xmlns:p14="http://schemas.microsoft.com/office/powerpoint/2010/main" val="2355461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CustomShape 1"/>
          <p:cNvSpPr/>
          <p:nvPr/>
        </p:nvSpPr>
        <p:spPr>
          <a:xfrm>
            <a:off x="562320" y="245160"/>
            <a:ext cx="7516586" cy="6369521"/>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200" b="0" strike="noStrike" spc="-1" dirty="0">
                <a:solidFill>
                  <a:srgbClr val="FFFF00"/>
                </a:solidFill>
                <a:latin typeface="Courier New"/>
              </a:rPr>
              <a:t># node weights: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tauA</a:t>
            </a:r>
            <a:r>
              <a:rPr lang="en-US" sz="1200" b="0" strike="noStrike" spc="-1" dirty="0">
                <a:solidFill>
                  <a:srgbClr val="FFFFFF"/>
                </a:solidFill>
                <a:latin typeface="Courier New"/>
              </a:rPr>
              <a:t> &lt;- c( 1,    -1.3)</a:t>
            </a:r>
            <a:endParaRPr lang="en-US" sz="1200" b="0" strike="noStrike" spc="-1" dirty="0">
              <a:latin typeface="Arial"/>
            </a:endParaRPr>
          </a:p>
          <a:p>
            <a:pPr>
              <a:lnSpc>
                <a:spcPct val="100000"/>
              </a:lnSpc>
            </a:pPr>
            <a:r>
              <a:rPr lang="en-US" sz="1200" b="0" strike="noStrike" spc="-1" dirty="0" err="1">
                <a:solidFill>
                  <a:srgbClr val="FFFFFF"/>
                </a:solidFill>
                <a:latin typeface="Courier New"/>
              </a:rPr>
              <a:t>tauB</a:t>
            </a:r>
            <a:r>
              <a:rPr lang="en-US" sz="1200" b="0" strike="noStrike" spc="-1" dirty="0">
                <a:solidFill>
                  <a:srgbClr val="FFFFFF"/>
                </a:solidFill>
                <a:latin typeface="Courier New"/>
              </a:rPr>
              <a:t> &lt;- c(-0.85, -2.4)</a:t>
            </a:r>
            <a:endParaRPr lang="en-US" sz="1200" b="0" strike="noStrike" spc="-1" dirty="0">
              <a:latin typeface="Arial"/>
            </a:endParaRPr>
          </a:p>
          <a:p>
            <a:pPr>
              <a:lnSpc>
                <a:spcPct val="100000"/>
              </a:lnSpc>
            </a:pPr>
            <a:r>
              <a:rPr lang="en-US" sz="1200" b="0" strike="noStrike" spc="-1" dirty="0" err="1">
                <a:solidFill>
                  <a:srgbClr val="FFFFFF"/>
                </a:solidFill>
                <a:latin typeface="Courier New"/>
              </a:rPr>
              <a:t>tauC</a:t>
            </a:r>
            <a:r>
              <a:rPr lang="en-US" sz="1200" b="0" strike="noStrike" spc="-1" dirty="0">
                <a:solidFill>
                  <a:srgbClr val="FFFFFF"/>
                </a:solidFill>
                <a:latin typeface="Courier New"/>
              </a:rPr>
              <a:t> &lt;- c(3.82,   1.4)</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edge weights: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omegaAB</a:t>
            </a:r>
            <a:r>
              <a:rPr lang="en-US" sz="1200" b="0" strike="noStrike" spc="-1" dirty="0">
                <a:solidFill>
                  <a:srgbClr val="FFFFFF"/>
                </a:solidFill>
                <a:latin typeface="Courier New"/>
              </a:rPr>
              <a:t> &lt;- </a:t>
            </a:r>
            <a:r>
              <a:rPr lang="en-US" sz="1200" b="0" strike="noStrike" spc="-1" dirty="0" err="1">
                <a:solidFill>
                  <a:srgbClr val="FFFFFF"/>
                </a:solidFill>
                <a:latin typeface="Courier New"/>
              </a:rPr>
              <a:t>rbind</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c( 3.5, -1.4),</a:t>
            </a:r>
            <a:endParaRPr lang="en-US" sz="1200" b="0" strike="noStrike" spc="-1" dirty="0">
              <a:latin typeface="Arial"/>
            </a:endParaRPr>
          </a:p>
          <a:p>
            <a:pPr>
              <a:lnSpc>
                <a:spcPct val="100000"/>
              </a:lnSpc>
            </a:pPr>
            <a:r>
              <a:rPr lang="en-US" sz="1200" b="0" strike="noStrike" spc="-1" dirty="0">
                <a:solidFill>
                  <a:srgbClr val="FFFFFF"/>
                </a:solidFill>
                <a:latin typeface="Courier New"/>
              </a:rPr>
              <a:t>  c(-1.4,  2.5)</a:t>
            </a:r>
            <a:endParaRPr lang="en-US" sz="1200" b="0" strike="noStrike" spc="-1" dirty="0">
              <a:latin typeface="Arial"/>
            </a:endParaRPr>
          </a:p>
          <a:p>
            <a:pPr>
              <a:lnSpc>
                <a:spcPct val="100000"/>
              </a:lnSpc>
            </a:pP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omegaBC</a:t>
            </a:r>
            <a:r>
              <a:rPr lang="en-US" sz="1200" b="0" strike="noStrike" spc="-1" dirty="0">
                <a:solidFill>
                  <a:srgbClr val="FFFFFF"/>
                </a:solidFill>
                <a:latin typeface="Courier New"/>
              </a:rPr>
              <a:t> &lt;- </a:t>
            </a:r>
            <a:r>
              <a:rPr lang="en-US" sz="1200" b="0" strike="noStrike" spc="-1" dirty="0" err="1">
                <a:solidFill>
                  <a:srgbClr val="FFFFFF"/>
                </a:solidFill>
                <a:latin typeface="Courier New"/>
              </a:rPr>
              <a:t>rbind</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c( 2.6, 0.4),</a:t>
            </a:r>
            <a:endParaRPr lang="en-US" sz="1200" b="0" strike="noStrike" spc="-1" dirty="0">
              <a:latin typeface="Arial"/>
            </a:endParaRPr>
          </a:p>
          <a:p>
            <a:pPr>
              <a:lnSpc>
                <a:spcPct val="100000"/>
              </a:lnSpc>
            </a:pPr>
            <a:r>
              <a:rPr lang="en-US" sz="1200" b="0" strike="noStrike" spc="-1" dirty="0">
                <a:solidFill>
                  <a:srgbClr val="FFFFFF"/>
                </a:solidFill>
                <a:latin typeface="Courier New"/>
              </a:rPr>
              <a:t>  c( 0.4, 2.5)</a:t>
            </a:r>
            <a:endParaRPr lang="en-US" sz="1200" b="0" strike="noStrike" spc="-1" dirty="0">
              <a:latin typeface="Arial"/>
            </a:endParaRPr>
          </a:p>
          <a:p>
            <a:pPr>
              <a:lnSpc>
                <a:spcPct val="100000"/>
              </a:lnSpc>
            </a:pP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omegaAC</a:t>
            </a:r>
            <a:r>
              <a:rPr lang="en-US" sz="1200" b="0" strike="noStrike" spc="-1" dirty="0">
                <a:solidFill>
                  <a:srgbClr val="FFFFFF"/>
                </a:solidFill>
                <a:latin typeface="Courier New"/>
              </a:rPr>
              <a:t> &lt;- </a:t>
            </a:r>
            <a:r>
              <a:rPr lang="en-US" sz="1200" b="0" strike="noStrike" spc="-1" dirty="0" err="1">
                <a:solidFill>
                  <a:srgbClr val="FFFFFF"/>
                </a:solidFill>
                <a:latin typeface="Courier New"/>
              </a:rPr>
              <a:t>rbind</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c(-0.6,  1.2),</a:t>
            </a:r>
            <a:endParaRPr lang="en-US" sz="1200" b="0" strike="noStrike" spc="-1" dirty="0">
              <a:latin typeface="Arial"/>
            </a:endParaRPr>
          </a:p>
          <a:p>
            <a:pPr>
              <a:lnSpc>
                <a:spcPct val="100000"/>
              </a:lnSpc>
            </a:pPr>
            <a:r>
              <a:rPr lang="en-US" sz="1200" b="0" strike="noStrike" spc="-1" dirty="0">
                <a:solidFill>
                  <a:srgbClr val="FFFFFF"/>
                </a:solidFill>
                <a:latin typeface="Courier New"/>
              </a:rPr>
              <a:t>  c( 1.2, -0.6)</a:t>
            </a:r>
            <a:endParaRPr lang="en-US" sz="1200" b="0" strike="noStrike" spc="-1" dirty="0">
              <a:latin typeface="Arial"/>
            </a:endParaRPr>
          </a:p>
          <a:p>
            <a:pPr>
              <a:lnSpc>
                <a:spcPct val="100000"/>
              </a:lnSpc>
            </a:pP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Define states and feature function:</a:t>
            </a:r>
            <a:endParaRPr lang="en-US" sz="1200" b="0" strike="noStrike" spc="-1" dirty="0">
              <a:latin typeface="Arial"/>
            </a:endParaRPr>
          </a:p>
          <a:p>
            <a:pPr>
              <a:lnSpc>
                <a:spcPct val="100000"/>
              </a:lnSpc>
            </a:pPr>
            <a:r>
              <a:rPr lang="en-US" sz="1200" b="0" strike="noStrike" spc="-1" dirty="0">
                <a:solidFill>
                  <a:srgbClr val="FFFFFF"/>
                </a:solidFill>
                <a:latin typeface="Courier New"/>
              </a:rPr>
              <a:t>s1 &lt;- 1</a:t>
            </a:r>
            <a:endParaRPr lang="en-US" sz="1200" b="0" strike="noStrike" spc="-1" dirty="0">
              <a:latin typeface="Arial"/>
            </a:endParaRPr>
          </a:p>
          <a:p>
            <a:pPr>
              <a:lnSpc>
                <a:spcPct val="100000"/>
              </a:lnSpc>
            </a:pPr>
            <a:r>
              <a:rPr lang="en-US" sz="1200" b="0" strike="noStrike" spc="-1" dirty="0">
                <a:solidFill>
                  <a:srgbClr val="FFFFFF"/>
                </a:solidFill>
                <a:latin typeface="Courier New"/>
              </a:rPr>
              <a:t>s2 &lt;- 2</a:t>
            </a:r>
            <a:endParaRPr lang="en-US" sz="1200" b="0" strike="noStrike" spc="-1" dirty="0">
              <a:latin typeface="Arial"/>
            </a:endParaRPr>
          </a:p>
          <a:p>
            <a:pPr>
              <a:lnSpc>
                <a:spcPct val="100000"/>
              </a:lnSpc>
            </a:pPr>
            <a:r>
              <a:rPr lang="en-US" sz="1200" b="0" strike="noStrike" spc="-1" dirty="0">
                <a:solidFill>
                  <a:srgbClr val="FFFFFF"/>
                </a:solidFill>
                <a:latin typeface="Courier New"/>
              </a:rPr>
              <a:t>f  &lt;- function(y){ </a:t>
            </a:r>
            <a:r>
              <a:rPr lang="en-US" sz="1200" b="0" strike="noStrike" spc="-1" dirty="0" err="1">
                <a:solidFill>
                  <a:srgbClr val="FFFFFF"/>
                </a:solidFill>
                <a:latin typeface="Courier New"/>
              </a:rPr>
              <a:t>as.numeric</a:t>
            </a:r>
            <a:r>
              <a:rPr lang="en-US" sz="1200" b="0" strike="noStrike" spc="-1" dirty="0">
                <a:solidFill>
                  <a:srgbClr val="FFFFFF"/>
                </a:solidFill>
                <a:latin typeface="Courier New"/>
              </a:rPr>
              <a:t>(c((y==s1),(y==s2))) }</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Enumerate all the state configurations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config.mat</a:t>
            </a:r>
            <a:r>
              <a:rPr lang="en-US" sz="1200" b="0" strike="noStrike" spc="-1" dirty="0">
                <a:solidFill>
                  <a:srgbClr val="FFFFFF"/>
                </a:solidFill>
                <a:latin typeface="Courier New"/>
              </a:rPr>
              <a:t> &lt;- </a:t>
            </a:r>
            <a:r>
              <a:rPr lang="en-US" sz="1200" b="0" strike="noStrike" spc="-1" dirty="0" err="1">
                <a:solidFill>
                  <a:srgbClr val="FFFFFF"/>
                </a:solidFill>
                <a:latin typeface="Courier New"/>
              </a:rPr>
              <a:t>expand.grid</a:t>
            </a:r>
            <a:r>
              <a:rPr lang="en-US" sz="1200" b="0" strike="noStrike" spc="-1" dirty="0">
                <a:solidFill>
                  <a:srgbClr val="FFFFFF"/>
                </a:solidFill>
                <a:latin typeface="Courier New"/>
              </a:rPr>
              <a:t>(c(s1,s2),c(s1,s2),c(s1,s2))</a:t>
            </a:r>
            <a:endParaRPr lang="en-US" sz="1200" b="0" strike="noStrike" spc="-1" dirty="0">
              <a:latin typeface="Arial"/>
            </a:endParaRPr>
          </a:p>
          <a:p>
            <a:pPr>
              <a:lnSpc>
                <a:spcPct val="100000"/>
              </a:lnSpc>
            </a:pPr>
            <a:r>
              <a:rPr lang="en-US" sz="1200" b="0" strike="noStrike" spc="-1" dirty="0" err="1">
                <a:solidFill>
                  <a:srgbClr val="FFFFFF"/>
                </a:solidFill>
                <a:latin typeface="Courier New"/>
              </a:rPr>
              <a:t>colnames</a:t>
            </a:r>
            <a:r>
              <a:rPr lang="en-US" sz="1200" b="0" strike="noStrike" spc="-1" dirty="0">
                <a:solidFill>
                  <a:srgbClr val="FFFFFF"/>
                </a:solidFill>
                <a:latin typeface="Courier New"/>
              </a:rPr>
              <a:t>(</a:t>
            </a:r>
            <a:r>
              <a:rPr lang="en-US" sz="1200" b="0" strike="noStrike" spc="-1" dirty="0" err="1">
                <a:solidFill>
                  <a:srgbClr val="FFFFFF"/>
                </a:solidFill>
                <a:latin typeface="Courier New"/>
              </a:rPr>
              <a:t>config.mat</a:t>
            </a:r>
            <a:r>
              <a:rPr lang="en-US" sz="1200" b="0" strike="noStrike" spc="-1" dirty="0">
                <a:solidFill>
                  <a:srgbClr val="FFFFFF"/>
                </a:solidFill>
                <a:latin typeface="Courier New"/>
              </a:rPr>
              <a:t>) &lt;- c(</a:t>
            </a:r>
            <a:r>
              <a:rPr lang="en-US" sz="1200" b="0" strike="noStrike" spc="-1" dirty="0">
                <a:solidFill>
                  <a:srgbClr val="00B050"/>
                </a:solidFill>
                <a:latin typeface="Courier New"/>
              </a:rPr>
              <a:t>"A"</a:t>
            </a:r>
            <a:r>
              <a:rPr lang="en-US" sz="1200" b="0" strike="noStrike" spc="-1" dirty="0">
                <a:solidFill>
                  <a:srgbClr val="FFFFFF"/>
                </a:solidFill>
                <a:latin typeface="Courier New"/>
              </a:rPr>
              <a:t>,</a:t>
            </a:r>
            <a:r>
              <a:rPr lang="en-US" sz="1200" b="0" strike="noStrike" spc="-1" dirty="0">
                <a:solidFill>
                  <a:srgbClr val="00B050"/>
                </a:solidFill>
                <a:latin typeface="Courier New"/>
              </a:rPr>
              <a:t>"B"</a:t>
            </a:r>
            <a:r>
              <a:rPr lang="en-US" sz="1200" b="0" strike="noStrike" spc="-1" dirty="0">
                <a:solidFill>
                  <a:srgbClr val="FFFFFF"/>
                </a:solidFill>
                <a:latin typeface="Courier New"/>
              </a:rPr>
              <a:t>,</a:t>
            </a:r>
            <a:r>
              <a:rPr lang="en-US" sz="1200" b="0" strike="noStrike" spc="-1" dirty="0">
                <a:solidFill>
                  <a:srgbClr val="00B050"/>
                </a:solidFill>
                <a:latin typeface="Courier New"/>
              </a:rPr>
              <a:t>"C"</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config.mat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Energy(A=2,B=1,C=2)</a:t>
            </a:r>
            <a:endParaRPr lang="en-US" sz="1200" b="0" strike="noStrike" spc="-1" dirty="0">
              <a:latin typeface="Arial"/>
            </a:endParaRPr>
          </a:p>
          <a:p>
            <a:pPr>
              <a:lnSpc>
                <a:spcPct val="100000"/>
              </a:lnSpc>
            </a:pPr>
            <a:r>
              <a:rPr lang="en-US" sz="1200" b="0" strike="noStrike" spc="-1" dirty="0">
                <a:solidFill>
                  <a:srgbClr val="FFFFFF"/>
                </a:solidFill>
                <a:latin typeface="Courier New"/>
              </a:rPr>
              <a:t>e1.212 &lt;- f(2)%*%</a:t>
            </a:r>
            <a:r>
              <a:rPr lang="en-US" sz="1200" b="0" strike="noStrike" spc="-1" dirty="0" err="1">
                <a:solidFill>
                  <a:srgbClr val="FFFFFF"/>
                </a:solidFill>
                <a:latin typeface="Courier New"/>
              </a:rPr>
              <a:t>tauA</a:t>
            </a:r>
            <a:r>
              <a:rPr lang="en-US" sz="1200" b="0" strike="noStrike" spc="-1" dirty="0">
                <a:solidFill>
                  <a:srgbClr val="FFFFFF"/>
                </a:solidFill>
                <a:latin typeface="Courier New"/>
              </a:rPr>
              <a:t> + f(1)%*%</a:t>
            </a:r>
            <a:r>
              <a:rPr lang="en-US" sz="1200" b="0" strike="noStrike" spc="-1" dirty="0" err="1">
                <a:solidFill>
                  <a:srgbClr val="FFFFFF"/>
                </a:solidFill>
                <a:latin typeface="Courier New"/>
              </a:rPr>
              <a:t>tauB</a:t>
            </a:r>
            <a:r>
              <a:rPr lang="en-US" sz="1200" b="0" strike="noStrike" spc="-1" dirty="0">
                <a:solidFill>
                  <a:srgbClr val="FFFFFF"/>
                </a:solidFill>
                <a:latin typeface="Courier New"/>
              </a:rPr>
              <a:t> + f(2)%*%</a:t>
            </a:r>
            <a:r>
              <a:rPr lang="en-US" sz="1200" b="0" strike="noStrike" spc="-1" dirty="0" err="1">
                <a:solidFill>
                  <a:srgbClr val="FFFFFF"/>
                </a:solidFill>
                <a:latin typeface="Courier New"/>
              </a:rPr>
              <a:t>tauC</a:t>
            </a:r>
            <a:endParaRPr lang="en-US" sz="1200" b="0" strike="noStrike" spc="-1" dirty="0">
              <a:latin typeface="Arial"/>
            </a:endParaRPr>
          </a:p>
          <a:p>
            <a:pPr>
              <a:lnSpc>
                <a:spcPct val="100000"/>
              </a:lnSpc>
            </a:pPr>
            <a:r>
              <a:rPr lang="en-US" sz="1200" b="0" strike="noStrike" spc="-1" dirty="0">
                <a:solidFill>
                  <a:srgbClr val="FFFFFF"/>
                </a:solidFill>
                <a:latin typeface="Courier New"/>
              </a:rPr>
              <a:t>e2.212 &lt;- f(2)%*%</a:t>
            </a:r>
            <a:r>
              <a:rPr lang="en-US" sz="1200" b="0" strike="noStrike" spc="-1" dirty="0" err="1">
                <a:solidFill>
                  <a:srgbClr val="FFFFFF"/>
                </a:solidFill>
                <a:latin typeface="Courier New"/>
              </a:rPr>
              <a:t>omegaAB</a:t>
            </a:r>
            <a:r>
              <a:rPr lang="en-US" sz="1200" b="0" strike="noStrike" spc="-1" dirty="0">
                <a:solidFill>
                  <a:srgbClr val="FFFFFF"/>
                </a:solidFill>
                <a:latin typeface="Courier New"/>
              </a:rPr>
              <a:t>%*%f(1) + f(1)%*%</a:t>
            </a:r>
            <a:r>
              <a:rPr lang="en-US" sz="1200" b="0" strike="noStrike" spc="-1" dirty="0" err="1">
                <a:solidFill>
                  <a:srgbClr val="FFFFFF"/>
                </a:solidFill>
                <a:latin typeface="Courier New"/>
              </a:rPr>
              <a:t>omegaBC</a:t>
            </a:r>
            <a:r>
              <a:rPr lang="en-US" sz="1200" b="0" strike="noStrike" spc="-1" dirty="0">
                <a:solidFill>
                  <a:srgbClr val="FFFFFF"/>
                </a:solidFill>
                <a:latin typeface="Courier New"/>
              </a:rPr>
              <a:t>%*%f(2) + f(2)%*%</a:t>
            </a:r>
            <a:r>
              <a:rPr lang="en-US" sz="1200" b="0" strike="noStrike" spc="-1" dirty="0" err="1">
                <a:solidFill>
                  <a:srgbClr val="FFFFFF"/>
                </a:solidFill>
                <a:latin typeface="Courier New"/>
              </a:rPr>
              <a:t>omegaAC</a:t>
            </a:r>
            <a:r>
              <a:rPr lang="en-US" sz="1200" b="0" strike="noStrike" spc="-1" dirty="0">
                <a:solidFill>
                  <a:srgbClr val="FFFFFF"/>
                </a:solidFill>
                <a:latin typeface="Courier New"/>
              </a:rPr>
              <a:t>%*%f(2)</a:t>
            </a:r>
            <a:endParaRPr lang="en-US" sz="1200" b="0" strike="noStrike" spc="-1" dirty="0">
              <a:latin typeface="Arial"/>
            </a:endParaRPr>
          </a:p>
          <a:p>
            <a:pPr>
              <a:lnSpc>
                <a:spcPct val="100000"/>
              </a:lnSpc>
            </a:pPr>
            <a:r>
              <a:rPr lang="en-US" sz="1200" b="0" strike="noStrike" spc="-1" dirty="0">
                <a:solidFill>
                  <a:srgbClr val="FFFFFF"/>
                </a:solidFill>
                <a:latin typeface="Courier New"/>
              </a:rPr>
              <a:t>e.212  &lt;- e1.212 + e2.212</a:t>
            </a:r>
            <a:endParaRPr lang="en-US" sz="1200" b="0" strike="noStrike" spc="-1" dirty="0">
              <a:latin typeface="Arial"/>
            </a:endParaRPr>
          </a:p>
          <a:p>
            <a:pPr>
              <a:lnSpc>
                <a:spcPct val="100000"/>
              </a:lnSpc>
            </a:pPr>
            <a:r>
              <a:rPr lang="en-US" sz="1200" b="0" strike="noStrike" spc="-1" dirty="0">
                <a:solidFill>
                  <a:srgbClr val="FFFFFF"/>
                </a:solidFill>
                <a:latin typeface="Courier New"/>
              </a:rPr>
              <a:t>e.212</a:t>
            </a:r>
            <a:endParaRPr lang="en-US" sz="1200" b="0" strike="noStrike" spc="-1" dirty="0">
              <a:latin typeface="Arial"/>
            </a:endParaRPr>
          </a:p>
        </p:txBody>
      </p:sp>
      <p:pic>
        <p:nvPicPr>
          <p:cNvPr id="324" name="Picture 4"/>
          <p:cNvPicPr/>
          <p:nvPr/>
        </p:nvPicPr>
        <p:blipFill>
          <a:blip r:embed="rId2"/>
          <a:stretch/>
        </p:blipFill>
        <p:spPr>
          <a:xfrm>
            <a:off x="5969160" y="5118120"/>
            <a:ext cx="1231560" cy="77436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 calcmode="lin" valueType="num">
                                      <p:cBhvr additive="repl">
                                        <p:cTn id="7" dur="500" fill="hold"/>
                                        <p:tgtEl>
                                          <p:spTgt spid="324"/>
                                        </p:tgtEl>
                                        <p:attrNameLst>
                                          <p:attrName>ppt_x</p:attrName>
                                        </p:attrNameLst>
                                      </p:cBhvr>
                                      <p:tavLst>
                                        <p:tav tm="0">
                                          <p:val>
                                            <p:strVal val="#ppt_x"/>
                                          </p:val>
                                        </p:tav>
                                        <p:tav tm="100000">
                                          <p:val>
                                            <p:strVal val="#ppt_x"/>
                                          </p:val>
                                        </p:tav>
                                      </p:tavLst>
                                    </p:anim>
                                    <p:anim calcmode="lin" valueType="num">
                                      <p:cBhvr additive="repl">
                                        <p:cTn id="8" dur="500" fill="hold"/>
                                        <p:tgtEl>
                                          <p:spTgt spid="3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AFDA2B4-6C15-0D47-90CD-B528C197142F}"/>
              </a:ext>
            </a:extLst>
          </p:cNvPr>
          <p:cNvCxnSpPr>
            <a:cxnSpLocks/>
          </p:cNvCxnSpPr>
          <p:nvPr/>
        </p:nvCxnSpPr>
        <p:spPr>
          <a:xfrm>
            <a:off x="340164" y="2894773"/>
            <a:ext cx="4174435" cy="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81726F9-30AB-FF4D-AAB4-A36086441A86}"/>
              </a:ext>
            </a:extLst>
          </p:cNvPr>
          <p:cNvPicPr>
            <a:picLocks noChangeAspect="1"/>
          </p:cNvPicPr>
          <p:nvPr/>
        </p:nvPicPr>
        <p:blipFill>
          <a:blip r:embed="rId2"/>
          <a:stretch>
            <a:fillRect/>
          </a:stretch>
        </p:blipFill>
        <p:spPr>
          <a:xfrm>
            <a:off x="352125" y="1037189"/>
            <a:ext cx="3514198" cy="630572"/>
          </a:xfrm>
          <a:prstGeom prst="rect">
            <a:avLst/>
          </a:prstGeom>
        </p:spPr>
      </p:pic>
      <p:pic>
        <p:nvPicPr>
          <p:cNvPr id="9" name="Picture 8">
            <a:extLst>
              <a:ext uri="{FF2B5EF4-FFF2-40B4-BE49-F238E27FC236}">
                <a16:creationId xmlns:a16="http://schemas.microsoft.com/office/drawing/2014/main" id="{E2B125E5-326B-364A-BC39-72C1DFCA8672}"/>
              </a:ext>
            </a:extLst>
          </p:cNvPr>
          <p:cNvPicPr>
            <a:picLocks noChangeAspect="1"/>
          </p:cNvPicPr>
          <p:nvPr/>
        </p:nvPicPr>
        <p:blipFill>
          <a:blip r:embed="rId3"/>
          <a:stretch>
            <a:fillRect/>
          </a:stretch>
        </p:blipFill>
        <p:spPr>
          <a:xfrm>
            <a:off x="1384909" y="2036106"/>
            <a:ext cx="970665" cy="342968"/>
          </a:xfrm>
          <a:prstGeom prst="rect">
            <a:avLst/>
          </a:prstGeom>
        </p:spPr>
      </p:pic>
      <p:pic>
        <p:nvPicPr>
          <p:cNvPr id="10" name="Picture 9">
            <a:extLst>
              <a:ext uri="{FF2B5EF4-FFF2-40B4-BE49-F238E27FC236}">
                <a16:creationId xmlns:a16="http://schemas.microsoft.com/office/drawing/2014/main" id="{031AD537-9F4E-EA48-B73F-50D78EEC1009}"/>
              </a:ext>
            </a:extLst>
          </p:cNvPr>
          <p:cNvPicPr>
            <a:picLocks noChangeAspect="1"/>
          </p:cNvPicPr>
          <p:nvPr/>
        </p:nvPicPr>
        <p:blipFill>
          <a:blip r:embed="rId4"/>
          <a:stretch>
            <a:fillRect/>
          </a:stretch>
        </p:blipFill>
        <p:spPr>
          <a:xfrm>
            <a:off x="367265" y="3101261"/>
            <a:ext cx="2035288" cy="369419"/>
          </a:xfrm>
          <a:prstGeom prst="rect">
            <a:avLst/>
          </a:prstGeom>
        </p:spPr>
      </p:pic>
      <p:pic>
        <p:nvPicPr>
          <p:cNvPr id="11" name="Picture 10">
            <a:extLst>
              <a:ext uri="{FF2B5EF4-FFF2-40B4-BE49-F238E27FC236}">
                <a16:creationId xmlns:a16="http://schemas.microsoft.com/office/drawing/2014/main" id="{9FF9FFA4-ECF3-0C4A-AFB5-6ED18CBA9B78}"/>
              </a:ext>
            </a:extLst>
          </p:cNvPr>
          <p:cNvPicPr>
            <a:picLocks noChangeAspect="1"/>
          </p:cNvPicPr>
          <p:nvPr/>
        </p:nvPicPr>
        <p:blipFill>
          <a:blip r:embed="rId5"/>
          <a:stretch>
            <a:fillRect/>
          </a:stretch>
        </p:blipFill>
        <p:spPr>
          <a:xfrm>
            <a:off x="367265" y="3837823"/>
            <a:ext cx="2035288" cy="369419"/>
          </a:xfrm>
          <a:prstGeom prst="rect">
            <a:avLst/>
          </a:prstGeom>
        </p:spPr>
      </p:pic>
      <p:pic>
        <p:nvPicPr>
          <p:cNvPr id="12" name="Picture 11">
            <a:extLst>
              <a:ext uri="{FF2B5EF4-FFF2-40B4-BE49-F238E27FC236}">
                <a16:creationId xmlns:a16="http://schemas.microsoft.com/office/drawing/2014/main" id="{A485B5BD-51FE-0F4B-91DE-8CC3CF11D1DE}"/>
              </a:ext>
            </a:extLst>
          </p:cNvPr>
          <p:cNvPicPr>
            <a:picLocks noChangeAspect="1"/>
          </p:cNvPicPr>
          <p:nvPr/>
        </p:nvPicPr>
        <p:blipFill>
          <a:blip r:embed="rId6"/>
          <a:stretch>
            <a:fillRect/>
          </a:stretch>
        </p:blipFill>
        <p:spPr>
          <a:xfrm>
            <a:off x="367265" y="4574383"/>
            <a:ext cx="2035288" cy="369419"/>
          </a:xfrm>
          <a:prstGeom prst="rect">
            <a:avLst/>
          </a:prstGeom>
        </p:spPr>
      </p:pic>
      <p:sp>
        <p:nvSpPr>
          <p:cNvPr id="13" name="CustomShape 8">
            <a:extLst>
              <a:ext uri="{FF2B5EF4-FFF2-40B4-BE49-F238E27FC236}">
                <a16:creationId xmlns:a16="http://schemas.microsoft.com/office/drawing/2014/main" id="{E08DE14B-52F2-1547-B00D-A2069853B265}"/>
              </a:ext>
            </a:extLst>
          </p:cNvPr>
          <p:cNvSpPr/>
          <p:nvPr/>
        </p:nvSpPr>
        <p:spPr>
          <a:xfrm rot="5400000">
            <a:off x="1285964" y="5083831"/>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14" name="Oval 13">
            <a:extLst>
              <a:ext uri="{FF2B5EF4-FFF2-40B4-BE49-F238E27FC236}">
                <a16:creationId xmlns:a16="http://schemas.microsoft.com/office/drawing/2014/main" id="{1C82DBC6-BFFA-7049-8B37-339DD1EF1BAB}"/>
              </a:ext>
            </a:extLst>
          </p:cNvPr>
          <p:cNvSpPr>
            <a:spLocks noChangeAspect="1"/>
          </p:cNvSpPr>
          <p:nvPr/>
        </p:nvSpPr>
        <p:spPr>
          <a:xfrm>
            <a:off x="5777900" y="3086100"/>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728A88CF-7834-6640-A4C3-6E0C665C74F9}"/>
              </a:ext>
            </a:extLst>
          </p:cNvPr>
          <p:cNvSpPr>
            <a:spLocks noChangeAspect="1"/>
          </p:cNvSpPr>
          <p:nvPr/>
        </p:nvSpPr>
        <p:spPr>
          <a:xfrm>
            <a:off x="7717089" y="3126383"/>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B852DE51-3BBE-DA49-8176-BD51E67C1D91}"/>
              </a:ext>
            </a:extLst>
          </p:cNvPr>
          <p:cNvSpPr txBox="1"/>
          <p:nvPr/>
        </p:nvSpPr>
        <p:spPr>
          <a:xfrm>
            <a:off x="7691020" y="3184074"/>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17" name="CustomShape 8">
            <a:extLst>
              <a:ext uri="{FF2B5EF4-FFF2-40B4-BE49-F238E27FC236}">
                <a16:creationId xmlns:a16="http://schemas.microsoft.com/office/drawing/2014/main" id="{B36E5674-D8B9-0C4A-8B7E-30ED0764C666}"/>
              </a:ext>
            </a:extLst>
          </p:cNvPr>
          <p:cNvSpPr/>
          <p:nvPr/>
        </p:nvSpPr>
        <p:spPr>
          <a:xfrm>
            <a:off x="5985188" y="3174680"/>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18" name="Straight Connector 17">
            <a:extLst>
              <a:ext uri="{FF2B5EF4-FFF2-40B4-BE49-F238E27FC236}">
                <a16:creationId xmlns:a16="http://schemas.microsoft.com/office/drawing/2014/main" id="{C6DEFD74-C3D6-9C44-B629-753374ACF21E}"/>
              </a:ext>
            </a:extLst>
          </p:cNvPr>
          <p:cNvCxnSpPr>
            <a:cxnSpLocks/>
            <a:endCxn id="15" idx="1"/>
          </p:cNvCxnSpPr>
          <p:nvPr/>
        </p:nvCxnSpPr>
        <p:spPr>
          <a:xfrm>
            <a:off x="6724881" y="3555008"/>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FFEEE54-8E03-EB43-9971-F7CA18F1483D}"/>
              </a:ext>
            </a:extLst>
          </p:cNvPr>
          <p:cNvCxnSpPr>
            <a:cxnSpLocks/>
          </p:cNvCxnSpPr>
          <p:nvPr/>
        </p:nvCxnSpPr>
        <p:spPr>
          <a:xfrm>
            <a:off x="6734103" y="3705523"/>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D1D1E07-000E-A74D-86A9-5A71FB8DA703}"/>
              </a:ext>
            </a:extLst>
          </p:cNvPr>
          <p:cNvSpPr txBox="1"/>
          <p:nvPr/>
        </p:nvSpPr>
        <p:spPr>
          <a:xfrm>
            <a:off x="6971823" y="3619560"/>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21" name="Right Arrow 20">
            <a:extLst>
              <a:ext uri="{FF2B5EF4-FFF2-40B4-BE49-F238E27FC236}">
                <a16:creationId xmlns:a16="http://schemas.microsoft.com/office/drawing/2014/main" id="{8C1FE8DB-6663-774C-A8FE-6C2CEDABCF0E}"/>
              </a:ext>
            </a:extLst>
          </p:cNvPr>
          <p:cNvSpPr/>
          <p:nvPr/>
        </p:nvSpPr>
        <p:spPr>
          <a:xfrm rot="16200000">
            <a:off x="7738213" y="4470881"/>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a:extLst>
              <a:ext uri="{FF2B5EF4-FFF2-40B4-BE49-F238E27FC236}">
                <a16:creationId xmlns:a16="http://schemas.microsoft.com/office/drawing/2014/main" id="{82C38ACF-65E1-4144-92E0-FB848445CA57}"/>
              </a:ext>
            </a:extLst>
          </p:cNvPr>
          <p:cNvPicPr>
            <a:picLocks noChangeAspect="1"/>
          </p:cNvPicPr>
          <p:nvPr/>
        </p:nvPicPr>
        <p:blipFill>
          <a:blip r:embed="rId7"/>
          <a:stretch>
            <a:fillRect/>
          </a:stretch>
        </p:blipFill>
        <p:spPr>
          <a:xfrm>
            <a:off x="6792526" y="3154120"/>
            <a:ext cx="818633" cy="336338"/>
          </a:xfrm>
          <a:prstGeom prst="rect">
            <a:avLst/>
          </a:prstGeom>
        </p:spPr>
      </p:pic>
    </p:spTree>
    <p:extLst>
      <p:ext uri="{BB962C8B-B14F-4D97-AF65-F5344CB8AC3E}">
        <p14:creationId xmlns:p14="http://schemas.microsoft.com/office/powerpoint/2010/main" val="72625488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4B54B63-B246-5B42-8B87-24EFFB039C40}"/>
              </a:ext>
            </a:extLst>
          </p:cNvPr>
          <p:cNvCxnSpPr>
            <a:cxnSpLocks/>
          </p:cNvCxnSpPr>
          <p:nvPr/>
        </p:nvCxnSpPr>
        <p:spPr>
          <a:xfrm>
            <a:off x="340164" y="2894773"/>
            <a:ext cx="4174435" cy="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61B663F7-7E52-5443-BAE9-B5CCB6049DBE}"/>
              </a:ext>
            </a:extLst>
          </p:cNvPr>
          <p:cNvSpPr>
            <a:spLocks noChangeAspect="1"/>
          </p:cNvSpPr>
          <p:nvPr/>
        </p:nvSpPr>
        <p:spPr>
          <a:xfrm>
            <a:off x="7656563" y="3087115"/>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ustomShape 8">
            <a:extLst>
              <a:ext uri="{FF2B5EF4-FFF2-40B4-BE49-F238E27FC236}">
                <a16:creationId xmlns:a16="http://schemas.microsoft.com/office/drawing/2014/main" id="{FB7AF2D6-A523-744C-B335-BD53EF9D3803}"/>
              </a:ext>
            </a:extLst>
          </p:cNvPr>
          <p:cNvSpPr/>
          <p:nvPr/>
        </p:nvSpPr>
        <p:spPr>
          <a:xfrm>
            <a:off x="7863851" y="3175694"/>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sp>
        <p:nvSpPr>
          <p:cNvPr id="8" name="Rectangle 7">
            <a:extLst>
              <a:ext uri="{FF2B5EF4-FFF2-40B4-BE49-F238E27FC236}">
                <a16:creationId xmlns:a16="http://schemas.microsoft.com/office/drawing/2014/main" id="{4D615AB3-5E16-AA44-A39F-A83D1FB56098}"/>
              </a:ext>
            </a:extLst>
          </p:cNvPr>
          <p:cNvSpPr>
            <a:spLocks noChangeAspect="1"/>
          </p:cNvSpPr>
          <p:nvPr/>
        </p:nvSpPr>
        <p:spPr>
          <a:xfrm>
            <a:off x="5794031" y="3122429"/>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0C53A91E-B954-E840-841C-9B8450208E1C}"/>
              </a:ext>
            </a:extLst>
          </p:cNvPr>
          <p:cNvSpPr txBox="1"/>
          <p:nvPr/>
        </p:nvSpPr>
        <p:spPr>
          <a:xfrm>
            <a:off x="5767962" y="3180120"/>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190D91E6-704A-454B-AE33-4EB63FE9C78D}"/>
              </a:ext>
            </a:extLst>
          </p:cNvPr>
          <p:cNvCxnSpPr>
            <a:cxnSpLocks/>
          </p:cNvCxnSpPr>
          <p:nvPr/>
        </p:nvCxnSpPr>
        <p:spPr>
          <a:xfrm>
            <a:off x="6645531" y="3546085"/>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50FBADC-DB4D-0F45-8D26-8F514EC675DA}"/>
              </a:ext>
            </a:extLst>
          </p:cNvPr>
          <p:cNvCxnSpPr>
            <a:cxnSpLocks/>
          </p:cNvCxnSpPr>
          <p:nvPr/>
        </p:nvCxnSpPr>
        <p:spPr>
          <a:xfrm flipH="1">
            <a:off x="6710710" y="3377834"/>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A4FF751-D469-4F4A-8276-8C017D7953FF}"/>
              </a:ext>
            </a:extLst>
          </p:cNvPr>
          <p:cNvSpPr txBox="1"/>
          <p:nvPr/>
        </p:nvSpPr>
        <p:spPr>
          <a:xfrm>
            <a:off x="7062221" y="2835139"/>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13" name="Right Arrow 12">
            <a:extLst>
              <a:ext uri="{FF2B5EF4-FFF2-40B4-BE49-F238E27FC236}">
                <a16:creationId xmlns:a16="http://schemas.microsoft.com/office/drawing/2014/main" id="{4AED8901-CA45-2640-814C-99F71FA577DC}"/>
              </a:ext>
            </a:extLst>
          </p:cNvPr>
          <p:cNvSpPr/>
          <p:nvPr/>
        </p:nvSpPr>
        <p:spPr>
          <a:xfrm rot="16200000">
            <a:off x="5815155" y="4486805"/>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C38F1775-5B18-C94A-9117-EAD8ACEE28D6}"/>
              </a:ext>
            </a:extLst>
          </p:cNvPr>
          <p:cNvPicPr>
            <a:picLocks noChangeAspect="1"/>
          </p:cNvPicPr>
          <p:nvPr/>
        </p:nvPicPr>
        <p:blipFill>
          <a:blip r:embed="rId2"/>
          <a:stretch>
            <a:fillRect/>
          </a:stretch>
        </p:blipFill>
        <p:spPr>
          <a:xfrm>
            <a:off x="6749114" y="3570587"/>
            <a:ext cx="831707" cy="336492"/>
          </a:xfrm>
          <a:prstGeom prst="rect">
            <a:avLst/>
          </a:prstGeom>
        </p:spPr>
      </p:pic>
      <p:pic>
        <p:nvPicPr>
          <p:cNvPr id="21" name="Picture 20">
            <a:extLst>
              <a:ext uri="{FF2B5EF4-FFF2-40B4-BE49-F238E27FC236}">
                <a16:creationId xmlns:a16="http://schemas.microsoft.com/office/drawing/2014/main" id="{D9256CC2-EB12-794E-BC77-14E58310487C}"/>
              </a:ext>
            </a:extLst>
          </p:cNvPr>
          <p:cNvPicPr>
            <a:picLocks noChangeAspect="1"/>
          </p:cNvPicPr>
          <p:nvPr/>
        </p:nvPicPr>
        <p:blipFill>
          <a:blip r:embed="rId3"/>
          <a:stretch>
            <a:fillRect/>
          </a:stretch>
        </p:blipFill>
        <p:spPr>
          <a:xfrm>
            <a:off x="431525" y="1080619"/>
            <a:ext cx="3670987" cy="653435"/>
          </a:xfrm>
          <a:prstGeom prst="rect">
            <a:avLst/>
          </a:prstGeom>
        </p:spPr>
      </p:pic>
      <p:pic>
        <p:nvPicPr>
          <p:cNvPr id="22" name="Picture 21">
            <a:extLst>
              <a:ext uri="{FF2B5EF4-FFF2-40B4-BE49-F238E27FC236}">
                <a16:creationId xmlns:a16="http://schemas.microsoft.com/office/drawing/2014/main" id="{8E6F341B-4120-4E40-A17E-7A7435AC6C71}"/>
              </a:ext>
            </a:extLst>
          </p:cNvPr>
          <p:cNvPicPr>
            <a:picLocks noChangeAspect="1"/>
          </p:cNvPicPr>
          <p:nvPr/>
        </p:nvPicPr>
        <p:blipFill>
          <a:blip r:embed="rId4"/>
          <a:stretch>
            <a:fillRect/>
          </a:stretch>
        </p:blipFill>
        <p:spPr>
          <a:xfrm>
            <a:off x="1382995" y="2070712"/>
            <a:ext cx="1091963" cy="380750"/>
          </a:xfrm>
          <a:prstGeom prst="rect">
            <a:avLst/>
          </a:prstGeom>
        </p:spPr>
      </p:pic>
      <p:pic>
        <p:nvPicPr>
          <p:cNvPr id="23" name="Picture 22">
            <a:extLst>
              <a:ext uri="{FF2B5EF4-FFF2-40B4-BE49-F238E27FC236}">
                <a16:creationId xmlns:a16="http://schemas.microsoft.com/office/drawing/2014/main" id="{C5226D02-49EC-314D-BD72-CC4499AE9BDC}"/>
              </a:ext>
            </a:extLst>
          </p:cNvPr>
          <p:cNvPicPr>
            <a:picLocks noChangeAspect="1"/>
          </p:cNvPicPr>
          <p:nvPr/>
        </p:nvPicPr>
        <p:blipFill>
          <a:blip r:embed="rId5"/>
          <a:stretch>
            <a:fillRect/>
          </a:stretch>
        </p:blipFill>
        <p:spPr>
          <a:xfrm>
            <a:off x="431525" y="3161800"/>
            <a:ext cx="2148606" cy="386021"/>
          </a:xfrm>
          <a:prstGeom prst="rect">
            <a:avLst/>
          </a:prstGeom>
        </p:spPr>
      </p:pic>
      <p:pic>
        <p:nvPicPr>
          <p:cNvPr id="24" name="Picture 23">
            <a:extLst>
              <a:ext uri="{FF2B5EF4-FFF2-40B4-BE49-F238E27FC236}">
                <a16:creationId xmlns:a16="http://schemas.microsoft.com/office/drawing/2014/main" id="{16D311EB-21CF-4A48-B15C-60210DE49B41}"/>
              </a:ext>
            </a:extLst>
          </p:cNvPr>
          <p:cNvPicPr>
            <a:picLocks noChangeAspect="1"/>
          </p:cNvPicPr>
          <p:nvPr/>
        </p:nvPicPr>
        <p:blipFill>
          <a:blip r:embed="rId6"/>
          <a:stretch>
            <a:fillRect/>
          </a:stretch>
        </p:blipFill>
        <p:spPr>
          <a:xfrm>
            <a:off x="431525" y="3880475"/>
            <a:ext cx="2148606" cy="386021"/>
          </a:xfrm>
          <a:prstGeom prst="rect">
            <a:avLst/>
          </a:prstGeom>
        </p:spPr>
      </p:pic>
      <p:pic>
        <p:nvPicPr>
          <p:cNvPr id="25" name="Picture 24">
            <a:extLst>
              <a:ext uri="{FF2B5EF4-FFF2-40B4-BE49-F238E27FC236}">
                <a16:creationId xmlns:a16="http://schemas.microsoft.com/office/drawing/2014/main" id="{33D71ADE-9EFE-B348-8A08-26B10731D3BD}"/>
              </a:ext>
            </a:extLst>
          </p:cNvPr>
          <p:cNvPicPr>
            <a:picLocks noChangeAspect="1"/>
          </p:cNvPicPr>
          <p:nvPr/>
        </p:nvPicPr>
        <p:blipFill>
          <a:blip r:embed="rId7"/>
          <a:stretch>
            <a:fillRect/>
          </a:stretch>
        </p:blipFill>
        <p:spPr>
          <a:xfrm>
            <a:off x="415625" y="4536334"/>
            <a:ext cx="2148606" cy="386021"/>
          </a:xfrm>
          <a:prstGeom prst="rect">
            <a:avLst/>
          </a:prstGeom>
        </p:spPr>
      </p:pic>
      <p:sp>
        <p:nvSpPr>
          <p:cNvPr id="26" name="CustomShape 8">
            <a:extLst>
              <a:ext uri="{FF2B5EF4-FFF2-40B4-BE49-F238E27FC236}">
                <a16:creationId xmlns:a16="http://schemas.microsoft.com/office/drawing/2014/main" id="{E9D75189-F05A-4947-A216-7885F4817964}"/>
              </a:ext>
            </a:extLst>
          </p:cNvPr>
          <p:cNvSpPr/>
          <p:nvPr/>
        </p:nvSpPr>
        <p:spPr>
          <a:xfrm rot="5400000">
            <a:off x="1285964" y="5034136"/>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Tree>
    <p:extLst>
      <p:ext uri="{BB962C8B-B14F-4D97-AF65-F5344CB8AC3E}">
        <p14:creationId xmlns:p14="http://schemas.microsoft.com/office/powerpoint/2010/main" val="293135327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Loopy Belief Propagation</a:t>
            </a:r>
            <a:endParaRPr lang="en-US" sz="2400" spc="-1" dirty="0">
              <a:latin typeface="Arial"/>
            </a:endParaRPr>
          </a:p>
        </p:txBody>
      </p:sp>
      <p:sp>
        <p:nvSpPr>
          <p:cNvPr id="27" name="Oval 26">
            <a:extLst>
              <a:ext uri="{FF2B5EF4-FFF2-40B4-BE49-F238E27FC236}">
                <a16:creationId xmlns:a16="http://schemas.microsoft.com/office/drawing/2014/main" id="{13E442F5-BECB-E84F-BF42-8AD1E995C9F0}"/>
              </a:ext>
            </a:extLst>
          </p:cNvPr>
          <p:cNvSpPr>
            <a:spLocks noChangeAspect="1"/>
          </p:cNvSpPr>
          <p:nvPr/>
        </p:nvSpPr>
        <p:spPr>
          <a:xfrm>
            <a:off x="6040228" y="2922103"/>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AAA4893-4AE2-CC45-B7D7-7A5D09BF07AA}"/>
              </a:ext>
            </a:extLst>
          </p:cNvPr>
          <p:cNvSpPr>
            <a:spLocks noChangeAspect="1"/>
          </p:cNvSpPr>
          <p:nvPr/>
        </p:nvSpPr>
        <p:spPr>
          <a:xfrm>
            <a:off x="7979417" y="2962386"/>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C5EBADC-93D7-4B4A-AEE3-34F4D8DD9B2B}"/>
              </a:ext>
            </a:extLst>
          </p:cNvPr>
          <p:cNvSpPr txBox="1"/>
          <p:nvPr/>
        </p:nvSpPr>
        <p:spPr>
          <a:xfrm>
            <a:off x="8022921" y="2980320"/>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0" name="CustomShape 8">
            <a:extLst>
              <a:ext uri="{FF2B5EF4-FFF2-40B4-BE49-F238E27FC236}">
                <a16:creationId xmlns:a16="http://schemas.microsoft.com/office/drawing/2014/main" id="{5D49C9B4-AF2E-1D45-9F0F-6B2DA70A6C08}"/>
              </a:ext>
            </a:extLst>
          </p:cNvPr>
          <p:cNvSpPr/>
          <p:nvPr/>
        </p:nvSpPr>
        <p:spPr>
          <a:xfrm>
            <a:off x="6247516" y="301068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1" name="Straight Connector 30">
            <a:extLst>
              <a:ext uri="{FF2B5EF4-FFF2-40B4-BE49-F238E27FC236}">
                <a16:creationId xmlns:a16="http://schemas.microsoft.com/office/drawing/2014/main" id="{267A9F5A-01C1-D14B-95C9-6DD2B79EA449}"/>
              </a:ext>
            </a:extLst>
          </p:cNvPr>
          <p:cNvCxnSpPr>
            <a:cxnSpLocks/>
            <a:endCxn id="28" idx="1"/>
          </p:cNvCxnSpPr>
          <p:nvPr/>
        </p:nvCxnSpPr>
        <p:spPr>
          <a:xfrm>
            <a:off x="6987209" y="3391011"/>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E81EC53-CD75-0844-98F3-8BC4ACA12155}"/>
              </a:ext>
            </a:extLst>
          </p:cNvPr>
          <p:cNvSpPr>
            <a:spLocks noChangeAspect="1"/>
          </p:cNvSpPr>
          <p:nvPr/>
        </p:nvSpPr>
        <p:spPr>
          <a:xfrm>
            <a:off x="2238507" y="291713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FC685735-3629-FB41-BB14-C16EF44B4715}"/>
              </a:ext>
            </a:extLst>
          </p:cNvPr>
          <p:cNvSpPr>
            <a:spLocks noChangeAspect="1"/>
          </p:cNvSpPr>
          <p:nvPr/>
        </p:nvSpPr>
        <p:spPr>
          <a:xfrm>
            <a:off x="4177696" y="295741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4CF37C5C-551A-1E40-8557-ADF382049F9A}"/>
              </a:ext>
            </a:extLst>
          </p:cNvPr>
          <p:cNvSpPr txBox="1"/>
          <p:nvPr/>
        </p:nvSpPr>
        <p:spPr>
          <a:xfrm>
            <a:off x="4151627" y="3015108"/>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54" name="CustomShape 8">
            <a:extLst>
              <a:ext uri="{FF2B5EF4-FFF2-40B4-BE49-F238E27FC236}">
                <a16:creationId xmlns:a16="http://schemas.microsoft.com/office/drawing/2014/main" id="{22AFF32B-DB98-C64C-89E8-BF2257B2DCFA}"/>
              </a:ext>
            </a:extLst>
          </p:cNvPr>
          <p:cNvSpPr/>
          <p:nvPr/>
        </p:nvSpPr>
        <p:spPr>
          <a:xfrm>
            <a:off x="2445795" y="3005714"/>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55" name="Straight Connector 54">
            <a:extLst>
              <a:ext uri="{FF2B5EF4-FFF2-40B4-BE49-F238E27FC236}">
                <a16:creationId xmlns:a16="http://schemas.microsoft.com/office/drawing/2014/main" id="{C63CF39E-0C6C-A84E-B493-CE0D03FC8329}"/>
              </a:ext>
            </a:extLst>
          </p:cNvPr>
          <p:cNvCxnSpPr>
            <a:cxnSpLocks/>
            <a:endCxn id="52" idx="1"/>
          </p:cNvCxnSpPr>
          <p:nvPr/>
        </p:nvCxnSpPr>
        <p:spPr>
          <a:xfrm>
            <a:off x="3185487" y="338604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08A2B4-5FE5-1A43-A536-13040EF80D7A}"/>
              </a:ext>
            </a:extLst>
          </p:cNvPr>
          <p:cNvCxnSpPr>
            <a:cxnSpLocks/>
          </p:cNvCxnSpPr>
          <p:nvPr/>
        </p:nvCxnSpPr>
        <p:spPr>
          <a:xfrm>
            <a:off x="5029197" y="3381073"/>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DF560E1-41D5-8F4F-A0D1-2D86AE2D0EEC}"/>
              </a:ext>
            </a:extLst>
          </p:cNvPr>
          <p:cNvSpPr>
            <a:spLocks noChangeAspect="1"/>
          </p:cNvSpPr>
          <p:nvPr/>
        </p:nvSpPr>
        <p:spPr>
          <a:xfrm>
            <a:off x="390891" y="2976950"/>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a:extLst>
              <a:ext uri="{FF2B5EF4-FFF2-40B4-BE49-F238E27FC236}">
                <a16:creationId xmlns:a16="http://schemas.microsoft.com/office/drawing/2014/main" id="{B4A8F231-63A7-8845-BF06-5E0CEFCBC7AD}"/>
              </a:ext>
            </a:extLst>
          </p:cNvPr>
          <p:cNvSpPr txBox="1"/>
          <p:nvPr/>
        </p:nvSpPr>
        <p:spPr>
          <a:xfrm>
            <a:off x="434395" y="2994883"/>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76F93AE1-6F6C-8F4B-82DD-5EEC0191D470}"/>
              </a:ext>
            </a:extLst>
          </p:cNvPr>
          <p:cNvCxnSpPr>
            <a:cxnSpLocks/>
          </p:cNvCxnSpPr>
          <p:nvPr/>
        </p:nvCxnSpPr>
        <p:spPr>
          <a:xfrm>
            <a:off x="1242387" y="338107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ECF30E16-4839-9444-99B5-F55F9F876DA3}"/>
              </a:ext>
            </a:extLst>
          </p:cNvPr>
          <p:cNvCxnSpPr>
            <a:cxnSpLocks/>
          </p:cNvCxnSpPr>
          <p:nvPr/>
        </p:nvCxnSpPr>
        <p:spPr>
          <a:xfrm flipH="1">
            <a:off x="7026966" y="3212822"/>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CC8742B-885D-7E4A-BFAE-E9983889BE2F}"/>
              </a:ext>
            </a:extLst>
          </p:cNvPr>
          <p:cNvCxnSpPr>
            <a:cxnSpLocks/>
          </p:cNvCxnSpPr>
          <p:nvPr/>
        </p:nvCxnSpPr>
        <p:spPr>
          <a:xfrm>
            <a:off x="5094037" y="3536557"/>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8EA615F-E513-1042-BF8C-A7F67BA22161}"/>
              </a:ext>
            </a:extLst>
          </p:cNvPr>
          <p:cNvSpPr txBox="1"/>
          <p:nvPr/>
        </p:nvSpPr>
        <p:spPr>
          <a:xfrm>
            <a:off x="7316154" y="2654760"/>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FEBBA6BE-15CF-204B-9B4E-DAD83D792BEB}"/>
              </a:ext>
            </a:extLst>
          </p:cNvPr>
          <p:cNvSpPr txBox="1"/>
          <p:nvPr/>
        </p:nvSpPr>
        <p:spPr>
          <a:xfrm>
            <a:off x="5440916" y="3470227"/>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35" name="Right Arrow 34">
            <a:extLst>
              <a:ext uri="{FF2B5EF4-FFF2-40B4-BE49-F238E27FC236}">
                <a16:creationId xmlns:a16="http://schemas.microsoft.com/office/drawing/2014/main" id="{E08FB0F7-BC9E-6446-BED3-CB22F6EA006F}"/>
              </a:ext>
            </a:extLst>
          </p:cNvPr>
          <p:cNvSpPr/>
          <p:nvPr/>
        </p:nvSpPr>
        <p:spPr>
          <a:xfrm rot="16200000">
            <a:off x="6146892" y="4321793"/>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A7652895-BF19-C049-8731-CB7ACB365827}"/>
              </a:ext>
            </a:extLst>
          </p:cNvPr>
          <p:cNvPicPr>
            <a:picLocks noChangeAspect="1"/>
          </p:cNvPicPr>
          <p:nvPr/>
        </p:nvPicPr>
        <p:blipFill>
          <a:blip r:embed="rId2"/>
          <a:stretch>
            <a:fillRect/>
          </a:stretch>
        </p:blipFill>
        <p:spPr>
          <a:xfrm>
            <a:off x="5128033" y="2962386"/>
            <a:ext cx="830276" cy="330862"/>
          </a:xfrm>
          <a:prstGeom prst="rect">
            <a:avLst/>
          </a:prstGeom>
        </p:spPr>
      </p:pic>
      <p:pic>
        <p:nvPicPr>
          <p:cNvPr id="4" name="Picture 3">
            <a:extLst>
              <a:ext uri="{FF2B5EF4-FFF2-40B4-BE49-F238E27FC236}">
                <a16:creationId xmlns:a16="http://schemas.microsoft.com/office/drawing/2014/main" id="{8753B46F-4123-5D44-9764-083AE528400C}"/>
              </a:ext>
            </a:extLst>
          </p:cNvPr>
          <p:cNvPicPr>
            <a:picLocks noChangeAspect="1"/>
          </p:cNvPicPr>
          <p:nvPr/>
        </p:nvPicPr>
        <p:blipFill>
          <a:blip r:embed="rId3"/>
          <a:stretch>
            <a:fillRect/>
          </a:stretch>
        </p:blipFill>
        <p:spPr>
          <a:xfrm>
            <a:off x="7068648" y="3454900"/>
            <a:ext cx="759059" cy="349827"/>
          </a:xfrm>
          <a:prstGeom prst="rect">
            <a:avLst/>
          </a:prstGeom>
        </p:spPr>
      </p:pic>
      <p:pic>
        <p:nvPicPr>
          <p:cNvPr id="7" name="Picture 6">
            <a:extLst>
              <a:ext uri="{FF2B5EF4-FFF2-40B4-BE49-F238E27FC236}">
                <a16:creationId xmlns:a16="http://schemas.microsoft.com/office/drawing/2014/main" id="{F9801B74-3A48-234A-B6E4-93E7E60057C6}"/>
              </a:ext>
            </a:extLst>
          </p:cNvPr>
          <p:cNvPicPr>
            <a:picLocks noChangeAspect="1"/>
          </p:cNvPicPr>
          <p:nvPr/>
        </p:nvPicPr>
        <p:blipFill>
          <a:blip r:embed="rId4"/>
          <a:stretch>
            <a:fillRect/>
          </a:stretch>
        </p:blipFill>
        <p:spPr>
          <a:xfrm>
            <a:off x="544463" y="3993698"/>
            <a:ext cx="4680470" cy="757038"/>
          </a:xfrm>
          <a:prstGeom prst="rect">
            <a:avLst/>
          </a:prstGeom>
        </p:spPr>
      </p:pic>
      <p:pic>
        <p:nvPicPr>
          <p:cNvPr id="8" name="Picture 7">
            <a:extLst>
              <a:ext uri="{FF2B5EF4-FFF2-40B4-BE49-F238E27FC236}">
                <a16:creationId xmlns:a16="http://schemas.microsoft.com/office/drawing/2014/main" id="{B4BD7C09-CB34-7A42-819A-24634E0CE0D6}"/>
              </a:ext>
            </a:extLst>
          </p:cNvPr>
          <p:cNvPicPr>
            <a:picLocks noChangeAspect="1"/>
          </p:cNvPicPr>
          <p:nvPr/>
        </p:nvPicPr>
        <p:blipFill>
          <a:blip r:embed="rId5"/>
          <a:stretch>
            <a:fillRect/>
          </a:stretch>
        </p:blipFill>
        <p:spPr>
          <a:xfrm>
            <a:off x="619273" y="5066423"/>
            <a:ext cx="4409924" cy="796140"/>
          </a:xfrm>
          <a:prstGeom prst="rect">
            <a:avLst/>
          </a:prstGeom>
        </p:spPr>
      </p:pic>
    </p:spTree>
    <p:extLst>
      <p:ext uri="{BB962C8B-B14F-4D97-AF65-F5344CB8AC3E}">
        <p14:creationId xmlns:p14="http://schemas.microsoft.com/office/powerpoint/2010/main" val="5333605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47168AD-940E-FF4D-983B-CC9B337834F1}"/>
              </a:ext>
            </a:extLst>
          </p:cNvPr>
          <p:cNvCxnSpPr>
            <a:cxnSpLocks/>
          </p:cNvCxnSpPr>
          <p:nvPr/>
        </p:nvCxnSpPr>
        <p:spPr>
          <a:xfrm>
            <a:off x="340164" y="2894773"/>
            <a:ext cx="4174435" cy="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AF93B0-9AB7-1D47-8BC1-AB05D363CEA9}"/>
              </a:ext>
            </a:extLst>
          </p:cNvPr>
          <p:cNvPicPr>
            <a:picLocks noChangeAspect="1"/>
          </p:cNvPicPr>
          <p:nvPr/>
        </p:nvPicPr>
        <p:blipFill>
          <a:blip r:embed="rId2"/>
          <a:stretch>
            <a:fillRect/>
          </a:stretch>
        </p:blipFill>
        <p:spPr>
          <a:xfrm>
            <a:off x="295453" y="1021898"/>
            <a:ext cx="4680470" cy="757038"/>
          </a:xfrm>
          <a:prstGeom prst="rect">
            <a:avLst/>
          </a:prstGeom>
        </p:spPr>
      </p:pic>
      <p:pic>
        <p:nvPicPr>
          <p:cNvPr id="9" name="Picture 8">
            <a:extLst>
              <a:ext uri="{FF2B5EF4-FFF2-40B4-BE49-F238E27FC236}">
                <a16:creationId xmlns:a16="http://schemas.microsoft.com/office/drawing/2014/main" id="{1BDF4B0E-13C7-4E42-9364-A029EF79FA80}"/>
              </a:ext>
            </a:extLst>
          </p:cNvPr>
          <p:cNvPicPr>
            <a:picLocks noChangeAspect="1"/>
          </p:cNvPicPr>
          <p:nvPr/>
        </p:nvPicPr>
        <p:blipFill>
          <a:blip r:embed="rId3"/>
          <a:stretch>
            <a:fillRect/>
          </a:stretch>
        </p:blipFill>
        <p:spPr>
          <a:xfrm>
            <a:off x="1229709" y="2048173"/>
            <a:ext cx="2560775" cy="577363"/>
          </a:xfrm>
          <a:prstGeom prst="rect">
            <a:avLst/>
          </a:prstGeom>
        </p:spPr>
      </p:pic>
      <p:pic>
        <p:nvPicPr>
          <p:cNvPr id="10" name="Picture 9">
            <a:extLst>
              <a:ext uri="{FF2B5EF4-FFF2-40B4-BE49-F238E27FC236}">
                <a16:creationId xmlns:a16="http://schemas.microsoft.com/office/drawing/2014/main" id="{216EE8A5-8738-0A45-AFE3-4043508BBDEE}"/>
              </a:ext>
            </a:extLst>
          </p:cNvPr>
          <p:cNvPicPr>
            <a:picLocks noChangeAspect="1"/>
          </p:cNvPicPr>
          <p:nvPr/>
        </p:nvPicPr>
        <p:blipFill>
          <a:blip r:embed="rId4"/>
          <a:stretch>
            <a:fillRect/>
          </a:stretch>
        </p:blipFill>
        <p:spPr>
          <a:xfrm>
            <a:off x="255697" y="3123556"/>
            <a:ext cx="3640442" cy="593930"/>
          </a:xfrm>
          <a:prstGeom prst="rect">
            <a:avLst/>
          </a:prstGeom>
        </p:spPr>
      </p:pic>
      <p:pic>
        <p:nvPicPr>
          <p:cNvPr id="11" name="Picture 10">
            <a:extLst>
              <a:ext uri="{FF2B5EF4-FFF2-40B4-BE49-F238E27FC236}">
                <a16:creationId xmlns:a16="http://schemas.microsoft.com/office/drawing/2014/main" id="{6A328649-DE2E-2949-B6A1-0D5B40341C70}"/>
              </a:ext>
            </a:extLst>
          </p:cNvPr>
          <p:cNvPicPr>
            <a:picLocks noChangeAspect="1"/>
          </p:cNvPicPr>
          <p:nvPr/>
        </p:nvPicPr>
        <p:blipFill>
          <a:blip r:embed="rId5"/>
          <a:stretch>
            <a:fillRect/>
          </a:stretch>
        </p:blipFill>
        <p:spPr>
          <a:xfrm>
            <a:off x="295454" y="3940760"/>
            <a:ext cx="3640442" cy="593930"/>
          </a:xfrm>
          <a:prstGeom prst="rect">
            <a:avLst/>
          </a:prstGeom>
        </p:spPr>
      </p:pic>
      <p:pic>
        <p:nvPicPr>
          <p:cNvPr id="12" name="Picture 11">
            <a:extLst>
              <a:ext uri="{FF2B5EF4-FFF2-40B4-BE49-F238E27FC236}">
                <a16:creationId xmlns:a16="http://schemas.microsoft.com/office/drawing/2014/main" id="{F8B2C2C4-F78E-2C46-BAAA-74A1F1B1F52C}"/>
              </a:ext>
            </a:extLst>
          </p:cNvPr>
          <p:cNvPicPr>
            <a:picLocks noChangeAspect="1"/>
          </p:cNvPicPr>
          <p:nvPr/>
        </p:nvPicPr>
        <p:blipFill>
          <a:blip r:embed="rId6"/>
          <a:stretch>
            <a:fillRect/>
          </a:stretch>
        </p:blipFill>
        <p:spPr>
          <a:xfrm>
            <a:off x="340165" y="4757964"/>
            <a:ext cx="3640442" cy="593930"/>
          </a:xfrm>
          <a:prstGeom prst="rect">
            <a:avLst/>
          </a:prstGeom>
        </p:spPr>
      </p:pic>
      <p:sp>
        <p:nvSpPr>
          <p:cNvPr id="13" name="CustomShape 8">
            <a:extLst>
              <a:ext uri="{FF2B5EF4-FFF2-40B4-BE49-F238E27FC236}">
                <a16:creationId xmlns:a16="http://schemas.microsoft.com/office/drawing/2014/main" id="{61A8A93B-4840-4840-99F4-89D7543FF658}"/>
              </a:ext>
            </a:extLst>
          </p:cNvPr>
          <p:cNvSpPr/>
          <p:nvPr/>
        </p:nvSpPr>
        <p:spPr>
          <a:xfrm rot="5400000">
            <a:off x="1256147" y="5292553"/>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14" name="Oval 13">
            <a:extLst>
              <a:ext uri="{FF2B5EF4-FFF2-40B4-BE49-F238E27FC236}">
                <a16:creationId xmlns:a16="http://schemas.microsoft.com/office/drawing/2014/main" id="{F0DEA84F-1CF1-904F-93B3-089C485E85EB}"/>
              </a:ext>
            </a:extLst>
          </p:cNvPr>
          <p:cNvSpPr>
            <a:spLocks noChangeAspect="1"/>
          </p:cNvSpPr>
          <p:nvPr/>
        </p:nvSpPr>
        <p:spPr>
          <a:xfrm>
            <a:off x="7636685" y="3093739"/>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ustomShape 8">
            <a:extLst>
              <a:ext uri="{FF2B5EF4-FFF2-40B4-BE49-F238E27FC236}">
                <a16:creationId xmlns:a16="http://schemas.microsoft.com/office/drawing/2014/main" id="{99F9A15A-E229-E14F-B4D1-56A7BB244783}"/>
              </a:ext>
            </a:extLst>
          </p:cNvPr>
          <p:cNvSpPr/>
          <p:nvPr/>
        </p:nvSpPr>
        <p:spPr>
          <a:xfrm>
            <a:off x="7843973" y="3182318"/>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sp>
        <p:nvSpPr>
          <p:cNvPr id="16" name="Rectangle 15">
            <a:extLst>
              <a:ext uri="{FF2B5EF4-FFF2-40B4-BE49-F238E27FC236}">
                <a16:creationId xmlns:a16="http://schemas.microsoft.com/office/drawing/2014/main" id="{A1F68216-215E-624B-87E8-9A1C2C507056}"/>
              </a:ext>
            </a:extLst>
          </p:cNvPr>
          <p:cNvSpPr>
            <a:spLocks noChangeAspect="1"/>
          </p:cNvSpPr>
          <p:nvPr/>
        </p:nvSpPr>
        <p:spPr>
          <a:xfrm>
            <a:off x="5774153" y="3129053"/>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ACE78B2A-A821-984C-B8A0-E6958611DD70}"/>
              </a:ext>
            </a:extLst>
          </p:cNvPr>
          <p:cNvSpPr txBox="1"/>
          <p:nvPr/>
        </p:nvSpPr>
        <p:spPr>
          <a:xfrm>
            <a:off x="5748084" y="3186744"/>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CE66AAAA-CD79-624D-91DE-FEF80B3829E2}"/>
              </a:ext>
            </a:extLst>
          </p:cNvPr>
          <p:cNvCxnSpPr>
            <a:cxnSpLocks/>
          </p:cNvCxnSpPr>
          <p:nvPr/>
        </p:nvCxnSpPr>
        <p:spPr>
          <a:xfrm>
            <a:off x="6625653" y="3552709"/>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469C9F-0F5D-4542-925E-9A0C20F971F8}"/>
              </a:ext>
            </a:extLst>
          </p:cNvPr>
          <p:cNvCxnSpPr>
            <a:cxnSpLocks/>
          </p:cNvCxnSpPr>
          <p:nvPr/>
        </p:nvCxnSpPr>
        <p:spPr>
          <a:xfrm>
            <a:off x="6690494" y="3708193"/>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A3272A4-BDC0-5549-9792-E757F7E12C8A}"/>
              </a:ext>
            </a:extLst>
          </p:cNvPr>
          <p:cNvSpPr txBox="1"/>
          <p:nvPr/>
        </p:nvSpPr>
        <p:spPr>
          <a:xfrm>
            <a:off x="7037373" y="3641863"/>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21" name="Right Arrow 20">
            <a:extLst>
              <a:ext uri="{FF2B5EF4-FFF2-40B4-BE49-F238E27FC236}">
                <a16:creationId xmlns:a16="http://schemas.microsoft.com/office/drawing/2014/main" id="{0937FB25-C970-3B48-B339-94AFBC1B0830}"/>
              </a:ext>
            </a:extLst>
          </p:cNvPr>
          <p:cNvSpPr/>
          <p:nvPr/>
        </p:nvSpPr>
        <p:spPr>
          <a:xfrm rot="16200000">
            <a:off x="7743348" y="4493429"/>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a:extLst>
              <a:ext uri="{FF2B5EF4-FFF2-40B4-BE49-F238E27FC236}">
                <a16:creationId xmlns:a16="http://schemas.microsoft.com/office/drawing/2014/main" id="{2F47D30D-335F-9F42-B88B-720588100C26}"/>
              </a:ext>
            </a:extLst>
          </p:cNvPr>
          <p:cNvPicPr>
            <a:picLocks noChangeAspect="1"/>
          </p:cNvPicPr>
          <p:nvPr/>
        </p:nvPicPr>
        <p:blipFill>
          <a:blip r:embed="rId7"/>
          <a:stretch>
            <a:fillRect/>
          </a:stretch>
        </p:blipFill>
        <p:spPr>
          <a:xfrm>
            <a:off x="6724489" y="3134022"/>
            <a:ext cx="830276" cy="330862"/>
          </a:xfrm>
          <a:prstGeom prst="rect">
            <a:avLst/>
          </a:prstGeom>
        </p:spPr>
      </p:pic>
    </p:spTree>
    <p:extLst>
      <p:ext uri="{BB962C8B-B14F-4D97-AF65-F5344CB8AC3E}">
        <p14:creationId xmlns:p14="http://schemas.microsoft.com/office/powerpoint/2010/main" val="345293016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7B35F49-F3AF-8044-A4AE-68529FF341FB}"/>
              </a:ext>
            </a:extLst>
          </p:cNvPr>
          <p:cNvCxnSpPr>
            <a:cxnSpLocks/>
          </p:cNvCxnSpPr>
          <p:nvPr/>
        </p:nvCxnSpPr>
        <p:spPr>
          <a:xfrm>
            <a:off x="340164" y="2894773"/>
            <a:ext cx="4174435" cy="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DE220BA-2953-E748-994C-87E7D4E1154F}"/>
              </a:ext>
            </a:extLst>
          </p:cNvPr>
          <p:cNvSpPr>
            <a:spLocks noChangeAspect="1"/>
          </p:cNvSpPr>
          <p:nvPr/>
        </p:nvSpPr>
        <p:spPr>
          <a:xfrm>
            <a:off x="5758022" y="308731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A07FFD8-BDCA-C24F-8C3E-5A002EEC882A}"/>
              </a:ext>
            </a:extLst>
          </p:cNvPr>
          <p:cNvSpPr>
            <a:spLocks noChangeAspect="1"/>
          </p:cNvSpPr>
          <p:nvPr/>
        </p:nvSpPr>
        <p:spPr>
          <a:xfrm>
            <a:off x="7697211" y="3127595"/>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873F51BE-66BC-D247-92F3-9732B64654A5}"/>
              </a:ext>
            </a:extLst>
          </p:cNvPr>
          <p:cNvSpPr txBox="1"/>
          <p:nvPr/>
        </p:nvSpPr>
        <p:spPr>
          <a:xfrm>
            <a:off x="7740715" y="3145529"/>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12" name="CustomShape 8">
            <a:extLst>
              <a:ext uri="{FF2B5EF4-FFF2-40B4-BE49-F238E27FC236}">
                <a16:creationId xmlns:a16="http://schemas.microsoft.com/office/drawing/2014/main" id="{D70D2946-7554-1045-85B2-5423FF80E09B}"/>
              </a:ext>
            </a:extLst>
          </p:cNvPr>
          <p:cNvSpPr/>
          <p:nvPr/>
        </p:nvSpPr>
        <p:spPr>
          <a:xfrm>
            <a:off x="5965310" y="317589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13" name="Straight Connector 12">
            <a:extLst>
              <a:ext uri="{FF2B5EF4-FFF2-40B4-BE49-F238E27FC236}">
                <a16:creationId xmlns:a16="http://schemas.microsoft.com/office/drawing/2014/main" id="{EB859B88-ACAA-D749-9265-D1811E088E81}"/>
              </a:ext>
            </a:extLst>
          </p:cNvPr>
          <p:cNvCxnSpPr>
            <a:cxnSpLocks/>
            <a:endCxn id="10" idx="1"/>
          </p:cNvCxnSpPr>
          <p:nvPr/>
        </p:nvCxnSpPr>
        <p:spPr>
          <a:xfrm>
            <a:off x="6705003" y="3556220"/>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181C8B2-9928-864F-A0E7-B155652612B5}"/>
              </a:ext>
            </a:extLst>
          </p:cNvPr>
          <p:cNvCxnSpPr>
            <a:cxnSpLocks/>
          </p:cNvCxnSpPr>
          <p:nvPr/>
        </p:nvCxnSpPr>
        <p:spPr>
          <a:xfrm flipH="1">
            <a:off x="6744760" y="3378031"/>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D205482-ED8A-A84F-88D0-5B4E00E4EFB5}"/>
              </a:ext>
            </a:extLst>
          </p:cNvPr>
          <p:cNvSpPr txBox="1"/>
          <p:nvPr/>
        </p:nvSpPr>
        <p:spPr>
          <a:xfrm>
            <a:off x="7033948" y="2819969"/>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16" name="Right Arrow 15">
            <a:extLst>
              <a:ext uri="{FF2B5EF4-FFF2-40B4-BE49-F238E27FC236}">
                <a16:creationId xmlns:a16="http://schemas.microsoft.com/office/drawing/2014/main" id="{92D416C9-2392-E04B-BE8E-28963FA58B6E}"/>
              </a:ext>
            </a:extLst>
          </p:cNvPr>
          <p:cNvSpPr/>
          <p:nvPr/>
        </p:nvSpPr>
        <p:spPr>
          <a:xfrm rot="16200000">
            <a:off x="5864685" y="4487002"/>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AE1DD9B1-52A9-7849-95FA-7B6DECF4C20C}"/>
              </a:ext>
            </a:extLst>
          </p:cNvPr>
          <p:cNvPicPr>
            <a:picLocks noChangeAspect="1"/>
          </p:cNvPicPr>
          <p:nvPr/>
        </p:nvPicPr>
        <p:blipFill>
          <a:blip r:embed="rId2"/>
          <a:stretch>
            <a:fillRect/>
          </a:stretch>
        </p:blipFill>
        <p:spPr>
          <a:xfrm>
            <a:off x="6786442" y="3620109"/>
            <a:ext cx="759059" cy="349827"/>
          </a:xfrm>
          <a:prstGeom prst="rect">
            <a:avLst/>
          </a:prstGeom>
        </p:spPr>
      </p:pic>
      <p:pic>
        <p:nvPicPr>
          <p:cNvPr id="18" name="Picture 17">
            <a:extLst>
              <a:ext uri="{FF2B5EF4-FFF2-40B4-BE49-F238E27FC236}">
                <a16:creationId xmlns:a16="http://schemas.microsoft.com/office/drawing/2014/main" id="{F73DAD1C-733F-0540-970E-99A5B6E3464F}"/>
              </a:ext>
            </a:extLst>
          </p:cNvPr>
          <p:cNvPicPr>
            <a:picLocks noChangeAspect="1"/>
          </p:cNvPicPr>
          <p:nvPr/>
        </p:nvPicPr>
        <p:blipFill>
          <a:blip r:embed="rId3"/>
          <a:stretch>
            <a:fillRect/>
          </a:stretch>
        </p:blipFill>
        <p:spPr>
          <a:xfrm>
            <a:off x="1143000" y="1895648"/>
            <a:ext cx="1625471" cy="526086"/>
          </a:xfrm>
          <a:prstGeom prst="rect">
            <a:avLst/>
          </a:prstGeom>
        </p:spPr>
      </p:pic>
      <p:pic>
        <p:nvPicPr>
          <p:cNvPr id="19" name="Picture 18">
            <a:extLst>
              <a:ext uri="{FF2B5EF4-FFF2-40B4-BE49-F238E27FC236}">
                <a16:creationId xmlns:a16="http://schemas.microsoft.com/office/drawing/2014/main" id="{1528CB99-DE70-0249-B8D8-7CA030E82ADA}"/>
              </a:ext>
            </a:extLst>
          </p:cNvPr>
          <p:cNvPicPr>
            <a:picLocks noChangeAspect="1"/>
          </p:cNvPicPr>
          <p:nvPr/>
        </p:nvPicPr>
        <p:blipFill>
          <a:blip r:embed="rId4"/>
          <a:stretch>
            <a:fillRect/>
          </a:stretch>
        </p:blipFill>
        <p:spPr>
          <a:xfrm>
            <a:off x="257669" y="887988"/>
            <a:ext cx="4409924" cy="796140"/>
          </a:xfrm>
          <a:prstGeom prst="rect">
            <a:avLst/>
          </a:prstGeom>
        </p:spPr>
      </p:pic>
      <p:pic>
        <p:nvPicPr>
          <p:cNvPr id="20" name="Picture 19">
            <a:extLst>
              <a:ext uri="{FF2B5EF4-FFF2-40B4-BE49-F238E27FC236}">
                <a16:creationId xmlns:a16="http://schemas.microsoft.com/office/drawing/2014/main" id="{E96EEF0D-955C-BA4C-A3C7-3900D6B0370D}"/>
              </a:ext>
            </a:extLst>
          </p:cNvPr>
          <p:cNvPicPr>
            <a:picLocks noChangeAspect="1"/>
          </p:cNvPicPr>
          <p:nvPr/>
        </p:nvPicPr>
        <p:blipFill>
          <a:blip r:embed="rId5"/>
          <a:stretch>
            <a:fillRect/>
          </a:stretch>
        </p:blipFill>
        <p:spPr>
          <a:xfrm>
            <a:off x="549446" y="3136406"/>
            <a:ext cx="1645920" cy="411480"/>
          </a:xfrm>
          <a:prstGeom prst="rect">
            <a:avLst/>
          </a:prstGeom>
        </p:spPr>
      </p:pic>
      <p:pic>
        <p:nvPicPr>
          <p:cNvPr id="21" name="Picture 20">
            <a:extLst>
              <a:ext uri="{FF2B5EF4-FFF2-40B4-BE49-F238E27FC236}">
                <a16:creationId xmlns:a16="http://schemas.microsoft.com/office/drawing/2014/main" id="{9E2639B6-4BF2-B44D-BCA1-3CE5AFB746F9}"/>
              </a:ext>
            </a:extLst>
          </p:cNvPr>
          <p:cNvPicPr>
            <a:picLocks noChangeAspect="1"/>
          </p:cNvPicPr>
          <p:nvPr/>
        </p:nvPicPr>
        <p:blipFill>
          <a:blip r:embed="rId6"/>
          <a:stretch>
            <a:fillRect/>
          </a:stretch>
        </p:blipFill>
        <p:spPr>
          <a:xfrm>
            <a:off x="562313" y="3834779"/>
            <a:ext cx="1645920" cy="411480"/>
          </a:xfrm>
          <a:prstGeom prst="rect">
            <a:avLst/>
          </a:prstGeom>
        </p:spPr>
      </p:pic>
      <p:pic>
        <p:nvPicPr>
          <p:cNvPr id="22" name="Picture 21">
            <a:extLst>
              <a:ext uri="{FF2B5EF4-FFF2-40B4-BE49-F238E27FC236}">
                <a16:creationId xmlns:a16="http://schemas.microsoft.com/office/drawing/2014/main" id="{2C48E03A-49CE-4642-84F2-6CB2CD67F041}"/>
              </a:ext>
            </a:extLst>
          </p:cNvPr>
          <p:cNvPicPr>
            <a:picLocks noChangeAspect="1"/>
          </p:cNvPicPr>
          <p:nvPr/>
        </p:nvPicPr>
        <p:blipFill>
          <a:blip r:embed="rId7"/>
          <a:stretch>
            <a:fillRect/>
          </a:stretch>
        </p:blipFill>
        <p:spPr>
          <a:xfrm>
            <a:off x="592840" y="4552092"/>
            <a:ext cx="1645920" cy="411480"/>
          </a:xfrm>
          <a:prstGeom prst="rect">
            <a:avLst/>
          </a:prstGeom>
        </p:spPr>
      </p:pic>
      <p:sp>
        <p:nvSpPr>
          <p:cNvPr id="23" name="CustomShape 8">
            <a:extLst>
              <a:ext uri="{FF2B5EF4-FFF2-40B4-BE49-F238E27FC236}">
                <a16:creationId xmlns:a16="http://schemas.microsoft.com/office/drawing/2014/main" id="{AA8562EF-03B9-AF40-A3BF-BFDD5FEC1015}"/>
              </a:ext>
            </a:extLst>
          </p:cNvPr>
          <p:cNvSpPr/>
          <p:nvPr/>
        </p:nvSpPr>
        <p:spPr>
          <a:xfrm rot="5400000">
            <a:off x="1519401" y="5055497"/>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Tree>
    <p:extLst>
      <p:ext uri="{BB962C8B-B14F-4D97-AF65-F5344CB8AC3E}">
        <p14:creationId xmlns:p14="http://schemas.microsoft.com/office/powerpoint/2010/main" val="236668211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stomShape 2">
            <a:extLst>
              <a:ext uri="{FF2B5EF4-FFF2-40B4-BE49-F238E27FC236}">
                <a16:creationId xmlns:a16="http://schemas.microsoft.com/office/drawing/2014/main" id="{FD04458C-62E5-41E9-9019-D334D27A2151}"/>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dirty="0">
                <a:solidFill>
                  <a:srgbClr val="000000"/>
                </a:solidFill>
                <a:latin typeface="Times New Roman"/>
              </a:rPr>
              <a:t>Loopy Belief Propagation</a:t>
            </a:r>
            <a:endParaRPr lang="en-US" sz="2400" spc="-1" dirty="0">
              <a:latin typeface="Arial"/>
            </a:endParaRPr>
          </a:p>
        </p:txBody>
      </p:sp>
      <p:sp>
        <p:nvSpPr>
          <p:cNvPr id="27" name="Oval 26">
            <a:extLst>
              <a:ext uri="{FF2B5EF4-FFF2-40B4-BE49-F238E27FC236}">
                <a16:creationId xmlns:a16="http://schemas.microsoft.com/office/drawing/2014/main" id="{13E442F5-BECB-E84F-BF42-8AD1E995C9F0}"/>
              </a:ext>
            </a:extLst>
          </p:cNvPr>
          <p:cNvSpPr>
            <a:spLocks noChangeAspect="1"/>
          </p:cNvSpPr>
          <p:nvPr/>
        </p:nvSpPr>
        <p:spPr>
          <a:xfrm>
            <a:off x="6040228" y="2922103"/>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EAAA4893-4AE2-CC45-B7D7-7A5D09BF07AA}"/>
              </a:ext>
            </a:extLst>
          </p:cNvPr>
          <p:cNvSpPr>
            <a:spLocks noChangeAspect="1"/>
          </p:cNvSpPr>
          <p:nvPr/>
        </p:nvSpPr>
        <p:spPr>
          <a:xfrm>
            <a:off x="7979417" y="2962386"/>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C5EBADC-93D7-4B4A-AEE3-34F4D8DD9B2B}"/>
              </a:ext>
            </a:extLst>
          </p:cNvPr>
          <p:cNvSpPr txBox="1"/>
          <p:nvPr/>
        </p:nvSpPr>
        <p:spPr>
          <a:xfrm>
            <a:off x="8022921" y="2980320"/>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30" name="CustomShape 8">
            <a:extLst>
              <a:ext uri="{FF2B5EF4-FFF2-40B4-BE49-F238E27FC236}">
                <a16:creationId xmlns:a16="http://schemas.microsoft.com/office/drawing/2014/main" id="{5D49C9B4-AF2E-1D45-9F0F-6B2DA70A6C08}"/>
              </a:ext>
            </a:extLst>
          </p:cNvPr>
          <p:cNvSpPr/>
          <p:nvPr/>
        </p:nvSpPr>
        <p:spPr>
          <a:xfrm>
            <a:off x="6247516" y="3010682"/>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31" name="Straight Connector 30">
            <a:extLst>
              <a:ext uri="{FF2B5EF4-FFF2-40B4-BE49-F238E27FC236}">
                <a16:creationId xmlns:a16="http://schemas.microsoft.com/office/drawing/2014/main" id="{267A9F5A-01C1-D14B-95C9-6DD2B79EA449}"/>
              </a:ext>
            </a:extLst>
          </p:cNvPr>
          <p:cNvCxnSpPr>
            <a:cxnSpLocks/>
            <a:endCxn id="28" idx="1"/>
          </p:cNvCxnSpPr>
          <p:nvPr/>
        </p:nvCxnSpPr>
        <p:spPr>
          <a:xfrm>
            <a:off x="6987209" y="3391011"/>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E81EC53-CD75-0844-98F3-8BC4ACA12155}"/>
              </a:ext>
            </a:extLst>
          </p:cNvPr>
          <p:cNvSpPr>
            <a:spLocks noChangeAspect="1"/>
          </p:cNvSpPr>
          <p:nvPr/>
        </p:nvSpPr>
        <p:spPr>
          <a:xfrm>
            <a:off x="2238507" y="2917134"/>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FC685735-3629-FB41-BB14-C16EF44B4715}"/>
              </a:ext>
            </a:extLst>
          </p:cNvPr>
          <p:cNvSpPr>
            <a:spLocks noChangeAspect="1"/>
          </p:cNvSpPr>
          <p:nvPr/>
        </p:nvSpPr>
        <p:spPr>
          <a:xfrm>
            <a:off x="4177696" y="2957417"/>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52">
            <a:extLst>
              <a:ext uri="{FF2B5EF4-FFF2-40B4-BE49-F238E27FC236}">
                <a16:creationId xmlns:a16="http://schemas.microsoft.com/office/drawing/2014/main" id="{4CF37C5C-551A-1E40-8557-ADF382049F9A}"/>
              </a:ext>
            </a:extLst>
          </p:cNvPr>
          <p:cNvSpPr txBox="1"/>
          <p:nvPr/>
        </p:nvSpPr>
        <p:spPr>
          <a:xfrm>
            <a:off x="4151627" y="3015108"/>
            <a:ext cx="979755" cy="646331"/>
          </a:xfrm>
          <a:prstGeom prst="rect">
            <a:avLst/>
          </a:prstGeom>
          <a:noFill/>
        </p:spPr>
        <p:txBody>
          <a:bodyPr wrap="none" rtlCol="0">
            <a:spAutoFit/>
          </a:bodyPr>
          <a:lstStyle/>
          <a:p>
            <a:r>
              <a:rPr lang="en-US" sz="3600" dirty="0">
                <a:latin typeface="Symbol" pitchFamily="2" charset="2"/>
              </a:rPr>
              <a:t>Y</a:t>
            </a:r>
            <a:r>
              <a:rPr lang="en-US" sz="3600" baseline="-25000" dirty="0">
                <a:latin typeface="Symbol" pitchFamily="2" charset="2"/>
              </a:rPr>
              <a:t>AB</a:t>
            </a:r>
            <a:endParaRPr lang="en-US" sz="1050" baseline="-25000" dirty="0">
              <a:latin typeface="Times New Roman" panose="02020603050405020304" pitchFamily="18" charset="0"/>
              <a:cs typeface="Times New Roman" panose="02020603050405020304" pitchFamily="18" charset="0"/>
            </a:endParaRPr>
          </a:p>
        </p:txBody>
      </p:sp>
      <p:sp>
        <p:nvSpPr>
          <p:cNvPr id="54" name="CustomShape 8">
            <a:extLst>
              <a:ext uri="{FF2B5EF4-FFF2-40B4-BE49-F238E27FC236}">
                <a16:creationId xmlns:a16="http://schemas.microsoft.com/office/drawing/2014/main" id="{22AFF32B-DB98-C64C-89E8-BF2257B2DCFA}"/>
              </a:ext>
            </a:extLst>
          </p:cNvPr>
          <p:cNvSpPr/>
          <p:nvPr/>
        </p:nvSpPr>
        <p:spPr>
          <a:xfrm>
            <a:off x="2445795" y="3005714"/>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A</a:t>
            </a:r>
            <a:endParaRPr lang="en-US" sz="4500" spc="-1" dirty="0">
              <a:latin typeface="Arial"/>
            </a:endParaRPr>
          </a:p>
        </p:txBody>
      </p:sp>
      <p:cxnSp>
        <p:nvCxnSpPr>
          <p:cNvPr id="55" name="Straight Connector 54">
            <a:extLst>
              <a:ext uri="{FF2B5EF4-FFF2-40B4-BE49-F238E27FC236}">
                <a16:creationId xmlns:a16="http://schemas.microsoft.com/office/drawing/2014/main" id="{C63CF39E-0C6C-A84E-B493-CE0D03FC8329}"/>
              </a:ext>
            </a:extLst>
          </p:cNvPr>
          <p:cNvCxnSpPr>
            <a:cxnSpLocks/>
            <a:endCxn id="52" idx="1"/>
          </p:cNvCxnSpPr>
          <p:nvPr/>
        </p:nvCxnSpPr>
        <p:spPr>
          <a:xfrm>
            <a:off x="3185487" y="3386042"/>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08A2B4-5FE5-1A43-A536-13040EF80D7A}"/>
              </a:ext>
            </a:extLst>
          </p:cNvPr>
          <p:cNvCxnSpPr>
            <a:cxnSpLocks/>
          </p:cNvCxnSpPr>
          <p:nvPr/>
        </p:nvCxnSpPr>
        <p:spPr>
          <a:xfrm>
            <a:off x="5029197" y="3381073"/>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DF560E1-41D5-8F4F-A0D1-2D86AE2D0EEC}"/>
              </a:ext>
            </a:extLst>
          </p:cNvPr>
          <p:cNvSpPr>
            <a:spLocks noChangeAspect="1"/>
          </p:cNvSpPr>
          <p:nvPr/>
        </p:nvSpPr>
        <p:spPr>
          <a:xfrm>
            <a:off x="390891" y="2976950"/>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a:extLst>
              <a:ext uri="{FF2B5EF4-FFF2-40B4-BE49-F238E27FC236}">
                <a16:creationId xmlns:a16="http://schemas.microsoft.com/office/drawing/2014/main" id="{B4A8F231-63A7-8845-BF06-5E0CEFCBC7AD}"/>
              </a:ext>
            </a:extLst>
          </p:cNvPr>
          <p:cNvSpPr txBox="1"/>
          <p:nvPr/>
        </p:nvSpPr>
        <p:spPr>
          <a:xfrm>
            <a:off x="434395" y="2994883"/>
            <a:ext cx="92044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A</a:t>
            </a:r>
            <a:endParaRPr lang="en-US" sz="1350" baseline="-25000"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76F93AE1-6F6C-8F4B-82DD-5EEC0191D470}"/>
              </a:ext>
            </a:extLst>
          </p:cNvPr>
          <p:cNvCxnSpPr>
            <a:cxnSpLocks/>
          </p:cNvCxnSpPr>
          <p:nvPr/>
        </p:nvCxnSpPr>
        <p:spPr>
          <a:xfrm>
            <a:off x="1242387" y="3381074"/>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E5B16C2-9F4A-1047-B9AF-3DF158D19F7E}"/>
              </a:ext>
            </a:extLst>
          </p:cNvPr>
          <p:cNvCxnSpPr>
            <a:cxnSpLocks/>
          </p:cNvCxnSpPr>
          <p:nvPr/>
        </p:nvCxnSpPr>
        <p:spPr>
          <a:xfrm>
            <a:off x="7026628" y="3536557"/>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F623CF3-0BAC-DA48-B9FC-B69C28B680DB}"/>
              </a:ext>
            </a:extLst>
          </p:cNvPr>
          <p:cNvSpPr txBox="1"/>
          <p:nvPr/>
        </p:nvSpPr>
        <p:spPr>
          <a:xfrm>
            <a:off x="7311185" y="3454861"/>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36" name="Right Arrow 35">
            <a:extLst>
              <a:ext uri="{FF2B5EF4-FFF2-40B4-BE49-F238E27FC236}">
                <a16:creationId xmlns:a16="http://schemas.microsoft.com/office/drawing/2014/main" id="{44F3C758-4F37-7147-876D-DBF38826AD8E}"/>
              </a:ext>
            </a:extLst>
          </p:cNvPr>
          <p:cNvSpPr/>
          <p:nvPr/>
        </p:nvSpPr>
        <p:spPr>
          <a:xfrm rot="16200000">
            <a:off x="8005509" y="4321793"/>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102BF071-6325-154E-A55F-04C50DC6EEC5}"/>
              </a:ext>
            </a:extLst>
          </p:cNvPr>
          <p:cNvPicPr>
            <a:picLocks noChangeAspect="1"/>
          </p:cNvPicPr>
          <p:nvPr/>
        </p:nvPicPr>
        <p:blipFill>
          <a:blip r:embed="rId2"/>
          <a:stretch>
            <a:fillRect/>
          </a:stretch>
        </p:blipFill>
        <p:spPr>
          <a:xfrm>
            <a:off x="7087800" y="2972546"/>
            <a:ext cx="774493" cy="363257"/>
          </a:xfrm>
          <a:prstGeom prst="rect">
            <a:avLst/>
          </a:prstGeom>
        </p:spPr>
      </p:pic>
      <p:pic>
        <p:nvPicPr>
          <p:cNvPr id="6" name="Picture 5">
            <a:extLst>
              <a:ext uri="{FF2B5EF4-FFF2-40B4-BE49-F238E27FC236}">
                <a16:creationId xmlns:a16="http://schemas.microsoft.com/office/drawing/2014/main" id="{595697EC-FA09-D447-9CF1-30257C02E795}"/>
              </a:ext>
            </a:extLst>
          </p:cNvPr>
          <p:cNvPicPr>
            <a:picLocks noChangeAspect="1"/>
          </p:cNvPicPr>
          <p:nvPr/>
        </p:nvPicPr>
        <p:blipFill>
          <a:blip r:embed="rId3"/>
          <a:stretch>
            <a:fillRect/>
          </a:stretch>
        </p:blipFill>
        <p:spPr>
          <a:xfrm>
            <a:off x="480236" y="4435294"/>
            <a:ext cx="4419600" cy="847725"/>
          </a:xfrm>
          <a:prstGeom prst="rect">
            <a:avLst/>
          </a:prstGeom>
        </p:spPr>
      </p:pic>
    </p:spTree>
    <p:extLst>
      <p:ext uri="{BB962C8B-B14F-4D97-AF65-F5344CB8AC3E}">
        <p14:creationId xmlns:p14="http://schemas.microsoft.com/office/powerpoint/2010/main" val="139522378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47D2921-5B16-AD4B-BFA5-27F178C097F6}"/>
              </a:ext>
            </a:extLst>
          </p:cNvPr>
          <p:cNvCxnSpPr>
            <a:cxnSpLocks/>
          </p:cNvCxnSpPr>
          <p:nvPr/>
        </p:nvCxnSpPr>
        <p:spPr>
          <a:xfrm>
            <a:off x="340164" y="2894773"/>
            <a:ext cx="4174435" cy="0"/>
          </a:xfrm>
          <a:prstGeom prst="line">
            <a:avLst/>
          </a:prstGeom>
          <a:ln w="50800">
            <a:prstDash val="dash"/>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00F11EF-E27C-CA43-89EE-529594207E11}"/>
              </a:ext>
            </a:extLst>
          </p:cNvPr>
          <p:cNvPicPr>
            <a:picLocks noChangeAspect="1"/>
          </p:cNvPicPr>
          <p:nvPr/>
        </p:nvPicPr>
        <p:blipFill>
          <a:blip r:embed="rId2"/>
          <a:stretch>
            <a:fillRect/>
          </a:stretch>
        </p:blipFill>
        <p:spPr>
          <a:xfrm>
            <a:off x="176878" y="1136072"/>
            <a:ext cx="3633122" cy="696870"/>
          </a:xfrm>
          <a:prstGeom prst="rect">
            <a:avLst/>
          </a:prstGeom>
        </p:spPr>
      </p:pic>
      <p:pic>
        <p:nvPicPr>
          <p:cNvPr id="9" name="Picture 8">
            <a:extLst>
              <a:ext uri="{FF2B5EF4-FFF2-40B4-BE49-F238E27FC236}">
                <a16:creationId xmlns:a16="http://schemas.microsoft.com/office/drawing/2014/main" id="{D3736F76-7814-9D4D-B2FD-A8192D7086E5}"/>
              </a:ext>
            </a:extLst>
          </p:cNvPr>
          <p:cNvPicPr>
            <a:picLocks noChangeAspect="1"/>
          </p:cNvPicPr>
          <p:nvPr/>
        </p:nvPicPr>
        <p:blipFill>
          <a:blip r:embed="rId3"/>
          <a:stretch>
            <a:fillRect/>
          </a:stretch>
        </p:blipFill>
        <p:spPr>
          <a:xfrm>
            <a:off x="1160557" y="2200031"/>
            <a:ext cx="1212526" cy="378023"/>
          </a:xfrm>
          <a:prstGeom prst="rect">
            <a:avLst/>
          </a:prstGeom>
        </p:spPr>
      </p:pic>
      <p:pic>
        <p:nvPicPr>
          <p:cNvPr id="10" name="Picture 9">
            <a:extLst>
              <a:ext uri="{FF2B5EF4-FFF2-40B4-BE49-F238E27FC236}">
                <a16:creationId xmlns:a16="http://schemas.microsoft.com/office/drawing/2014/main" id="{D9E20EE8-0668-F84F-A68B-8463E55049FE}"/>
              </a:ext>
            </a:extLst>
          </p:cNvPr>
          <p:cNvPicPr>
            <a:picLocks noChangeAspect="1"/>
          </p:cNvPicPr>
          <p:nvPr/>
        </p:nvPicPr>
        <p:blipFill>
          <a:blip r:embed="rId4"/>
          <a:stretch>
            <a:fillRect/>
          </a:stretch>
        </p:blipFill>
        <p:spPr>
          <a:xfrm>
            <a:off x="265030" y="3211493"/>
            <a:ext cx="2108053" cy="376184"/>
          </a:xfrm>
          <a:prstGeom prst="rect">
            <a:avLst/>
          </a:prstGeom>
        </p:spPr>
      </p:pic>
      <p:pic>
        <p:nvPicPr>
          <p:cNvPr id="11" name="Picture 10">
            <a:extLst>
              <a:ext uri="{FF2B5EF4-FFF2-40B4-BE49-F238E27FC236}">
                <a16:creationId xmlns:a16="http://schemas.microsoft.com/office/drawing/2014/main" id="{67DAB43A-B667-0340-BC36-DFF3C41FD6F3}"/>
              </a:ext>
            </a:extLst>
          </p:cNvPr>
          <p:cNvPicPr>
            <a:picLocks noChangeAspect="1"/>
          </p:cNvPicPr>
          <p:nvPr/>
        </p:nvPicPr>
        <p:blipFill>
          <a:blip r:embed="rId5"/>
          <a:stretch>
            <a:fillRect/>
          </a:stretch>
        </p:blipFill>
        <p:spPr>
          <a:xfrm>
            <a:off x="265030" y="3891470"/>
            <a:ext cx="2108053" cy="376185"/>
          </a:xfrm>
          <a:prstGeom prst="rect">
            <a:avLst/>
          </a:prstGeom>
        </p:spPr>
      </p:pic>
      <p:pic>
        <p:nvPicPr>
          <p:cNvPr id="12" name="Picture 11">
            <a:extLst>
              <a:ext uri="{FF2B5EF4-FFF2-40B4-BE49-F238E27FC236}">
                <a16:creationId xmlns:a16="http://schemas.microsoft.com/office/drawing/2014/main" id="{2BC09991-3336-6A4C-A03B-2EE7F446A214}"/>
              </a:ext>
            </a:extLst>
          </p:cNvPr>
          <p:cNvPicPr>
            <a:picLocks noChangeAspect="1"/>
          </p:cNvPicPr>
          <p:nvPr/>
        </p:nvPicPr>
        <p:blipFill>
          <a:blip r:embed="rId6"/>
          <a:stretch>
            <a:fillRect/>
          </a:stretch>
        </p:blipFill>
        <p:spPr>
          <a:xfrm>
            <a:off x="265030" y="4570441"/>
            <a:ext cx="2108053" cy="376184"/>
          </a:xfrm>
          <a:prstGeom prst="rect">
            <a:avLst/>
          </a:prstGeom>
        </p:spPr>
      </p:pic>
      <p:sp>
        <p:nvSpPr>
          <p:cNvPr id="13" name="CustomShape 8">
            <a:extLst>
              <a:ext uri="{FF2B5EF4-FFF2-40B4-BE49-F238E27FC236}">
                <a16:creationId xmlns:a16="http://schemas.microsoft.com/office/drawing/2014/main" id="{41CE731F-8FB7-8747-98B8-920CD5CCD1F6}"/>
              </a:ext>
            </a:extLst>
          </p:cNvPr>
          <p:cNvSpPr/>
          <p:nvPr/>
        </p:nvSpPr>
        <p:spPr>
          <a:xfrm rot="5400000">
            <a:off x="1095169" y="5017604"/>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14" name="Oval 13">
            <a:extLst>
              <a:ext uri="{FF2B5EF4-FFF2-40B4-BE49-F238E27FC236}">
                <a16:creationId xmlns:a16="http://schemas.microsoft.com/office/drawing/2014/main" id="{64968796-3A3F-FA42-9125-8C8C118941E5}"/>
              </a:ext>
            </a:extLst>
          </p:cNvPr>
          <p:cNvSpPr>
            <a:spLocks noChangeAspect="1"/>
          </p:cNvSpPr>
          <p:nvPr/>
        </p:nvSpPr>
        <p:spPr>
          <a:xfrm>
            <a:off x="5745244" y="3057412"/>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6F4A7F69-1514-D844-A463-92ECDBEC91D2}"/>
              </a:ext>
            </a:extLst>
          </p:cNvPr>
          <p:cNvSpPr>
            <a:spLocks noChangeAspect="1"/>
          </p:cNvSpPr>
          <p:nvPr/>
        </p:nvSpPr>
        <p:spPr>
          <a:xfrm>
            <a:off x="7684433" y="3097695"/>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8D17FCBB-29A6-CF46-9753-C0BF1FF79379}"/>
              </a:ext>
            </a:extLst>
          </p:cNvPr>
          <p:cNvSpPr txBox="1"/>
          <p:nvPr/>
        </p:nvSpPr>
        <p:spPr>
          <a:xfrm>
            <a:off x="7727937" y="3115629"/>
            <a:ext cx="89960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B</a:t>
            </a:r>
            <a:endParaRPr lang="en-US" sz="1350" baseline="-25000" dirty="0">
              <a:latin typeface="Times New Roman" panose="02020603050405020304" pitchFamily="18" charset="0"/>
              <a:cs typeface="Times New Roman" panose="02020603050405020304" pitchFamily="18" charset="0"/>
            </a:endParaRPr>
          </a:p>
        </p:txBody>
      </p:sp>
      <p:sp>
        <p:nvSpPr>
          <p:cNvPr id="17" name="CustomShape 8">
            <a:extLst>
              <a:ext uri="{FF2B5EF4-FFF2-40B4-BE49-F238E27FC236}">
                <a16:creationId xmlns:a16="http://schemas.microsoft.com/office/drawing/2014/main" id="{01CB03AC-FD09-9B44-B40A-90AA9993C415}"/>
              </a:ext>
            </a:extLst>
          </p:cNvPr>
          <p:cNvSpPr/>
          <p:nvPr/>
        </p:nvSpPr>
        <p:spPr>
          <a:xfrm>
            <a:off x="5952532" y="3145991"/>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B</a:t>
            </a:r>
            <a:endParaRPr lang="en-US" sz="4500" spc="-1" dirty="0">
              <a:latin typeface="Arial"/>
            </a:endParaRPr>
          </a:p>
        </p:txBody>
      </p:sp>
      <p:cxnSp>
        <p:nvCxnSpPr>
          <p:cNvPr id="18" name="Straight Connector 17">
            <a:extLst>
              <a:ext uri="{FF2B5EF4-FFF2-40B4-BE49-F238E27FC236}">
                <a16:creationId xmlns:a16="http://schemas.microsoft.com/office/drawing/2014/main" id="{C196CF2E-B7BB-944C-9F41-9EF207EE5F82}"/>
              </a:ext>
            </a:extLst>
          </p:cNvPr>
          <p:cNvCxnSpPr>
            <a:cxnSpLocks/>
            <a:endCxn id="15" idx="1"/>
          </p:cNvCxnSpPr>
          <p:nvPr/>
        </p:nvCxnSpPr>
        <p:spPr>
          <a:xfrm>
            <a:off x="6692224" y="3526320"/>
            <a:ext cx="992209"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BF28504-633E-264A-91BB-C344915D933F}"/>
              </a:ext>
            </a:extLst>
          </p:cNvPr>
          <p:cNvCxnSpPr>
            <a:cxnSpLocks/>
          </p:cNvCxnSpPr>
          <p:nvPr/>
        </p:nvCxnSpPr>
        <p:spPr>
          <a:xfrm>
            <a:off x="6731644" y="3671866"/>
            <a:ext cx="8555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B5CABE2-2AB6-0E46-A3F3-6A6CEEB6B5DA}"/>
              </a:ext>
            </a:extLst>
          </p:cNvPr>
          <p:cNvSpPr txBox="1"/>
          <p:nvPr/>
        </p:nvSpPr>
        <p:spPr>
          <a:xfrm>
            <a:off x="7016200" y="3590170"/>
            <a:ext cx="362600" cy="553998"/>
          </a:xfrm>
          <a:prstGeom prst="rect">
            <a:avLst/>
          </a:prstGeom>
          <a:noFill/>
        </p:spPr>
        <p:txBody>
          <a:bodyPr wrap="none" rtlCol="0">
            <a:spAutoFit/>
          </a:bodyPr>
          <a:lstStyle/>
          <a:p>
            <a:r>
              <a:rPr lang="en-US" sz="3000" i="1" dirty="0" err="1">
                <a:latin typeface="Times New Roman" panose="02020603050405020304" pitchFamily="18" charset="0"/>
                <a:cs typeface="Times New Roman" panose="02020603050405020304" pitchFamily="18" charset="0"/>
              </a:rPr>
              <a:t>t</a:t>
            </a:r>
            <a:r>
              <a:rPr lang="en-US" sz="3000" i="1" baseline="-25000" dirty="0" err="1">
                <a:latin typeface="Times New Roman" panose="02020603050405020304" pitchFamily="18" charset="0"/>
                <a:cs typeface="Times New Roman" panose="02020603050405020304" pitchFamily="18" charset="0"/>
              </a:rPr>
              <a:t>i</a:t>
            </a:r>
            <a:endParaRPr lang="en-US" sz="3000" i="1" baseline="-25000" dirty="0">
              <a:latin typeface="Times New Roman" panose="02020603050405020304" pitchFamily="18" charset="0"/>
              <a:cs typeface="Times New Roman" panose="02020603050405020304" pitchFamily="18" charset="0"/>
            </a:endParaRPr>
          </a:p>
        </p:txBody>
      </p:sp>
      <p:sp>
        <p:nvSpPr>
          <p:cNvPr id="21" name="Right Arrow 20">
            <a:extLst>
              <a:ext uri="{FF2B5EF4-FFF2-40B4-BE49-F238E27FC236}">
                <a16:creationId xmlns:a16="http://schemas.microsoft.com/office/drawing/2014/main" id="{CFA8D21A-4EE0-9B45-9C89-BC731FBFF4FD}"/>
              </a:ext>
            </a:extLst>
          </p:cNvPr>
          <p:cNvSpPr/>
          <p:nvPr/>
        </p:nvSpPr>
        <p:spPr>
          <a:xfrm rot="16200000">
            <a:off x="7710524" y="4457102"/>
            <a:ext cx="775252" cy="409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a:extLst>
              <a:ext uri="{FF2B5EF4-FFF2-40B4-BE49-F238E27FC236}">
                <a16:creationId xmlns:a16="http://schemas.microsoft.com/office/drawing/2014/main" id="{F8702C9B-4630-C84F-8E3B-B79ECA264544}"/>
              </a:ext>
            </a:extLst>
          </p:cNvPr>
          <p:cNvPicPr>
            <a:picLocks noChangeAspect="1"/>
          </p:cNvPicPr>
          <p:nvPr/>
        </p:nvPicPr>
        <p:blipFill>
          <a:blip r:embed="rId7"/>
          <a:stretch>
            <a:fillRect/>
          </a:stretch>
        </p:blipFill>
        <p:spPr>
          <a:xfrm>
            <a:off x="6792815" y="3107855"/>
            <a:ext cx="774493" cy="363257"/>
          </a:xfrm>
          <a:prstGeom prst="rect">
            <a:avLst/>
          </a:prstGeom>
        </p:spPr>
      </p:pic>
    </p:spTree>
    <p:extLst>
      <p:ext uri="{BB962C8B-B14F-4D97-AF65-F5344CB8AC3E}">
        <p14:creationId xmlns:p14="http://schemas.microsoft.com/office/powerpoint/2010/main" val="179263004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D6C9E70A-244A-B741-AF6F-C457A58CC7E0}"/>
              </a:ext>
            </a:extLst>
          </p:cNvPr>
          <p:cNvSpPr/>
          <p:nvPr/>
        </p:nvSpPr>
        <p:spPr>
          <a:xfrm>
            <a:off x="95667" y="1843795"/>
            <a:ext cx="6966441" cy="3946144"/>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1050" spc="-1" dirty="0">
                <a:solidFill>
                  <a:srgbClr val="FFFF00"/>
                </a:solidFill>
                <a:latin typeface="Courier New"/>
              </a:rPr>
              <a:t># Try loopy passes. Note: No root node choice necessary.</a:t>
            </a:r>
          </a:p>
          <a:p>
            <a:pPr>
              <a:lnSpc>
                <a:spcPct val="100000"/>
              </a:lnSpc>
            </a:pPr>
            <a:r>
              <a:rPr lang="en-US" sz="1050" spc="-1" dirty="0" err="1">
                <a:solidFill>
                  <a:srgbClr val="FFFFFF"/>
                </a:solidFill>
                <a:latin typeface="Courier New"/>
              </a:rPr>
              <a:t>msg.cont.info.loopy</a:t>
            </a:r>
            <a:r>
              <a:rPr lang="en-US" sz="1050" spc="-1" dirty="0">
                <a:solidFill>
                  <a:srgbClr val="FFFFFF"/>
                </a:solidFill>
                <a:latin typeface="Courier New"/>
              </a:rPr>
              <a:t> &lt;- </a:t>
            </a:r>
            <a:r>
              <a:rPr lang="en-US" sz="1050" spc="-1" dirty="0" err="1">
                <a:solidFill>
                  <a:srgbClr val="FFFFFF"/>
                </a:solidFill>
                <a:latin typeface="Courier New"/>
              </a:rPr>
              <a:t>init.loopy.message.storage</a:t>
            </a:r>
            <a:r>
              <a:rPr lang="en-US" sz="1050" spc="-1" dirty="0">
                <a:solidFill>
                  <a:srgbClr val="FFFFFF"/>
                </a:solidFill>
                <a:latin typeface="Courier New"/>
              </a:rPr>
              <a:t>(</a:t>
            </a:r>
            <a:r>
              <a:rPr lang="en-US" sz="1050" spc="-1" dirty="0" err="1">
                <a:solidFill>
                  <a:srgbClr val="FFFFFF"/>
                </a:solidFill>
                <a:latin typeface="Courier New"/>
              </a:rPr>
              <a:t>pwfg</a:t>
            </a:r>
            <a:r>
              <a:rPr lang="en-US" sz="1050" spc="-1" dirty="0">
                <a:solidFill>
                  <a:srgbClr val="FFFFFF"/>
                </a:solidFill>
                <a:latin typeface="Courier New"/>
              </a:rPr>
              <a:t>)</a:t>
            </a:r>
          </a:p>
          <a:p>
            <a:pPr>
              <a:lnSpc>
                <a:spcPct val="100000"/>
              </a:lnSpc>
            </a:pPr>
            <a:r>
              <a:rPr lang="en-US" sz="1050" spc="-1" dirty="0" err="1">
                <a:solidFill>
                  <a:srgbClr val="FFFFFF"/>
                </a:solidFill>
                <a:latin typeface="Courier New"/>
              </a:rPr>
              <a:t>msg.bxs.loopy</a:t>
            </a:r>
            <a:r>
              <a:rPr lang="en-US" sz="1050" spc="-1" dirty="0">
                <a:solidFill>
                  <a:srgbClr val="FFFFFF"/>
                </a:solidFill>
                <a:latin typeface="Courier New"/>
              </a:rPr>
              <a:t>       &lt;- </a:t>
            </a:r>
            <a:r>
              <a:rPr lang="en-US" sz="1050" spc="-1" dirty="0" err="1">
                <a:solidFill>
                  <a:srgbClr val="FFFFFF"/>
                </a:solidFill>
                <a:latin typeface="Courier New"/>
              </a:rPr>
              <a:t>msg.cont.info.loopy$message.container</a:t>
            </a:r>
            <a:endParaRPr lang="en-US" sz="1050" spc="-1" dirty="0">
              <a:solidFill>
                <a:srgbClr val="FFFFFF"/>
              </a:solidFill>
              <a:latin typeface="Courier New"/>
            </a:endParaRPr>
          </a:p>
          <a:p>
            <a:pPr>
              <a:lnSpc>
                <a:spcPct val="100000"/>
              </a:lnSpc>
            </a:pPr>
            <a:r>
              <a:rPr lang="en-US" sz="1050" spc="-1" dirty="0" err="1">
                <a:solidFill>
                  <a:srgbClr val="FFFFFF"/>
                </a:solidFill>
                <a:latin typeface="Courier New"/>
              </a:rPr>
              <a:t>msg.sch.loopy</a:t>
            </a:r>
            <a:r>
              <a:rPr lang="en-US" sz="1050" spc="-1" dirty="0">
                <a:solidFill>
                  <a:srgbClr val="FFFFFF"/>
                </a:solidFill>
                <a:latin typeface="Courier New"/>
              </a:rPr>
              <a:t>       &lt;- </a:t>
            </a:r>
            <a:r>
              <a:rPr lang="en-US" sz="1050" spc="-1" dirty="0" err="1">
                <a:solidFill>
                  <a:srgbClr val="FFFFFF"/>
                </a:solidFill>
                <a:latin typeface="Courier New"/>
              </a:rPr>
              <a:t>msg.cont.info.loopy$message.schedule.mat</a:t>
            </a:r>
            <a:endParaRPr lang="en-US" sz="1050" spc="-1" dirty="0">
              <a:solidFill>
                <a:srgbClr val="FFFFFF"/>
              </a:solidFill>
              <a:latin typeface="Courier New"/>
            </a:endParaRPr>
          </a:p>
          <a:p>
            <a:pPr>
              <a:lnSpc>
                <a:spcPct val="100000"/>
              </a:lnSpc>
            </a:pPr>
            <a:endParaRPr lang="en-US" sz="1050" spc="-1" dirty="0">
              <a:solidFill>
                <a:srgbClr val="FFFFFF"/>
              </a:solidFill>
              <a:latin typeface="Courier New"/>
            </a:endParaRPr>
          </a:p>
          <a:p>
            <a:pPr>
              <a:lnSpc>
                <a:spcPct val="100000"/>
              </a:lnSpc>
            </a:pPr>
            <a:r>
              <a:rPr lang="en-US" sz="1050" spc="-1" dirty="0">
                <a:solidFill>
                  <a:srgbClr val="FFFF00"/>
                </a:solidFill>
                <a:latin typeface="Courier New"/>
              </a:rPr>
              <a:t># Loopy Pass messages according to schedule:</a:t>
            </a:r>
          </a:p>
          <a:p>
            <a:pPr>
              <a:lnSpc>
                <a:spcPct val="100000"/>
              </a:lnSpc>
            </a:pPr>
            <a:r>
              <a:rPr lang="en-US" sz="1050" spc="-1" dirty="0" err="1">
                <a:solidFill>
                  <a:srgbClr val="FFFFFF"/>
                </a:solidFill>
                <a:latin typeface="Courier New"/>
              </a:rPr>
              <a:t>max.iter</a:t>
            </a:r>
            <a:r>
              <a:rPr lang="en-US" sz="1050" spc="-1" dirty="0">
                <a:solidFill>
                  <a:srgbClr val="FFFFFF"/>
                </a:solidFill>
                <a:latin typeface="Courier New"/>
              </a:rPr>
              <a:t> &lt;- 3</a:t>
            </a:r>
          </a:p>
          <a:p>
            <a:pPr>
              <a:lnSpc>
                <a:spcPct val="100000"/>
              </a:lnSpc>
            </a:pPr>
            <a:r>
              <a:rPr lang="en-US" sz="1050" spc="-1" dirty="0">
                <a:solidFill>
                  <a:srgbClr val="FFFFFF"/>
                </a:solidFill>
                <a:latin typeface="Courier New"/>
              </a:rPr>
              <a:t>for(</a:t>
            </a:r>
            <a:r>
              <a:rPr lang="en-US" sz="1050" spc="-1" dirty="0" err="1">
                <a:solidFill>
                  <a:srgbClr val="FFFFFF"/>
                </a:solidFill>
                <a:latin typeface="Courier New"/>
              </a:rPr>
              <a:t>iter</a:t>
            </a:r>
            <a:r>
              <a:rPr lang="en-US" sz="1050" spc="-1" dirty="0">
                <a:solidFill>
                  <a:srgbClr val="FFFFFF"/>
                </a:solidFill>
                <a:latin typeface="Courier New"/>
              </a:rPr>
              <a:t> in 1:max.iter){</a:t>
            </a:r>
          </a:p>
          <a:p>
            <a:pPr>
              <a:lnSpc>
                <a:spcPct val="100000"/>
              </a:lnSpc>
            </a:pPr>
            <a:r>
              <a:rPr lang="en-US" sz="1050" spc="-1" dirty="0">
                <a:solidFill>
                  <a:srgbClr val="FFFFFF"/>
                </a:solidFill>
                <a:latin typeface="Courier New"/>
              </a:rPr>
              <a:t>  for(</a:t>
            </a:r>
            <a:r>
              <a:rPr lang="en-US" sz="1050" spc="-1" dirty="0" err="1">
                <a:solidFill>
                  <a:srgbClr val="FFFFFF"/>
                </a:solidFill>
                <a:latin typeface="Courier New"/>
              </a:rPr>
              <a:t>i</a:t>
            </a:r>
            <a:r>
              <a:rPr lang="en-US" sz="1050" spc="-1" dirty="0">
                <a:solidFill>
                  <a:srgbClr val="FFFFFF"/>
                </a:solidFill>
                <a:latin typeface="Courier New"/>
              </a:rPr>
              <a:t> in 1:nrow(</a:t>
            </a:r>
            <a:r>
              <a:rPr lang="en-US" sz="1050" spc="-1" dirty="0" err="1">
                <a:solidFill>
                  <a:srgbClr val="FFFFFF"/>
                </a:solidFill>
                <a:latin typeface="Courier New"/>
              </a:rPr>
              <a:t>msg.sch.loopy</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msg.num</a:t>
            </a:r>
            <a:r>
              <a:rPr lang="en-US" sz="1050" spc="-1" dirty="0">
                <a:solidFill>
                  <a:srgbClr val="FFFFFF"/>
                </a:solidFill>
                <a:latin typeface="Courier New"/>
              </a:rPr>
              <a:t> &lt;- </a:t>
            </a:r>
            <a:r>
              <a:rPr lang="en-US" sz="1050" spc="-1" dirty="0" err="1">
                <a:solidFill>
                  <a:srgbClr val="FFFFFF"/>
                </a:solidFill>
                <a:latin typeface="Courier New"/>
              </a:rPr>
              <a:t>i</a:t>
            </a:r>
            <a:endParaRPr lang="en-US" sz="1050" spc="-1" dirty="0">
              <a:solidFill>
                <a:srgbClr val="FFFFFF"/>
              </a:solidFill>
              <a:latin typeface="Courier New"/>
            </a:endParaRPr>
          </a:p>
          <a:p>
            <a:pPr>
              <a:lnSpc>
                <a:spcPct val="100000"/>
              </a:lnSpc>
            </a:pPr>
            <a:r>
              <a:rPr lang="en-US" sz="1050" spc="-1" dirty="0">
                <a:solidFill>
                  <a:srgbClr val="FFFFFF"/>
                </a:solidFill>
                <a:latin typeface="Courier New"/>
              </a:rPr>
              <a:t>    print(</a:t>
            </a:r>
            <a:r>
              <a:rPr lang="en-US" sz="1050" spc="-1" dirty="0" err="1">
                <a:solidFill>
                  <a:srgbClr val="FFFFFF"/>
                </a:solidFill>
                <a:latin typeface="Courier New"/>
              </a:rPr>
              <a:t>msg.sch.loopy</a:t>
            </a:r>
            <a:r>
              <a:rPr lang="en-US" sz="1050" spc="-1" dirty="0">
                <a:solidFill>
                  <a:srgbClr val="FFFFFF"/>
                </a:solidFill>
                <a:latin typeface="Courier New"/>
              </a:rPr>
              <a:t>[</a:t>
            </a:r>
            <a:r>
              <a:rPr lang="en-US" sz="1050" spc="-1" dirty="0" err="1">
                <a:solidFill>
                  <a:srgbClr val="FFFFFF"/>
                </a:solidFill>
                <a:latin typeface="Courier New"/>
              </a:rPr>
              <a:t>msg.num</a:t>
            </a:r>
            <a:r>
              <a:rPr lang="en-US" sz="1050" spc="-1" dirty="0">
                <a:solidFill>
                  <a:srgbClr val="FFFFFF"/>
                </a:solidFill>
                <a:latin typeface="Courier New"/>
              </a:rPr>
              <a:t>,])                             </a:t>
            </a:r>
            <a:r>
              <a:rPr lang="en-US" sz="1050" spc="-1" dirty="0">
                <a:solidFill>
                  <a:srgbClr val="FFFF00"/>
                </a:solidFill>
                <a:latin typeface="Courier New"/>
              </a:rPr>
              <a:t># message info</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msg.nd.nmes</a:t>
            </a:r>
            <a:r>
              <a:rPr lang="en-US" sz="1050" spc="-1" dirty="0">
                <a:solidFill>
                  <a:srgbClr val="FFFFFF"/>
                </a:solidFill>
                <a:latin typeface="Courier New"/>
              </a:rPr>
              <a:t> &lt;- </a:t>
            </a:r>
            <a:r>
              <a:rPr lang="en-US" sz="1050" spc="-1" dirty="0" err="1">
                <a:solidFill>
                  <a:srgbClr val="FFFFFF"/>
                </a:solidFill>
                <a:latin typeface="Courier New"/>
              </a:rPr>
              <a:t>as.character</a:t>
            </a:r>
            <a:r>
              <a:rPr lang="en-US" sz="1050" spc="-1" dirty="0">
                <a:solidFill>
                  <a:srgbClr val="FFFFFF"/>
                </a:solidFill>
                <a:latin typeface="Courier New"/>
              </a:rPr>
              <a:t>(</a:t>
            </a:r>
            <a:r>
              <a:rPr lang="en-US" sz="1050" spc="-1" dirty="0" err="1">
                <a:solidFill>
                  <a:srgbClr val="FFFFFF"/>
                </a:solidFill>
                <a:latin typeface="Courier New"/>
              </a:rPr>
              <a:t>msg.sch.loopy</a:t>
            </a:r>
            <a:r>
              <a:rPr lang="en-US" sz="1050" spc="-1" dirty="0">
                <a:solidFill>
                  <a:srgbClr val="FFFFFF"/>
                </a:solidFill>
                <a:latin typeface="Courier New"/>
              </a:rPr>
              <a:t>[</a:t>
            </a:r>
            <a:r>
              <a:rPr lang="en-US" sz="1050" spc="-1" dirty="0" err="1">
                <a:solidFill>
                  <a:srgbClr val="FFFFFF"/>
                </a:solidFill>
                <a:latin typeface="Courier New"/>
              </a:rPr>
              <a:t>msg.num,c</a:t>
            </a:r>
            <a:r>
              <a:rPr lang="en-US" sz="1050" spc="-1" dirty="0">
                <a:solidFill>
                  <a:srgbClr val="FFFFFF"/>
                </a:solidFill>
                <a:latin typeface="Courier New"/>
              </a:rPr>
              <a:t>(2,3)]) </a:t>
            </a:r>
            <a:r>
              <a:rPr lang="en-US" sz="1050" spc="-1" dirty="0">
                <a:solidFill>
                  <a:srgbClr val="FFFF00"/>
                </a:solidFill>
                <a:latin typeface="Courier New"/>
              </a:rPr>
              <a:t># start-end msg</a:t>
            </a:r>
          </a:p>
          <a:p>
            <a:pPr>
              <a:lnSpc>
                <a:spcPct val="100000"/>
              </a:lnSpc>
            </a:pPr>
            <a:endParaRPr lang="en-US" sz="1050" spc="-1" dirty="0">
              <a:solidFill>
                <a:srgbClr val="FFFFFF"/>
              </a:solidFill>
              <a:latin typeface="Courier New"/>
            </a:endParaRP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msg.info</a:t>
            </a:r>
            <a:r>
              <a:rPr lang="en-US" sz="1050" spc="-1" dirty="0">
                <a:solidFill>
                  <a:srgbClr val="FFFFFF"/>
                </a:solidFill>
                <a:latin typeface="Courier New"/>
              </a:rPr>
              <a:t> &lt;- </a:t>
            </a:r>
            <a:r>
              <a:rPr lang="en-US" sz="1050" spc="-1" dirty="0" err="1">
                <a:solidFill>
                  <a:srgbClr val="FFFFFF"/>
                </a:solidFill>
                <a:latin typeface="Courier New"/>
              </a:rPr>
              <a:t>pass.message</a:t>
            </a:r>
            <a:r>
              <a:rPr lang="en-US" sz="1050" spc="-1" dirty="0">
                <a:solidFill>
                  <a:srgbClr val="FFFFFF"/>
                </a:solidFill>
                <a:latin typeface="Courier New"/>
              </a:rPr>
              <a:t>(</a:t>
            </a:r>
            <a:r>
              <a:rPr lang="en-US" sz="1050" spc="-1" dirty="0" err="1">
                <a:solidFill>
                  <a:srgbClr val="FFFFFF"/>
                </a:solidFill>
                <a:latin typeface="Courier New"/>
              </a:rPr>
              <a:t>start.node</a:t>
            </a:r>
            <a:r>
              <a:rPr lang="en-US" sz="1050" spc="-1" dirty="0">
                <a:solidFill>
                  <a:srgbClr val="FFFFFF"/>
                </a:solidFill>
                <a:latin typeface="Courier New"/>
              </a:rPr>
              <a:t> = </a:t>
            </a:r>
            <a:r>
              <a:rPr lang="en-US" sz="1050" spc="-1" dirty="0" err="1">
                <a:solidFill>
                  <a:srgbClr val="FFFFFF"/>
                </a:solidFill>
                <a:latin typeface="Courier New"/>
              </a:rPr>
              <a:t>msg.nd.nmes</a:t>
            </a:r>
            <a:r>
              <a:rPr lang="en-US" sz="1050" spc="-1" dirty="0">
                <a:solidFill>
                  <a:srgbClr val="FFFFFF"/>
                </a:solidFill>
                <a:latin typeface="Courier New"/>
              </a:rPr>
              <a:t>[1],</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end.node</a:t>
            </a:r>
            <a:r>
              <a:rPr lang="en-US" sz="1050" spc="-1" dirty="0">
                <a:solidFill>
                  <a:srgbClr val="FFFFFF"/>
                </a:solidFill>
                <a:latin typeface="Courier New"/>
              </a:rPr>
              <a:t>   = </a:t>
            </a:r>
            <a:r>
              <a:rPr lang="en-US" sz="1050" spc="-1" dirty="0" err="1">
                <a:solidFill>
                  <a:srgbClr val="FFFFFF"/>
                </a:solidFill>
                <a:latin typeface="Courier New"/>
              </a:rPr>
              <a:t>msg.nd.nmes</a:t>
            </a:r>
            <a:r>
              <a:rPr lang="en-US" sz="1050" spc="-1" dirty="0">
                <a:solidFill>
                  <a:srgbClr val="FFFFFF"/>
                </a:solidFill>
                <a:latin typeface="Courier New"/>
              </a:rPr>
              <a:t>[2],</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factor.graph</a:t>
            </a:r>
            <a:r>
              <a:rPr lang="en-US" sz="1050" spc="-1" dirty="0">
                <a:solidFill>
                  <a:srgbClr val="FFFFFF"/>
                </a:solidFill>
                <a:latin typeface="Courier New"/>
              </a:rPr>
              <a:t> = </a:t>
            </a:r>
            <a:r>
              <a:rPr lang="en-US" sz="1050" spc="-1" dirty="0" err="1">
                <a:solidFill>
                  <a:srgbClr val="FFFFFF"/>
                </a:solidFill>
                <a:latin typeface="Courier New"/>
              </a:rPr>
              <a:t>pwfg</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pots.list</a:t>
            </a:r>
            <a:r>
              <a:rPr lang="en-US" sz="1050" spc="-1" dirty="0">
                <a:solidFill>
                  <a:srgbClr val="FFFFFF"/>
                </a:solidFill>
                <a:latin typeface="Courier New"/>
              </a:rPr>
              <a:t>  = </a:t>
            </a:r>
            <a:r>
              <a:rPr lang="en-US" sz="1050" spc="-1" dirty="0" err="1">
                <a:solidFill>
                  <a:srgbClr val="FFFFFF"/>
                </a:solidFill>
                <a:latin typeface="Courier New"/>
              </a:rPr>
              <a:t>all.pots</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mailboxes.list</a:t>
            </a:r>
            <a:r>
              <a:rPr lang="en-US" sz="1050" spc="-1" dirty="0">
                <a:solidFill>
                  <a:srgbClr val="FFFFFF"/>
                </a:solidFill>
                <a:latin typeface="Courier New"/>
              </a:rPr>
              <a:t> = </a:t>
            </a:r>
            <a:r>
              <a:rPr lang="en-US" sz="1050" spc="-1" dirty="0" err="1">
                <a:solidFill>
                  <a:srgbClr val="FFFFFF"/>
                </a:solidFill>
                <a:latin typeface="Courier New"/>
              </a:rPr>
              <a:t>msg.bxs.loopy</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printQ</a:t>
            </a:r>
            <a:r>
              <a:rPr lang="en-US" sz="1050" spc="-1" dirty="0">
                <a:solidFill>
                  <a:srgbClr val="FFFFFF"/>
                </a:solidFill>
                <a:latin typeface="Courier New"/>
              </a:rPr>
              <a:t> = F)</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msg.bxs.loopy</a:t>
            </a:r>
            <a:r>
              <a:rPr lang="en-US" sz="1050" spc="-1" dirty="0">
                <a:solidFill>
                  <a:srgbClr val="FFFFFF"/>
                </a:solidFill>
                <a:latin typeface="Courier New"/>
              </a:rPr>
              <a:t>[[</a:t>
            </a:r>
            <a:r>
              <a:rPr lang="en-US" sz="1050" spc="-1" dirty="0" err="1">
                <a:solidFill>
                  <a:srgbClr val="FFFFFF"/>
                </a:solidFill>
                <a:latin typeface="Courier New"/>
              </a:rPr>
              <a:t>msg.info$mailbox.idx</a:t>
            </a:r>
            <a:r>
              <a:rPr lang="en-US" sz="1050" spc="-1" dirty="0">
                <a:solidFill>
                  <a:srgbClr val="FFFFFF"/>
                </a:solidFill>
                <a:latin typeface="Courier New"/>
              </a:rPr>
              <a:t>]] &lt;- </a:t>
            </a:r>
            <a:r>
              <a:rPr lang="en-US" sz="1050" spc="-1" dirty="0" err="1">
                <a:solidFill>
                  <a:srgbClr val="FFFFFF"/>
                </a:solidFill>
                <a:latin typeface="Courier New"/>
              </a:rPr>
              <a:t>msg.info$message</a:t>
            </a:r>
            <a:endParaRPr lang="en-US" sz="1050" spc="-1" dirty="0">
              <a:solidFill>
                <a:srgbClr val="FFFFFF"/>
              </a:solidFill>
              <a:latin typeface="Courier New"/>
            </a:endParaRPr>
          </a:p>
          <a:p>
            <a:pPr>
              <a:lnSpc>
                <a:spcPct val="100000"/>
              </a:lnSpc>
            </a:pPr>
            <a:r>
              <a:rPr lang="en-US" sz="1050" spc="-1" dirty="0">
                <a:solidFill>
                  <a:srgbClr val="FFFFFF"/>
                </a:solidFill>
                <a:latin typeface="Courier New"/>
              </a:rPr>
              <a:t>  }</a:t>
            </a:r>
          </a:p>
          <a:p>
            <a:pPr>
              <a:lnSpc>
                <a:spcPct val="100000"/>
              </a:lnSpc>
            </a:pPr>
            <a:r>
              <a:rPr lang="en-US" sz="1050" spc="-1" dirty="0">
                <a:solidFill>
                  <a:srgbClr val="FFFFFF"/>
                </a:solidFill>
                <a:latin typeface="Courier New"/>
              </a:rPr>
              <a:t>  print(paste(</a:t>
            </a:r>
            <a:r>
              <a:rPr lang="en-US" sz="1050" spc="-1" dirty="0">
                <a:solidFill>
                  <a:srgbClr val="00B050"/>
                </a:solidFill>
                <a:latin typeface="Courier New"/>
              </a:rPr>
              <a:t>"===== Loopy iteration:"</a:t>
            </a:r>
            <a:r>
              <a:rPr lang="en-US" sz="1050" spc="-1" dirty="0">
                <a:solidFill>
                  <a:srgbClr val="FFFFFF"/>
                </a:solidFill>
                <a:latin typeface="Courier New"/>
              </a:rPr>
              <a:t>, </a:t>
            </a:r>
            <a:r>
              <a:rPr lang="en-US" sz="1050" spc="-1" dirty="0" err="1">
                <a:solidFill>
                  <a:srgbClr val="FFFFFF"/>
                </a:solidFill>
                <a:latin typeface="Courier New"/>
              </a:rPr>
              <a:t>iter</a:t>
            </a:r>
            <a:r>
              <a:rPr lang="en-US" sz="1050" spc="-1" dirty="0">
                <a:solidFill>
                  <a:srgbClr val="FFFFFF"/>
                </a:solidFill>
                <a:latin typeface="Courier New"/>
              </a:rPr>
              <a:t>, </a:t>
            </a:r>
            <a:r>
              <a:rPr lang="en-US" sz="1050" spc="-1" dirty="0">
                <a:solidFill>
                  <a:srgbClr val="00B050"/>
                </a:solidFill>
                <a:latin typeface="Courier New"/>
              </a:rPr>
              <a:t>"done ====="</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a:t>
            </a:r>
          </a:p>
          <a:p>
            <a:pPr>
              <a:lnSpc>
                <a:spcPct val="100000"/>
              </a:lnSpc>
            </a:pPr>
            <a:r>
              <a:rPr lang="en-US" sz="1050" spc="-1" dirty="0" err="1">
                <a:solidFill>
                  <a:srgbClr val="FFFFFF"/>
                </a:solidFill>
                <a:latin typeface="Courier New"/>
              </a:rPr>
              <a:t>msg.bxs.loopy</a:t>
            </a:r>
            <a:endParaRPr lang="en-US" sz="1050" spc="-1" dirty="0">
              <a:solidFill>
                <a:srgbClr val="FFFFFF"/>
              </a:solidFill>
              <a:latin typeface="Courier New"/>
            </a:endParaRPr>
          </a:p>
        </p:txBody>
      </p:sp>
      <p:sp>
        <p:nvSpPr>
          <p:cNvPr id="6" name="CustomShape 11">
            <a:extLst>
              <a:ext uri="{FF2B5EF4-FFF2-40B4-BE49-F238E27FC236}">
                <a16:creationId xmlns:a16="http://schemas.microsoft.com/office/drawing/2014/main" id="{9E6D114D-AB51-3E4E-BE08-E8C60C845C05}"/>
              </a:ext>
            </a:extLst>
          </p:cNvPr>
          <p:cNvSpPr/>
          <p:nvPr/>
        </p:nvSpPr>
        <p:spPr>
          <a:xfrm>
            <a:off x="160981" y="1059710"/>
            <a:ext cx="8657979" cy="616206"/>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257310" indent="-257040">
              <a:spcBef>
                <a:spcPts val="329"/>
              </a:spcBef>
              <a:buClr>
                <a:srgbClr val="000000"/>
              </a:buClr>
              <a:buFont typeface="Arial"/>
              <a:buChar char="•"/>
            </a:pPr>
            <a:r>
              <a:rPr lang="en-US" spc="-1" dirty="0">
                <a:solidFill>
                  <a:srgbClr val="000000"/>
                </a:solidFill>
                <a:latin typeface="Times New Roman"/>
              </a:rPr>
              <a:t>Loopy BP should converge to the same messages as scheduled BP for trees. To try out loopy BP and demonstrate the convergence, try it out on the simple MRF used above</a:t>
            </a:r>
            <a:endParaRPr lang="en-US" spc="-1" dirty="0">
              <a:latin typeface="Arial"/>
            </a:endParaRPr>
          </a:p>
        </p:txBody>
      </p:sp>
      <p:pic>
        <p:nvPicPr>
          <p:cNvPr id="5" name="Picture 4">
            <a:extLst>
              <a:ext uri="{FF2B5EF4-FFF2-40B4-BE49-F238E27FC236}">
                <a16:creationId xmlns:a16="http://schemas.microsoft.com/office/drawing/2014/main" id="{F4002A6E-BC8E-7141-BED0-7F1821281A2B}"/>
              </a:ext>
            </a:extLst>
          </p:cNvPr>
          <p:cNvPicPr>
            <a:picLocks noChangeAspect="1"/>
          </p:cNvPicPr>
          <p:nvPr/>
        </p:nvPicPr>
        <p:blipFill>
          <a:blip r:embed="rId2"/>
          <a:stretch>
            <a:fillRect/>
          </a:stretch>
        </p:blipFill>
        <p:spPr>
          <a:xfrm>
            <a:off x="6621007" y="1843795"/>
            <a:ext cx="2362013" cy="638148"/>
          </a:xfrm>
          <a:prstGeom prst="rect">
            <a:avLst/>
          </a:prstGeom>
        </p:spPr>
      </p:pic>
      <p:cxnSp>
        <p:nvCxnSpPr>
          <p:cNvPr id="7" name="Straight Arrow Connector 6">
            <a:extLst>
              <a:ext uri="{FF2B5EF4-FFF2-40B4-BE49-F238E27FC236}">
                <a16:creationId xmlns:a16="http://schemas.microsoft.com/office/drawing/2014/main" id="{508BB19E-D216-1344-B539-A91FF7DB702F}"/>
              </a:ext>
            </a:extLst>
          </p:cNvPr>
          <p:cNvCxnSpPr>
            <a:cxnSpLocks/>
          </p:cNvCxnSpPr>
          <p:nvPr/>
        </p:nvCxnSpPr>
        <p:spPr>
          <a:xfrm flipH="1">
            <a:off x="4561450" y="2120665"/>
            <a:ext cx="956603" cy="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A11D53F-6DCC-1A4B-9CFF-6BB1E155DA3F}"/>
              </a:ext>
            </a:extLst>
          </p:cNvPr>
          <p:cNvCxnSpPr>
            <a:cxnSpLocks/>
          </p:cNvCxnSpPr>
          <p:nvPr/>
        </p:nvCxnSpPr>
        <p:spPr>
          <a:xfrm>
            <a:off x="5518052" y="2099563"/>
            <a:ext cx="0" cy="667376"/>
          </a:xfrm>
          <a:prstGeom prst="straightConnector1">
            <a:avLst/>
          </a:prstGeom>
          <a:ln w="41275">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688CECE-7E0A-0F4A-AB97-4BF776F6705A}"/>
              </a:ext>
            </a:extLst>
          </p:cNvPr>
          <p:cNvCxnSpPr>
            <a:cxnSpLocks/>
          </p:cNvCxnSpPr>
          <p:nvPr/>
        </p:nvCxnSpPr>
        <p:spPr>
          <a:xfrm flipH="1">
            <a:off x="5507502" y="2762504"/>
            <a:ext cx="1635369" cy="0"/>
          </a:xfrm>
          <a:prstGeom prst="straightConnector1">
            <a:avLst/>
          </a:prstGeom>
          <a:ln w="41275">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A1F4CA4-F802-4C4A-BB31-0D0557630BB0}"/>
              </a:ext>
            </a:extLst>
          </p:cNvPr>
          <p:cNvSpPr/>
          <p:nvPr/>
        </p:nvSpPr>
        <p:spPr>
          <a:xfrm>
            <a:off x="7094689" y="2624004"/>
            <a:ext cx="2049311" cy="1338828"/>
          </a:xfrm>
          <a:prstGeom prst="rect">
            <a:avLst/>
          </a:prstGeom>
        </p:spPr>
        <p:txBody>
          <a:bodyPr wrap="square">
            <a:spAutoFit/>
          </a:bodyPr>
          <a:lstStyle/>
          <a:p>
            <a:r>
              <a:rPr lang="en-US" sz="1350" spc="-1" dirty="0">
                <a:solidFill>
                  <a:srgbClr val="000000"/>
                </a:solidFill>
                <a:latin typeface="Times New Roman"/>
              </a:rPr>
              <a:t>Schedule is much simpler to construct for </a:t>
            </a:r>
            <a:r>
              <a:rPr lang="en-US" sz="1350" i="1" u="sng" spc="-1" dirty="0">
                <a:solidFill>
                  <a:srgbClr val="000000"/>
                </a:solidFill>
                <a:latin typeface="Times New Roman"/>
              </a:rPr>
              <a:t>loopy BP </a:t>
            </a:r>
            <a:r>
              <a:rPr lang="en-US" sz="1350" spc="-1" dirty="0">
                <a:solidFill>
                  <a:srgbClr val="000000"/>
                </a:solidFill>
                <a:latin typeface="Times New Roman"/>
              </a:rPr>
              <a:t>since all messages are initialized to </a:t>
            </a:r>
            <a:r>
              <a:rPr lang="en-US" sz="1350" b="1" spc="-1" dirty="0">
                <a:solidFill>
                  <a:srgbClr val="000000"/>
                </a:solidFill>
                <a:latin typeface="Times New Roman"/>
              </a:rPr>
              <a:t>id</a:t>
            </a:r>
            <a:r>
              <a:rPr lang="en-US" sz="1350" spc="-1" dirty="0">
                <a:solidFill>
                  <a:srgbClr val="000000"/>
                </a:solidFill>
                <a:latin typeface="Times New Roman"/>
              </a:rPr>
              <a:t> vectors and passed at the same time</a:t>
            </a:r>
            <a:endParaRPr lang="en-US" sz="1350" dirty="0"/>
          </a:p>
        </p:txBody>
      </p:sp>
      <p:cxnSp>
        <p:nvCxnSpPr>
          <p:cNvPr id="17" name="Straight Arrow Connector 16">
            <a:extLst>
              <a:ext uri="{FF2B5EF4-FFF2-40B4-BE49-F238E27FC236}">
                <a16:creationId xmlns:a16="http://schemas.microsoft.com/office/drawing/2014/main" id="{A5C12BCB-C384-ED44-A50A-E3970AF2EEB6}"/>
              </a:ext>
            </a:extLst>
          </p:cNvPr>
          <p:cNvCxnSpPr>
            <a:cxnSpLocks/>
          </p:cNvCxnSpPr>
          <p:nvPr/>
        </p:nvCxnSpPr>
        <p:spPr>
          <a:xfrm flipH="1">
            <a:off x="2133015" y="3079027"/>
            <a:ext cx="4487992" cy="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6EDBEF7-2CC8-1F46-9455-9E6B7A8E30C7}"/>
              </a:ext>
            </a:extLst>
          </p:cNvPr>
          <p:cNvCxnSpPr>
            <a:cxnSpLocks/>
          </p:cNvCxnSpPr>
          <p:nvPr/>
        </p:nvCxnSpPr>
        <p:spPr>
          <a:xfrm>
            <a:off x="6621007" y="3064624"/>
            <a:ext cx="0" cy="915654"/>
          </a:xfrm>
          <a:prstGeom prst="straightConnector1">
            <a:avLst/>
          </a:prstGeom>
          <a:ln w="41275">
            <a:solidFill>
              <a:srgbClr val="00B05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B2F0C2-CBA7-424E-AFD4-2B3B4AE6A8F2}"/>
              </a:ext>
            </a:extLst>
          </p:cNvPr>
          <p:cNvCxnSpPr>
            <a:cxnSpLocks/>
          </p:cNvCxnSpPr>
          <p:nvPr/>
        </p:nvCxnSpPr>
        <p:spPr>
          <a:xfrm flipH="1">
            <a:off x="6610456" y="3984633"/>
            <a:ext cx="521864" cy="0"/>
          </a:xfrm>
          <a:prstGeom prst="straightConnector1">
            <a:avLst/>
          </a:prstGeom>
          <a:ln w="41275">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17AA39B-FDB5-7643-9EE2-C483B6BCBB56}"/>
              </a:ext>
            </a:extLst>
          </p:cNvPr>
          <p:cNvSpPr/>
          <p:nvPr/>
        </p:nvSpPr>
        <p:spPr>
          <a:xfrm>
            <a:off x="7114030" y="3835584"/>
            <a:ext cx="2049311" cy="1131079"/>
          </a:xfrm>
          <a:prstGeom prst="rect">
            <a:avLst/>
          </a:prstGeom>
        </p:spPr>
        <p:txBody>
          <a:bodyPr wrap="square">
            <a:spAutoFit/>
          </a:bodyPr>
          <a:lstStyle/>
          <a:p>
            <a:r>
              <a:rPr lang="en-US" sz="1350" spc="-1" dirty="0">
                <a:solidFill>
                  <a:srgbClr val="000000"/>
                </a:solidFill>
                <a:latin typeface="Times New Roman"/>
              </a:rPr>
              <a:t>The other major change is that we run BP a few times until we (hopefully) reach convergence. Trees (no-loops) should converge.</a:t>
            </a:r>
            <a:endParaRPr lang="en-US" sz="1350" dirty="0"/>
          </a:p>
        </p:txBody>
      </p:sp>
    </p:spTree>
    <p:extLst>
      <p:ext uri="{BB962C8B-B14F-4D97-AF65-F5344CB8AC3E}">
        <p14:creationId xmlns:p14="http://schemas.microsoft.com/office/powerpoint/2010/main" val="69349851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a:extLst>
              <a:ext uri="{FF2B5EF4-FFF2-40B4-BE49-F238E27FC236}">
                <a16:creationId xmlns:a16="http://schemas.microsoft.com/office/drawing/2014/main" id="{1E5A53C0-65AB-044B-8A29-F893492C214D}"/>
              </a:ext>
            </a:extLst>
          </p:cNvPr>
          <p:cNvSpPr/>
          <p:nvPr/>
        </p:nvSpPr>
        <p:spPr>
          <a:xfrm>
            <a:off x="175203" y="1068188"/>
            <a:ext cx="6966441" cy="3669145"/>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900" spc="-1" dirty="0">
                <a:solidFill>
                  <a:srgbClr val="FFFF00"/>
                </a:solidFill>
                <a:latin typeface="Courier New"/>
              </a:rPr>
              <a:t># Compare loopy messages to scheduled BP messages:</a:t>
            </a:r>
          </a:p>
          <a:p>
            <a:pPr>
              <a:lnSpc>
                <a:spcPct val="100000"/>
              </a:lnSpc>
            </a:pPr>
            <a:r>
              <a:rPr lang="en-US" sz="900" spc="-1" dirty="0">
                <a:solidFill>
                  <a:srgbClr val="FFFF00"/>
                </a:solidFill>
                <a:latin typeface="Courier New"/>
              </a:rPr>
              <a:t># Initialize a storage list to hold messages and get message passing schedule:</a:t>
            </a:r>
          </a:p>
          <a:p>
            <a:pPr>
              <a:lnSpc>
                <a:spcPct val="100000"/>
              </a:lnSpc>
            </a:pPr>
            <a:r>
              <a:rPr lang="en-US" sz="900" spc="-1" dirty="0" err="1">
                <a:solidFill>
                  <a:srgbClr val="FFFFFF"/>
                </a:solidFill>
                <a:latin typeface="Courier New"/>
              </a:rPr>
              <a:t>root.pths</a:t>
            </a:r>
            <a:r>
              <a:rPr lang="en-US" sz="900" spc="-1" dirty="0">
                <a:solidFill>
                  <a:srgbClr val="FFFFFF"/>
                </a:solidFill>
                <a:latin typeface="Courier New"/>
              </a:rPr>
              <a:t>     &lt;- </a:t>
            </a:r>
            <a:r>
              <a:rPr lang="en-US" sz="900" spc="-1" dirty="0" err="1">
                <a:solidFill>
                  <a:srgbClr val="FFFFFF"/>
                </a:solidFill>
                <a:latin typeface="Courier New"/>
              </a:rPr>
              <a:t>get.root.paths</a:t>
            </a:r>
            <a:r>
              <a:rPr lang="en-US" sz="900" spc="-1" dirty="0">
                <a:solidFill>
                  <a:srgbClr val="FFFFFF"/>
                </a:solidFill>
                <a:latin typeface="Courier New"/>
              </a:rPr>
              <a:t>(</a:t>
            </a:r>
            <a:r>
              <a:rPr lang="en-US" sz="900" spc="-1" dirty="0" err="1">
                <a:solidFill>
                  <a:srgbClr val="FFFFFF"/>
                </a:solidFill>
                <a:latin typeface="Courier New"/>
              </a:rPr>
              <a:t>pwfg</a:t>
            </a:r>
            <a:r>
              <a:rPr lang="en-US" sz="900" spc="-1" dirty="0">
                <a:solidFill>
                  <a:srgbClr val="FFFFFF"/>
                </a:solidFill>
                <a:latin typeface="Courier New"/>
              </a:rPr>
              <a:t>, </a:t>
            </a:r>
            <a:r>
              <a:rPr lang="en-US" sz="900" spc="-1" dirty="0" err="1">
                <a:solidFill>
                  <a:srgbClr val="FFFFFF"/>
                </a:solidFill>
                <a:latin typeface="Courier New"/>
              </a:rPr>
              <a:t>root.node</a:t>
            </a:r>
            <a:r>
              <a:rPr lang="en-US" sz="900" spc="-1" dirty="0">
                <a:solidFill>
                  <a:srgbClr val="FFFFFF"/>
                </a:solidFill>
                <a:latin typeface="Courier New"/>
              </a:rPr>
              <a:t> = </a:t>
            </a:r>
            <a:r>
              <a:rPr lang="en-US" sz="900" spc="-1" dirty="0">
                <a:solidFill>
                  <a:srgbClr val="00B050"/>
                </a:solidFill>
                <a:latin typeface="Courier New"/>
              </a:rPr>
              <a:t>"A"</a:t>
            </a:r>
            <a:r>
              <a:rPr lang="en-US" sz="900" spc="-1" dirty="0">
                <a:solidFill>
                  <a:srgbClr val="FFFFFF"/>
                </a:solidFill>
                <a:latin typeface="Courier New"/>
              </a:rPr>
              <a:t>, </a:t>
            </a:r>
            <a:r>
              <a:rPr lang="en-US" sz="900" spc="-1" dirty="0" err="1">
                <a:solidFill>
                  <a:srgbClr val="FFFFFF"/>
                </a:solidFill>
                <a:latin typeface="Courier New"/>
              </a:rPr>
              <a:t>serial.schedsQ</a:t>
            </a:r>
            <a:r>
              <a:rPr lang="en-US" sz="900" spc="-1" dirty="0">
                <a:solidFill>
                  <a:srgbClr val="FFFFFF"/>
                </a:solidFill>
                <a:latin typeface="Courier New"/>
              </a:rPr>
              <a:t> = T)</a:t>
            </a:r>
          </a:p>
          <a:p>
            <a:pPr>
              <a:lnSpc>
                <a:spcPct val="100000"/>
              </a:lnSpc>
            </a:pPr>
            <a:r>
              <a:rPr lang="en-US" sz="900" spc="-1" dirty="0" err="1">
                <a:solidFill>
                  <a:srgbClr val="FFFFFF"/>
                </a:solidFill>
                <a:latin typeface="Courier New"/>
              </a:rPr>
              <a:t>msg.cont.info</a:t>
            </a:r>
            <a:r>
              <a:rPr lang="en-US" sz="900" spc="-1" dirty="0">
                <a:solidFill>
                  <a:srgbClr val="FFFFFF"/>
                </a:solidFill>
                <a:latin typeface="Courier New"/>
              </a:rPr>
              <a:t> &lt;- </a:t>
            </a:r>
            <a:r>
              <a:rPr lang="en-US" sz="900" spc="-1" dirty="0" err="1">
                <a:solidFill>
                  <a:srgbClr val="FFFFFF"/>
                </a:solidFill>
                <a:latin typeface="Courier New"/>
              </a:rPr>
              <a:t>init.message.storage</a:t>
            </a:r>
            <a:r>
              <a:rPr lang="en-US" sz="900" spc="-1" dirty="0">
                <a:solidFill>
                  <a:srgbClr val="FFFFFF"/>
                </a:solidFill>
                <a:latin typeface="Courier New"/>
              </a:rPr>
              <a:t>(</a:t>
            </a:r>
            <a:r>
              <a:rPr lang="en-US" sz="900" spc="-1" dirty="0" err="1">
                <a:solidFill>
                  <a:srgbClr val="FFFFFF"/>
                </a:solidFill>
                <a:latin typeface="Courier New"/>
              </a:rPr>
              <a:t>root.pths</a:t>
            </a:r>
            <a:r>
              <a:rPr lang="en-US" sz="900" spc="-1" dirty="0">
                <a:solidFill>
                  <a:srgbClr val="FFFFFF"/>
                </a:solidFill>
                <a:latin typeface="Courier New"/>
              </a:rPr>
              <a:t>)</a:t>
            </a:r>
          </a:p>
          <a:p>
            <a:pPr>
              <a:lnSpc>
                <a:spcPct val="100000"/>
              </a:lnSpc>
            </a:pPr>
            <a:r>
              <a:rPr lang="en-US" sz="900" spc="-1" dirty="0" err="1">
                <a:solidFill>
                  <a:srgbClr val="FFFFFF"/>
                </a:solidFill>
                <a:latin typeface="Courier New"/>
              </a:rPr>
              <a:t>msg.bxs</a:t>
            </a:r>
            <a:r>
              <a:rPr lang="en-US" sz="900" spc="-1" dirty="0">
                <a:solidFill>
                  <a:srgbClr val="FFFFFF"/>
                </a:solidFill>
                <a:latin typeface="Courier New"/>
              </a:rPr>
              <a:t>       &lt;- </a:t>
            </a:r>
            <a:r>
              <a:rPr lang="en-US" sz="900" spc="-1" dirty="0" err="1">
                <a:solidFill>
                  <a:srgbClr val="FFFFFF"/>
                </a:solidFill>
                <a:latin typeface="Courier New"/>
              </a:rPr>
              <a:t>msg.cont.info$message.container</a:t>
            </a:r>
            <a:endParaRPr lang="en-US" sz="900" spc="-1" dirty="0">
              <a:solidFill>
                <a:srgbClr val="FFFFFF"/>
              </a:solidFill>
              <a:latin typeface="Courier New"/>
            </a:endParaRPr>
          </a:p>
          <a:p>
            <a:pPr>
              <a:lnSpc>
                <a:spcPct val="100000"/>
              </a:lnSpc>
            </a:pPr>
            <a:r>
              <a:rPr lang="en-US" sz="900" spc="-1" dirty="0" err="1">
                <a:solidFill>
                  <a:srgbClr val="FFFFFF"/>
                </a:solidFill>
                <a:latin typeface="Courier New"/>
              </a:rPr>
              <a:t>msg.sch</a:t>
            </a:r>
            <a:r>
              <a:rPr lang="en-US" sz="900" spc="-1" dirty="0">
                <a:solidFill>
                  <a:srgbClr val="FFFFFF"/>
                </a:solidFill>
                <a:latin typeface="Courier New"/>
              </a:rPr>
              <a:t>       &lt;- </a:t>
            </a:r>
            <a:r>
              <a:rPr lang="en-US" sz="900" spc="-1" dirty="0" err="1">
                <a:solidFill>
                  <a:srgbClr val="FFFFFF"/>
                </a:solidFill>
                <a:latin typeface="Courier New"/>
              </a:rPr>
              <a:t>msg.cont.info$message.schedule.mat</a:t>
            </a:r>
            <a:endParaRPr lang="en-US" sz="900" spc="-1" dirty="0">
              <a:solidFill>
                <a:srgbClr val="FFFFFF"/>
              </a:solidFill>
              <a:latin typeface="Courier New"/>
            </a:endParaRPr>
          </a:p>
          <a:p>
            <a:pPr>
              <a:lnSpc>
                <a:spcPct val="100000"/>
              </a:lnSpc>
            </a:pPr>
            <a:endParaRPr lang="en-US" sz="900" spc="-1" dirty="0">
              <a:solidFill>
                <a:srgbClr val="FFFFFF"/>
              </a:solidFill>
              <a:latin typeface="Courier New"/>
            </a:endParaRPr>
          </a:p>
          <a:p>
            <a:pPr>
              <a:lnSpc>
                <a:spcPct val="100000"/>
              </a:lnSpc>
            </a:pPr>
            <a:r>
              <a:rPr lang="en-US" sz="900" spc="-1" dirty="0">
                <a:solidFill>
                  <a:srgbClr val="FFFF00"/>
                </a:solidFill>
                <a:latin typeface="Courier New"/>
              </a:rPr>
              <a:t># Pass messages according to schedule:</a:t>
            </a:r>
          </a:p>
          <a:p>
            <a:pPr>
              <a:lnSpc>
                <a:spcPct val="100000"/>
              </a:lnSpc>
            </a:pPr>
            <a:r>
              <a:rPr lang="en-US" sz="900" spc="-1" dirty="0">
                <a:solidFill>
                  <a:srgbClr val="FFFFFF"/>
                </a:solidFill>
                <a:latin typeface="Courier New"/>
              </a:rPr>
              <a:t>for(</a:t>
            </a:r>
            <a:r>
              <a:rPr lang="en-US" sz="900" spc="-1" dirty="0" err="1">
                <a:solidFill>
                  <a:srgbClr val="FFFFFF"/>
                </a:solidFill>
                <a:latin typeface="Courier New"/>
              </a:rPr>
              <a:t>i</a:t>
            </a:r>
            <a:r>
              <a:rPr lang="en-US" sz="900" spc="-1" dirty="0">
                <a:solidFill>
                  <a:srgbClr val="FFFFFF"/>
                </a:solidFill>
                <a:latin typeface="Courier New"/>
              </a:rPr>
              <a:t> in 1:nrow(</a:t>
            </a:r>
            <a:r>
              <a:rPr lang="en-US" sz="900" spc="-1" dirty="0" err="1">
                <a:solidFill>
                  <a:srgbClr val="FFFFFF"/>
                </a:solidFill>
                <a:latin typeface="Courier New"/>
              </a:rPr>
              <a:t>msg.sch</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msg.num</a:t>
            </a:r>
            <a:r>
              <a:rPr lang="en-US" sz="900" spc="-1" dirty="0">
                <a:solidFill>
                  <a:srgbClr val="FFFFFF"/>
                </a:solidFill>
                <a:latin typeface="Courier New"/>
              </a:rPr>
              <a:t> &lt;- </a:t>
            </a:r>
            <a:r>
              <a:rPr lang="en-US" sz="900" spc="-1" dirty="0" err="1">
                <a:solidFill>
                  <a:srgbClr val="FFFFFF"/>
                </a:solidFill>
                <a:latin typeface="Courier New"/>
              </a:rPr>
              <a:t>i</a:t>
            </a:r>
            <a:endParaRPr lang="en-US" sz="900" spc="-1" dirty="0">
              <a:solidFill>
                <a:srgbClr val="FFFFFF"/>
              </a:solidFill>
              <a:latin typeface="Courier New"/>
            </a:endParaRPr>
          </a:p>
          <a:p>
            <a:pPr>
              <a:lnSpc>
                <a:spcPct val="100000"/>
              </a:lnSpc>
            </a:pPr>
            <a:r>
              <a:rPr lang="en-US" sz="900" spc="-1" dirty="0">
                <a:solidFill>
                  <a:srgbClr val="FFFFFF"/>
                </a:solidFill>
                <a:latin typeface="Courier New"/>
              </a:rPr>
              <a:t>  print(</a:t>
            </a:r>
            <a:r>
              <a:rPr lang="en-US" sz="900" spc="-1" dirty="0" err="1">
                <a:solidFill>
                  <a:srgbClr val="FFFFFF"/>
                </a:solidFill>
                <a:latin typeface="Courier New"/>
              </a:rPr>
              <a:t>msg.sch</a:t>
            </a:r>
            <a:r>
              <a:rPr lang="en-US" sz="900" spc="-1" dirty="0">
                <a:solidFill>
                  <a:srgbClr val="FFFFFF"/>
                </a:solidFill>
                <a:latin typeface="Courier New"/>
              </a:rPr>
              <a:t>[</a:t>
            </a:r>
            <a:r>
              <a:rPr lang="en-US" sz="900" spc="-1" dirty="0" err="1">
                <a:solidFill>
                  <a:srgbClr val="FFFFFF"/>
                </a:solidFill>
                <a:latin typeface="Courier New"/>
              </a:rPr>
              <a:t>msg.num</a:t>
            </a:r>
            <a:r>
              <a:rPr lang="en-US" sz="900" spc="-1" dirty="0">
                <a:solidFill>
                  <a:srgbClr val="FFFFFF"/>
                </a:solidFill>
                <a:latin typeface="Courier New"/>
              </a:rPr>
              <a:t>,])                             </a:t>
            </a:r>
            <a:r>
              <a:rPr lang="en-US" sz="900" spc="-1" dirty="0">
                <a:solidFill>
                  <a:srgbClr val="FFFF00"/>
                </a:solidFill>
                <a:latin typeface="Courier New"/>
              </a:rPr>
              <a:t># message info</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msg.nd.nmes</a:t>
            </a:r>
            <a:r>
              <a:rPr lang="en-US" sz="900" spc="-1" dirty="0">
                <a:solidFill>
                  <a:srgbClr val="FFFFFF"/>
                </a:solidFill>
                <a:latin typeface="Courier New"/>
              </a:rPr>
              <a:t> &lt;- </a:t>
            </a:r>
            <a:r>
              <a:rPr lang="en-US" sz="900" spc="-1" dirty="0" err="1">
                <a:solidFill>
                  <a:srgbClr val="FFFFFF"/>
                </a:solidFill>
                <a:latin typeface="Courier New"/>
              </a:rPr>
              <a:t>as.character</a:t>
            </a:r>
            <a:r>
              <a:rPr lang="en-US" sz="900" spc="-1" dirty="0">
                <a:solidFill>
                  <a:srgbClr val="FFFFFF"/>
                </a:solidFill>
                <a:latin typeface="Courier New"/>
              </a:rPr>
              <a:t>(</a:t>
            </a:r>
            <a:r>
              <a:rPr lang="en-US" sz="900" spc="-1" dirty="0" err="1">
                <a:solidFill>
                  <a:srgbClr val="FFFFFF"/>
                </a:solidFill>
                <a:latin typeface="Courier New"/>
              </a:rPr>
              <a:t>msg.sch</a:t>
            </a:r>
            <a:r>
              <a:rPr lang="en-US" sz="900" spc="-1" dirty="0">
                <a:solidFill>
                  <a:srgbClr val="FFFFFF"/>
                </a:solidFill>
                <a:latin typeface="Courier New"/>
              </a:rPr>
              <a:t>[</a:t>
            </a:r>
            <a:r>
              <a:rPr lang="en-US" sz="900" spc="-1" dirty="0" err="1">
                <a:solidFill>
                  <a:srgbClr val="FFFFFF"/>
                </a:solidFill>
                <a:latin typeface="Courier New"/>
              </a:rPr>
              <a:t>msg.num,c</a:t>
            </a:r>
            <a:r>
              <a:rPr lang="en-US" sz="900" spc="-1" dirty="0">
                <a:solidFill>
                  <a:srgbClr val="FFFFFF"/>
                </a:solidFill>
                <a:latin typeface="Courier New"/>
              </a:rPr>
              <a:t>(2,3)]) </a:t>
            </a:r>
            <a:r>
              <a:rPr lang="en-US" sz="900" spc="-1" dirty="0">
                <a:solidFill>
                  <a:srgbClr val="FFFF00"/>
                </a:solidFill>
                <a:latin typeface="Courier New"/>
              </a:rPr>
              <a:t># start-end nodes of message</a:t>
            </a:r>
          </a:p>
          <a:p>
            <a:pPr>
              <a:lnSpc>
                <a:spcPct val="100000"/>
              </a:lnSpc>
            </a:pPr>
            <a:r>
              <a:rPr lang="en-US" sz="900" spc="-1" dirty="0">
                <a:solidFill>
                  <a:srgbClr val="FFFFFF"/>
                </a:solidFill>
                <a:latin typeface="Courier New"/>
              </a:rPr>
              <a:t>  </a:t>
            </a:r>
          </a:p>
          <a:p>
            <a:pPr>
              <a:lnSpc>
                <a:spcPct val="100000"/>
              </a:lnSpc>
            </a:pPr>
            <a:r>
              <a:rPr lang="en-US" sz="900" spc="-1" dirty="0">
                <a:solidFill>
                  <a:srgbClr val="FFFFFF"/>
                </a:solidFill>
                <a:latin typeface="Courier New"/>
              </a:rPr>
              <a:t>  # Pass a message:</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msg.info</a:t>
            </a:r>
            <a:r>
              <a:rPr lang="en-US" sz="900" spc="-1" dirty="0">
                <a:solidFill>
                  <a:srgbClr val="FFFFFF"/>
                </a:solidFill>
                <a:latin typeface="Courier New"/>
              </a:rPr>
              <a:t> &lt;- </a:t>
            </a:r>
            <a:r>
              <a:rPr lang="en-US" sz="900" spc="-1" dirty="0" err="1">
                <a:solidFill>
                  <a:srgbClr val="FFFFFF"/>
                </a:solidFill>
                <a:latin typeface="Courier New"/>
              </a:rPr>
              <a:t>pass.message</a:t>
            </a:r>
            <a:r>
              <a:rPr lang="en-US" sz="900" spc="-1" dirty="0">
                <a:solidFill>
                  <a:srgbClr val="FFFFFF"/>
                </a:solidFill>
                <a:latin typeface="Courier New"/>
              </a:rPr>
              <a:t>(</a:t>
            </a:r>
            <a:r>
              <a:rPr lang="en-US" sz="900" spc="-1" dirty="0" err="1">
                <a:solidFill>
                  <a:srgbClr val="FFFFFF"/>
                </a:solidFill>
                <a:latin typeface="Courier New"/>
              </a:rPr>
              <a:t>start.node</a:t>
            </a:r>
            <a:r>
              <a:rPr lang="en-US" sz="900" spc="-1" dirty="0">
                <a:solidFill>
                  <a:srgbClr val="FFFFFF"/>
                </a:solidFill>
                <a:latin typeface="Courier New"/>
              </a:rPr>
              <a:t> = </a:t>
            </a:r>
            <a:r>
              <a:rPr lang="en-US" sz="900" spc="-1" dirty="0" err="1">
                <a:solidFill>
                  <a:srgbClr val="FFFFFF"/>
                </a:solidFill>
                <a:latin typeface="Courier New"/>
              </a:rPr>
              <a:t>msg.nd.nmes</a:t>
            </a:r>
            <a:r>
              <a:rPr lang="en-US" sz="900" spc="-1" dirty="0">
                <a:solidFill>
                  <a:srgbClr val="FFFFFF"/>
                </a:solidFill>
                <a:latin typeface="Courier New"/>
              </a:rPr>
              <a:t>[1],</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end.node</a:t>
            </a:r>
            <a:r>
              <a:rPr lang="en-US" sz="900" spc="-1" dirty="0">
                <a:solidFill>
                  <a:srgbClr val="FFFFFF"/>
                </a:solidFill>
                <a:latin typeface="Courier New"/>
              </a:rPr>
              <a:t>   = </a:t>
            </a:r>
            <a:r>
              <a:rPr lang="en-US" sz="900" spc="-1" dirty="0" err="1">
                <a:solidFill>
                  <a:srgbClr val="FFFFFF"/>
                </a:solidFill>
                <a:latin typeface="Courier New"/>
              </a:rPr>
              <a:t>msg.nd.nmes</a:t>
            </a:r>
            <a:r>
              <a:rPr lang="en-US" sz="900" spc="-1" dirty="0">
                <a:solidFill>
                  <a:srgbClr val="FFFFFF"/>
                </a:solidFill>
                <a:latin typeface="Courier New"/>
              </a:rPr>
              <a:t>[2],</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factor.graph</a:t>
            </a:r>
            <a:r>
              <a:rPr lang="en-US" sz="900" spc="-1" dirty="0">
                <a:solidFill>
                  <a:srgbClr val="FFFFFF"/>
                </a:solidFill>
                <a:latin typeface="Courier New"/>
              </a:rPr>
              <a:t> = </a:t>
            </a:r>
            <a:r>
              <a:rPr lang="en-US" sz="900" spc="-1" dirty="0" err="1">
                <a:solidFill>
                  <a:srgbClr val="FFFFFF"/>
                </a:solidFill>
                <a:latin typeface="Courier New"/>
              </a:rPr>
              <a:t>pwfg</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pots.list</a:t>
            </a:r>
            <a:r>
              <a:rPr lang="en-US" sz="900" spc="-1" dirty="0">
                <a:solidFill>
                  <a:srgbClr val="FFFFFF"/>
                </a:solidFill>
                <a:latin typeface="Courier New"/>
              </a:rPr>
              <a:t>  = </a:t>
            </a:r>
            <a:r>
              <a:rPr lang="en-US" sz="900" spc="-1" dirty="0" err="1">
                <a:solidFill>
                  <a:srgbClr val="FFFFFF"/>
                </a:solidFill>
                <a:latin typeface="Courier New"/>
              </a:rPr>
              <a:t>all.pots</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mailboxes.list</a:t>
            </a:r>
            <a:r>
              <a:rPr lang="en-US" sz="900" spc="-1" dirty="0">
                <a:solidFill>
                  <a:srgbClr val="FFFFFF"/>
                </a:solidFill>
                <a:latin typeface="Courier New"/>
              </a:rPr>
              <a:t> = </a:t>
            </a:r>
            <a:r>
              <a:rPr lang="en-US" sz="900" spc="-1" dirty="0" err="1">
                <a:solidFill>
                  <a:srgbClr val="FFFFFF"/>
                </a:solidFill>
                <a:latin typeface="Courier New"/>
              </a:rPr>
              <a:t>msg.bxs</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printQ</a:t>
            </a:r>
            <a:r>
              <a:rPr lang="en-US" sz="900" spc="-1" dirty="0">
                <a:solidFill>
                  <a:srgbClr val="FFFFFF"/>
                </a:solidFill>
                <a:latin typeface="Courier New"/>
              </a:rPr>
              <a:t> = F)</a:t>
            </a:r>
          </a:p>
          <a:p>
            <a:pPr>
              <a:lnSpc>
                <a:spcPct val="100000"/>
              </a:lnSpc>
            </a:pPr>
            <a:r>
              <a:rPr lang="en-US" sz="900" spc="-1" dirty="0">
                <a:solidFill>
                  <a:srgbClr val="FFFFFF"/>
                </a:solidFill>
                <a:latin typeface="Courier New"/>
              </a:rPr>
              <a:t>  </a:t>
            </a:r>
          </a:p>
          <a:p>
            <a:pPr>
              <a:lnSpc>
                <a:spcPct val="100000"/>
              </a:lnSpc>
            </a:pPr>
            <a:r>
              <a:rPr lang="en-US" sz="900" spc="-1" dirty="0">
                <a:solidFill>
                  <a:srgbClr val="FFFFFF"/>
                </a:solidFill>
                <a:latin typeface="Courier New"/>
              </a:rPr>
              <a:t>  </a:t>
            </a:r>
            <a:r>
              <a:rPr lang="en-US" sz="900" spc="-1" dirty="0">
                <a:solidFill>
                  <a:srgbClr val="FFFF00"/>
                </a:solidFill>
                <a:latin typeface="Courier New"/>
              </a:rPr>
              <a:t># Store the message:</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msg.bxs</a:t>
            </a:r>
            <a:r>
              <a:rPr lang="en-US" sz="900" spc="-1" dirty="0">
                <a:solidFill>
                  <a:srgbClr val="FFFFFF"/>
                </a:solidFill>
                <a:latin typeface="Courier New"/>
              </a:rPr>
              <a:t>[[</a:t>
            </a:r>
            <a:r>
              <a:rPr lang="en-US" sz="900" spc="-1" dirty="0" err="1">
                <a:solidFill>
                  <a:srgbClr val="FFFFFF"/>
                </a:solidFill>
                <a:latin typeface="Courier New"/>
              </a:rPr>
              <a:t>msg.info$mailbox.idx</a:t>
            </a:r>
            <a:r>
              <a:rPr lang="en-US" sz="900" spc="-1" dirty="0">
                <a:solidFill>
                  <a:srgbClr val="FFFFFF"/>
                </a:solidFill>
                <a:latin typeface="Courier New"/>
              </a:rPr>
              <a:t>]] &lt;- </a:t>
            </a:r>
            <a:r>
              <a:rPr lang="en-US" sz="900" spc="-1" dirty="0" err="1">
                <a:solidFill>
                  <a:srgbClr val="FFFFFF"/>
                </a:solidFill>
                <a:latin typeface="Courier New"/>
              </a:rPr>
              <a:t>msg.info$message</a:t>
            </a:r>
            <a:endParaRPr lang="en-US" sz="900" spc="-1" dirty="0">
              <a:solidFill>
                <a:srgbClr val="FFFFFF"/>
              </a:solidFill>
              <a:latin typeface="Courier New"/>
            </a:endParaRPr>
          </a:p>
          <a:p>
            <a:pPr>
              <a:lnSpc>
                <a:spcPct val="100000"/>
              </a:lnSpc>
            </a:pPr>
            <a:r>
              <a:rPr lang="en-US" sz="900" spc="-1" dirty="0">
                <a:solidFill>
                  <a:srgbClr val="FFFFFF"/>
                </a:solidFill>
                <a:latin typeface="Courier New"/>
              </a:rPr>
              <a:t>  </a:t>
            </a:r>
          </a:p>
          <a:p>
            <a:pPr>
              <a:lnSpc>
                <a:spcPct val="100000"/>
              </a:lnSpc>
            </a:pPr>
            <a:r>
              <a:rPr lang="en-US" sz="900" spc="-1" dirty="0">
                <a:solidFill>
                  <a:srgbClr val="FFFFFF"/>
                </a:solidFill>
                <a:latin typeface="Courier New"/>
              </a:rPr>
              <a:t>}</a:t>
            </a:r>
          </a:p>
          <a:p>
            <a:pPr>
              <a:lnSpc>
                <a:spcPct val="100000"/>
              </a:lnSpc>
            </a:pPr>
            <a:r>
              <a:rPr lang="en-US" sz="900" spc="-1" dirty="0" err="1">
                <a:solidFill>
                  <a:srgbClr val="FFFFFF"/>
                </a:solidFill>
                <a:latin typeface="Courier New"/>
              </a:rPr>
              <a:t>msg.bxs</a:t>
            </a:r>
            <a:endParaRPr lang="en-US" sz="900" spc="-1" dirty="0">
              <a:solidFill>
                <a:srgbClr val="FFFFFF"/>
              </a:solidFill>
              <a:latin typeface="Courier New"/>
            </a:endParaRPr>
          </a:p>
        </p:txBody>
      </p:sp>
      <p:sp>
        <p:nvSpPr>
          <p:cNvPr id="30" name="Rectangle 29">
            <a:extLst>
              <a:ext uri="{FF2B5EF4-FFF2-40B4-BE49-F238E27FC236}">
                <a16:creationId xmlns:a16="http://schemas.microsoft.com/office/drawing/2014/main" id="{A2D51D15-F608-7D4D-98B1-24FCF35A0B10}"/>
              </a:ext>
            </a:extLst>
          </p:cNvPr>
          <p:cNvSpPr/>
          <p:nvPr/>
        </p:nvSpPr>
        <p:spPr>
          <a:xfrm>
            <a:off x="3221524" y="5140454"/>
            <a:ext cx="2984792" cy="507831"/>
          </a:xfrm>
          <a:prstGeom prst="rect">
            <a:avLst/>
          </a:prstGeom>
        </p:spPr>
        <p:txBody>
          <a:bodyPr wrap="square">
            <a:spAutoFit/>
          </a:bodyPr>
          <a:lstStyle/>
          <a:p>
            <a:r>
              <a:rPr lang="en-US" sz="1350" spc="-1" dirty="0">
                <a:solidFill>
                  <a:srgbClr val="000000"/>
                </a:solidFill>
                <a:latin typeface="Times New Roman"/>
              </a:rPr>
              <a:t>Because this MRF is a tree, scheduled serial and loopy messages are the same:</a:t>
            </a:r>
            <a:endParaRPr lang="en-US" sz="1350" dirty="0"/>
          </a:p>
        </p:txBody>
      </p:sp>
      <p:pic>
        <p:nvPicPr>
          <p:cNvPr id="19" name="Picture 18">
            <a:extLst>
              <a:ext uri="{FF2B5EF4-FFF2-40B4-BE49-F238E27FC236}">
                <a16:creationId xmlns:a16="http://schemas.microsoft.com/office/drawing/2014/main" id="{ABB684CE-7F43-9748-8FD2-C04FB5854304}"/>
              </a:ext>
            </a:extLst>
          </p:cNvPr>
          <p:cNvPicPr>
            <a:picLocks noChangeAspect="1"/>
          </p:cNvPicPr>
          <p:nvPr/>
        </p:nvPicPr>
        <p:blipFill>
          <a:blip r:embed="rId2"/>
          <a:stretch>
            <a:fillRect/>
          </a:stretch>
        </p:blipFill>
        <p:spPr>
          <a:xfrm>
            <a:off x="8006620" y="857250"/>
            <a:ext cx="1124672" cy="5143500"/>
          </a:xfrm>
          <a:prstGeom prst="rect">
            <a:avLst/>
          </a:prstGeom>
        </p:spPr>
      </p:pic>
      <p:sp>
        <p:nvSpPr>
          <p:cNvPr id="25" name="Rectangle 24">
            <a:extLst>
              <a:ext uri="{FF2B5EF4-FFF2-40B4-BE49-F238E27FC236}">
                <a16:creationId xmlns:a16="http://schemas.microsoft.com/office/drawing/2014/main" id="{8966B638-62AE-C14B-806B-840F39826950}"/>
              </a:ext>
            </a:extLst>
          </p:cNvPr>
          <p:cNvSpPr/>
          <p:nvPr/>
        </p:nvSpPr>
        <p:spPr>
          <a:xfrm>
            <a:off x="8006620" y="4155622"/>
            <a:ext cx="660302" cy="5551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0C3F16BB-8734-2A4D-99FB-423A5A60F016}"/>
              </a:ext>
            </a:extLst>
          </p:cNvPr>
          <p:cNvSpPr/>
          <p:nvPr/>
        </p:nvSpPr>
        <p:spPr>
          <a:xfrm>
            <a:off x="8006620" y="4816930"/>
            <a:ext cx="1124672" cy="538841"/>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7ED93411-DBB7-4D47-93E9-035F911852A4}"/>
              </a:ext>
            </a:extLst>
          </p:cNvPr>
          <p:cNvSpPr/>
          <p:nvPr/>
        </p:nvSpPr>
        <p:spPr>
          <a:xfrm>
            <a:off x="8017926" y="1004714"/>
            <a:ext cx="561405" cy="53884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2A574E87-D658-8646-BA60-7692E03C3E7F}"/>
              </a:ext>
            </a:extLst>
          </p:cNvPr>
          <p:cNvSpPr/>
          <p:nvPr/>
        </p:nvSpPr>
        <p:spPr>
          <a:xfrm>
            <a:off x="8025068" y="1633366"/>
            <a:ext cx="561405" cy="53884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AF9DF334-216D-4D41-8D19-2A4A8F2FC324}"/>
              </a:ext>
            </a:extLst>
          </p:cNvPr>
          <p:cNvSpPr/>
          <p:nvPr/>
        </p:nvSpPr>
        <p:spPr>
          <a:xfrm>
            <a:off x="8014349" y="3540754"/>
            <a:ext cx="1122526" cy="53884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AF5E2CDF-1947-B04D-B746-A20BE9795356}"/>
              </a:ext>
            </a:extLst>
          </p:cNvPr>
          <p:cNvSpPr/>
          <p:nvPr/>
        </p:nvSpPr>
        <p:spPr>
          <a:xfrm>
            <a:off x="8001037" y="5438954"/>
            <a:ext cx="1124672" cy="538841"/>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CC2BCD4E-AEBE-FC4C-9218-3013C39584D5}"/>
              </a:ext>
            </a:extLst>
          </p:cNvPr>
          <p:cNvSpPr/>
          <p:nvPr/>
        </p:nvSpPr>
        <p:spPr>
          <a:xfrm>
            <a:off x="8010662" y="2895776"/>
            <a:ext cx="1124672" cy="53884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3970309D-43D2-D14F-889C-2D75968D719F}"/>
              </a:ext>
            </a:extLst>
          </p:cNvPr>
          <p:cNvSpPr/>
          <p:nvPr/>
        </p:nvSpPr>
        <p:spPr>
          <a:xfrm>
            <a:off x="8010779" y="2262022"/>
            <a:ext cx="561405" cy="53884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5" name="Picture 34">
            <a:extLst>
              <a:ext uri="{FF2B5EF4-FFF2-40B4-BE49-F238E27FC236}">
                <a16:creationId xmlns:a16="http://schemas.microsoft.com/office/drawing/2014/main" id="{7860F261-FD75-4E4C-AA8F-64897454F903}"/>
              </a:ext>
            </a:extLst>
          </p:cNvPr>
          <p:cNvPicPr>
            <a:picLocks noChangeAspect="1"/>
          </p:cNvPicPr>
          <p:nvPr/>
        </p:nvPicPr>
        <p:blipFill>
          <a:blip r:embed="rId3"/>
          <a:stretch>
            <a:fillRect/>
          </a:stretch>
        </p:blipFill>
        <p:spPr>
          <a:xfrm>
            <a:off x="6388555" y="857250"/>
            <a:ext cx="1124672" cy="5143500"/>
          </a:xfrm>
          <a:prstGeom prst="rect">
            <a:avLst/>
          </a:prstGeom>
        </p:spPr>
      </p:pic>
      <p:cxnSp>
        <p:nvCxnSpPr>
          <p:cNvPr id="36" name="Straight Arrow Connector 35">
            <a:extLst>
              <a:ext uri="{FF2B5EF4-FFF2-40B4-BE49-F238E27FC236}">
                <a16:creationId xmlns:a16="http://schemas.microsoft.com/office/drawing/2014/main" id="{EE03D0C2-7E94-CB42-8209-780BAD5FFF2B}"/>
              </a:ext>
            </a:extLst>
          </p:cNvPr>
          <p:cNvCxnSpPr>
            <a:cxnSpLocks/>
          </p:cNvCxnSpPr>
          <p:nvPr/>
        </p:nvCxnSpPr>
        <p:spPr>
          <a:xfrm>
            <a:off x="6941492" y="1090599"/>
            <a:ext cx="1065128" cy="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7538B3C-D2AB-BD49-B916-B140FCCEBBB2}"/>
              </a:ext>
            </a:extLst>
          </p:cNvPr>
          <p:cNvCxnSpPr>
            <a:cxnSpLocks/>
          </p:cNvCxnSpPr>
          <p:nvPr/>
        </p:nvCxnSpPr>
        <p:spPr>
          <a:xfrm flipV="1">
            <a:off x="7605568" y="4261758"/>
            <a:ext cx="409217" cy="8164"/>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73F52E1-D593-3543-AC3E-0DE39AD26CDB}"/>
              </a:ext>
            </a:extLst>
          </p:cNvPr>
          <p:cNvCxnSpPr>
            <a:cxnSpLocks/>
          </p:cNvCxnSpPr>
          <p:nvPr/>
        </p:nvCxnSpPr>
        <p:spPr>
          <a:xfrm>
            <a:off x="6944335" y="2361519"/>
            <a:ext cx="669398" cy="0"/>
          </a:xfrm>
          <a:prstGeom prst="straightConnector1">
            <a:avLst/>
          </a:prstGeom>
          <a:ln w="412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0105960-C3C4-8444-AA34-E1F2DF58EE4A}"/>
              </a:ext>
            </a:extLst>
          </p:cNvPr>
          <p:cNvCxnSpPr>
            <a:cxnSpLocks/>
          </p:cNvCxnSpPr>
          <p:nvPr/>
        </p:nvCxnSpPr>
        <p:spPr>
          <a:xfrm>
            <a:off x="7614772" y="2345189"/>
            <a:ext cx="0" cy="1933956"/>
          </a:xfrm>
          <a:prstGeom prst="straightConnector1">
            <a:avLst/>
          </a:prstGeom>
          <a:ln w="41275">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B4F1F96-006C-2541-BB5B-9D884E10BDF1}"/>
              </a:ext>
            </a:extLst>
          </p:cNvPr>
          <p:cNvSpPr/>
          <p:nvPr/>
        </p:nvSpPr>
        <p:spPr>
          <a:xfrm>
            <a:off x="6381999" y="2269673"/>
            <a:ext cx="561405" cy="5388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1" name="Straight Arrow Connector 40">
            <a:extLst>
              <a:ext uri="{FF2B5EF4-FFF2-40B4-BE49-F238E27FC236}">
                <a16:creationId xmlns:a16="http://schemas.microsoft.com/office/drawing/2014/main" id="{9E670F1F-9D4B-144E-9632-B9BDA7DA4385}"/>
              </a:ext>
            </a:extLst>
          </p:cNvPr>
          <p:cNvCxnSpPr>
            <a:cxnSpLocks/>
          </p:cNvCxnSpPr>
          <p:nvPr/>
        </p:nvCxnSpPr>
        <p:spPr>
          <a:xfrm flipV="1">
            <a:off x="7731652" y="4892449"/>
            <a:ext cx="269385" cy="8163"/>
          </a:xfrm>
          <a:prstGeom prst="straightConnector1">
            <a:avLst/>
          </a:prstGeom>
          <a:ln w="412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50F8734-6016-2B42-8988-03B128F5DCAD}"/>
              </a:ext>
            </a:extLst>
          </p:cNvPr>
          <p:cNvCxnSpPr>
            <a:cxnSpLocks/>
          </p:cNvCxnSpPr>
          <p:nvPr/>
        </p:nvCxnSpPr>
        <p:spPr>
          <a:xfrm>
            <a:off x="7503829" y="2992210"/>
            <a:ext cx="227823" cy="0"/>
          </a:xfrm>
          <a:prstGeom prst="straightConnector1">
            <a:avLst/>
          </a:prstGeom>
          <a:ln w="41275">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1DE61F9-DCCB-A24B-BC2A-EC3CE34B6D01}"/>
              </a:ext>
            </a:extLst>
          </p:cNvPr>
          <p:cNvCxnSpPr>
            <a:cxnSpLocks/>
          </p:cNvCxnSpPr>
          <p:nvPr/>
        </p:nvCxnSpPr>
        <p:spPr>
          <a:xfrm>
            <a:off x="7731652" y="2975880"/>
            <a:ext cx="0" cy="1933956"/>
          </a:xfrm>
          <a:prstGeom prst="straightConnector1">
            <a:avLst/>
          </a:prstGeom>
          <a:ln w="41275">
            <a:solidFill>
              <a:schemeClr val="accent1">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550B82A7-01C8-2040-956C-35A33A9C7B66}"/>
              </a:ext>
            </a:extLst>
          </p:cNvPr>
          <p:cNvSpPr/>
          <p:nvPr/>
        </p:nvSpPr>
        <p:spPr>
          <a:xfrm>
            <a:off x="6371764" y="2906488"/>
            <a:ext cx="1124672" cy="538841"/>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B3C0A403-134F-5A4C-9105-23D509307360}"/>
              </a:ext>
            </a:extLst>
          </p:cNvPr>
          <p:cNvSpPr/>
          <p:nvPr/>
        </p:nvSpPr>
        <p:spPr>
          <a:xfrm>
            <a:off x="6381999" y="1008289"/>
            <a:ext cx="561405" cy="53884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6" name="Straight Arrow Connector 45">
            <a:extLst>
              <a:ext uri="{FF2B5EF4-FFF2-40B4-BE49-F238E27FC236}">
                <a16:creationId xmlns:a16="http://schemas.microsoft.com/office/drawing/2014/main" id="{7E6B114E-EB4B-1A43-A8DB-F61E6B183CC0}"/>
              </a:ext>
            </a:extLst>
          </p:cNvPr>
          <p:cNvCxnSpPr>
            <a:cxnSpLocks/>
          </p:cNvCxnSpPr>
          <p:nvPr/>
        </p:nvCxnSpPr>
        <p:spPr>
          <a:xfrm>
            <a:off x="6948634" y="1719251"/>
            <a:ext cx="1065128" cy="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38B8B2F5-FA9F-7747-8BA8-01D82D348DD3}"/>
              </a:ext>
            </a:extLst>
          </p:cNvPr>
          <p:cNvSpPr/>
          <p:nvPr/>
        </p:nvSpPr>
        <p:spPr>
          <a:xfrm>
            <a:off x="6389141" y="1636941"/>
            <a:ext cx="561405" cy="53884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8" name="Straight Arrow Connector 47">
            <a:extLst>
              <a:ext uri="{FF2B5EF4-FFF2-40B4-BE49-F238E27FC236}">
                <a16:creationId xmlns:a16="http://schemas.microsoft.com/office/drawing/2014/main" id="{C4041399-CB9A-764E-AD62-FC217C321A49}"/>
              </a:ext>
            </a:extLst>
          </p:cNvPr>
          <p:cNvCxnSpPr>
            <a:cxnSpLocks/>
          </p:cNvCxnSpPr>
          <p:nvPr/>
        </p:nvCxnSpPr>
        <p:spPr>
          <a:xfrm>
            <a:off x="7510720" y="3626639"/>
            <a:ext cx="500634" cy="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7555924-8C6F-814E-B43F-6A4456D36F50}"/>
              </a:ext>
            </a:extLst>
          </p:cNvPr>
          <p:cNvSpPr/>
          <p:nvPr/>
        </p:nvSpPr>
        <p:spPr>
          <a:xfrm>
            <a:off x="6378422" y="3555045"/>
            <a:ext cx="1124672" cy="53884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a:extLst>
              <a:ext uri="{FF2B5EF4-FFF2-40B4-BE49-F238E27FC236}">
                <a16:creationId xmlns:a16="http://schemas.microsoft.com/office/drawing/2014/main" id="{A0D48E7E-3ADF-EC4F-9CC9-F850070E02DE}"/>
              </a:ext>
            </a:extLst>
          </p:cNvPr>
          <p:cNvSpPr/>
          <p:nvPr/>
        </p:nvSpPr>
        <p:spPr>
          <a:xfrm>
            <a:off x="6368190" y="4188799"/>
            <a:ext cx="1124672" cy="538841"/>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1" name="Straight Arrow Connector 50">
            <a:extLst>
              <a:ext uri="{FF2B5EF4-FFF2-40B4-BE49-F238E27FC236}">
                <a16:creationId xmlns:a16="http://schemas.microsoft.com/office/drawing/2014/main" id="{3E9908FB-A535-B347-9888-F9E820DFBB26}"/>
              </a:ext>
            </a:extLst>
          </p:cNvPr>
          <p:cNvCxnSpPr>
            <a:cxnSpLocks/>
          </p:cNvCxnSpPr>
          <p:nvPr/>
        </p:nvCxnSpPr>
        <p:spPr>
          <a:xfrm>
            <a:off x="7609816" y="5560595"/>
            <a:ext cx="396804" cy="0"/>
          </a:xfrm>
          <a:prstGeom prst="straightConnector1">
            <a:avLst/>
          </a:prstGeom>
          <a:ln w="412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8D3108B-353C-9141-BEB2-19ECAC67065F}"/>
              </a:ext>
            </a:extLst>
          </p:cNvPr>
          <p:cNvCxnSpPr>
            <a:cxnSpLocks/>
          </p:cNvCxnSpPr>
          <p:nvPr/>
        </p:nvCxnSpPr>
        <p:spPr>
          <a:xfrm>
            <a:off x="7505875" y="4433207"/>
            <a:ext cx="107858" cy="0"/>
          </a:xfrm>
          <a:prstGeom prst="straightConnector1">
            <a:avLst/>
          </a:prstGeom>
          <a:ln w="41275">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DF8371B-A86E-CA4A-9DAC-0C298E7E0815}"/>
              </a:ext>
            </a:extLst>
          </p:cNvPr>
          <p:cNvCxnSpPr>
            <a:cxnSpLocks/>
          </p:cNvCxnSpPr>
          <p:nvPr/>
        </p:nvCxnSpPr>
        <p:spPr>
          <a:xfrm>
            <a:off x="7625795" y="4420999"/>
            <a:ext cx="0" cy="1130243"/>
          </a:xfrm>
          <a:prstGeom prst="straightConnector1">
            <a:avLst/>
          </a:prstGeom>
          <a:ln w="41275">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77D0181-E941-4F47-AE7F-3E2ABC8F7CC9}"/>
              </a:ext>
            </a:extLst>
          </p:cNvPr>
          <p:cNvSpPr/>
          <p:nvPr/>
        </p:nvSpPr>
        <p:spPr>
          <a:xfrm>
            <a:off x="6364616" y="4817453"/>
            <a:ext cx="1124672" cy="53884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5" name="Straight Arrow Connector 54">
            <a:extLst>
              <a:ext uri="{FF2B5EF4-FFF2-40B4-BE49-F238E27FC236}">
                <a16:creationId xmlns:a16="http://schemas.microsoft.com/office/drawing/2014/main" id="{72973DD7-FE0A-E446-9908-FC133ADFF02D}"/>
              </a:ext>
            </a:extLst>
          </p:cNvPr>
          <p:cNvCxnSpPr>
            <a:cxnSpLocks/>
          </p:cNvCxnSpPr>
          <p:nvPr/>
        </p:nvCxnSpPr>
        <p:spPr>
          <a:xfrm flipV="1">
            <a:off x="7866344" y="3218765"/>
            <a:ext cx="144869" cy="0"/>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17D8BAB-B8E9-124C-BE52-4A7A1F5A383A}"/>
              </a:ext>
            </a:extLst>
          </p:cNvPr>
          <p:cNvCxnSpPr>
            <a:cxnSpLocks/>
          </p:cNvCxnSpPr>
          <p:nvPr/>
        </p:nvCxnSpPr>
        <p:spPr>
          <a:xfrm>
            <a:off x="7867384" y="3208052"/>
            <a:ext cx="0" cy="1933956"/>
          </a:xfrm>
          <a:prstGeom prst="straightConnector1">
            <a:avLst/>
          </a:prstGeom>
          <a:ln w="41275">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16DDFAE-F22B-B14E-87F5-F759DCD5310A}"/>
              </a:ext>
            </a:extLst>
          </p:cNvPr>
          <p:cNvCxnSpPr>
            <a:cxnSpLocks/>
          </p:cNvCxnSpPr>
          <p:nvPr/>
        </p:nvCxnSpPr>
        <p:spPr>
          <a:xfrm>
            <a:off x="7489288" y="5140454"/>
            <a:ext cx="377057" cy="0"/>
          </a:xfrm>
          <a:prstGeom prst="straightConnector1">
            <a:avLst/>
          </a:prstGeom>
          <a:ln w="41275">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D40EED92-9082-6E4D-8CAC-443020FD17CF}"/>
              </a:ext>
            </a:extLst>
          </p:cNvPr>
          <p:cNvSpPr/>
          <p:nvPr/>
        </p:nvSpPr>
        <p:spPr>
          <a:xfrm>
            <a:off x="6387230" y="5463517"/>
            <a:ext cx="561405" cy="53884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9" name="Straight Arrow Connector 58">
            <a:extLst>
              <a:ext uri="{FF2B5EF4-FFF2-40B4-BE49-F238E27FC236}">
                <a16:creationId xmlns:a16="http://schemas.microsoft.com/office/drawing/2014/main" id="{A65B12D7-AD9F-C149-81CF-129F1A7891E0}"/>
              </a:ext>
            </a:extLst>
          </p:cNvPr>
          <p:cNvCxnSpPr>
            <a:cxnSpLocks/>
          </p:cNvCxnSpPr>
          <p:nvPr/>
        </p:nvCxnSpPr>
        <p:spPr>
          <a:xfrm>
            <a:off x="7782651" y="2320186"/>
            <a:ext cx="14851" cy="3412751"/>
          </a:xfrm>
          <a:prstGeom prst="straightConnector1">
            <a:avLst/>
          </a:prstGeom>
          <a:ln w="412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017C2BA-711D-E047-BED0-CD61BB95D129}"/>
              </a:ext>
            </a:extLst>
          </p:cNvPr>
          <p:cNvCxnSpPr>
            <a:cxnSpLocks/>
          </p:cNvCxnSpPr>
          <p:nvPr/>
        </p:nvCxnSpPr>
        <p:spPr>
          <a:xfrm>
            <a:off x="7771935" y="2320185"/>
            <a:ext cx="226314" cy="715"/>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0F340BB-A6F1-F947-90AA-2AF5B6A77D59}"/>
              </a:ext>
            </a:extLst>
          </p:cNvPr>
          <p:cNvCxnSpPr>
            <a:cxnSpLocks/>
            <a:stCxn id="58" idx="3"/>
          </p:cNvCxnSpPr>
          <p:nvPr/>
        </p:nvCxnSpPr>
        <p:spPr>
          <a:xfrm flipV="1">
            <a:off x="6948635" y="5721130"/>
            <a:ext cx="854453" cy="11807"/>
          </a:xfrm>
          <a:prstGeom prst="straightConnector1">
            <a:avLst/>
          </a:prstGeom>
          <a:ln w="41275">
            <a:solidFill>
              <a:schemeClr val="accent6"/>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49192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8C79E3D-19C2-2E4F-B6CB-FFAEAC271598}"/>
              </a:ext>
            </a:extLst>
          </p:cNvPr>
          <p:cNvSpPr>
            <a:spLocks noChangeAspect="1"/>
          </p:cNvSpPr>
          <p:nvPr/>
        </p:nvSpPr>
        <p:spPr>
          <a:xfrm>
            <a:off x="2675047" y="3065967"/>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7CEC3E9B-DC22-F646-9BAA-425827D5816E}"/>
              </a:ext>
            </a:extLst>
          </p:cNvPr>
          <p:cNvSpPr>
            <a:spLocks noChangeAspect="1"/>
          </p:cNvSpPr>
          <p:nvPr/>
        </p:nvSpPr>
        <p:spPr>
          <a:xfrm>
            <a:off x="4084857" y="1482515"/>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A1806C5F-D36C-2447-B583-00D7312E131F}"/>
              </a:ext>
            </a:extLst>
          </p:cNvPr>
          <p:cNvSpPr>
            <a:spLocks noChangeAspect="1"/>
          </p:cNvSpPr>
          <p:nvPr/>
        </p:nvSpPr>
        <p:spPr>
          <a:xfrm>
            <a:off x="1399324" y="1456634"/>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05A4985-8B75-1A4D-BD2B-40035E1565BB}"/>
              </a:ext>
            </a:extLst>
          </p:cNvPr>
          <p:cNvSpPr>
            <a:spLocks noChangeAspect="1"/>
          </p:cNvSpPr>
          <p:nvPr/>
        </p:nvSpPr>
        <p:spPr>
          <a:xfrm>
            <a:off x="4087166" y="4645316"/>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73D52FC-375E-8242-8A21-0C9F143BC7EB}"/>
              </a:ext>
            </a:extLst>
          </p:cNvPr>
          <p:cNvSpPr>
            <a:spLocks noChangeAspect="1"/>
          </p:cNvSpPr>
          <p:nvPr/>
        </p:nvSpPr>
        <p:spPr>
          <a:xfrm>
            <a:off x="1473641" y="4645316"/>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BA7C11FA-46F3-6B40-8181-F6BBF37E75F7}"/>
              </a:ext>
            </a:extLst>
          </p:cNvPr>
          <p:cNvSpPr txBox="1"/>
          <p:nvPr/>
        </p:nvSpPr>
        <p:spPr>
          <a:xfrm>
            <a:off x="4153301" y="1456633"/>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1</a:t>
            </a:r>
            <a:endParaRPr lang="en-US" sz="1350" baseline="-25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5B204A4-EC68-274B-BD0A-91F18B3D041F}"/>
              </a:ext>
            </a:extLst>
          </p:cNvPr>
          <p:cNvSpPr txBox="1"/>
          <p:nvPr/>
        </p:nvSpPr>
        <p:spPr>
          <a:xfrm>
            <a:off x="1432889" y="1420621"/>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2</a:t>
            </a:r>
            <a:endParaRPr lang="en-US" sz="1350" baseline="-25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03F1EBE-7B62-6A45-BE4C-A7F25944B53E}"/>
              </a:ext>
            </a:extLst>
          </p:cNvPr>
          <p:cNvSpPr txBox="1"/>
          <p:nvPr/>
        </p:nvSpPr>
        <p:spPr>
          <a:xfrm>
            <a:off x="1507206" y="4647725"/>
            <a:ext cx="835485" cy="784830"/>
          </a:xfrm>
          <a:prstGeom prst="rect">
            <a:avLst/>
          </a:prstGeom>
          <a:noFill/>
        </p:spPr>
        <p:txBody>
          <a:bodyPr wrap="none" rtlCol="0">
            <a:spAutoFit/>
          </a:bodyPr>
          <a:lstStyle/>
          <a:p>
            <a:r>
              <a:rPr lang="en-US" sz="4500" dirty="0">
                <a:latin typeface="Symbol" pitchFamily="2" charset="2"/>
              </a:rPr>
              <a:t>Y</a:t>
            </a:r>
            <a:r>
              <a:rPr lang="en-US" sz="4500" baseline="-25000" dirty="0">
                <a:latin typeface="Symbol" pitchFamily="2" charset="2"/>
              </a:rPr>
              <a:t>3</a:t>
            </a:r>
            <a:endParaRPr lang="en-US" sz="1350"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C6BE963-BFB3-3A42-BF71-1CEC4E371743}"/>
              </a:ext>
            </a:extLst>
          </p:cNvPr>
          <p:cNvSpPr txBox="1"/>
          <p:nvPr/>
        </p:nvSpPr>
        <p:spPr>
          <a:xfrm>
            <a:off x="4137796" y="4666920"/>
            <a:ext cx="750526" cy="784830"/>
          </a:xfrm>
          <a:prstGeom prst="rect">
            <a:avLst/>
          </a:prstGeom>
          <a:noFill/>
        </p:spPr>
        <p:txBody>
          <a:bodyPr wrap="none" rtlCol="0">
            <a:spAutoFit/>
          </a:bodyPr>
          <a:lstStyle/>
          <a:p>
            <a:r>
              <a:rPr lang="en-US" sz="4500" dirty="0">
                <a:latin typeface="Symbol" pitchFamily="2" charset="2"/>
              </a:rPr>
              <a:t>Y</a:t>
            </a:r>
            <a:r>
              <a:rPr lang="en-US" sz="4500" i="1" baseline="-25000" dirty="0">
                <a:latin typeface="Times New Roman" panose="02020603050405020304" pitchFamily="18" charset="0"/>
                <a:cs typeface="Times New Roman" panose="02020603050405020304" pitchFamily="18" charset="0"/>
              </a:rPr>
              <a:t>i</a:t>
            </a:r>
            <a:endParaRPr lang="en-US" sz="1350" i="1" baseline="-25000" dirty="0">
              <a:latin typeface="Times New Roman" panose="02020603050405020304" pitchFamily="18" charset="0"/>
              <a:cs typeface="Times New Roman" panose="02020603050405020304" pitchFamily="18" charset="0"/>
            </a:endParaRPr>
          </a:p>
        </p:txBody>
      </p:sp>
      <p:sp>
        <p:nvSpPr>
          <p:cNvPr id="19" name="CustomShape 8">
            <a:extLst>
              <a:ext uri="{FF2B5EF4-FFF2-40B4-BE49-F238E27FC236}">
                <a16:creationId xmlns:a16="http://schemas.microsoft.com/office/drawing/2014/main" id="{4531BE7B-E9FA-C74A-B5E7-DD2EEEDD657B}"/>
              </a:ext>
            </a:extLst>
          </p:cNvPr>
          <p:cNvSpPr/>
          <p:nvPr/>
        </p:nvSpPr>
        <p:spPr>
          <a:xfrm>
            <a:off x="2882662" y="3154547"/>
            <a:ext cx="48885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X</a:t>
            </a:r>
            <a:endParaRPr lang="en-US" sz="4500" spc="-1" dirty="0">
              <a:latin typeface="Arial"/>
            </a:endParaRPr>
          </a:p>
        </p:txBody>
      </p:sp>
      <p:cxnSp>
        <p:nvCxnSpPr>
          <p:cNvPr id="24" name="Straight Connector 23">
            <a:extLst>
              <a:ext uri="{FF2B5EF4-FFF2-40B4-BE49-F238E27FC236}">
                <a16:creationId xmlns:a16="http://schemas.microsoft.com/office/drawing/2014/main" id="{D841AC1F-A19F-6E4A-A375-FC125568BB08}"/>
              </a:ext>
            </a:extLst>
          </p:cNvPr>
          <p:cNvCxnSpPr>
            <a:cxnSpLocks/>
            <a:stCxn id="7" idx="2"/>
            <a:endCxn id="5" idx="1"/>
          </p:cNvCxnSpPr>
          <p:nvPr/>
        </p:nvCxnSpPr>
        <p:spPr>
          <a:xfrm>
            <a:off x="1827949" y="2313883"/>
            <a:ext cx="984438" cy="889424"/>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EB4B86-FA68-8241-A875-2D0BEA58301E}"/>
              </a:ext>
            </a:extLst>
          </p:cNvPr>
          <p:cNvCxnSpPr>
            <a:cxnSpLocks/>
            <a:stCxn id="5" idx="5"/>
            <a:endCxn id="8" idx="0"/>
          </p:cNvCxnSpPr>
          <p:nvPr/>
        </p:nvCxnSpPr>
        <p:spPr>
          <a:xfrm>
            <a:off x="3475524" y="3866444"/>
            <a:ext cx="1040267" cy="77887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AB5EE0-D4C0-034E-9FDA-A98E5E2BE651}"/>
              </a:ext>
            </a:extLst>
          </p:cNvPr>
          <p:cNvCxnSpPr>
            <a:cxnSpLocks/>
            <a:stCxn id="9" idx="0"/>
            <a:endCxn id="5" idx="3"/>
          </p:cNvCxnSpPr>
          <p:nvPr/>
        </p:nvCxnSpPr>
        <p:spPr>
          <a:xfrm flipV="1">
            <a:off x="1902266" y="3866444"/>
            <a:ext cx="910121" cy="77887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14B1A5B-AB8F-AF48-996D-5397D9F3C569}"/>
              </a:ext>
            </a:extLst>
          </p:cNvPr>
          <p:cNvCxnSpPr>
            <a:cxnSpLocks/>
            <a:stCxn id="5" idx="7"/>
            <a:endCxn id="6" idx="2"/>
          </p:cNvCxnSpPr>
          <p:nvPr/>
        </p:nvCxnSpPr>
        <p:spPr>
          <a:xfrm flipV="1">
            <a:off x="3475524" y="2339766"/>
            <a:ext cx="1037959" cy="863542"/>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7" name="CustomShape 8">
            <a:extLst>
              <a:ext uri="{FF2B5EF4-FFF2-40B4-BE49-F238E27FC236}">
                <a16:creationId xmlns:a16="http://schemas.microsoft.com/office/drawing/2014/main" id="{6ACA552F-CDE1-A643-9F87-89E518B0AECB}"/>
              </a:ext>
            </a:extLst>
          </p:cNvPr>
          <p:cNvSpPr/>
          <p:nvPr/>
        </p:nvSpPr>
        <p:spPr>
          <a:xfrm>
            <a:off x="2770252" y="4666920"/>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sp>
        <p:nvSpPr>
          <p:cNvPr id="31" name="CustomShape 2">
            <a:extLst>
              <a:ext uri="{FF2B5EF4-FFF2-40B4-BE49-F238E27FC236}">
                <a16:creationId xmlns:a16="http://schemas.microsoft.com/office/drawing/2014/main" id="{8C79D91A-0CBB-084A-9F59-802D93F2A080}"/>
              </a:ext>
            </a:extLst>
          </p:cNvPr>
          <p:cNvSpPr/>
          <p:nvPr/>
        </p:nvSpPr>
        <p:spPr>
          <a:xfrm>
            <a:off x="1411387" y="901049"/>
            <a:ext cx="6358500" cy="529824"/>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3000" spc="-1" dirty="0">
                <a:solidFill>
                  <a:srgbClr val="000000"/>
                </a:solidFill>
                <a:latin typeface="Times New Roman"/>
              </a:rPr>
              <a:t>Marginals</a:t>
            </a:r>
            <a:endParaRPr lang="en-US" sz="3000" spc="-1" dirty="0">
              <a:latin typeface="Arial"/>
            </a:endParaRPr>
          </a:p>
        </p:txBody>
      </p:sp>
      <p:sp>
        <p:nvSpPr>
          <p:cNvPr id="49" name="Right Arrow 48">
            <a:extLst>
              <a:ext uri="{FF2B5EF4-FFF2-40B4-BE49-F238E27FC236}">
                <a16:creationId xmlns:a16="http://schemas.microsoft.com/office/drawing/2014/main" id="{4EFE3F55-86EE-7F45-9550-EBE716F56843}"/>
              </a:ext>
            </a:extLst>
          </p:cNvPr>
          <p:cNvSpPr/>
          <p:nvPr/>
        </p:nvSpPr>
        <p:spPr>
          <a:xfrm rot="2248314" flipH="1">
            <a:off x="3611817" y="3974554"/>
            <a:ext cx="1055867" cy="17200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4" name="Right Arrow 83">
            <a:extLst>
              <a:ext uri="{FF2B5EF4-FFF2-40B4-BE49-F238E27FC236}">
                <a16:creationId xmlns:a16="http://schemas.microsoft.com/office/drawing/2014/main" id="{FA2EF0D3-8B44-E049-BCEB-6FB6622A6181}"/>
              </a:ext>
            </a:extLst>
          </p:cNvPr>
          <p:cNvSpPr/>
          <p:nvPr/>
        </p:nvSpPr>
        <p:spPr>
          <a:xfrm rot="19272482" flipH="1" flipV="1">
            <a:off x="3591387" y="2798056"/>
            <a:ext cx="1055867" cy="17200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5" name="Right Arrow 84">
            <a:extLst>
              <a:ext uri="{FF2B5EF4-FFF2-40B4-BE49-F238E27FC236}">
                <a16:creationId xmlns:a16="http://schemas.microsoft.com/office/drawing/2014/main" id="{ADCDA5DC-BD29-DE49-947E-25F4167197BF}"/>
              </a:ext>
            </a:extLst>
          </p:cNvPr>
          <p:cNvSpPr/>
          <p:nvPr/>
        </p:nvSpPr>
        <p:spPr>
          <a:xfrm rot="19193811">
            <a:off x="1660120" y="4035770"/>
            <a:ext cx="1055867" cy="17200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6" name="Right Arrow 85">
            <a:extLst>
              <a:ext uri="{FF2B5EF4-FFF2-40B4-BE49-F238E27FC236}">
                <a16:creationId xmlns:a16="http://schemas.microsoft.com/office/drawing/2014/main" id="{82BFB322-CDE8-3443-AA1E-8FA9F694B108}"/>
              </a:ext>
            </a:extLst>
          </p:cNvPr>
          <p:cNvSpPr/>
          <p:nvPr/>
        </p:nvSpPr>
        <p:spPr>
          <a:xfrm rot="2327518" flipV="1">
            <a:off x="1579342" y="2759503"/>
            <a:ext cx="1055867" cy="17200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7" name="Picture 86">
            <a:extLst>
              <a:ext uri="{FF2B5EF4-FFF2-40B4-BE49-F238E27FC236}">
                <a16:creationId xmlns:a16="http://schemas.microsoft.com/office/drawing/2014/main" id="{CDC247ED-97AC-D747-BE30-6BD6B333B85B}"/>
              </a:ext>
            </a:extLst>
          </p:cNvPr>
          <p:cNvPicPr>
            <a:picLocks noChangeAspect="1"/>
          </p:cNvPicPr>
          <p:nvPr/>
        </p:nvPicPr>
        <p:blipFill>
          <a:blip r:embed="rId2"/>
          <a:stretch>
            <a:fillRect/>
          </a:stretch>
        </p:blipFill>
        <p:spPr>
          <a:xfrm>
            <a:off x="4239242" y="2886380"/>
            <a:ext cx="1047750" cy="238125"/>
          </a:xfrm>
          <a:prstGeom prst="rect">
            <a:avLst/>
          </a:prstGeom>
        </p:spPr>
      </p:pic>
      <p:pic>
        <p:nvPicPr>
          <p:cNvPr id="88" name="Picture 87">
            <a:extLst>
              <a:ext uri="{FF2B5EF4-FFF2-40B4-BE49-F238E27FC236}">
                <a16:creationId xmlns:a16="http://schemas.microsoft.com/office/drawing/2014/main" id="{45452DD4-0389-7749-BC3E-EC589B7ADE4E}"/>
              </a:ext>
            </a:extLst>
          </p:cNvPr>
          <p:cNvPicPr>
            <a:picLocks noChangeAspect="1"/>
          </p:cNvPicPr>
          <p:nvPr/>
        </p:nvPicPr>
        <p:blipFill>
          <a:blip r:embed="rId3"/>
          <a:stretch>
            <a:fillRect/>
          </a:stretch>
        </p:blipFill>
        <p:spPr>
          <a:xfrm>
            <a:off x="903722" y="2854406"/>
            <a:ext cx="1047750" cy="238125"/>
          </a:xfrm>
          <a:prstGeom prst="rect">
            <a:avLst/>
          </a:prstGeom>
        </p:spPr>
      </p:pic>
      <p:pic>
        <p:nvPicPr>
          <p:cNvPr id="89" name="Picture 88">
            <a:extLst>
              <a:ext uri="{FF2B5EF4-FFF2-40B4-BE49-F238E27FC236}">
                <a16:creationId xmlns:a16="http://schemas.microsoft.com/office/drawing/2014/main" id="{07864162-7201-414E-9A67-F3E414F1AB3A}"/>
              </a:ext>
            </a:extLst>
          </p:cNvPr>
          <p:cNvPicPr>
            <a:picLocks noChangeAspect="1"/>
          </p:cNvPicPr>
          <p:nvPr/>
        </p:nvPicPr>
        <p:blipFill>
          <a:blip r:embed="rId4"/>
          <a:stretch>
            <a:fillRect/>
          </a:stretch>
        </p:blipFill>
        <p:spPr>
          <a:xfrm>
            <a:off x="909014" y="3827521"/>
            <a:ext cx="1047750" cy="247650"/>
          </a:xfrm>
          <a:prstGeom prst="rect">
            <a:avLst/>
          </a:prstGeom>
        </p:spPr>
      </p:pic>
      <p:pic>
        <p:nvPicPr>
          <p:cNvPr id="90" name="Picture 89">
            <a:extLst>
              <a:ext uri="{FF2B5EF4-FFF2-40B4-BE49-F238E27FC236}">
                <a16:creationId xmlns:a16="http://schemas.microsoft.com/office/drawing/2014/main" id="{14116591-7335-8947-B1CA-76F59264D744}"/>
              </a:ext>
            </a:extLst>
          </p:cNvPr>
          <p:cNvPicPr>
            <a:picLocks noChangeAspect="1"/>
          </p:cNvPicPr>
          <p:nvPr/>
        </p:nvPicPr>
        <p:blipFill>
          <a:blip r:embed="rId5"/>
          <a:stretch>
            <a:fillRect/>
          </a:stretch>
        </p:blipFill>
        <p:spPr>
          <a:xfrm>
            <a:off x="4249402" y="3761085"/>
            <a:ext cx="1019175" cy="247650"/>
          </a:xfrm>
          <a:prstGeom prst="rect">
            <a:avLst/>
          </a:prstGeom>
        </p:spPr>
      </p:pic>
      <p:sp>
        <p:nvSpPr>
          <p:cNvPr id="91" name="TextBox 90">
            <a:extLst>
              <a:ext uri="{FF2B5EF4-FFF2-40B4-BE49-F238E27FC236}">
                <a16:creationId xmlns:a16="http://schemas.microsoft.com/office/drawing/2014/main" id="{738EE90A-C9F4-BF4E-B9A7-48B20E0F6374}"/>
              </a:ext>
            </a:extLst>
          </p:cNvPr>
          <p:cNvSpPr txBox="1"/>
          <p:nvPr/>
        </p:nvSpPr>
        <p:spPr>
          <a:xfrm>
            <a:off x="5568608" y="3203307"/>
            <a:ext cx="3554178" cy="369332"/>
          </a:xfrm>
          <a:prstGeom prst="rect">
            <a:avLst/>
          </a:prstGeom>
          <a:noFill/>
        </p:spPr>
        <p:txBody>
          <a:bodyPr wrap="none" rtlCol="0">
            <a:spAutoFit/>
          </a:bodyPr>
          <a:lstStyle/>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Node beliefs can be computed as:</a:t>
            </a:r>
          </a:p>
        </p:txBody>
      </p:sp>
      <p:sp>
        <p:nvSpPr>
          <p:cNvPr id="29" name="CustomShape 8">
            <a:extLst>
              <a:ext uri="{FF2B5EF4-FFF2-40B4-BE49-F238E27FC236}">
                <a16:creationId xmlns:a16="http://schemas.microsoft.com/office/drawing/2014/main" id="{D2A88255-CB1B-FE45-A610-BF6D45B2DCA4}"/>
              </a:ext>
            </a:extLst>
          </p:cNvPr>
          <p:cNvSpPr/>
          <p:nvPr/>
        </p:nvSpPr>
        <p:spPr>
          <a:xfrm rot="5400000">
            <a:off x="3876152" y="3092645"/>
            <a:ext cx="713271"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spc="-1" dirty="0">
                <a:solidFill>
                  <a:srgbClr val="000000"/>
                </a:solidFill>
                <a:latin typeface="Times New Roman"/>
              </a:rPr>
              <a:t>…</a:t>
            </a:r>
            <a:endParaRPr lang="en-US" sz="4500" spc="-1" dirty="0">
              <a:latin typeface="Arial"/>
            </a:endParaRPr>
          </a:p>
        </p:txBody>
      </p:sp>
      <p:pic>
        <p:nvPicPr>
          <p:cNvPr id="2" name="Picture 1">
            <a:extLst>
              <a:ext uri="{FF2B5EF4-FFF2-40B4-BE49-F238E27FC236}">
                <a16:creationId xmlns:a16="http://schemas.microsoft.com/office/drawing/2014/main" id="{BB04DE32-2749-694E-9E14-7EFA95ABF256}"/>
              </a:ext>
            </a:extLst>
          </p:cNvPr>
          <p:cNvPicPr>
            <a:picLocks noChangeAspect="1"/>
          </p:cNvPicPr>
          <p:nvPr/>
        </p:nvPicPr>
        <p:blipFill>
          <a:blip r:embed="rId6"/>
          <a:stretch>
            <a:fillRect/>
          </a:stretch>
        </p:blipFill>
        <p:spPr>
          <a:xfrm>
            <a:off x="5942110" y="3753126"/>
            <a:ext cx="2946092" cy="559303"/>
          </a:xfrm>
          <a:prstGeom prst="rect">
            <a:avLst/>
          </a:prstGeom>
        </p:spPr>
      </p:pic>
      <p:pic>
        <p:nvPicPr>
          <p:cNvPr id="3" name="Picture 2">
            <a:extLst>
              <a:ext uri="{FF2B5EF4-FFF2-40B4-BE49-F238E27FC236}">
                <a16:creationId xmlns:a16="http://schemas.microsoft.com/office/drawing/2014/main" id="{AD107F69-F7BB-FA42-BAAD-40223E5219C2}"/>
              </a:ext>
            </a:extLst>
          </p:cNvPr>
          <p:cNvPicPr>
            <a:picLocks noChangeAspect="1"/>
          </p:cNvPicPr>
          <p:nvPr/>
        </p:nvPicPr>
        <p:blipFill>
          <a:blip r:embed="rId7"/>
          <a:stretch>
            <a:fillRect/>
          </a:stretch>
        </p:blipFill>
        <p:spPr>
          <a:xfrm>
            <a:off x="7973317" y="4515998"/>
            <a:ext cx="912372" cy="471094"/>
          </a:xfrm>
          <a:prstGeom prst="rect">
            <a:avLst/>
          </a:prstGeom>
        </p:spPr>
      </p:pic>
    </p:spTree>
    <p:extLst>
      <p:ext uri="{BB962C8B-B14F-4D97-AF65-F5344CB8AC3E}">
        <p14:creationId xmlns:p14="http://schemas.microsoft.com/office/powerpoint/2010/main" val="1074257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ustomShape 1"/>
          <p:cNvSpPr/>
          <p:nvPr/>
        </p:nvSpPr>
        <p:spPr>
          <a:xfrm>
            <a:off x="614160" y="245160"/>
            <a:ext cx="8259354" cy="6369521"/>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200" b="0" strike="noStrike" spc="-1" dirty="0">
                <a:solidFill>
                  <a:srgbClr val="FFFF00"/>
                </a:solidFill>
                <a:latin typeface="Courier New"/>
              </a:rPr>
              <a:t># To cut down on the amount of work we have to do, use </a:t>
            </a:r>
            <a:r>
              <a:rPr lang="en-US" sz="1200" b="0" strike="noStrike" spc="-1" dirty="0" err="1">
                <a:solidFill>
                  <a:srgbClr val="FFFF00"/>
                </a:solidFill>
                <a:latin typeface="Courier New"/>
              </a:rPr>
              <a:t>CRFutil</a:t>
            </a:r>
            <a:r>
              <a:rPr lang="en-US" sz="1200" b="0" strike="noStrike" spc="-1" dirty="0">
                <a:solidFill>
                  <a:srgbClr val="FFFF00"/>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library(</a:t>
            </a:r>
            <a:r>
              <a:rPr lang="en-US" sz="1200" b="0" strike="noStrike" spc="-1" dirty="0" err="1">
                <a:solidFill>
                  <a:srgbClr val="FFFFFF"/>
                </a:solidFill>
                <a:latin typeface="Courier New"/>
              </a:rPr>
              <a:t>CRFutil</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Define the edge connectivity matrix</a:t>
            </a:r>
            <a:endParaRPr lang="en-US" sz="1200" b="0" strike="noStrike" spc="-1" dirty="0">
              <a:latin typeface="Arial"/>
            </a:endParaRPr>
          </a:p>
          <a:p>
            <a:pPr>
              <a:lnSpc>
                <a:spcPct val="100000"/>
              </a:lnSpc>
            </a:pPr>
            <a:r>
              <a:rPr lang="en-US" sz="1200" b="0" strike="noStrike" spc="-1" dirty="0">
                <a:solidFill>
                  <a:srgbClr val="FFFFFF"/>
                </a:solidFill>
                <a:latin typeface="Courier New"/>
              </a:rPr>
              <a:t>edges &lt;- </a:t>
            </a:r>
            <a:r>
              <a:rPr lang="en-US" sz="1200" b="0" strike="noStrike" spc="-1" dirty="0" err="1">
                <a:solidFill>
                  <a:srgbClr val="FFFFFF"/>
                </a:solidFill>
                <a:latin typeface="Courier New"/>
              </a:rPr>
              <a:t>rbind</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c(1,2), </a:t>
            </a:r>
            <a:r>
              <a:rPr lang="en-US" sz="1200" b="0" strike="noStrike" spc="-1" dirty="0">
                <a:solidFill>
                  <a:srgbClr val="FFFF00"/>
                </a:solidFill>
                <a:latin typeface="Courier New"/>
              </a:rPr>
              <a:t>#AB</a:t>
            </a:r>
            <a:endParaRPr lang="en-US" sz="1200" b="0" strike="noStrike" spc="-1" dirty="0">
              <a:solidFill>
                <a:srgbClr val="FFFF00"/>
              </a:solidFill>
              <a:latin typeface="Arial"/>
            </a:endParaRPr>
          </a:p>
          <a:p>
            <a:pPr>
              <a:lnSpc>
                <a:spcPct val="100000"/>
              </a:lnSpc>
            </a:pPr>
            <a:r>
              <a:rPr lang="en-US" sz="1200" b="0" strike="noStrike" spc="-1" dirty="0">
                <a:solidFill>
                  <a:srgbClr val="FFFFFF"/>
                </a:solidFill>
                <a:latin typeface="Courier New"/>
              </a:rPr>
              <a:t>  c(1,3), </a:t>
            </a:r>
            <a:r>
              <a:rPr lang="en-US" sz="1200" b="0" strike="noStrike" spc="-1" dirty="0">
                <a:solidFill>
                  <a:srgbClr val="FFFF00"/>
                </a:solidFill>
                <a:latin typeface="Courier New"/>
              </a:rPr>
              <a:t>#AC</a:t>
            </a:r>
            <a:endParaRPr lang="en-US" sz="1200" b="0" strike="noStrike" spc="-1" dirty="0">
              <a:solidFill>
                <a:srgbClr val="FFFF00"/>
              </a:solidFill>
              <a:latin typeface="Arial"/>
            </a:endParaRPr>
          </a:p>
          <a:p>
            <a:pPr>
              <a:lnSpc>
                <a:spcPct val="100000"/>
              </a:lnSpc>
            </a:pPr>
            <a:r>
              <a:rPr lang="en-US" sz="1200" b="0" strike="noStrike" spc="-1" dirty="0">
                <a:solidFill>
                  <a:srgbClr val="FFFFFF"/>
                </a:solidFill>
                <a:latin typeface="Courier New"/>
              </a:rPr>
              <a:t>  c(2,3)  </a:t>
            </a:r>
            <a:r>
              <a:rPr lang="en-US" sz="1200" b="0" strike="noStrike" spc="-1" dirty="0">
                <a:solidFill>
                  <a:srgbClr val="FFFF00"/>
                </a:solidFill>
                <a:latin typeface="Courier New"/>
              </a:rPr>
              <a:t>#BC</a:t>
            </a:r>
            <a:endParaRPr lang="en-US" sz="1200" b="0" strike="noStrike" spc="-1" dirty="0">
              <a:solidFill>
                <a:srgbClr val="FFFF00"/>
              </a:solidFill>
              <a:latin typeface="Arial"/>
            </a:endParaRPr>
          </a:p>
          <a:p>
            <a:pPr>
              <a:lnSpc>
                <a:spcPct val="100000"/>
              </a:lnSpc>
            </a:pP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Test: </a:t>
            </a:r>
            <a:r>
              <a:rPr lang="en-US" sz="1200" b="0" strike="noStrike" spc="-1" dirty="0" err="1">
                <a:solidFill>
                  <a:srgbClr val="FFFF00"/>
                </a:solidFill>
                <a:latin typeface="Courier New"/>
              </a:rPr>
              <a:t>CRFutil</a:t>
            </a:r>
            <a:r>
              <a:rPr lang="en-US" sz="1200" b="0" strike="noStrike" spc="-1" dirty="0">
                <a:solidFill>
                  <a:srgbClr val="FFFF00"/>
                </a:solidFill>
                <a:latin typeface="Courier New"/>
              </a:rPr>
              <a:t> function to compute a configuration energy.</a:t>
            </a:r>
            <a:endParaRPr lang="en-US" sz="1200" b="0" strike="noStrike" spc="-1" dirty="0">
              <a:latin typeface="Arial"/>
            </a:endParaRPr>
          </a:p>
          <a:p>
            <a:pPr>
              <a:lnSpc>
                <a:spcPct val="100000"/>
              </a:lnSpc>
            </a:pPr>
            <a:r>
              <a:rPr lang="en-US" sz="1200" b="0" strike="noStrike" spc="-1" dirty="0" err="1">
                <a:solidFill>
                  <a:srgbClr val="FFFFFF"/>
                </a:solidFill>
                <a:latin typeface="Courier New"/>
              </a:rPr>
              <a:t>config.energy</a:t>
            </a:r>
            <a:r>
              <a:rPr lang="en-US" sz="1200" b="0" strike="noStrike" spc="-1" dirty="0">
                <a:solidFill>
                  <a:srgbClr val="FFFFFF"/>
                </a:solidFill>
                <a:latin typeface="Courier New"/>
              </a:rPr>
              <a:t>(config = c(2,1,2), </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edges.mat</a:t>
            </a:r>
            <a:r>
              <a:rPr lang="en-US" sz="1200" b="0" strike="noStrike" spc="-1" dirty="0">
                <a:solidFill>
                  <a:srgbClr val="FFFFFF"/>
                </a:solidFill>
                <a:latin typeface="Courier New"/>
              </a:rPr>
              <a:t> = edges, </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one.lgp</a:t>
            </a:r>
            <a:r>
              <a:rPr lang="en-US" sz="1200" b="0" strike="noStrike" spc="-1" dirty="0">
                <a:solidFill>
                  <a:srgbClr val="FFFFFF"/>
                </a:solidFill>
                <a:latin typeface="Courier New"/>
              </a:rPr>
              <a:t> = list(</a:t>
            </a:r>
            <a:r>
              <a:rPr lang="en-US" sz="1200" b="0" strike="noStrike" spc="-1" dirty="0" err="1">
                <a:solidFill>
                  <a:srgbClr val="FFFFFF"/>
                </a:solidFill>
                <a:latin typeface="Courier New"/>
              </a:rPr>
              <a:t>tauA,tauB,tauC</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two.lgp</a:t>
            </a:r>
            <a:r>
              <a:rPr lang="en-US" sz="1200" b="0" strike="noStrike" spc="-1" dirty="0">
                <a:solidFill>
                  <a:srgbClr val="FFFFFF"/>
                </a:solidFill>
                <a:latin typeface="Courier New"/>
              </a:rPr>
              <a:t> = list(</a:t>
            </a:r>
            <a:r>
              <a:rPr lang="en-US" sz="1200" b="0" strike="noStrike" spc="-1" dirty="0" err="1">
                <a:solidFill>
                  <a:srgbClr val="FFFFFF"/>
                </a:solidFill>
                <a:latin typeface="Courier New"/>
              </a:rPr>
              <a:t>omegaAB,omegaAC,omegaBC</a:t>
            </a:r>
            <a:r>
              <a:rPr lang="en-US" sz="1200" b="0" strike="noStrike" spc="-1" dirty="0">
                <a:solidFill>
                  <a:srgbClr val="FFFFFF"/>
                </a:solidFill>
                <a:latin typeface="Courier New"/>
              </a:rPr>
              <a:t>), </a:t>
            </a:r>
            <a:r>
              <a:rPr lang="en-US" sz="1200" b="0" strike="noStrike" spc="-1" dirty="0">
                <a:solidFill>
                  <a:srgbClr val="FFFF00"/>
                </a:solidFill>
                <a:latin typeface="Courier New"/>
              </a:rPr>
              <a:t># use same order as edges!</a:t>
            </a:r>
            <a:endParaRPr lang="en-US" sz="1200" b="0" strike="noStrike" spc="-1" dirty="0">
              <a:latin typeface="Arial"/>
            </a:endParaRPr>
          </a:p>
          <a:p>
            <a:pPr>
              <a:lnSpc>
                <a:spcPct val="100000"/>
              </a:lnSpc>
            </a:pPr>
            <a:r>
              <a:rPr lang="en-US" sz="1200" b="0" strike="noStrike" spc="-1" dirty="0">
                <a:solidFill>
                  <a:srgbClr val="FFFFFF"/>
                </a:solidFill>
                <a:latin typeface="Courier New"/>
              </a:rPr>
              <a:t>              ff = f)</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Define a convenience function wrapper:</a:t>
            </a:r>
            <a:endParaRPr lang="en-US" sz="1200" b="0" strike="noStrike" spc="-1" dirty="0">
              <a:latin typeface="Arial"/>
            </a:endParaRPr>
          </a:p>
          <a:p>
            <a:pPr>
              <a:lnSpc>
                <a:spcPct val="100000"/>
              </a:lnSpc>
            </a:pPr>
            <a:r>
              <a:rPr lang="en-US" sz="1200" b="0" strike="noStrike" spc="-1" dirty="0" err="1">
                <a:solidFill>
                  <a:srgbClr val="FFFFFF"/>
                </a:solidFill>
                <a:latin typeface="Courier New"/>
              </a:rPr>
              <a:t>ener.func</a:t>
            </a:r>
            <a:r>
              <a:rPr lang="en-US" sz="1200" b="0" strike="noStrike" spc="-1" dirty="0">
                <a:solidFill>
                  <a:srgbClr val="FFFFFF"/>
                </a:solidFill>
                <a:latin typeface="Courier New"/>
              </a:rPr>
              <a:t> &lt;- function(config) {</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engy</a:t>
            </a:r>
            <a:r>
              <a:rPr lang="en-US" sz="1200" b="0" strike="noStrike" spc="-1" dirty="0">
                <a:solidFill>
                  <a:srgbClr val="FFFFFF"/>
                </a:solidFill>
                <a:latin typeface="Courier New"/>
              </a:rPr>
              <a:t> &lt;-</a:t>
            </a:r>
            <a:r>
              <a:rPr lang="en-US" sz="1200" b="0" strike="noStrike" spc="-1" dirty="0" err="1">
                <a:solidFill>
                  <a:srgbClr val="FFFFFF"/>
                </a:solidFill>
                <a:latin typeface="Courier New"/>
              </a:rPr>
              <a:t>config.energy</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config = config, </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edges.mat</a:t>
            </a:r>
            <a:r>
              <a:rPr lang="en-US" sz="1200" b="0" strike="noStrike" spc="-1" dirty="0">
                <a:solidFill>
                  <a:srgbClr val="FFFFFF"/>
                </a:solidFill>
                <a:latin typeface="Courier New"/>
              </a:rPr>
              <a:t> = edges, </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one.lgp</a:t>
            </a:r>
            <a:r>
              <a:rPr lang="en-US" sz="1200" b="0" strike="noStrike" spc="-1" dirty="0">
                <a:solidFill>
                  <a:srgbClr val="FFFFFF"/>
                </a:solidFill>
                <a:latin typeface="Courier New"/>
              </a:rPr>
              <a:t> = list(</a:t>
            </a:r>
            <a:r>
              <a:rPr lang="en-US" sz="1200" b="0" strike="noStrike" spc="-1" dirty="0" err="1">
                <a:solidFill>
                  <a:srgbClr val="FFFFFF"/>
                </a:solidFill>
                <a:latin typeface="Courier New"/>
              </a:rPr>
              <a:t>tauA,tauB,tauC</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two.lgp</a:t>
            </a:r>
            <a:r>
              <a:rPr lang="en-US" sz="1200" b="0" strike="noStrike" spc="-1" dirty="0">
                <a:solidFill>
                  <a:srgbClr val="FFFFFF"/>
                </a:solidFill>
                <a:latin typeface="Courier New"/>
              </a:rPr>
              <a:t> = list(</a:t>
            </a:r>
            <a:r>
              <a:rPr lang="en-US" sz="1200" b="0" strike="noStrike" spc="-1" dirty="0" err="1">
                <a:solidFill>
                  <a:srgbClr val="FFFFFF"/>
                </a:solidFill>
                <a:latin typeface="Courier New"/>
              </a:rPr>
              <a:t>omegaAB,omegaAC,omegaBC</a:t>
            </a:r>
            <a:r>
              <a:rPr lang="en-US" sz="1200" b="0" strike="noStrike" spc="-1" dirty="0">
                <a:solidFill>
                  <a:srgbClr val="FFFFFF"/>
                </a:solidFill>
                <a:latin typeface="Courier New"/>
              </a:rPr>
              <a:t>), </a:t>
            </a:r>
            <a:endParaRPr lang="en-US" sz="1200" b="0" strike="noStrike" spc="-1" dirty="0">
              <a:latin typeface="Arial"/>
            </a:endParaRPr>
          </a:p>
          <a:p>
            <a:pPr>
              <a:lnSpc>
                <a:spcPct val="100000"/>
              </a:lnSpc>
            </a:pPr>
            <a:r>
              <a:rPr lang="en-US" sz="1200" b="0" strike="noStrike" spc="-1" dirty="0">
                <a:solidFill>
                  <a:srgbClr val="FFFFFF"/>
                </a:solidFill>
                <a:latin typeface="Courier New"/>
              </a:rPr>
              <a:t>    ff = f)</a:t>
            </a:r>
            <a:endParaRPr lang="en-US" sz="1200" b="0" strike="noStrike" spc="-1" dirty="0">
              <a:latin typeface="Arial"/>
            </a:endParaRPr>
          </a:p>
          <a:p>
            <a:pPr>
              <a:lnSpc>
                <a:spcPct val="100000"/>
              </a:lnSpc>
            </a:pPr>
            <a:r>
              <a:rPr lang="en-US" sz="1200" b="0" strike="noStrike" spc="-1" dirty="0">
                <a:solidFill>
                  <a:srgbClr val="FFFFFF"/>
                </a:solidFill>
                <a:latin typeface="Courier New"/>
              </a:rPr>
              <a:t>  return(</a:t>
            </a:r>
            <a:r>
              <a:rPr lang="en-US" sz="1200" b="0" strike="noStrike" spc="-1" dirty="0" err="1">
                <a:solidFill>
                  <a:srgbClr val="FFFFFF"/>
                </a:solidFill>
                <a:latin typeface="Courier New"/>
              </a:rPr>
              <a:t>engy</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Test: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ener.func</a:t>
            </a:r>
            <a:r>
              <a:rPr lang="en-US" sz="1200" b="0" strike="noStrike" spc="-1" dirty="0">
                <a:solidFill>
                  <a:srgbClr val="FFFFFF"/>
                </a:solidFill>
                <a:latin typeface="Courier New"/>
              </a:rPr>
              <a:t>(c(2,1,2))</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Use to compute all configuration energies: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config.energies</a:t>
            </a:r>
            <a:r>
              <a:rPr lang="en-US" sz="1200" b="0" strike="noStrike" spc="-1" dirty="0">
                <a:solidFill>
                  <a:srgbClr val="FFFFFF"/>
                </a:solidFill>
                <a:latin typeface="Courier New"/>
              </a:rPr>
              <a:t> &lt;- </a:t>
            </a:r>
            <a:r>
              <a:rPr lang="en-US" sz="1200" b="0" strike="noStrike" spc="-1" dirty="0" err="1">
                <a:solidFill>
                  <a:srgbClr val="FFFFFF"/>
                </a:solidFill>
                <a:latin typeface="Courier New"/>
              </a:rPr>
              <a:t>sapply</a:t>
            </a:r>
            <a:r>
              <a:rPr lang="en-US" sz="1200" b="0" strike="noStrike" spc="-1" dirty="0">
                <a:solidFill>
                  <a:srgbClr val="FFFFFF"/>
                </a:solidFill>
                <a:latin typeface="Courier New"/>
              </a:rPr>
              <a:t>(1:nrow(</a:t>
            </a:r>
            <a:r>
              <a:rPr lang="en-US" sz="1200" b="0" strike="noStrike" spc="-1" dirty="0" err="1">
                <a:solidFill>
                  <a:srgbClr val="FFFFFF"/>
                </a:solidFill>
                <a:latin typeface="Courier New"/>
              </a:rPr>
              <a:t>config.mat</a:t>
            </a:r>
            <a:r>
              <a:rPr lang="en-US" sz="1200" b="0" strike="noStrike" spc="-1" dirty="0">
                <a:solidFill>
                  <a:srgbClr val="FFFFFF"/>
                </a:solidFill>
                <a:latin typeface="Courier New"/>
              </a:rPr>
              <a:t>), function(xx){</a:t>
            </a:r>
            <a:r>
              <a:rPr lang="en-US" sz="1200" b="0" strike="noStrike" spc="-1" dirty="0" err="1">
                <a:solidFill>
                  <a:srgbClr val="FFFFFF"/>
                </a:solidFill>
                <a:latin typeface="Courier New"/>
              </a:rPr>
              <a:t>ener.func</a:t>
            </a:r>
            <a:r>
              <a:rPr lang="en-US" sz="1200" b="0" strike="noStrike" spc="-1" dirty="0">
                <a:solidFill>
                  <a:srgbClr val="FFFFFF"/>
                </a:solidFill>
                <a:latin typeface="Courier New"/>
              </a:rPr>
              <a:t>(</a:t>
            </a:r>
            <a:r>
              <a:rPr lang="en-US" sz="1200" b="0" strike="noStrike" spc="-1" dirty="0" err="1">
                <a:solidFill>
                  <a:srgbClr val="FFFFFF"/>
                </a:solidFill>
                <a:latin typeface="Courier New"/>
              </a:rPr>
              <a:t>config.mat</a:t>
            </a:r>
            <a:r>
              <a:rPr lang="en-US" sz="1200" b="0" strike="noStrike" spc="-1" dirty="0">
                <a:solidFill>
                  <a:srgbClr val="FFFFFF"/>
                </a:solidFill>
                <a:latin typeface="Courier New"/>
              </a:rPr>
              <a:t>[xx,])})</a:t>
            </a:r>
            <a:endParaRPr lang="en-US" sz="1200" b="0" strike="noStrike" spc="-1" dirty="0">
              <a:latin typeface="Arial"/>
            </a:endParaRPr>
          </a:p>
          <a:p>
            <a:pPr>
              <a:lnSpc>
                <a:spcPct val="100000"/>
              </a:lnSpc>
            </a:pPr>
            <a:r>
              <a:rPr lang="en-US" sz="1200" b="0" strike="noStrike" spc="-1" dirty="0" err="1">
                <a:solidFill>
                  <a:srgbClr val="FFFFFF"/>
                </a:solidFill>
                <a:latin typeface="Courier New"/>
              </a:rPr>
              <a:t>cbind</a:t>
            </a:r>
            <a:r>
              <a:rPr lang="en-US" sz="1200" b="0" strike="noStrike" spc="-1" dirty="0">
                <a:solidFill>
                  <a:srgbClr val="FFFFFF"/>
                </a:solidFill>
                <a:latin typeface="Courier New"/>
              </a:rPr>
              <a:t>(</a:t>
            </a:r>
            <a:r>
              <a:rPr lang="en-US" sz="1200" b="0" strike="noStrike" spc="-1" dirty="0" err="1">
                <a:solidFill>
                  <a:srgbClr val="FFFFFF"/>
                </a:solidFill>
                <a:latin typeface="Courier New"/>
              </a:rPr>
              <a:t>config.mat</a:t>
            </a:r>
            <a:r>
              <a:rPr lang="en-US" sz="1200" b="0" strike="noStrike" spc="-1" dirty="0">
                <a:solidFill>
                  <a:srgbClr val="FFFFFF"/>
                </a:solidFill>
                <a:latin typeface="Courier New"/>
              </a:rPr>
              <a:t>, </a:t>
            </a:r>
            <a:r>
              <a:rPr lang="en-US" sz="1200" b="0" strike="noStrike" spc="-1" dirty="0" err="1">
                <a:solidFill>
                  <a:srgbClr val="FFFFFF"/>
                </a:solidFill>
                <a:latin typeface="Courier New"/>
              </a:rPr>
              <a:t>config.energies</a:t>
            </a:r>
            <a:r>
              <a:rPr lang="en-US" sz="1200" b="0" strike="noStrike" spc="-1" dirty="0">
                <a:solidFill>
                  <a:srgbClr val="FFFFFF"/>
                </a:solidFill>
                <a:latin typeface="Courier New"/>
              </a:rPr>
              <a:t>)</a:t>
            </a:r>
            <a:endParaRPr lang="en-US" sz="1200" b="0" strike="noStrike" spc="-1" dirty="0">
              <a:latin typeface="Arial"/>
            </a:endParaRPr>
          </a:p>
        </p:txBody>
      </p:sp>
      <p:pic>
        <p:nvPicPr>
          <p:cNvPr id="326" name="Picture 2"/>
          <p:cNvPicPr/>
          <p:nvPr/>
        </p:nvPicPr>
        <p:blipFill>
          <a:blip r:embed="rId2"/>
          <a:stretch/>
        </p:blipFill>
        <p:spPr>
          <a:xfrm>
            <a:off x="4863960" y="3720960"/>
            <a:ext cx="3641040" cy="23364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 calcmode="lin" valueType="num">
                                      <p:cBhvr additive="repl">
                                        <p:cTn id="7" dur="500" fill="hold"/>
                                        <p:tgtEl>
                                          <p:spTgt spid="326"/>
                                        </p:tgtEl>
                                        <p:attrNameLst>
                                          <p:attrName>ppt_x</p:attrName>
                                        </p:attrNameLst>
                                      </p:cBhvr>
                                      <p:tavLst>
                                        <p:tav tm="0">
                                          <p:val>
                                            <p:strVal val="#ppt_x"/>
                                          </p:val>
                                        </p:tav>
                                        <p:tav tm="100000">
                                          <p:val>
                                            <p:strVal val="#ppt_x"/>
                                          </p:val>
                                        </p:tav>
                                      </p:tavLst>
                                    </p:anim>
                                    <p:anim calcmode="lin" valueType="num">
                                      <p:cBhvr additive="repl">
                                        <p:cTn id="8" dur="500" fill="hold"/>
                                        <p:tgtEl>
                                          <p:spTgt spid="3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a:extLst>
              <a:ext uri="{FF2B5EF4-FFF2-40B4-BE49-F238E27FC236}">
                <a16:creationId xmlns:a16="http://schemas.microsoft.com/office/drawing/2014/main" id="{230E72E5-4D55-8242-8874-7AB960FF84B0}"/>
              </a:ext>
            </a:extLst>
          </p:cNvPr>
          <p:cNvSpPr/>
          <p:nvPr/>
        </p:nvSpPr>
        <p:spPr>
          <a:xfrm>
            <a:off x="1397880" y="1149549"/>
            <a:ext cx="6358500" cy="437491"/>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spAutoFit/>
          </a:bodyPr>
          <a:lstStyle/>
          <a:p>
            <a:pPr algn="ctr">
              <a:lnSpc>
                <a:spcPct val="100000"/>
              </a:lnSpc>
            </a:pPr>
            <a:r>
              <a:rPr lang="en-US" sz="2400" spc="-1">
                <a:solidFill>
                  <a:srgbClr val="000000"/>
                </a:solidFill>
                <a:latin typeface="Times New Roman"/>
              </a:rPr>
              <a:t>Marginals</a:t>
            </a:r>
            <a:endParaRPr lang="en-US" sz="2400" spc="-1" dirty="0">
              <a:latin typeface="Arial"/>
            </a:endParaRPr>
          </a:p>
        </p:txBody>
      </p:sp>
      <p:sp>
        <p:nvSpPr>
          <p:cNvPr id="15" name="TextBox 14">
            <a:extLst>
              <a:ext uri="{FF2B5EF4-FFF2-40B4-BE49-F238E27FC236}">
                <a16:creationId xmlns:a16="http://schemas.microsoft.com/office/drawing/2014/main" id="{D937B89B-8FA2-F540-B1DE-9E4ADBFF54E9}"/>
              </a:ext>
            </a:extLst>
          </p:cNvPr>
          <p:cNvSpPr txBox="1"/>
          <p:nvPr/>
        </p:nvSpPr>
        <p:spPr>
          <a:xfrm>
            <a:off x="5359070" y="1889364"/>
            <a:ext cx="3836307" cy="369332"/>
          </a:xfrm>
          <a:prstGeom prst="rect">
            <a:avLst/>
          </a:prstGeom>
          <a:noFill/>
        </p:spPr>
        <p:txBody>
          <a:bodyPr wrap="none" rtlCol="0">
            <a:spAutoFit/>
          </a:bodyPr>
          <a:lstStyle/>
          <a:p>
            <a:pPr marL="257175" indent="-2571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Edge beliefs can be computed using:</a:t>
            </a:r>
          </a:p>
        </p:txBody>
      </p:sp>
      <p:sp>
        <p:nvSpPr>
          <p:cNvPr id="5" name="Oval 4">
            <a:extLst>
              <a:ext uri="{FF2B5EF4-FFF2-40B4-BE49-F238E27FC236}">
                <a16:creationId xmlns:a16="http://schemas.microsoft.com/office/drawing/2014/main" id="{C38C7650-3443-9747-80E3-534D7F4DBF46}"/>
              </a:ext>
            </a:extLst>
          </p:cNvPr>
          <p:cNvSpPr>
            <a:spLocks noChangeAspect="1"/>
          </p:cNvSpPr>
          <p:nvPr/>
        </p:nvSpPr>
        <p:spPr>
          <a:xfrm>
            <a:off x="18294" y="2273430"/>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FBAE669E-18C3-684D-8F4E-D8FCBB18E57B}"/>
              </a:ext>
            </a:extLst>
          </p:cNvPr>
          <p:cNvSpPr>
            <a:spLocks noChangeAspect="1"/>
          </p:cNvSpPr>
          <p:nvPr/>
        </p:nvSpPr>
        <p:spPr>
          <a:xfrm>
            <a:off x="2247611" y="2313713"/>
            <a:ext cx="857250" cy="857250"/>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AE8AA008-56C9-2642-9CF1-A18D0EF34001}"/>
              </a:ext>
            </a:extLst>
          </p:cNvPr>
          <p:cNvSpPr>
            <a:spLocks noChangeAspect="1"/>
          </p:cNvSpPr>
          <p:nvPr/>
        </p:nvSpPr>
        <p:spPr>
          <a:xfrm>
            <a:off x="4351569" y="2273430"/>
            <a:ext cx="937817" cy="937817"/>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15D09E09-72E6-8246-9884-A4B269B9B1F4}"/>
              </a:ext>
            </a:extLst>
          </p:cNvPr>
          <p:cNvSpPr txBox="1"/>
          <p:nvPr/>
        </p:nvSpPr>
        <p:spPr>
          <a:xfrm>
            <a:off x="2291115" y="2331647"/>
            <a:ext cx="854721" cy="784830"/>
          </a:xfrm>
          <a:prstGeom prst="rect">
            <a:avLst/>
          </a:prstGeom>
          <a:noFill/>
        </p:spPr>
        <p:txBody>
          <a:bodyPr wrap="none" rtlCol="0">
            <a:spAutoFit/>
          </a:bodyPr>
          <a:lstStyle/>
          <a:p>
            <a:r>
              <a:rPr lang="en-US" sz="4500" dirty="0" err="1">
                <a:latin typeface="Symbol" pitchFamily="2" charset="2"/>
              </a:rPr>
              <a:t>Y</a:t>
            </a:r>
            <a:r>
              <a:rPr lang="en-US" sz="4500" baseline="-25000" dirty="0" err="1">
                <a:latin typeface="Symbol" pitchFamily="2" charset="2"/>
              </a:rPr>
              <a:t>o</a:t>
            </a:r>
            <a:endParaRPr lang="en-US" sz="1350" baseline="-25000" dirty="0">
              <a:latin typeface="Times New Roman" panose="02020603050405020304" pitchFamily="18" charset="0"/>
              <a:cs typeface="Times New Roman" panose="02020603050405020304" pitchFamily="18" charset="0"/>
            </a:endParaRPr>
          </a:p>
        </p:txBody>
      </p:sp>
      <p:sp>
        <p:nvSpPr>
          <p:cNvPr id="10" name="CustomShape 5">
            <a:extLst>
              <a:ext uri="{FF2B5EF4-FFF2-40B4-BE49-F238E27FC236}">
                <a16:creationId xmlns:a16="http://schemas.microsoft.com/office/drawing/2014/main" id="{1DCCCFB0-C61B-4A4A-A687-DF541A0B713B}"/>
              </a:ext>
            </a:extLst>
          </p:cNvPr>
          <p:cNvSpPr/>
          <p:nvPr/>
        </p:nvSpPr>
        <p:spPr>
          <a:xfrm>
            <a:off x="4508324" y="2324015"/>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2</a:t>
            </a:r>
            <a:endParaRPr lang="en-US" sz="4500" spc="-1" baseline="-25000" dirty="0">
              <a:latin typeface="Arial"/>
            </a:endParaRPr>
          </a:p>
        </p:txBody>
      </p:sp>
      <p:cxnSp>
        <p:nvCxnSpPr>
          <p:cNvPr id="11" name="Straight Connector 10">
            <a:extLst>
              <a:ext uri="{FF2B5EF4-FFF2-40B4-BE49-F238E27FC236}">
                <a16:creationId xmlns:a16="http://schemas.microsoft.com/office/drawing/2014/main" id="{59FD31AA-7EAE-5A4F-A4A7-218727B59D77}"/>
              </a:ext>
            </a:extLst>
          </p:cNvPr>
          <p:cNvCxnSpPr>
            <a:cxnSpLocks/>
            <a:stCxn id="5" idx="6"/>
            <a:endCxn id="6" idx="1"/>
          </p:cNvCxnSpPr>
          <p:nvPr/>
        </p:nvCxnSpPr>
        <p:spPr>
          <a:xfrm>
            <a:off x="956111" y="2742338"/>
            <a:ext cx="1291500"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5BD991-B62E-974F-A708-27A29D824E98}"/>
              </a:ext>
            </a:extLst>
          </p:cNvPr>
          <p:cNvCxnSpPr>
            <a:cxnSpLocks/>
            <a:stCxn id="7" idx="2"/>
            <a:endCxn id="6" idx="3"/>
          </p:cNvCxnSpPr>
          <p:nvPr/>
        </p:nvCxnSpPr>
        <p:spPr>
          <a:xfrm flipH="1">
            <a:off x="3104860" y="2742338"/>
            <a:ext cx="1246709"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1" name="CustomShape 5">
            <a:extLst>
              <a:ext uri="{FF2B5EF4-FFF2-40B4-BE49-F238E27FC236}">
                <a16:creationId xmlns:a16="http://schemas.microsoft.com/office/drawing/2014/main" id="{7981EF97-1829-A549-8615-4B9BD1CC55E6}"/>
              </a:ext>
            </a:extLst>
          </p:cNvPr>
          <p:cNvSpPr/>
          <p:nvPr/>
        </p:nvSpPr>
        <p:spPr>
          <a:xfrm>
            <a:off x="209155" y="2313713"/>
            <a:ext cx="649087" cy="760656"/>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a:lnSpc>
                <a:spcPct val="100000"/>
              </a:lnSpc>
            </a:pPr>
            <a:r>
              <a:rPr lang="en-US" sz="4500" i="1" spc="-1" dirty="0">
                <a:solidFill>
                  <a:srgbClr val="000000"/>
                </a:solidFill>
                <a:latin typeface="Times New Roman"/>
              </a:rPr>
              <a:t>Y</a:t>
            </a:r>
            <a:r>
              <a:rPr lang="en-US" sz="4500" i="1" spc="-1" baseline="-25000" dirty="0">
                <a:solidFill>
                  <a:srgbClr val="000000"/>
                </a:solidFill>
                <a:latin typeface="Times New Roman"/>
              </a:rPr>
              <a:t>1</a:t>
            </a:r>
            <a:endParaRPr lang="en-US" sz="4500" spc="-1" baseline="-25000" dirty="0">
              <a:latin typeface="Arial"/>
            </a:endParaRPr>
          </a:p>
        </p:txBody>
      </p:sp>
      <p:pic>
        <p:nvPicPr>
          <p:cNvPr id="22" name="Picture 21">
            <a:extLst>
              <a:ext uri="{FF2B5EF4-FFF2-40B4-BE49-F238E27FC236}">
                <a16:creationId xmlns:a16="http://schemas.microsoft.com/office/drawing/2014/main" id="{6C61EF0D-71F6-F74E-A34A-7F7BDE7F0CAE}"/>
              </a:ext>
            </a:extLst>
          </p:cNvPr>
          <p:cNvPicPr>
            <a:picLocks noChangeAspect="1"/>
          </p:cNvPicPr>
          <p:nvPr/>
        </p:nvPicPr>
        <p:blipFill>
          <a:blip r:embed="rId2"/>
          <a:stretch>
            <a:fillRect/>
          </a:stretch>
        </p:blipFill>
        <p:spPr>
          <a:xfrm>
            <a:off x="1079217" y="3168156"/>
            <a:ext cx="1085850" cy="247650"/>
          </a:xfrm>
          <a:prstGeom prst="rect">
            <a:avLst/>
          </a:prstGeom>
        </p:spPr>
      </p:pic>
      <p:sp>
        <p:nvSpPr>
          <p:cNvPr id="23" name="Right Arrow 22">
            <a:extLst>
              <a:ext uri="{FF2B5EF4-FFF2-40B4-BE49-F238E27FC236}">
                <a16:creationId xmlns:a16="http://schemas.microsoft.com/office/drawing/2014/main" id="{494C21CE-5333-4943-95BA-220FC87788FF}"/>
              </a:ext>
            </a:extLst>
          </p:cNvPr>
          <p:cNvSpPr/>
          <p:nvPr/>
        </p:nvSpPr>
        <p:spPr>
          <a:xfrm flipV="1">
            <a:off x="1079218" y="2890790"/>
            <a:ext cx="1055867" cy="17200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ight Arrow 23">
            <a:extLst>
              <a:ext uri="{FF2B5EF4-FFF2-40B4-BE49-F238E27FC236}">
                <a16:creationId xmlns:a16="http://schemas.microsoft.com/office/drawing/2014/main" id="{0B6C2ADC-A513-0845-9B35-D093167CB701}"/>
              </a:ext>
            </a:extLst>
          </p:cNvPr>
          <p:cNvSpPr/>
          <p:nvPr/>
        </p:nvSpPr>
        <p:spPr>
          <a:xfrm rot="10800000" flipV="1">
            <a:off x="3243658" y="2935548"/>
            <a:ext cx="1055867" cy="17200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5" name="Picture 24">
            <a:extLst>
              <a:ext uri="{FF2B5EF4-FFF2-40B4-BE49-F238E27FC236}">
                <a16:creationId xmlns:a16="http://schemas.microsoft.com/office/drawing/2014/main" id="{79D12C03-8037-8641-A50A-49E2F03E495A}"/>
              </a:ext>
            </a:extLst>
          </p:cNvPr>
          <p:cNvPicPr>
            <a:picLocks noChangeAspect="1"/>
          </p:cNvPicPr>
          <p:nvPr/>
        </p:nvPicPr>
        <p:blipFill>
          <a:blip r:embed="rId3"/>
          <a:stretch>
            <a:fillRect/>
          </a:stretch>
        </p:blipFill>
        <p:spPr>
          <a:xfrm>
            <a:off x="3243657" y="3172400"/>
            <a:ext cx="1085850" cy="247650"/>
          </a:xfrm>
          <a:prstGeom prst="rect">
            <a:avLst/>
          </a:prstGeom>
        </p:spPr>
      </p:pic>
      <p:sp>
        <p:nvSpPr>
          <p:cNvPr id="28" name="Rectangle 27">
            <a:extLst>
              <a:ext uri="{FF2B5EF4-FFF2-40B4-BE49-F238E27FC236}">
                <a16:creationId xmlns:a16="http://schemas.microsoft.com/office/drawing/2014/main" id="{8AFF977B-2A8E-4744-AE76-134637219336}"/>
              </a:ext>
            </a:extLst>
          </p:cNvPr>
          <p:cNvSpPr/>
          <p:nvPr/>
        </p:nvSpPr>
        <p:spPr>
          <a:xfrm>
            <a:off x="5223171" y="3716465"/>
            <a:ext cx="3920829" cy="507831"/>
          </a:xfrm>
          <a:prstGeom prst="rect">
            <a:avLst/>
          </a:prstGeom>
        </p:spPr>
        <p:txBody>
          <a:bodyPr wrap="square">
            <a:spAutoFit/>
          </a:bodyPr>
          <a:lstStyle/>
          <a:p>
            <a:r>
              <a:rPr lang="en-US" sz="1350" dirty="0">
                <a:latin typeface="Times New Roman" panose="02020603050405020304" pitchFamily="18" charset="0"/>
                <a:cs typeface="Times New Roman" panose="02020603050405020304" pitchFamily="18" charset="0"/>
              </a:rPr>
              <a:t>(marginal for the set of variables connected to a factor)</a:t>
            </a:r>
            <a:endParaRPr lang="en-US" sz="1350" dirty="0"/>
          </a:p>
        </p:txBody>
      </p:sp>
      <p:pic>
        <p:nvPicPr>
          <p:cNvPr id="2" name="Picture 1">
            <a:extLst>
              <a:ext uri="{FF2B5EF4-FFF2-40B4-BE49-F238E27FC236}">
                <a16:creationId xmlns:a16="http://schemas.microsoft.com/office/drawing/2014/main" id="{57FE22A3-4808-D046-85FB-DDE4EE8D7789}"/>
              </a:ext>
            </a:extLst>
          </p:cNvPr>
          <p:cNvPicPr>
            <a:picLocks noChangeAspect="1"/>
          </p:cNvPicPr>
          <p:nvPr/>
        </p:nvPicPr>
        <p:blipFill>
          <a:blip r:embed="rId4"/>
          <a:stretch>
            <a:fillRect/>
          </a:stretch>
        </p:blipFill>
        <p:spPr>
          <a:xfrm>
            <a:off x="5574093" y="2582503"/>
            <a:ext cx="3206523" cy="531332"/>
          </a:xfrm>
          <a:prstGeom prst="rect">
            <a:avLst/>
          </a:prstGeom>
        </p:spPr>
      </p:pic>
      <p:pic>
        <p:nvPicPr>
          <p:cNvPr id="3" name="Picture 2">
            <a:extLst>
              <a:ext uri="{FF2B5EF4-FFF2-40B4-BE49-F238E27FC236}">
                <a16:creationId xmlns:a16="http://schemas.microsoft.com/office/drawing/2014/main" id="{A9837E01-5E43-6E49-B08B-3EDE8D119601}"/>
              </a:ext>
            </a:extLst>
          </p:cNvPr>
          <p:cNvPicPr>
            <a:picLocks noChangeAspect="1"/>
          </p:cNvPicPr>
          <p:nvPr/>
        </p:nvPicPr>
        <p:blipFill>
          <a:blip r:embed="rId5"/>
          <a:stretch>
            <a:fillRect/>
          </a:stretch>
        </p:blipFill>
        <p:spPr>
          <a:xfrm>
            <a:off x="8229601" y="3174620"/>
            <a:ext cx="794285" cy="410121"/>
          </a:xfrm>
          <a:prstGeom prst="rect">
            <a:avLst/>
          </a:prstGeom>
        </p:spPr>
      </p:pic>
      <p:pic>
        <p:nvPicPr>
          <p:cNvPr id="9" name="Picture 8">
            <a:extLst>
              <a:ext uri="{FF2B5EF4-FFF2-40B4-BE49-F238E27FC236}">
                <a16:creationId xmlns:a16="http://schemas.microsoft.com/office/drawing/2014/main" id="{C820A350-03EE-CB48-B924-D4FE59B559EB}"/>
              </a:ext>
            </a:extLst>
          </p:cNvPr>
          <p:cNvPicPr>
            <a:picLocks noChangeAspect="1"/>
          </p:cNvPicPr>
          <p:nvPr/>
        </p:nvPicPr>
        <p:blipFill>
          <a:blip r:embed="rId6"/>
          <a:stretch>
            <a:fillRect/>
          </a:stretch>
        </p:blipFill>
        <p:spPr>
          <a:xfrm>
            <a:off x="1441305" y="4498683"/>
            <a:ext cx="6315075" cy="361950"/>
          </a:xfrm>
          <a:prstGeom prst="rect">
            <a:avLst/>
          </a:prstGeom>
        </p:spPr>
      </p:pic>
    </p:spTree>
    <p:extLst>
      <p:ext uri="{BB962C8B-B14F-4D97-AF65-F5344CB8AC3E}">
        <p14:creationId xmlns:p14="http://schemas.microsoft.com/office/powerpoint/2010/main" val="201673378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518CB4CF-0BC0-5F46-B2C5-BBF505D63DF9}"/>
              </a:ext>
            </a:extLst>
          </p:cNvPr>
          <p:cNvSpPr/>
          <p:nvPr/>
        </p:nvSpPr>
        <p:spPr>
          <a:xfrm>
            <a:off x="239932" y="1653442"/>
            <a:ext cx="8664137" cy="431195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788" spc="-1" dirty="0">
                <a:solidFill>
                  <a:srgbClr val="FFFFFF"/>
                </a:solidFill>
                <a:latin typeface="Courier New"/>
              </a:rPr>
              <a:t>library(</a:t>
            </a:r>
            <a:r>
              <a:rPr lang="en-US" sz="788" spc="-1" dirty="0" err="1">
                <a:solidFill>
                  <a:srgbClr val="FFFFFF"/>
                </a:solidFill>
                <a:latin typeface="Courier New"/>
              </a:rPr>
              <a:t>CRFutil</a:t>
            </a:r>
            <a:r>
              <a:rPr lang="en-US" sz="788" spc="-1" dirty="0">
                <a:solidFill>
                  <a:srgbClr val="FFFFFF"/>
                </a:solidFill>
                <a:latin typeface="Courier New"/>
              </a:rPr>
              <a:t>)</a:t>
            </a:r>
          </a:p>
          <a:p>
            <a:pPr>
              <a:lnSpc>
                <a:spcPct val="100000"/>
              </a:lnSpc>
            </a:pPr>
            <a:r>
              <a:rPr lang="en-US" sz="788" spc="-1" dirty="0">
                <a:solidFill>
                  <a:srgbClr val="FFFFFF"/>
                </a:solidFill>
                <a:latin typeface="Courier New"/>
              </a:rPr>
              <a:t>library(</a:t>
            </a:r>
            <a:r>
              <a:rPr lang="en-US" sz="788" spc="-1" dirty="0" err="1">
                <a:solidFill>
                  <a:srgbClr val="FFFFFF"/>
                </a:solidFill>
                <a:latin typeface="Courier New"/>
              </a:rPr>
              <a:t>Rgraphviz</a:t>
            </a:r>
            <a:r>
              <a:rPr lang="en-US" sz="788" spc="-1" dirty="0">
                <a:solidFill>
                  <a:srgbClr val="FFFFFF"/>
                </a:solidFill>
                <a:latin typeface="Courier New"/>
              </a:rPr>
              <a:t>)</a:t>
            </a:r>
          </a:p>
          <a:p>
            <a:pPr>
              <a:lnSpc>
                <a:spcPct val="100000"/>
              </a:lnSpc>
            </a:pPr>
            <a:endParaRPr lang="en-US" sz="788" spc="-1" dirty="0">
              <a:solidFill>
                <a:srgbClr val="FFFFFF"/>
              </a:solidFill>
              <a:latin typeface="Courier New"/>
            </a:endParaRPr>
          </a:p>
          <a:p>
            <a:pPr>
              <a:lnSpc>
                <a:spcPct val="100000"/>
              </a:lnSpc>
            </a:pPr>
            <a:r>
              <a:rPr lang="en-US" sz="788" spc="-1" dirty="0" err="1">
                <a:solidFill>
                  <a:srgbClr val="FFFFFF"/>
                </a:solidFill>
                <a:latin typeface="Courier New"/>
              </a:rPr>
              <a:t>grf</a:t>
            </a:r>
            <a:r>
              <a:rPr lang="en-US" sz="788" spc="-1" dirty="0">
                <a:solidFill>
                  <a:srgbClr val="FFFFFF"/>
                </a:solidFill>
                <a:latin typeface="Courier New"/>
              </a:rPr>
              <a:t> &lt;- ~A:B</a:t>
            </a:r>
          </a:p>
          <a:p>
            <a:pPr>
              <a:lnSpc>
                <a:spcPct val="100000"/>
              </a:lnSpc>
            </a:pPr>
            <a:r>
              <a:rPr lang="en-US" sz="788" spc="-1" dirty="0">
                <a:solidFill>
                  <a:srgbClr val="FFFFFF"/>
                </a:solidFill>
                <a:latin typeface="Courier New"/>
              </a:rPr>
              <a:t>adj &lt;- ug(</a:t>
            </a:r>
            <a:r>
              <a:rPr lang="en-US" sz="788" spc="-1" dirty="0" err="1">
                <a:solidFill>
                  <a:srgbClr val="FFFFFF"/>
                </a:solidFill>
                <a:latin typeface="Courier New"/>
              </a:rPr>
              <a:t>grf</a:t>
            </a:r>
            <a:r>
              <a:rPr lang="en-US" sz="788" spc="-1" dirty="0">
                <a:solidFill>
                  <a:srgbClr val="FFFFFF"/>
                </a:solidFill>
                <a:latin typeface="Courier New"/>
              </a:rPr>
              <a:t>, result=</a:t>
            </a:r>
            <a:r>
              <a:rPr lang="en-US" sz="788" spc="-1" dirty="0">
                <a:solidFill>
                  <a:srgbClr val="00B050"/>
                </a:solidFill>
                <a:latin typeface="Courier New"/>
              </a:rPr>
              <a:t>"matrix"</a:t>
            </a:r>
            <a:r>
              <a:rPr lang="en-US" sz="788" spc="-1" dirty="0">
                <a:solidFill>
                  <a:srgbClr val="FFFFFF"/>
                </a:solidFill>
                <a:latin typeface="Courier New"/>
              </a:rPr>
              <a:t>)</a:t>
            </a:r>
          </a:p>
          <a:p>
            <a:pPr>
              <a:lnSpc>
                <a:spcPct val="100000"/>
              </a:lnSpc>
            </a:pPr>
            <a:endParaRPr lang="en-US" sz="788" spc="-1" dirty="0">
              <a:solidFill>
                <a:srgbClr val="FFFFFF"/>
              </a:solidFill>
              <a:latin typeface="Courier New"/>
            </a:endParaRPr>
          </a:p>
          <a:p>
            <a:pPr>
              <a:lnSpc>
                <a:spcPct val="100000"/>
              </a:lnSpc>
            </a:pPr>
            <a:r>
              <a:rPr lang="en-US" sz="788" spc="-1" dirty="0" err="1">
                <a:solidFill>
                  <a:srgbClr val="FFFFFF"/>
                </a:solidFill>
                <a:latin typeface="Courier New"/>
              </a:rPr>
              <a:t>n.states</a:t>
            </a:r>
            <a:r>
              <a:rPr lang="en-US" sz="788" spc="-1" dirty="0">
                <a:solidFill>
                  <a:srgbClr val="FFFFFF"/>
                </a:solidFill>
                <a:latin typeface="Courier New"/>
              </a:rPr>
              <a:t> &lt;- 2</a:t>
            </a:r>
          </a:p>
          <a:p>
            <a:pPr>
              <a:lnSpc>
                <a:spcPct val="100000"/>
              </a:lnSpc>
            </a:pPr>
            <a:r>
              <a:rPr lang="en-US" sz="788" spc="-1" dirty="0">
                <a:solidFill>
                  <a:srgbClr val="FFFFFF"/>
                </a:solidFill>
                <a:latin typeface="Courier New"/>
              </a:rPr>
              <a:t>km       &lt;- </a:t>
            </a:r>
            <a:r>
              <a:rPr lang="en-US" sz="788" spc="-1" dirty="0" err="1">
                <a:solidFill>
                  <a:srgbClr val="FFFFFF"/>
                </a:solidFill>
                <a:latin typeface="Courier New"/>
              </a:rPr>
              <a:t>make.crf</a:t>
            </a:r>
            <a:r>
              <a:rPr lang="en-US" sz="788" spc="-1" dirty="0">
                <a:solidFill>
                  <a:srgbClr val="FFFFFF"/>
                </a:solidFill>
                <a:latin typeface="Courier New"/>
              </a:rPr>
              <a:t>(adj, </a:t>
            </a:r>
            <a:r>
              <a:rPr lang="en-US" sz="788" spc="-1" dirty="0" err="1">
                <a:solidFill>
                  <a:srgbClr val="FFFFFF"/>
                </a:solidFill>
                <a:latin typeface="Courier New"/>
              </a:rPr>
              <a:t>n.states</a:t>
            </a:r>
            <a:r>
              <a:rPr lang="en-US" sz="788" spc="-1" dirty="0">
                <a:solidFill>
                  <a:srgbClr val="FFFFFF"/>
                </a:solidFill>
                <a:latin typeface="Courier New"/>
              </a:rPr>
              <a:t>)</a:t>
            </a:r>
          </a:p>
          <a:p>
            <a:pPr>
              <a:lnSpc>
                <a:spcPct val="100000"/>
              </a:lnSpc>
            </a:pPr>
            <a:endParaRPr lang="en-US" sz="788" spc="-1" dirty="0">
              <a:solidFill>
                <a:srgbClr val="FFFFFF"/>
              </a:solidFill>
              <a:latin typeface="Courier New"/>
            </a:endParaRPr>
          </a:p>
          <a:p>
            <a:pPr>
              <a:lnSpc>
                <a:spcPct val="100000"/>
              </a:lnSpc>
            </a:pPr>
            <a:r>
              <a:rPr lang="en-US" sz="788" spc="-1" dirty="0">
                <a:solidFill>
                  <a:srgbClr val="FFFF00"/>
                </a:solidFill>
                <a:latin typeface="Courier New"/>
              </a:rPr>
              <a:t># Node pots:</a:t>
            </a:r>
          </a:p>
          <a:p>
            <a:pPr>
              <a:lnSpc>
                <a:spcPct val="100000"/>
              </a:lnSpc>
            </a:pPr>
            <a:r>
              <a:rPr lang="en-US" sz="788" spc="-1" dirty="0" err="1">
                <a:solidFill>
                  <a:srgbClr val="FFFFFF"/>
                </a:solidFill>
                <a:latin typeface="Courier New"/>
              </a:rPr>
              <a:t>PsiA</a:t>
            </a:r>
            <a:r>
              <a:rPr lang="en-US" sz="788" spc="-1" dirty="0">
                <a:solidFill>
                  <a:srgbClr val="FFFFFF"/>
                </a:solidFill>
                <a:latin typeface="Courier New"/>
              </a:rPr>
              <a:t> &lt;- c(3,1)</a:t>
            </a:r>
          </a:p>
          <a:p>
            <a:pPr>
              <a:lnSpc>
                <a:spcPct val="100000"/>
              </a:lnSpc>
            </a:pPr>
            <a:r>
              <a:rPr lang="en-US" sz="788" spc="-1" dirty="0" err="1">
                <a:solidFill>
                  <a:srgbClr val="FFFFFF"/>
                </a:solidFill>
                <a:latin typeface="Courier New"/>
              </a:rPr>
              <a:t>PsiB</a:t>
            </a:r>
            <a:r>
              <a:rPr lang="en-US" sz="788" spc="-1" dirty="0">
                <a:solidFill>
                  <a:srgbClr val="FFFFFF"/>
                </a:solidFill>
                <a:latin typeface="Courier New"/>
              </a:rPr>
              <a:t> &lt;- c(3,1)</a:t>
            </a:r>
          </a:p>
          <a:p>
            <a:pPr>
              <a:lnSpc>
                <a:spcPct val="100000"/>
              </a:lnSpc>
            </a:pPr>
            <a:endParaRPr lang="en-US" sz="788" spc="-1" dirty="0">
              <a:solidFill>
                <a:srgbClr val="FFFFFF"/>
              </a:solidFill>
              <a:latin typeface="Courier New"/>
            </a:endParaRPr>
          </a:p>
          <a:p>
            <a:pPr>
              <a:lnSpc>
                <a:spcPct val="100000"/>
              </a:lnSpc>
            </a:pPr>
            <a:r>
              <a:rPr lang="en-US" sz="788" spc="-1" dirty="0">
                <a:solidFill>
                  <a:srgbClr val="FFFF00"/>
                </a:solidFill>
                <a:latin typeface="Courier New"/>
              </a:rPr>
              <a:t># Edge pots:</a:t>
            </a:r>
          </a:p>
          <a:p>
            <a:pPr>
              <a:lnSpc>
                <a:spcPct val="100000"/>
              </a:lnSpc>
            </a:pPr>
            <a:r>
              <a:rPr lang="en-US" sz="788" spc="-1" dirty="0" err="1">
                <a:solidFill>
                  <a:srgbClr val="FFFFFF"/>
                </a:solidFill>
                <a:latin typeface="Courier New"/>
              </a:rPr>
              <a:t>PsiAB</a:t>
            </a:r>
            <a:r>
              <a:rPr lang="en-US" sz="788" spc="-1" dirty="0">
                <a:solidFill>
                  <a:srgbClr val="FFFFFF"/>
                </a:solidFill>
                <a:latin typeface="Courier New"/>
              </a:rPr>
              <a:t> &lt;-</a:t>
            </a:r>
          </a:p>
          <a:p>
            <a:pPr>
              <a:lnSpc>
                <a:spcPct val="100000"/>
              </a:lnSpc>
            </a:pPr>
            <a:r>
              <a:rPr lang="en-US" sz="788" spc="-1" dirty="0">
                <a:solidFill>
                  <a:srgbClr val="FFFFFF"/>
                </a:solidFill>
                <a:latin typeface="Courier New"/>
              </a:rPr>
              <a:t>  </a:t>
            </a:r>
            <a:r>
              <a:rPr lang="en-US" sz="788" spc="-1" dirty="0" err="1">
                <a:solidFill>
                  <a:srgbClr val="FFFFFF"/>
                </a:solidFill>
                <a:latin typeface="Courier New"/>
              </a:rPr>
              <a:t>rbind</a:t>
            </a:r>
            <a:r>
              <a:rPr lang="en-US" sz="788" spc="-1" dirty="0">
                <a:solidFill>
                  <a:srgbClr val="FFFFFF"/>
                </a:solidFill>
                <a:latin typeface="Courier New"/>
              </a:rPr>
              <a:t>(</a:t>
            </a:r>
          </a:p>
          <a:p>
            <a:pPr>
              <a:lnSpc>
                <a:spcPct val="100000"/>
              </a:lnSpc>
            </a:pPr>
            <a:r>
              <a:rPr lang="en-US" sz="788" spc="-1" dirty="0">
                <a:solidFill>
                  <a:srgbClr val="FFFFFF"/>
                </a:solidFill>
                <a:latin typeface="Courier New"/>
              </a:rPr>
              <a:t>    c(3, 6.1),</a:t>
            </a:r>
          </a:p>
          <a:p>
            <a:pPr>
              <a:lnSpc>
                <a:spcPct val="100000"/>
              </a:lnSpc>
            </a:pPr>
            <a:r>
              <a:rPr lang="en-US" sz="788" spc="-1" dirty="0">
                <a:solidFill>
                  <a:srgbClr val="FFFFFF"/>
                </a:solidFill>
                <a:latin typeface="Courier New"/>
              </a:rPr>
              <a:t>    c(6.1, 3)</a:t>
            </a:r>
          </a:p>
          <a:p>
            <a:pPr>
              <a:lnSpc>
                <a:spcPct val="100000"/>
              </a:lnSpc>
            </a:pPr>
            <a:r>
              <a:rPr lang="en-US" sz="788" spc="-1" dirty="0">
                <a:solidFill>
                  <a:srgbClr val="FFFFFF"/>
                </a:solidFill>
                <a:latin typeface="Courier New"/>
              </a:rPr>
              <a:t>  )</a:t>
            </a:r>
          </a:p>
          <a:p>
            <a:pPr>
              <a:lnSpc>
                <a:spcPct val="100000"/>
              </a:lnSpc>
            </a:pPr>
            <a:endParaRPr lang="en-US" sz="788" spc="-1" dirty="0">
              <a:solidFill>
                <a:srgbClr val="FFFFFF"/>
              </a:solidFill>
              <a:latin typeface="Courier New"/>
            </a:endParaRPr>
          </a:p>
          <a:p>
            <a:pPr>
              <a:lnSpc>
                <a:spcPct val="100000"/>
              </a:lnSpc>
            </a:pPr>
            <a:r>
              <a:rPr lang="en-US" sz="788" spc="-1" dirty="0" err="1">
                <a:solidFill>
                  <a:srgbClr val="FFFFFF"/>
                </a:solidFill>
                <a:latin typeface="Courier New"/>
              </a:rPr>
              <a:t>km$node.pot</a:t>
            </a:r>
            <a:r>
              <a:rPr lang="en-US" sz="788" spc="-1" dirty="0">
                <a:solidFill>
                  <a:srgbClr val="FFFFFF"/>
                </a:solidFill>
                <a:latin typeface="Courier New"/>
              </a:rPr>
              <a:t>[1,]  &lt;- </a:t>
            </a:r>
            <a:r>
              <a:rPr lang="en-US" sz="788" spc="-1" dirty="0" err="1">
                <a:solidFill>
                  <a:srgbClr val="FFFFFF"/>
                </a:solidFill>
                <a:latin typeface="Courier New"/>
              </a:rPr>
              <a:t>PsiA</a:t>
            </a:r>
            <a:endParaRPr lang="en-US" sz="788" spc="-1" dirty="0">
              <a:solidFill>
                <a:srgbClr val="FFFFFF"/>
              </a:solidFill>
              <a:latin typeface="Courier New"/>
            </a:endParaRPr>
          </a:p>
          <a:p>
            <a:pPr>
              <a:lnSpc>
                <a:spcPct val="100000"/>
              </a:lnSpc>
            </a:pPr>
            <a:r>
              <a:rPr lang="en-US" sz="788" spc="-1" dirty="0" err="1">
                <a:solidFill>
                  <a:srgbClr val="FFFFFF"/>
                </a:solidFill>
                <a:latin typeface="Courier New"/>
              </a:rPr>
              <a:t>km$node.pot</a:t>
            </a:r>
            <a:r>
              <a:rPr lang="en-US" sz="788" spc="-1" dirty="0">
                <a:solidFill>
                  <a:srgbClr val="FFFFFF"/>
                </a:solidFill>
                <a:latin typeface="Courier New"/>
              </a:rPr>
              <a:t>[2,]  &lt;- </a:t>
            </a:r>
            <a:r>
              <a:rPr lang="en-US" sz="788" spc="-1" dirty="0" err="1">
                <a:solidFill>
                  <a:srgbClr val="FFFFFF"/>
                </a:solidFill>
                <a:latin typeface="Courier New"/>
              </a:rPr>
              <a:t>PsiB</a:t>
            </a:r>
            <a:endParaRPr lang="en-US" sz="788" spc="-1" dirty="0">
              <a:solidFill>
                <a:srgbClr val="FFFFFF"/>
              </a:solidFill>
              <a:latin typeface="Courier New"/>
            </a:endParaRPr>
          </a:p>
          <a:p>
            <a:pPr>
              <a:lnSpc>
                <a:spcPct val="100000"/>
              </a:lnSpc>
            </a:pPr>
            <a:r>
              <a:rPr lang="en-US" sz="788" spc="-1" dirty="0" err="1">
                <a:solidFill>
                  <a:srgbClr val="FFFFFF"/>
                </a:solidFill>
                <a:latin typeface="Courier New"/>
              </a:rPr>
              <a:t>km$edge.pot</a:t>
            </a:r>
            <a:r>
              <a:rPr lang="en-US" sz="788" spc="-1" dirty="0">
                <a:solidFill>
                  <a:srgbClr val="FFFFFF"/>
                </a:solidFill>
                <a:latin typeface="Courier New"/>
              </a:rPr>
              <a:t>[[1]] &lt;- </a:t>
            </a:r>
            <a:r>
              <a:rPr lang="en-US" sz="788" spc="-1" dirty="0" err="1">
                <a:solidFill>
                  <a:srgbClr val="FFFFFF"/>
                </a:solidFill>
                <a:latin typeface="Courier New"/>
              </a:rPr>
              <a:t>PsiAB</a:t>
            </a:r>
            <a:endParaRPr lang="en-US" sz="788" spc="-1" dirty="0">
              <a:solidFill>
                <a:srgbClr val="FFFFFF"/>
              </a:solidFill>
              <a:latin typeface="Courier New"/>
            </a:endParaRPr>
          </a:p>
          <a:p>
            <a:pPr>
              <a:lnSpc>
                <a:spcPct val="100000"/>
              </a:lnSpc>
            </a:pPr>
            <a:endParaRPr lang="en-US" sz="788" spc="-1" dirty="0">
              <a:solidFill>
                <a:srgbClr val="FFFFFF"/>
              </a:solidFill>
              <a:latin typeface="Courier New"/>
            </a:endParaRPr>
          </a:p>
          <a:p>
            <a:pPr>
              <a:lnSpc>
                <a:spcPct val="100000"/>
              </a:lnSpc>
            </a:pPr>
            <a:r>
              <a:rPr lang="en-US" sz="788" spc="-1" dirty="0">
                <a:solidFill>
                  <a:srgbClr val="FFFF00"/>
                </a:solidFill>
                <a:latin typeface="Courier New"/>
              </a:rPr>
              <a:t># Dress potentials for message passing:</a:t>
            </a:r>
          </a:p>
          <a:p>
            <a:pPr>
              <a:lnSpc>
                <a:spcPct val="100000"/>
              </a:lnSpc>
            </a:pPr>
            <a:r>
              <a:rPr lang="en-US" sz="788" spc="-1" dirty="0" err="1">
                <a:solidFill>
                  <a:srgbClr val="FFFFFF"/>
                </a:solidFill>
                <a:latin typeface="Courier New"/>
              </a:rPr>
              <a:t>gr.pots</a:t>
            </a:r>
            <a:r>
              <a:rPr lang="en-US" sz="788" spc="-1" dirty="0">
                <a:solidFill>
                  <a:srgbClr val="FFFFFF"/>
                </a:solidFill>
                <a:latin typeface="Courier New"/>
              </a:rPr>
              <a:t>  &lt;- </a:t>
            </a:r>
            <a:r>
              <a:rPr lang="en-US" sz="788" spc="-1" dirty="0" err="1">
                <a:solidFill>
                  <a:srgbClr val="FFFFFF"/>
                </a:solidFill>
                <a:latin typeface="Courier New"/>
              </a:rPr>
              <a:t>make.gRbase.potentials</a:t>
            </a:r>
            <a:r>
              <a:rPr lang="en-US" sz="788" spc="-1" dirty="0">
                <a:solidFill>
                  <a:srgbClr val="FFFFFF"/>
                </a:solidFill>
                <a:latin typeface="Courier New"/>
              </a:rPr>
              <a:t>(</a:t>
            </a:r>
            <a:r>
              <a:rPr lang="en-US" sz="788" spc="-1" dirty="0" err="1">
                <a:solidFill>
                  <a:srgbClr val="FFFFFF"/>
                </a:solidFill>
                <a:latin typeface="Courier New"/>
              </a:rPr>
              <a:t>crf</a:t>
            </a:r>
            <a:r>
              <a:rPr lang="en-US" sz="788" spc="-1" dirty="0">
                <a:solidFill>
                  <a:srgbClr val="FFFFFF"/>
                </a:solidFill>
                <a:latin typeface="Courier New"/>
              </a:rPr>
              <a:t> = km, </a:t>
            </a:r>
            <a:r>
              <a:rPr lang="en-US" sz="788" spc="-1" dirty="0" err="1">
                <a:solidFill>
                  <a:srgbClr val="FFFFFF"/>
                </a:solidFill>
                <a:latin typeface="Courier New"/>
              </a:rPr>
              <a:t>node.names</a:t>
            </a:r>
            <a:r>
              <a:rPr lang="en-US" sz="788" spc="-1" dirty="0">
                <a:solidFill>
                  <a:srgbClr val="FFFFFF"/>
                </a:solidFill>
                <a:latin typeface="Courier New"/>
              </a:rPr>
              <a:t> = </a:t>
            </a:r>
            <a:r>
              <a:rPr lang="en-US" sz="788" spc="-1" dirty="0" err="1">
                <a:solidFill>
                  <a:srgbClr val="FFFFFF"/>
                </a:solidFill>
                <a:latin typeface="Courier New"/>
              </a:rPr>
              <a:t>rownames</a:t>
            </a:r>
            <a:r>
              <a:rPr lang="en-US" sz="788" spc="-1" dirty="0">
                <a:solidFill>
                  <a:srgbClr val="FFFFFF"/>
                </a:solidFill>
                <a:latin typeface="Courier New"/>
              </a:rPr>
              <a:t>(adj), </a:t>
            </a:r>
            <a:r>
              <a:rPr lang="en-US" sz="788" spc="-1" dirty="0" err="1">
                <a:solidFill>
                  <a:srgbClr val="FFFFFF"/>
                </a:solidFill>
                <a:latin typeface="Courier New"/>
              </a:rPr>
              <a:t>state.nmes</a:t>
            </a:r>
            <a:r>
              <a:rPr lang="en-US" sz="788" spc="-1" dirty="0">
                <a:solidFill>
                  <a:srgbClr val="FFFFFF"/>
                </a:solidFill>
                <a:latin typeface="Courier New"/>
              </a:rPr>
              <a:t> = c(</a:t>
            </a:r>
            <a:r>
              <a:rPr lang="en-US" sz="788" spc="-1" dirty="0">
                <a:solidFill>
                  <a:srgbClr val="00B050"/>
                </a:solidFill>
                <a:latin typeface="Courier New"/>
              </a:rPr>
              <a:t>"up"</a:t>
            </a:r>
            <a:r>
              <a:rPr lang="en-US" sz="788" spc="-1" dirty="0">
                <a:solidFill>
                  <a:srgbClr val="FFFFFF"/>
                </a:solidFill>
                <a:latin typeface="Courier New"/>
              </a:rPr>
              <a:t>, </a:t>
            </a:r>
            <a:r>
              <a:rPr lang="en-US" sz="788" spc="-1" dirty="0">
                <a:solidFill>
                  <a:srgbClr val="00B050"/>
                </a:solidFill>
                <a:latin typeface="Courier New"/>
              </a:rPr>
              <a:t>"</a:t>
            </a:r>
            <a:r>
              <a:rPr lang="en-US" sz="788" spc="-1" dirty="0" err="1">
                <a:solidFill>
                  <a:srgbClr val="00B050"/>
                </a:solidFill>
                <a:latin typeface="Courier New"/>
              </a:rPr>
              <a:t>dn</a:t>
            </a:r>
            <a:r>
              <a:rPr lang="en-US" sz="788" spc="-1" dirty="0">
                <a:solidFill>
                  <a:srgbClr val="00B050"/>
                </a:solidFill>
                <a:latin typeface="Courier New"/>
              </a:rPr>
              <a:t>"</a:t>
            </a:r>
            <a:r>
              <a:rPr lang="en-US" sz="788" spc="-1" dirty="0">
                <a:solidFill>
                  <a:srgbClr val="FFFFFF"/>
                </a:solidFill>
                <a:latin typeface="Courier New"/>
              </a:rPr>
              <a:t>))</a:t>
            </a:r>
          </a:p>
          <a:p>
            <a:pPr>
              <a:lnSpc>
                <a:spcPct val="100000"/>
              </a:lnSpc>
            </a:pPr>
            <a:r>
              <a:rPr lang="en-US" sz="788" spc="-1" dirty="0" err="1">
                <a:solidFill>
                  <a:srgbClr val="FFFFFF"/>
                </a:solidFill>
                <a:latin typeface="Courier New"/>
              </a:rPr>
              <a:t>all.pots</a:t>
            </a:r>
            <a:r>
              <a:rPr lang="en-US" sz="788" spc="-1" dirty="0">
                <a:solidFill>
                  <a:srgbClr val="FFFFFF"/>
                </a:solidFill>
                <a:latin typeface="Courier New"/>
              </a:rPr>
              <a:t> &lt;- union(</a:t>
            </a:r>
            <a:r>
              <a:rPr lang="en-US" sz="788" spc="-1" dirty="0" err="1">
                <a:solidFill>
                  <a:srgbClr val="FFFFFF"/>
                </a:solidFill>
                <a:latin typeface="Courier New"/>
              </a:rPr>
              <a:t>gr.pots$node.potentials</a:t>
            </a:r>
            <a:r>
              <a:rPr lang="en-US" sz="788" spc="-1" dirty="0">
                <a:solidFill>
                  <a:srgbClr val="FFFFFF"/>
                </a:solidFill>
                <a:latin typeface="Courier New"/>
              </a:rPr>
              <a:t>, </a:t>
            </a:r>
            <a:r>
              <a:rPr lang="en-US" sz="788" spc="-1" dirty="0" err="1">
                <a:solidFill>
                  <a:srgbClr val="FFFFFF"/>
                </a:solidFill>
                <a:latin typeface="Courier New"/>
              </a:rPr>
              <a:t>gr.pots$edge.potentials</a:t>
            </a:r>
            <a:r>
              <a:rPr lang="en-US" sz="788" spc="-1" dirty="0">
                <a:solidFill>
                  <a:srgbClr val="FFFFFF"/>
                </a:solidFill>
                <a:latin typeface="Courier New"/>
              </a:rPr>
              <a:t>)</a:t>
            </a:r>
          </a:p>
          <a:p>
            <a:pPr>
              <a:lnSpc>
                <a:spcPct val="100000"/>
              </a:lnSpc>
            </a:pPr>
            <a:endParaRPr lang="en-US" sz="788" spc="-1" dirty="0">
              <a:solidFill>
                <a:srgbClr val="FFFFFF"/>
              </a:solidFill>
              <a:latin typeface="Courier New"/>
            </a:endParaRPr>
          </a:p>
          <a:p>
            <a:pPr>
              <a:lnSpc>
                <a:spcPct val="100000"/>
              </a:lnSpc>
            </a:pPr>
            <a:r>
              <a:rPr lang="en-US" sz="788" spc="-1" dirty="0">
                <a:solidFill>
                  <a:srgbClr val="FFFF00"/>
                </a:solidFill>
                <a:latin typeface="Courier New"/>
              </a:rPr>
              <a:t># Put the same names on the potentials as will appear in the schedule:</a:t>
            </a:r>
          </a:p>
          <a:p>
            <a:pPr>
              <a:lnSpc>
                <a:spcPct val="100000"/>
              </a:lnSpc>
            </a:pPr>
            <a:r>
              <a:rPr lang="en-US" sz="788" spc="-1" dirty="0" err="1">
                <a:solidFill>
                  <a:srgbClr val="FFFFFF"/>
                </a:solidFill>
                <a:latin typeface="Courier New"/>
              </a:rPr>
              <a:t>nd.nms</a:t>
            </a:r>
            <a:r>
              <a:rPr lang="en-US" sz="788" spc="-1" dirty="0">
                <a:solidFill>
                  <a:srgbClr val="FFFFFF"/>
                </a:solidFill>
                <a:latin typeface="Courier New"/>
              </a:rPr>
              <a:t>      &lt;- nodes(ug(</a:t>
            </a:r>
            <a:r>
              <a:rPr lang="en-US" sz="788" spc="-1" dirty="0" err="1">
                <a:solidFill>
                  <a:srgbClr val="FFFFFF"/>
                </a:solidFill>
                <a:latin typeface="Courier New"/>
              </a:rPr>
              <a:t>grf</a:t>
            </a:r>
            <a:r>
              <a:rPr lang="en-US" sz="788" spc="-1" dirty="0">
                <a:solidFill>
                  <a:srgbClr val="FFFFFF"/>
                </a:solidFill>
                <a:latin typeface="Courier New"/>
              </a:rPr>
              <a:t>))                                      </a:t>
            </a:r>
            <a:r>
              <a:rPr lang="en-US" sz="788" spc="-1" dirty="0">
                <a:solidFill>
                  <a:srgbClr val="FFFF00"/>
                </a:solidFill>
                <a:latin typeface="Courier New"/>
              </a:rPr>
              <a:t># node names</a:t>
            </a:r>
          </a:p>
          <a:p>
            <a:pPr>
              <a:lnSpc>
                <a:spcPct val="100000"/>
              </a:lnSpc>
            </a:pPr>
            <a:r>
              <a:rPr lang="en-US" sz="788" spc="-1" dirty="0" err="1">
                <a:solidFill>
                  <a:srgbClr val="FFFFFF"/>
                </a:solidFill>
                <a:latin typeface="Courier New"/>
              </a:rPr>
              <a:t>edg.nms</a:t>
            </a:r>
            <a:r>
              <a:rPr lang="en-US" sz="788" spc="-1" dirty="0">
                <a:solidFill>
                  <a:srgbClr val="FFFFFF"/>
                </a:solidFill>
                <a:latin typeface="Courier New"/>
              </a:rPr>
              <a:t>     &lt;- </a:t>
            </a:r>
            <a:r>
              <a:rPr lang="en-US" sz="788" spc="-1" dirty="0" err="1">
                <a:solidFill>
                  <a:srgbClr val="FFFFFF"/>
                </a:solidFill>
                <a:latin typeface="Courier New"/>
              </a:rPr>
              <a:t>cbind</a:t>
            </a:r>
            <a:r>
              <a:rPr lang="en-US" sz="788" spc="-1" dirty="0">
                <a:solidFill>
                  <a:srgbClr val="FFFFFF"/>
                </a:solidFill>
                <a:latin typeface="Courier New"/>
              </a:rPr>
              <a:t>(</a:t>
            </a:r>
            <a:r>
              <a:rPr lang="en-US" sz="788" spc="-1" dirty="0" err="1">
                <a:solidFill>
                  <a:srgbClr val="FFFFFF"/>
                </a:solidFill>
                <a:latin typeface="Courier New"/>
              </a:rPr>
              <a:t>nd.nms</a:t>
            </a:r>
            <a:r>
              <a:rPr lang="en-US" sz="788" spc="-1" dirty="0">
                <a:solidFill>
                  <a:srgbClr val="FFFFFF"/>
                </a:solidFill>
                <a:latin typeface="Courier New"/>
              </a:rPr>
              <a:t>[</a:t>
            </a:r>
            <a:r>
              <a:rPr lang="en-US" sz="788" spc="-1" dirty="0" err="1">
                <a:solidFill>
                  <a:srgbClr val="FFFFFF"/>
                </a:solidFill>
                <a:latin typeface="Courier New"/>
              </a:rPr>
              <a:t>km$edges</a:t>
            </a:r>
            <a:r>
              <a:rPr lang="en-US" sz="788" spc="-1" dirty="0">
                <a:solidFill>
                  <a:srgbClr val="FFFFFF"/>
                </a:solidFill>
                <a:latin typeface="Courier New"/>
              </a:rPr>
              <a:t>[,1]], </a:t>
            </a:r>
            <a:r>
              <a:rPr lang="en-US" sz="788" spc="-1" dirty="0" err="1">
                <a:solidFill>
                  <a:srgbClr val="FFFFFF"/>
                </a:solidFill>
                <a:latin typeface="Courier New"/>
              </a:rPr>
              <a:t>nd.nms</a:t>
            </a:r>
            <a:r>
              <a:rPr lang="en-US" sz="788" spc="-1" dirty="0">
                <a:solidFill>
                  <a:srgbClr val="FFFFFF"/>
                </a:solidFill>
                <a:latin typeface="Courier New"/>
              </a:rPr>
              <a:t>[</a:t>
            </a:r>
            <a:r>
              <a:rPr lang="en-US" sz="788" spc="-1" dirty="0" err="1">
                <a:solidFill>
                  <a:srgbClr val="FFFFFF"/>
                </a:solidFill>
                <a:latin typeface="Courier New"/>
              </a:rPr>
              <a:t>km$edges</a:t>
            </a:r>
            <a:r>
              <a:rPr lang="en-US" sz="788" spc="-1" dirty="0">
                <a:solidFill>
                  <a:srgbClr val="FFFFFF"/>
                </a:solidFill>
                <a:latin typeface="Courier New"/>
              </a:rPr>
              <a:t>[,2]])   </a:t>
            </a:r>
            <a:r>
              <a:rPr lang="en-US" sz="788" spc="-1" dirty="0">
                <a:solidFill>
                  <a:srgbClr val="FFFF00"/>
                </a:solidFill>
                <a:latin typeface="Courier New"/>
              </a:rPr>
              <a:t># edge names</a:t>
            </a:r>
          </a:p>
          <a:p>
            <a:pPr>
              <a:lnSpc>
                <a:spcPct val="100000"/>
              </a:lnSpc>
            </a:pPr>
            <a:r>
              <a:rPr lang="en-US" sz="788" spc="-1" dirty="0">
                <a:solidFill>
                  <a:srgbClr val="FFFF00"/>
                </a:solidFill>
                <a:latin typeface="Courier New"/>
              </a:rPr>
              <a:t># Make formal potential names from node/edge names:</a:t>
            </a:r>
          </a:p>
          <a:p>
            <a:pPr>
              <a:lnSpc>
                <a:spcPct val="100000"/>
              </a:lnSpc>
            </a:pPr>
            <a:r>
              <a:rPr lang="en-US" sz="788" spc="-1" dirty="0" err="1">
                <a:solidFill>
                  <a:srgbClr val="FFFFFF"/>
                </a:solidFill>
                <a:latin typeface="Courier New"/>
              </a:rPr>
              <a:t>nd.pot.nms</a:t>
            </a:r>
            <a:r>
              <a:rPr lang="en-US" sz="788" spc="-1" dirty="0">
                <a:solidFill>
                  <a:srgbClr val="FFFFFF"/>
                </a:solidFill>
                <a:latin typeface="Courier New"/>
              </a:rPr>
              <a:t>  &lt;- paste0(</a:t>
            </a:r>
            <a:r>
              <a:rPr lang="en-US" sz="788" spc="-1" dirty="0">
                <a:solidFill>
                  <a:srgbClr val="00B050"/>
                </a:solidFill>
                <a:latin typeface="Courier New"/>
              </a:rPr>
              <a:t>"f"</a:t>
            </a:r>
            <a:r>
              <a:rPr lang="en-US" sz="788" spc="-1" dirty="0">
                <a:solidFill>
                  <a:srgbClr val="FFFFFF"/>
                </a:solidFill>
                <a:latin typeface="Courier New"/>
              </a:rPr>
              <a:t>, </a:t>
            </a:r>
            <a:r>
              <a:rPr lang="en-US" sz="788" spc="-1" dirty="0" err="1">
                <a:solidFill>
                  <a:srgbClr val="FFFFFF"/>
                </a:solidFill>
                <a:latin typeface="Courier New"/>
              </a:rPr>
              <a:t>nd.nms</a:t>
            </a:r>
            <a:r>
              <a:rPr lang="en-US" sz="788" spc="-1" dirty="0">
                <a:solidFill>
                  <a:srgbClr val="FFFFFF"/>
                </a:solidFill>
                <a:latin typeface="Courier New"/>
              </a:rPr>
              <a:t>)</a:t>
            </a:r>
          </a:p>
          <a:p>
            <a:pPr>
              <a:lnSpc>
                <a:spcPct val="100000"/>
              </a:lnSpc>
            </a:pPr>
            <a:r>
              <a:rPr lang="en-US" sz="788" spc="-1" dirty="0" err="1">
                <a:solidFill>
                  <a:srgbClr val="FFFFFF"/>
                </a:solidFill>
                <a:latin typeface="Courier New"/>
              </a:rPr>
              <a:t>edg.pot.nms</a:t>
            </a:r>
            <a:r>
              <a:rPr lang="en-US" sz="788" spc="-1" dirty="0">
                <a:solidFill>
                  <a:srgbClr val="FFFFFF"/>
                </a:solidFill>
                <a:latin typeface="Courier New"/>
              </a:rPr>
              <a:t> &lt;- paste0(</a:t>
            </a:r>
            <a:r>
              <a:rPr lang="en-US" sz="788" spc="-1" dirty="0">
                <a:solidFill>
                  <a:srgbClr val="00B050"/>
                </a:solidFill>
                <a:latin typeface="Courier New"/>
              </a:rPr>
              <a:t>"f"</a:t>
            </a:r>
            <a:r>
              <a:rPr lang="en-US" sz="788" spc="-1" dirty="0">
                <a:solidFill>
                  <a:srgbClr val="FFFFFF"/>
                </a:solidFill>
                <a:latin typeface="Courier New"/>
              </a:rPr>
              <a:t>, </a:t>
            </a:r>
            <a:r>
              <a:rPr lang="en-US" sz="788" spc="-1" dirty="0" err="1">
                <a:solidFill>
                  <a:srgbClr val="FFFFFF"/>
                </a:solidFill>
                <a:latin typeface="Courier New"/>
              </a:rPr>
              <a:t>nd.nms</a:t>
            </a:r>
            <a:r>
              <a:rPr lang="en-US" sz="788" spc="-1" dirty="0">
                <a:solidFill>
                  <a:srgbClr val="FFFFFF"/>
                </a:solidFill>
                <a:latin typeface="Courier New"/>
              </a:rPr>
              <a:t>[</a:t>
            </a:r>
            <a:r>
              <a:rPr lang="en-US" sz="788" spc="-1" dirty="0" err="1">
                <a:solidFill>
                  <a:srgbClr val="FFFFFF"/>
                </a:solidFill>
                <a:latin typeface="Courier New"/>
              </a:rPr>
              <a:t>km$edges</a:t>
            </a:r>
            <a:r>
              <a:rPr lang="en-US" sz="788" spc="-1" dirty="0">
                <a:solidFill>
                  <a:srgbClr val="FFFFFF"/>
                </a:solidFill>
                <a:latin typeface="Courier New"/>
              </a:rPr>
              <a:t>[,1]], </a:t>
            </a:r>
            <a:r>
              <a:rPr lang="en-US" sz="788" spc="-1" dirty="0">
                <a:solidFill>
                  <a:srgbClr val="00B050"/>
                </a:solidFill>
                <a:latin typeface="Courier New"/>
              </a:rPr>
              <a:t>"-"</a:t>
            </a:r>
            <a:r>
              <a:rPr lang="en-US" sz="788" spc="-1" dirty="0">
                <a:solidFill>
                  <a:srgbClr val="FFFFFF"/>
                </a:solidFill>
                <a:latin typeface="Courier New"/>
              </a:rPr>
              <a:t>, </a:t>
            </a:r>
            <a:r>
              <a:rPr lang="en-US" sz="788" spc="-1" dirty="0" err="1">
                <a:solidFill>
                  <a:srgbClr val="FFFFFF"/>
                </a:solidFill>
                <a:latin typeface="Courier New"/>
              </a:rPr>
              <a:t>nd.nms</a:t>
            </a:r>
            <a:r>
              <a:rPr lang="en-US" sz="788" spc="-1" dirty="0">
                <a:solidFill>
                  <a:srgbClr val="FFFFFF"/>
                </a:solidFill>
                <a:latin typeface="Courier New"/>
              </a:rPr>
              <a:t>[</a:t>
            </a:r>
            <a:r>
              <a:rPr lang="en-US" sz="788" spc="-1" dirty="0" err="1">
                <a:solidFill>
                  <a:srgbClr val="FFFFFF"/>
                </a:solidFill>
                <a:latin typeface="Courier New"/>
              </a:rPr>
              <a:t>km$edges</a:t>
            </a:r>
            <a:r>
              <a:rPr lang="en-US" sz="788" spc="-1" dirty="0">
                <a:solidFill>
                  <a:srgbClr val="FFFFFF"/>
                </a:solidFill>
                <a:latin typeface="Courier New"/>
              </a:rPr>
              <a:t>[,2]])</a:t>
            </a:r>
          </a:p>
          <a:p>
            <a:pPr>
              <a:lnSpc>
                <a:spcPct val="100000"/>
              </a:lnSpc>
            </a:pPr>
            <a:r>
              <a:rPr lang="en-US" sz="788" spc="-1" dirty="0">
                <a:solidFill>
                  <a:srgbClr val="FFFFFF"/>
                </a:solidFill>
                <a:latin typeface="Courier New"/>
              </a:rPr>
              <a:t>names(</a:t>
            </a:r>
            <a:r>
              <a:rPr lang="en-US" sz="788" spc="-1" dirty="0" err="1">
                <a:solidFill>
                  <a:srgbClr val="FFFFFF"/>
                </a:solidFill>
                <a:latin typeface="Courier New"/>
              </a:rPr>
              <a:t>all.pots</a:t>
            </a:r>
            <a:r>
              <a:rPr lang="en-US" sz="788" spc="-1" dirty="0">
                <a:solidFill>
                  <a:srgbClr val="FFFFFF"/>
                </a:solidFill>
                <a:latin typeface="Courier New"/>
              </a:rPr>
              <a:t>) &lt;- c(</a:t>
            </a:r>
            <a:r>
              <a:rPr lang="en-US" sz="788" spc="-1" dirty="0" err="1">
                <a:solidFill>
                  <a:srgbClr val="FFFFFF"/>
                </a:solidFill>
                <a:latin typeface="Courier New"/>
              </a:rPr>
              <a:t>nd.pot.nms</a:t>
            </a:r>
            <a:r>
              <a:rPr lang="en-US" sz="788" spc="-1" dirty="0">
                <a:solidFill>
                  <a:srgbClr val="FFFFFF"/>
                </a:solidFill>
                <a:latin typeface="Courier New"/>
              </a:rPr>
              <a:t>, </a:t>
            </a:r>
            <a:r>
              <a:rPr lang="en-US" sz="788" spc="-1" dirty="0" err="1">
                <a:solidFill>
                  <a:srgbClr val="FFFFFF"/>
                </a:solidFill>
                <a:latin typeface="Courier New"/>
              </a:rPr>
              <a:t>edg.pot.nms</a:t>
            </a:r>
            <a:r>
              <a:rPr lang="en-US" sz="788" spc="-1" dirty="0">
                <a:solidFill>
                  <a:srgbClr val="FFFFFF"/>
                </a:solidFill>
                <a:latin typeface="Courier New"/>
              </a:rPr>
              <a:t>)</a:t>
            </a:r>
          </a:p>
        </p:txBody>
      </p:sp>
      <p:sp>
        <p:nvSpPr>
          <p:cNvPr id="3" name="CustomShape 11">
            <a:extLst>
              <a:ext uri="{FF2B5EF4-FFF2-40B4-BE49-F238E27FC236}">
                <a16:creationId xmlns:a16="http://schemas.microsoft.com/office/drawing/2014/main" id="{37DAA494-2242-B443-9711-0432DFB32EC6}"/>
              </a:ext>
            </a:extLst>
          </p:cNvPr>
          <p:cNvSpPr/>
          <p:nvPr/>
        </p:nvSpPr>
        <p:spPr>
          <a:xfrm>
            <a:off x="683527" y="985212"/>
            <a:ext cx="7665656" cy="721124"/>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257310" indent="-257040">
              <a:spcBef>
                <a:spcPts val="329"/>
              </a:spcBef>
              <a:buClr>
                <a:srgbClr val="000000"/>
              </a:buClr>
              <a:buFont typeface="Arial"/>
              <a:buChar char="•"/>
            </a:pPr>
            <a:r>
              <a:rPr lang="en-US" spc="-1" dirty="0">
                <a:solidFill>
                  <a:srgbClr val="000000"/>
                </a:solidFill>
                <a:latin typeface="Times New Roman"/>
              </a:rPr>
              <a:t>Re-compute the scheduled serial messages for the simple two-node MRF to find the node and edge beliefs:</a:t>
            </a:r>
            <a:endParaRPr lang="en-US" spc="-1" dirty="0">
              <a:latin typeface="Arial"/>
            </a:endParaRPr>
          </a:p>
        </p:txBody>
      </p:sp>
      <p:pic>
        <p:nvPicPr>
          <p:cNvPr id="6" name="Picture 5">
            <a:extLst>
              <a:ext uri="{FF2B5EF4-FFF2-40B4-BE49-F238E27FC236}">
                <a16:creationId xmlns:a16="http://schemas.microsoft.com/office/drawing/2014/main" id="{BEE53CDF-B0A8-F64E-BE19-B0D58FE7B5F4}"/>
              </a:ext>
            </a:extLst>
          </p:cNvPr>
          <p:cNvPicPr>
            <a:picLocks noChangeAspect="1"/>
          </p:cNvPicPr>
          <p:nvPr/>
        </p:nvPicPr>
        <p:blipFill>
          <a:blip r:embed="rId2"/>
          <a:stretch>
            <a:fillRect/>
          </a:stretch>
        </p:blipFill>
        <p:spPr>
          <a:xfrm>
            <a:off x="3151414" y="2271096"/>
            <a:ext cx="3543143" cy="957256"/>
          </a:xfrm>
          <a:prstGeom prst="rect">
            <a:avLst/>
          </a:prstGeom>
        </p:spPr>
      </p:pic>
    </p:spTree>
    <p:extLst>
      <p:ext uri="{BB962C8B-B14F-4D97-AF65-F5344CB8AC3E}">
        <p14:creationId xmlns:p14="http://schemas.microsoft.com/office/powerpoint/2010/main" val="396574310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518CB4CF-0BC0-5F46-B2C5-BBF505D63DF9}"/>
              </a:ext>
            </a:extLst>
          </p:cNvPr>
          <p:cNvSpPr/>
          <p:nvPr/>
        </p:nvSpPr>
        <p:spPr>
          <a:xfrm>
            <a:off x="854752" y="1178929"/>
            <a:ext cx="7434497" cy="4223143"/>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900" spc="-1" dirty="0">
                <a:solidFill>
                  <a:srgbClr val="FFFF00"/>
                </a:solidFill>
                <a:latin typeface="Courier New"/>
              </a:rPr>
              <a:t># Messages will be passed on a factor graph, so convert MRF to a pair-wise factor graph:</a:t>
            </a:r>
          </a:p>
          <a:p>
            <a:pPr>
              <a:lnSpc>
                <a:spcPct val="100000"/>
              </a:lnSpc>
            </a:pPr>
            <a:r>
              <a:rPr lang="en-US" sz="900" spc="-1" dirty="0" err="1">
                <a:solidFill>
                  <a:srgbClr val="FFFFFF"/>
                </a:solidFill>
                <a:latin typeface="Courier New"/>
              </a:rPr>
              <a:t>pwfg</a:t>
            </a:r>
            <a:r>
              <a:rPr lang="en-US" sz="900" spc="-1" dirty="0">
                <a:solidFill>
                  <a:srgbClr val="FFFFFF"/>
                </a:solidFill>
                <a:latin typeface="Courier New"/>
              </a:rPr>
              <a:t> &lt;- mrf2pwfg(</a:t>
            </a:r>
            <a:r>
              <a:rPr lang="en-US" sz="900" spc="-1" dirty="0" err="1">
                <a:solidFill>
                  <a:srgbClr val="FFFFFF"/>
                </a:solidFill>
                <a:latin typeface="Courier New"/>
              </a:rPr>
              <a:t>grf</a:t>
            </a:r>
            <a:r>
              <a:rPr lang="en-US" sz="900" spc="-1" dirty="0">
                <a:solidFill>
                  <a:srgbClr val="FFFFFF"/>
                </a:solidFill>
                <a:latin typeface="Courier New"/>
              </a:rPr>
              <a:t>, </a:t>
            </a:r>
            <a:r>
              <a:rPr lang="en-US" sz="900" spc="-1" dirty="0" err="1">
                <a:solidFill>
                  <a:srgbClr val="FFFFFF"/>
                </a:solidFill>
                <a:latin typeface="Courier New"/>
              </a:rPr>
              <a:t>plotQ</a:t>
            </a:r>
            <a:r>
              <a:rPr lang="en-US" sz="900" spc="-1" dirty="0">
                <a:solidFill>
                  <a:srgbClr val="FFFFFF"/>
                </a:solidFill>
                <a:latin typeface="Courier New"/>
              </a:rPr>
              <a:t>=F)</a:t>
            </a:r>
          </a:p>
          <a:p>
            <a:pPr>
              <a:lnSpc>
                <a:spcPct val="100000"/>
              </a:lnSpc>
            </a:pPr>
            <a:r>
              <a:rPr lang="en-US" sz="900" spc="-1" dirty="0" err="1">
                <a:solidFill>
                  <a:srgbClr val="FFFFFF"/>
                </a:solidFill>
                <a:latin typeface="Courier New"/>
              </a:rPr>
              <a:t>dev.off</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plot(</a:t>
            </a:r>
            <a:r>
              <a:rPr lang="en-US" sz="900" spc="-1" dirty="0" err="1">
                <a:solidFill>
                  <a:srgbClr val="FFFFFF"/>
                </a:solidFill>
                <a:latin typeface="Courier New"/>
              </a:rPr>
              <a:t>pwfg</a:t>
            </a:r>
            <a:r>
              <a:rPr lang="en-US" sz="900" spc="-1" dirty="0">
                <a:solidFill>
                  <a:srgbClr val="FFFFFF"/>
                </a:solidFill>
                <a:latin typeface="Courier New"/>
              </a:rPr>
              <a:t>, </a:t>
            </a:r>
            <a:r>
              <a:rPr lang="en-US" sz="900" spc="-1" dirty="0" err="1">
                <a:solidFill>
                  <a:srgbClr val="FFFFFF"/>
                </a:solidFill>
                <a:latin typeface="Courier New"/>
              </a:rPr>
              <a:t>nodeAttrs</a:t>
            </a:r>
            <a:r>
              <a:rPr lang="en-US" sz="900" spc="-1" dirty="0">
                <a:solidFill>
                  <a:srgbClr val="FFFFFF"/>
                </a:solidFill>
                <a:latin typeface="Courier New"/>
              </a:rPr>
              <a:t>=</a:t>
            </a:r>
            <a:r>
              <a:rPr lang="en-US" sz="900" spc="-1" dirty="0" err="1">
                <a:solidFill>
                  <a:srgbClr val="FFFFFF"/>
                </a:solidFill>
                <a:latin typeface="Courier New"/>
              </a:rPr>
              <a:t>makeNodeAttrs</a:t>
            </a:r>
            <a:r>
              <a:rPr lang="en-US" sz="900" spc="-1" dirty="0">
                <a:solidFill>
                  <a:srgbClr val="FFFFFF"/>
                </a:solidFill>
                <a:latin typeface="Courier New"/>
              </a:rPr>
              <a:t>(</a:t>
            </a:r>
            <a:r>
              <a:rPr lang="en-US" sz="900" spc="-1" dirty="0" err="1">
                <a:solidFill>
                  <a:srgbClr val="FFFFFF"/>
                </a:solidFill>
                <a:latin typeface="Courier New"/>
              </a:rPr>
              <a:t>pwfg</a:t>
            </a:r>
            <a:r>
              <a:rPr lang="en-US" sz="900" spc="-1" dirty="0">
                <a:solidFill>
                  <a:srgbClr val="FFFFFF"/>
                </a:solidFill>
                <a:latin typeface="Courier New"/>
              </a:rPr>
              <a:t>, </a:t>
            </a:r>
            <a:r>
              <a:rPr lang="en-US" sz="900" spc="-1" dirty="0" err="1">
                <a:solidFill>
                  <a:srgbClr val="FFFFFF"/>
                </a:solidFill>
                <a:latin typeface="Courier New"/>
              </a:rPr>
              <a:t>fontsize</a:t>
            </a:r>
            <a:r>
              <a:rPr lang="en-US" sz="900" spc="-1" dirty="0">
                <a:solidFill>
                  <a:srgbClr val="FFFFFF"/>
                </a:solidFill>
                <a:latin typeface="Courier New"/>
              </a:rPr>
              <a:t>=30))</a:t>
            </a:r>
          </a:p>
          <a:p>
            <a:pPr>
              <a:lnSpc>
                <a:spcPct val="100000"/>
              </a:lnSpc>
            </a:pPr>
            <a:endParaRPr lang="en-US" sz="900" spc="-1" dirty="0">
              <a:solidFill>
                <a:srgbClr val="FFFFFF"/>
              </a:solidFill>
              <a:latin typeface="Courier New"/>
            </a:endParaRPr>
          </a:p>
          <a:p>
            <a:pPr>
              <a:lnSpc>
                <a:spcPct val="100000"/>
              </a:lnSpc>
            </a:pPr>
            <a:r>
              <a:rPr lang="en-US" sz="900" spc="-1" dirty="0">
                <a:solidFill>
                  <a:srgbClr val="FFFF00"/>
                </a:solidFill>
                <a:latin typeface="Courier New"/>
              </a:rPr>
              <a:t># Initialize a storage list to hold messages and get a message passing schedule:</a:t>
            </a:r>
          </a:p>
          <a:p>
            <a:pPr>
              <a:lnSpc>
                <a:spcPct val="100000"/>
              </a:lnSpc>
            </a:pPr>
            <a:r>
              <a:rPr lang="en-US" sz="900" spc="-1" dirty="0" err="1">
                <a:solidFill>
                  <a:srgbClr val="FFFFFF"/>
                </a:solidFill>
                <a:latin typeface="Courier New"/>
              </a:rPr>
              <a:t>root.node</a:t>
            </a:r>
            <a:r>
              <a:rPr lang="en-US" sz="900" spc="-1" dirty="0">
                <a:solidFill>
                  <a:srgbClr val="FFFFFF"/>
                </a:solidFill>
                <a:latin typeface="Courier New"/>
              </a:rPr>
              <a:t>     &lt;- "A" # Pick any variable node as the root</a:t>
            </a:r>
          </a:p>
          <a:p>
            <a:pPr>
              <a:lnSpc>
                <a:spcPct val="100000"/>
              </a:lnSpc>
            </a:pPr>
            <a:r>
              <a:rPr lang="en-US" sz="900" spc="-1" dirty="0" err="1">
                <a:solidFill>
                  <a:srgbClr val="FFFFFF"/>
                </a:solidFill>
                <a:latin typeface="Courier New"/>
              </a:rPr>
              <a:t>root.pths</a:t>
            </a:r>
            <a:r>
              <a:rPr lang="en-US" sz="900" spc="-1" dirty="0">
                <a:solidFill>
                  <a:srgbClr val="FFFFFF"/>
                </a:solidFill>
                <a:latin typeface="Courier New"/>
              </a:rPr>
              <a:t>     &lt;- </a:t>
            </a:r>
            <a:r>
              <a:rPr lang="en-US" sz="900" spc="-1" dirty="0" err="1">
                <a:solidFill>
                  <a:srgbClr val="FFFFFF"/>
                </a:solidFill>
                <a:latin typeface="Courier New"/>
              </a:rPr>
              <a:t>get.root.paths</a:t>
            </a:r>
            <a:r>
              <a:rPr lang="en-US" sz="900" spc="-1" dirty="0">
                <a:solidFill>
                  <a:srgbClr val="FFFFFF"/>
                </a:solidFill>
                <a:latin typeface="Courier New"/>
              </a:rPr>
              <a:t>(</a:t>
            </a:r>
            <a:r>
              <a:rPr lang="en-US" sz="900" spc="-1" dirty="0" err="1">
                <a:solidFill>
                  <a:srgbClr val="FFFFFF"/>
                </a:solidFill>
                <a:latin typeface="Courier New"/>
              </a:rPr>
              <a:t>pwfg</a:t>
            </a:r>
            <a:r>
              <a:rPr lang="en-US" sz="900" spc="-1" dirty="0">
                <a:solidFill>
                  <a:srgbClr val="FFFFFF"/>
                </a:solidFill>
                <a:latin typeface="Courier New"/>
              </a:rPr>
              <a:t>, </a:t>
            </a:r>
            <a:r>
              <a:rPr lang="en-US" sz="900" spc="-1" dirty="0" err="1">
                <a:solidFill>
                  <a:srgbClr val="FFFFFF"/>
                </a:solidFill>
                <a:latin typeface="Courier New"/>
              </a:rPr>
              <a:t>root.node</a:t>
            </a:r>
            <a:r>
              <a:rPr lang="en-US" sz="900" spc="-1" dirty="0">
                <a:solidFill>
                  <a:srgbClr val="FFFFFF"/>
                </a:solidFill>
                <a:latin typeface="Courier New"/>
              </a:rPr>
              <a:t> = </a:t>
            </a:r>
            <a:r>
              <a:rPr lang="en-US" sz="900" spc="-1" dirty="0">
                <a:solidFill>
                  <a:srgbClr val="00B050"/>
                </a:solidFill>
                <a:latin typeface="Courier New"/>
              </a:rPr>
              <a:t>"A"</a:t>
            </a:r>
            <a:r>
              <a:rPr lang="en-US" sz="900" spc="-1" dirty="0">
                <a:solidFill>
                  <a:srgbClr val="FFFFFF"/>
                </a:solidFill>
                <a:latin typeface="Courier New"/>
              </a:rPr>
              <a:t>, </a:t>
            </a:r>
            <a:r>
              <a:rPr lang="en-US" sz="900" spc="-1" dirty="0" err="1">
                <a:solidFill>
                  <a:srgbClr val="FFFFFF"/>
                </a:solidFill>
                <a:latin typeface="Courier New"/>
              </a:rPr>
              <a:t>serial.schedsQ</a:t>
            </a:r>
            <a:r>
              <a:rPr lang="en-US" sz="900" spc="-1" dirty="0">
                <a:solidFill>
                  <a:srgbClr val="FFFFFF"/>
                </a:solidFill>
                <a:latin typeface="Courier New"/>
              </a:rPr>
              <a:t> = T)</a:t>
            </a:r>
          </a:p>
          <a:p>
            <a:pPr>
              <a:lnSpc>
                <a:spcPct val="100000"/>
              </a:lnSpc>
            </a:pPr>
            <a:r>
              <a:rPr lang="en-US" sz="900" spc="-1" dirty="0" err="1">
                <a:solidFill>
                  <a:srgbClr val="FFFFFF"/>
                </a:solidFill>
                <a:latin typeface="Courier New"/>
              </a:rPr>
              <a:t>msg.cont.info</a:t>
            </a:r>
            <a:r>
              <a:rPr lang="en-US" sz="900" spc="-1" dirty="0">
                <a:solidFill>
                  <a:srgbClr val="FFFFFF"/>
                </a:solidFill>
                <a:latin typeface="Courier New"/>
              </a:rPr>
              <a:t> &lt;- </a:t>
            </a:r>
            <a:r>
              <a:rPr lang="en-US" sz="900" spc="-1" dirty="0" err="1">
                <a:solidFill>
                  <a:srgbClr val="FFFFFF"/>
                </a:solidFill>
                <a:latin typeface="Courier New"/>
              </a:rPr>
              <a:t>init.message.storage</a:t>
            </a:r>
            <a:r>
              <a:rPr lang="en-US" sz="900" spc="-1" dirty="0">
                <a:solidFill>
                  <a:srgbClr val="FFFFFF"/>
                </a:solidFill>
                <a:latin typeface="Courier New"/>
              </a:rPr>
              <a:t>(</a:t>
            </a:r>
            <a:r>
              <a:rPr lang="en-US" sz="900" spc="-1" dirty="0" err="1">
                <a:solidFill>
                  <a:srgbClr val="FFFFFF"/>
                </a:solidFill>
                <a:latin typeface="Courier New"/>
              </a:rPr>
              <a:t>root.pths</a:t>
            </a:r>
            <a:r>
              <a:rPr lang="en-US" sz="900" spc="-1" dirty="0">
                <a:solidFill>
                  <a:srgbClr val="FFFFFF"/>
                </a:solidFill>
                <a:latin typeface="Courier New"/>
              </a:rPr>
              <a:t>)</a:t>
            </a:r>
          </a:p>
          <a:p>
            <a:pPr>
              <a:lnSpc>
                <a:spcPct val="100000"/>
              </a:lnSpc>
            </a:pPr>
            <a:r>
              <a:rPr lang="en-US" sz="900" spc="-1" dirty="0" err="1">
                <a:solidFill>
                  <a:srgbClr val="FFFFFF"/>
                </a:solidFill>
                <a:latin typeface="Courier New"/>
              </a:rPr>
              <a:t>msg.bxs</a:t>
            </a:r>
            <a:r>
              <a:rPr lang="en-US" sz="900" spc="-1" dirty="0">
                <a:solidFill>
                  <a:srgbClr val="FFFFFF"/>
                </a:solidFill>
                <a:latin typeface="Courier New"/>
              </a:rPr>
              <a:t>       &lt;- </a:t>
            </a:r>
            <a:r>
              <a:rPr lang="en-US" sz="900" spc="-1" dirty="0" err="1">
                <a:solidFill>
                  <a:srgbClr val="FFFFFF"/>
                </a:solidFill>
                <a:latin typeface="Courier New"/>
              </a:rPr>
              <a:t>msg.cont.info$message.container</a:t>
            </a:r>
            <a:r>
              <a:rPr lang="en-US" sz="900" spc="-1" dirty="0">
                <a:solidFill>
                  <a:srgbClr val="FFFFFF"/>
                </a:solidFill>
                <a:latin typeface="Courier New"/>
              </a:rPr>
              <a:t>    </a:t>
            </a:r>
            <a:r>
              <a:rPr lang="en-US" sz="900" spc="-1" dirty="0">
                <a:solidFill>
                  <a:srgbClr val="FFFF00"/>
                </a:solidFill>
                <a:latin typeface="Courier New"/>
              </a:rPr>
              <a:t># List to hold the messages (mailboxes)</a:t>
            </a:r>
          </a:p>
          <a:p>
            <a:pPr>
              <a:lnSpc>
                <a:spcPct val="100000"/>
              </a:lnSpc>
            </a:pPr>
            <a:r>
              <a:rPr lang="en-US" sz="900" spc="-1" dirty="0" err="1">
                <a:solidFill>
                  <a:srgbClr val="FFFFFF"/>
                </a:solidFill>
                <a:latin typeface="Courier New"/>
              </a:rPr>
              <a:t>msg.sch</a:t>
            </a:r>
            <a:r>
              <a:rPr lang="en-US" sz="900" spc="-1" dirty="0">
                <a:solidFill>
                  <a:srgbClr val="FFFFFF"/>
                </a:solidFill>
                <a:latin typeface="Courier New"/>
              </a:rPr>
              <a:t>       &lt;- </a:t>
            </a:r>
            <a:r>
              <a:rPr lang="en-US" sz="900" spc="-1" dirty="0" err="1">
                <a:solidFill>
                  <a:srgbClr val="FFFFFF"/>
                </a:solidFill>
                <a:latin typeface="Courier New"/>
              </a:rPr>
              <a:t>msg.cont.info$message.schedule.mat</a:t>
            </a:r>
            <a:r>
              <a:rPr lang="en-US" sz="900" spc="-1" dirty="0">
                <a:solidFill>
                  <a:srgbClr val="FFFFFF"/>
                </a:solidFill>
                <a:latin typeface="Courier New"/>
              </a:rPr>
              <a:t> </a:t>
            </a:r>
            <a:r>
              <a:rPr lang="en-US" sz="900" spc="-1" dirty="0">
                <a:solidFill>
                  <a:srgbClr val="FFFF00"/>
                </a:solidFill>
                <a:latin typeface="Courier New"/>
              </a:rPr>
              <a:t># Message passing schedule</a:t>
            </a:r>
          </a:p>
          <a:p>
            <a:pPr>
              <a:lnSpc>
                <a:spcPct val="100000"/>
              </a:lnSpc>
            </a:pPr>
            <a:endParaRPr lang="en-US" sz="900" spc="-1" dirty="0">
              <a:solidFill>
                <a:srgbClr val="FFFFFF"/>
              </a:solidFill>
              <a:latin typeface="Courier New"/>
            </a:endParaRPr>
          </a:p>
          <a:p>
            <a:pPr>
              <a:lnSpc>
                <a:spcPct val="100000"/>
              </a:lnSpc>
            </a:pPr>
            <a:r>
              <a:rPr lang="en-US" sz="900" spc="-1" dirty="0">
                <a:solidFill>
                  <a:srgbClr val="FFFF00"/>
                </a:solidFill>
                <a:latin typeface="Courier New"/>
              </a:rPr>
              <a:t># Pass messages according to schedule:</a:t>
            </a:r>
          </a:p>
          <a:p>
            <a:pPr>
              <a:lnSpc>
                <a:spcPct val="100000"/>
              </a:lnSpc>
            </a:pPr>
            <a:r>
              <a:rPr lang="en-US" sz="900" spc="-1" dirty="0">
                <a:solidFill>
                  <a:srgbClr val="FFFFFF"/>
                </a:solidFill>
                <a:latin typeface="Courier New"/>
              </a:rPr>
              <a:t>for(</a:t>
            </a:r>
            <a:r>
              <a:rPr lang="en-US" sz="900" spc="-1" dirty="0" err="1">
                <a:solidFill>
                  <a:srgbClr val="FFFFFF"/>
                </a:solidFill>
                <a:latin typeface="Courier New"/>
              </a:rPr>
              <a:t>i</a:t>
            </a:r>
            <a:r>
              <a:rPr lang="en-US" sz="900" spc="-1" dirty="0">
                <a:solidFill>
                  <a:srgbClr val="FFFFFF"/>
                </a:solidFill>
                <a:latin typeface="Courier New"/>
              </a:rPr>
              <a:t> in 1:nrow(</a:t>
            </a:r>
            <a:r>
              <a:rPr lang="en-US" sz="900" spc="-1" dirty="0" err="1">
                <a:solidFill>
                  <a:srgbClr val="FFFFFF"/>
                </a:solidFill>
                <a:latin typeface="Courier New"/>
              </a:rPr>
              <a:t>msg.sch</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msg.num</a:t>
            </a:r>
            <a:r>
              <a:rPr lang="en-US" sz="900" spc="-1" dirty="0">
                <a:solidFill>
                  <a:srgbClr val="FFFFFF"/>
                </a:solidFill>
                <a:latin typeface="Courier New"/>
              </a:rPr>
              <a:t> &lt;- </a:t>
            </a:r>
            <a:r>
              <a:rPr lang="en-US" sz="900" spc="-1" dirty="0" err="1">
                <a:solidFill>
                  <a:srgbClr val="FFFFFF"/>
                </a:solidFill>
                <a:latin typeface="Courier New"/>
              </a:rPr>
              <a:t>i</a:t>
            </a:r>
            <a:endParaRPr lang="en-US" sz="900" spc="-1" dirty="0">
              <a:solidFill>
                <a:srgbClr val="FFFFFF"/>
              </a:solidFill>
              <a:latin typeface="Courier New"/>
            </a:endParaRPr>
          </a:p>
          <a:p>
            <a:pPr>
              <a:lnSpc>
                <a:spcPct val="100000"/>
              </a:lnSpc>
            </a:pPr>
            <a:r>
              <a:rPr lang="en-US" sz="900" spc="-1" dirty="0">
                <a:solidFill>
                  <a:srgbClr val="FFFFFF"/>
                </a:solidFill>
                <a:latin typeface="Courier New"/>
              </a:rPr>
              <a:t>  print(</a:t>
            </a:r>
            <a:r>
              <a:rPr lang="en-US" sz="900" spc="-1" dirty="0" err="1">
                <a:solidFill>
                  <a:srgbClr val="FFFFFF"/>
                </a:solidFill>
                <a:latin typeface="Courier New"/>
              </a:rPr>
              <a:t>msg.sch</a:t>
            </a:r>
            <a:r>
              <a:rPr lang="en-US" sz="900" spc="-1" dirty="0">
                <a:solidFill>
                  <a:srgbClr val="FFFFFF"/>
                </a:solidFill>
                <a:latin typeface="Courier New"/>
              </a:rPr>
              <a:t>[</a:t>
            </a:r>
            <a:r>
              <a:rPr lang="en-US" sz="900" spc="-1" dirty="0" err="1">
                <a:solidFill>
                  <a:srgbClr val="FFFFFF"/>
                </a:solidFill>
                <a:latin typeface="Courier New"/>
              </a:rPr>
              <a:t>msg.num</a:t>
            </a:r>
            <a:r>
              <a:rPr lang="en-US" sz="900" spc="-1" dirty="0">
                <a:solidFill>
                  <a:srgbClr val="FFFFFF"/>
                </a:solidFill>
                <a:latin typeface="Courier New"/>
              </a:rPr>
              <a:t>,]) </a:t>
            </a:r>
            <a:r>
              <a:rPr lang="en-US" sz="900" spc="-1" dirty="0">
                <a:solidFill>
                  <a:srgbClr val="FFFF00"/>
                </a:solidFill>
                <a:latin typeface="Courier New"/>
              </a:rPr>
              <a:t># message info</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msg.nd.nmes</a:t>
            </a:r>
            <a:r>
              <a:rPr lang="en-US" sz="900" spc="-1" dirty="0">
                <a:solidFill>
                  <a:srgbClr val="FFFFFF"/>
                </a:solidFill>
                <a:latin typeface="Courier New"/>
              </a:rPr>
              <a:t> &lt;- </a:t>
            </a:r>
            <a:r>
              <a:rPr lang="en-US" sz="900" spc="-1" dirty="0" err="1">
                <a:solidFill>
                  <a:srgbClr val="FFFFFF"/>
                </a:solidFill>
                <a:latin typeface="Courier New"/>
              </a:rPr>
              <a:t>as.character</a:t>
            </a:r>
            <a:r>
              <a:rPr lang="en-US" sz="900" spc="-1" dirty="0">
                <a:solidFill>
                  <a:srgbClr val="FFFFFF"/>
                </a:solidFill>
                <a:latin typeface="Courier New"/>
              </a:rPr>
              <a:t>(</a:t>
            </a:r>
            <a:r>
              <a:rPr lang="en-US" sz="900" spc="-1" dirty="0" err="1">
                <a:solidFill>
                  <a:srgbClr val="FFFFFF"/>
                </a:solidFill>
                <a:latin typeface="Courier New"/>
              </a:rPr>
              <a:t>msg.sch</a:t>
            </a:r>
            <a:r>
              <a:rPr lang="en-US" sz="900" spc="-1" dirty="0">
                <a:solidFill>
                  <a:srgbClr val="FFFFFF"/>
                </a:solidFill>
                <a:latin typeface="Courier New"/>
              </a:rPr>
              <a:t>[</a:t>
            </a:r>
            <a:r>
              <a:rPr lang="en-US" sz="900" spc="-1" dirty="0" err="1">
                <a:solidFill>
                  <a:srgbClr val="FFFFFF"/>
                </a:solidFill>
                <a:latin typeface="Courier New"/>
              </a:rPr>
              <a:t>msg.num,c</a:t>
            </a:r>
            <a:r>
              <a:rPr lang="en-US" sz="900" spc="-1" dirty="0">
                <a:solidFill>
                  <a:srgbClr val="FFFFFF"/>
                </a:solidFill>
                <a:latin typeface="Courier New"/>
              </a:rPr>
              <a:t>(2,3)]) </a:t>
            </a:r>
            <a:r>
              <a:rPr lang="en-US" sz="900" spc="-1" dirty="0">
                <a:solidFill>
                  <a:srgbClr val="FFFF00"/>
                </a:solidFill>
                <a:latin typeface="Courier New"/>
              </a:rPr>
              <a:t># start-end nodes of message</a:t>
            </a:r>
          </a:p>
          <a:p>
            <a:pPr>
              <a:lnSpc>
                <a:spcPct val="100000"/>
              </a:lnSpc>
            </a:pPr>
            <a:r>
              <a:rPr lang="en-US" sz="900" spc="-1" dirty="0">
                <a:solidFill>
                  <a:srgbClr val="FFFFFF"/>
                </a:solidFill>
                <a:latin typeface="Courier New"/>
              </a:rPr>
              <a:t>  </a:t>
            </a:r>
          </a:p>
          <a:p>
            <a:pPr>
              <a:lnSpc>
                <a:spcPct val="100000"/>
              </a:lnSpc>
            </a:pPr>
            <a:r>
              <a:rPr lang="en-US" sz="900" spc="-1" dirty="0">
                <a:solidFill>
                  <a:srgbClr val="FFFFFF"/>
                </a:solidFill>
                <a:latin typeface="Courier New"/>
              </a:rPr>
              <a:t>  </a:t>
            </a:r>
            <a:r>
              <a:rPr lang="en-US" sz="900" spc="-1" dirty="0">
                <a:solidFill>
                  <a:srgbClr val="FFFF00"/>
                </a:solidFill>
                <a:latin typeface="Courier New"/>
              </a:rPr>
              <a:t># Pass a message:</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msg.info</a:t>
            </a:r>
            <a:r>
              <a:rPr lang="en-US" sz="900" spc="-1" dirty="0">
                <a:solidFill>
                  <a:srgbClr val="FFFFFF"/>
                </a:solidFill>
                <a:latin typeface="Courier New"/>
              </a:rPr>
              <a:t> &lt;- </a:t>
            </a:r>
            <a:r>
              <a:rPr lang="en-US" sz="900" spc="-1" dirty="0" err="1">
                <a:solidFill>
                  <a:srgbClr val="FFFFFF"/>
                </a:solidFill>
                <a:latin typeface="Courier New"/>
              </a:rPr>
              <a:t>pass.message</a:t>
            </a:r>
            <a:r>
              <a:rPr lang="en-US" sz="900" spc="-1" dirty="0">
                <a:solidFill>
                  <a:srgbClr val="FFFFFF"/>
                </a:solidFill>
                <a:latin typeface="Courier New"/>
              </a:rPr>
              <a:t>(</a:t>
            </a:r>
            <a:r>
              <a:rPr lang="en-US" sz="900" spc="-1" dirty="0" err="1">
                <a:solidFill>
                  <a:srgbClr val="FFFFFF"/>
                </a:solidFill>
                <a:latin typeface="Courier New"/>
              </a:rPr>
              <a:t>start.node</a:t>
            </a:r>
            <a:r>
              <a:rPr lang="en-US" sz="900" spc="-1" dirty="0">
                <a:solidFill>
                  <a:srgbClr val="FFFFFF"/>
                </a:solidFill>
                <a:latin typeface="Courier New"/>
              </a:rPr>
              <a:t> = </a:t>
            </a:r>
            <a:r>
              <a:rPr lang="en-US" sz="900" spc="-1" dirty="0" err="1">
                <a:solidFill>
                  <a:srgbClr val="FFFFFF"/>
                </a:solidFill>
                <a:latin typeface="Courier New"/>
              </a:rPr>
              <a:t>msg.nd.nmes</a:t>
            </a:r>
            <a:r>
              <a:rPr lang="en-US" sz="900" spc="-1" dirty="0">
                <a:solidFill>
                  <a:srgbClr val="FFFFFF"/>
                </a:solidFill>
                <a:latin typeface="Courier New"/>
              </a:rPr>
              <a:t>[1],</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end.node</a:t>
            </a:r>
            <a:r>
              <a:rPr lang="en-US" sz="900" spc="-1" dirty="0">
                <a:solidFill>
                  <a:srgbClr val="FFFFFF"/>
                </a:solidFill>
                <a:latin typeface="Courier New"/>
              </a:rPr>
              <a:t>   = </a:t>
            </a:r>
            <a:r>
              <a:rPr lang="en-US" sz="900" spc="-1" dirty="0" err="1">
                <a:solidFill>
                  <a:srgbClr val="FFFFFF"/>
                </a:solidFill>
                <a:latin typeface="Courier New"/>
              </a:rPr>
              <a:t>msg.nd.nmes</a:t>
            </a:r>
            <a:r>
              <a:rPr lang="en-US" sz="900" spc="-1" dirty="0">
                <a:solidFill>
                  <a:srgbClr val="FFFFFF"/>
                </a:solidFill>
                <a:latin typeface="Courier New"/>
              </a:rPr>
              <a:t>[2],</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factor.graph</a:t>
            </a:r>
            <a:r>
              <a:rPr lang="en-US" sz="900" spc="-1" dirty="0">
                <a:solidFill>
                  <a:srgbClr val="FFFFFF"/>
                </a:solidFill>
                <a:latin typeface="Courier New"/>
              </a:rPr>
              <a:t> = </a:t>
            </a:r>
            <a:r>
              <a:rPr lang="en-US" sz="900" spc="-1" dirty="0" err="1">
                <a:solidFill>
                  <a:srgbClr val="FFFFFF"/>
                </a:solidFill>
                <a:latin typeface="Courier New"/>
              </a:rPr>
              <a:t>pwfg</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pots.list</a:t>
            </a:r>
            <a:r>
              <a:rPr lang="en-US" sz="900" spc="-1" dirty="0">
                <a:solidFill>
                  <a:srgbClr val="FFFFFF"/>
                </a:solidFill>
                <a:latin typeface="Courier New"/>
              </a:rPr>
              <a:t>  = </a:t>
            </a:r>
            <a:r>
              <a:rPr lang="en-US" sz="900" spc="-1" dirty="0" err="1">
                <a:solidFill>
                  <a:srgbClr val="FFFFFF"/>
                </a:solidFill>
                <a:latin typeface="Courier New"/>
              </a:rPr>
              <a:t>all.pots</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mailboxes.list</a:t>
            </a:r>
            <a:r>
              <a:rPr lang="en-US" sz="900" spc="-1" dirty="0">
                <a:solidFill>
                  <a:srgbClr val="FFFFFF"/>
                </a:solidFill>
                <a:latin typeface="Courier New"/>
              </a:rPr>
              <a:t> = </a:t>
            </a:r>
            <a:r>
              <a:rPr lang="en-US" sz="900" spc="-1" dirty="0" err="1">
                <a:solidFill>
                  <a:srgbClr val="FFFFFF"/>
                </a:solidFill>
                <a:latin typeface="Courier New"/>
              </a:rPr>
              <a:t>msg.bxs</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printQ</a:t>
            </a:r>
            <a:r>
              <a:rPr lang="en-US" sz="900" spc="-1" dirty="0">
                <a:solidFill>
                  <a:srgbClr val="FFFFFF"/>
                </a:solidFill>
                <a:latin typeface="Courier New"/>
              </a:rPr>
              <a:t> = F)</a:t>
            </a:r>
          </a:p>
          <a:p>
            <a:pPr>
              <a:lnSpc>
                <a:spcPct val="100000"/>
              </a:lnSpc>
            </a:pPr>
            <a:r>
              <a:rPr lang="en-US" sz="900" spc="-1" dirty="0">
                <a:solidFill>
                  <a:srgbClr val="FFFFFF"/>
                </a:solidFill>
                <a:latin typeface="Courier New"/>
              </a:rPr>
              <a:t>  </a:t>
            </a:r>
          </a:p>
          <a:p>
            <a:pPr>
              <a:lnSpc>
                <a:spcPct val="100000"/>
              </a:lnSpc>
            </a:pPr>
            <a:r>
              <a:rPr lang="en-US" sz="900" spc="-1" dirty="0">
                <a:solidFill>
                  <a:srgbClr val="FFFFFF"/>
                </a:solidFill>
                <a:latin typeface="Courier New"/>
              </a:rPr>
              <a:t>  </a:t>
            </a:r>
            <a:r>
              <a:rPr lang="en-US" sz="900" spc="-1" dirty="0">
                <a:solidFill>
                  <a:srgbClr val="FFFF00"/>
                </a:solidFill>
                <a:latin typeface="Courier New"/>
              </a:rPr>
              <a:t># Store the message computed:</a:t>
            </a:r>
          </a:p>
          <a:p>
            <a:pPr>
              <a:lnSpc>
                <a:spcPct val="100000"/>
              </a:lnSpc>
            </a:pPr>
            <a:r>
              <a:rPr lang="en-US" sz="900" spc="-1" dirty="0">
                <a:solidFill>
                  <a:srgbClr val="FFFFFF"/>
                </a:solidFill>
                <a:latin typeface="Courier New"/>
              </a:rPr>
              <a:t>  </a:t>
            </a:r>
            <a:r>
              <a:rPr lang="en-US" sz="900" spc="-1" dirty="0" err="1">
                <a:solidFill>
                  <a:srgbClr val="FFFFFF"/>
                </a:solidFill>
                <a:latin typeface="Courier New"/>
              </a:rPr>
              <a:t>msg.bxs</a:t>
            </a:r>
            <a:r>
              <a:rPr lang="en-US" sz="900" spc="-1" dirty="0">
                <a:solidFill>
                  <a:srgbClr val="FFFFFF"/>
                </a:solidFill>
                <a:latin typeface="Courier New"/>
              </a:rPr>
              <a:t>[[</a:t>
            </a:r>
            <a:r>
              <a:rPr lang="en-US" sz="900" spc="-1" dirty="0" err="1">
                <a:solidFill>
                  <a:srgbClr val="FFFFFF"/>
                </a:solidFill>
                <a:latin typeface="Courier New"/>
              </a:rPr>
              <a:t>msg.info$mailbox.idx</a:t>
            </a:r>
            <a:r>
              <a:rPr lang="en-US" sz="900" spc="-1" dirty="0">
                <a:solidFill>
                  <a:srgbClr val="FFFFFF"/>
                </a:solidFill>
                <a:latin typeface="Courier New"/>
              </a:rPr>
              <a:t>]] &lt;- </a:t>
            </a:r>
            <a:r>
              <a:rPr lang="en-US" sz="900" spc="-1" dirty="0" err="1">
                <a:solidFill>
                  <a:srgbClr val="FFFFFF"/>
                </a:solidFill>
                <a:latin typeface="Courier New"/>
              </a:rPr>
              <a:t>msg.info$message</a:t>
            </a:r>
            <a:endParaRPr lang="en-US" sz="900" spc="-1" dirty="0">
              <a:solidFill>
                <a:srgbClr val="FFFFFF"/>
              </a:solidFill>
              <a:latin typeface="Courier New"/>
            </a:endParaRPr>
          </a:p>
          <a:p>
            <a:pPr>
              <a:lnSpc>
                <a:spcPct val="100000"/>
              </a:lnSpc>
            </a:pPr>
            <a:r>
              <a:rPr lang="en-US" sz="900" spc="-1" dirty="0">
                <a:solidFill>
                  <a:srgbClr val="FFFFFF"/>
                </a:solidFill>
                <a:latin typeface="Courier New"/>
              </a:rPr>
              <a:t>  </a:t>
            </a:r>
          </a:p>
          <a:p>
            <a:pPr>
              <a:lnSpc>
                <a:spcPct val="100000"/>
              </a:lnSpc>
            </a:pPr>
            <a:r>
              <a:rPr lang="en-US" sz="900" spc="-1" dirty="0">
                <a:solidFill>
                  <a:srgbClr val="FFFFFF"/>
                </a:solidFill>
                <a:latin typeface="Courier New"/>
              </a:rPr>
              <a:t>}</a:t>
            </a:r>
            <a:endParaRPr lang="en-US" spc="-1" dirty="0">
              <a:solidFill>
                <a:srgbClr val="FFFFFF"/>
              </a:solidFill>
              <a:latin typeface="Courier New"/>
            </a:endParaRPr>
          </a:p>
        </p:txBody>
      </p:sp>
    </p:spTree>
    <p:extLst>
      <p:ext uri="{BB962C8B-B14F-4D97-AF65-F5344CB8AC3E}">
        <p14:creationId xmlns:p14="http://schemas.microsoft.com/office/powerpoint/2010/main" val="286069752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518CB4CF-0BC0-5F46-B2C5-BBF505D63DF9}"/>
              </a:ext>
            </a:extLst>
          </p:cNvPr>
          <p:cNvSpPr/>
          <p:nvPr/>
        </p:nvSpPr>
        <p:spPr>
          <a:xfrm>
            <a:off x="144520" y="1661605"/>
            <a:ext cx="8664137" cy="4107727"/>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1050" spc="-1" dirty="0">
                <a:solidFill>
                  <a:srgbClr val="FFFF00"/>
                </a:solidFill>
                <a:latin typeface="Courier New"/>
              </a:rPr>
              <a:t># Get exact marginals from CRF to check our computations against:</a:t>
            </a:r>
          </a:p>
          <a:p>
            <a:pPr>
              <a:lnSpc>
                <a:spcPct val="100000"/>
              </a:lnSpc>
            </a:pPr>
            <a:r>
              <a:rPr lang="en-US" sz="1050" spc="-1" dirty="0" err="1">
                <a:solidFill>
                  <a:srgbClr val="FFFFFF"/>
                </a:solidFill>
                <a:latin typeface="Courier New"/>
              </a:rPr>
              <a:t>all.marginals</a:t>
            </a:r>
            <a:r>
              <a:rPr lang="en-US" sz="1050" spc="-1" dirty="0">
                <a:solidFill>
                  <a:srgbClr val="FFFFFF"/>
                </a:solidFill>
                <a:latin typeface="Courier New"/>
              </a:rPr>
              <a:t> &lt;- </a:t>
            </a:r>
            <a:r>
              <a:rPr lang="en-US" sz="1050" spc="-1" dirty="0" err="1">
                <a:solidFill>
                  <a:srgbClr val="FFFFFF"/>
                </a:solidFill>
                <a:latin typeface="Courier New"/>
              </a:rPr>
              <a:t>infer.exact</a:t>
            </a:r>
            <a:r>
              <a:rPr lang="en-US" sz="1050" spc="-1" dirty="0">
                <a:solidFill>
                  <a:srgbClr val="FFFFFF"/>
                </a:solidFill>
                <a:latin typeface="Courier New"/>
              </a:rPr>
              <a:t>(km)</a:t>
            </a:r>
          </a:p>
          <a:p>
            <a:pPr>
              <a:lnSpc>
                <a:spcPct val="100000"/>
              </a:lnSpc>
            </a:pPr>
            <a:r>
              <a:rPr lang="en-US" sz="1050" spc="-1" dirty="0" err="1">
                <a:solidFill>
                  <a:srgbClr val="FFFFFF"/>
                </a:solidFill>
                <a:latin typeface="Courier New"/>
              </a:rPr>
              <a:t>all.marginals</a:t>
            </a:r>
            <a:endParaRPr lang="en-US" sz="1050" spc="-1" dirty="0">
              <a:solidFill>
                <a:srgbClr val="FFFFFF"/>
              </a:solidFill>
              <a:latin typeface="Courier New"/>
            </a:endParaRPr>
          </a:p>
          <a:p>
            <a:pPr>
              <a:lnSpc>
                <a:spcPct val="100000"/>
              </a:lnSpc>
            </a:pPr>
            <a:endParaRPr lang="en-US" sz="1050" spc="-1" dirty="0">
              <a:solidFill>
                <a:srgbClr val="FFFFFF"/>
              </a:solidFill>
              <a:latin typeface="Courier New"/>
            </a:endParaRPr>
          </a:p>
          <a:p>
            <a:pPr>
              <a:lnSpc>
                <a:spcPct val="100000"/>
              </a:lnSpc>
            </a:pPr>
            <a:r>
              <a:rPr lang="en-US" sz="1050" spc="-1" dirty="0">
                <a:solidFill>
                  <a:srgbClr val="FFFF00"/>
                </a:solidFill>
                <a:latin typeface="Courier New"/>
              </a:rPr>
              <a:t># Compute node marginals (node beliefs). Compare to those from CRF:</a:t>
            </a:r>
          </a:p>
          <a:p>
            <a:pPr>
              <a:lnSpc>
                <a:spcPct val="100000"/>
              </a:lnSpc>
            </a:pPr>
            <a:r>
              <a:rPr lang="en-US" sz="1050" spc="-1" dirty="0">
                <a:solidFill>
                  <a:srgbClr val="FFFFFF"/>
                </a:solidFill>
                <a:latin typeface="Courier New"/>
              </a:rPr>
              <a:t>for(</a:t>
            </a:r>
            <a:r>
              <a:rPr lang="en-US" sz="1050" spc="-1" dirty="0" err="1">
                <a:solidFill>
                  <a:srgbClr val="FFFFFF"/>
                </a:solidFill>
                <a:latin typeface="Courier New"/>
              </a:rPr>
              <a:t>i</a:t>
            </a:r>
            <a:r>
              <a:rPr lang="en-US" sz="1050" spc="-1" dirty="0">
                <a:solidFill>
                  <a:srgbClr val="FFFFFF"/>
                </a:solidFill>
                <a:latin typeface="Courier New"/>
              </a:rPr>
              <a:t> in 1:length(</a:t>
            </a:r>
            <a:r>
              <a:rPr lang="en-US" sz="1050" spc="-1" dirty="0" err="1">
                <a:solidFill>
                  <a:srgbClr val="FFFFFF"/>
                </a:solidFill>
                <a:latin typeface="Courier New"/>
              </a:rPr>
              <a:t>nd.nms</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ndm</a:t>
            </a:r>
            <a:r>
              <a:rPr lang="en-US" sz="1050" spc="-1" dirty="0">
                <a:solidFill>
                  <a:srgbClr val="FFFFFF"/>
                </a:solidFill>
                <a:latin typeface="Courier New"/>
              </a:rPr>
              <a:t> &lt;- </a:t>
            </a:r>
            <a:r>
              <a:rPr lang="en-US" sz="1050" spc="-1" dirty="0" err="1">
                <a:solidFill>
                  <a:srgbClr val="FFFFFF"/>
                </a:solidFill>
                <a:latin typeface="Courier New"/>
              </a:rPr>
              <a:t>node.marginal</a:t>
            </a:r>
            <a:r>
              <a:rPr lang="en-US" sz="1050" spc="-1" dirty="0">
                <a:solidFill>
                  <a:srgbClr val="FFFFFF"/>
                </a:solidFill>
                <a:latin typeface="Courier New"/>
              </a:rPr>
              <a:t>(</a:t>
            </a:r>
            <a:r>
              <a:rPr lang="en-US" sz="1050" spc="-1" dirty="0" err="1">
                <a:solidFill>
                  <a:srgbClr val="FFFFFF"/>
                </a:solidFill>
                <a:latin typeface="Courier New"/>
              </a:rPr>
              <a:t>nd.nms</a:t>
            </a:r>
            <a:r>
              <a:rPr lang="en-US" sz="1050" spc="-1" dirty="0">
                <a:solidFill>
                  <a:srgbClr val="FFFFFF"/>
                </a:solidFill>
                <a:latin typeface="Courier New"/>
              </a:rPr>
              <a:t>[</a:t>
            </a:r>
            <a:r>
              <a:rPr lang="en-US" sz="1050" spc="-1" dirty="0" err="1">
                <a:solidFill>
                  <a:srgbClr val="FFFFFF"/>
                </a:solidFill>
                <a:latin typeface="Courier New"/>
              </a:rPr>
              <a:t>i</a:t>
            </a:r>
            <a:r>
              <a:rPr lang="en-US" sz="1050" spc="-1" dirty="0">
                <a:solidFill>
                  <a:srgbClr val="FFFFFF"/>
                </a:solidFill>
                <a:latin typeface="Courier New"/>
              </a:rPr>
              <a:t>], </a:t>
            </a:r>
            <a:r>
              <a:rPr lang="en-US" sz="1050" spc="-1" dirty="0" err="1">
                <a:solidFill>
                  <a:srgbClr val="FFFFFF"/>
                </a:solidFill>
                <a:latin typeface="Courier New"/>
              </a:rPr>
              <a:t>pwfg</a:t>
            </a:r>
            <a:r>
              <a:rPr lang="en-US" sz="1050" spc="-1" dirty="0">
                <a:solidFill>
                  <a:srgbClr val="FFFFFF"/>
                </a:solidFill>
                <a:latin typeface="Courier New"/>
              </a:rPr>
              <a:t>, </a:t>
            </a:r>
            <a:r>
              <a:rPr lang="en-US" sz="1050" spc="-1" dirty="0" err="1">
                <a:solidFill>
                  <a:srgbClr val="FFFFFF"/>
                </a:solidFill>
                <a:latin typeface="Courier New"/>
              </a:rPr>
              <a:t>msg.bxs</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print(paste0(</a:t>
            </a:r>
            <a:r>
              <a:rPr lang="en-US" sz="1050" spc="-1" dirty="0">
                <a:solidFill>
                  <a:srgbClr val="00B050"/>
                </a:solidFill>
                <a:latin typeface="Courier New"/>
              </a:rPr>
              <a:t>"bel("</a:t>
            </a:r>
            <a:r>
              <a:rPr lang="en-US" sz="1050" spc="-1" dirty="0">
                <a:solidFill>
                  <a:srgbClr val="FFFFFF"/>
                </a:solidFill>
                <a:latin typeface="Courier New"/>
              </a:rPr>
              <a:t>,</a:t>
            </a:r>
            <a:r>
              <a:rPr lang="en-US" sz="1050" spc="-1" dirty="0" err="1">
                <a:solidFill>
                  <a:srgbClr val="FFFFFF"/>
                </a:solidFill>
                <a:latin typeface="Courier New"/>
              </a:rPr>
              <a:t>nd.nms</a:t>
            </a:r>
            <a:r>
              <a:rPr lang="en-US" sz="1050" spc="-1" dirty="0">
                <a:solidFill>
                  <a:srgbClr val="FFFFFF"/>
                </a:solidFill>
                <a:latin typeface="Courier New"/>
              </a:rPr>
              <a:t>[</a:t>
            </a:r>
            <a:r>
              <a:rPr lang="en-US" sz="1050" spc="-1" dirty="0" err="1">
                <a:solidFill>
                  <a:srgbClr val="FFFFFF"/>
                </a:solidFill>
                <a:latin typeface="Courier New"/>
              </a:rPr>
              <a:t>i</a:t>
            </a:r>
            <a:r>
              <a:rPr lang="en-US" sz="1050" spc="-1" dirty="0">
                <a:solidFill>
                  <a:srgbClr val="FFFFFF"/>
                </a:solidFill>
                <a:latin typeface="Courier New"/>
              </a:rPr>
              <a:t>],</a:t>
            </a:r>
            <a:r>
              <a:rPr lang="en-US" sz="1050" spc="-1" dirty="0">
                <a:solidFill>
                  <a:srgbClr val="00B050"/>
                </a:solidFill>
                <a:latin typeface="Courier New"/>
              </a:rPr>
              <a:t>"):"</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print(</a:t>
            </a:r>
            <a:r>
              <a:rPr lang="en-US" sz="1050" spc="-1" dirty="0" err="1">
                <a:solidFill>
                  <a:srgbClr val="FFFFFF"/>
                </a:solidFill>
                <a:latin typeface="Courier New"/>
              </a:rPr>
              <a:t>ndm</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print(round(</a:t>
            </a:r>
            <a:r>
              <a:rPr lang="en-US" sz="1050" spc="-1" dirty="0" err="1">
                <a:solidFill>
                  <a:srgbClr val="FFFFFF"/>
                </a:solidFill>
                <a:latin typeface="Courier New"/>
              </a:rPr>
              <a:t>ndm</a:t>
            </a:r>
            <a:r>
              <a:rPr lang="en-US" sz="1050" spc="-1" dirty="0">
                <a:solidFill>
                  <a:srgbClr val="FFFFFF"/>
                </a:solidFill>
                <a:latin typeface="Courier New"/>
              </a:rPr>
              <a:t> - </a:t>
            </a:r>
            <a:r>
              <a:rPr lang="en-US" sz="1050" spc="-1" dirty="0" err="1">
                <a:solidFill>
                  <a:srgbClr val="FFFFFF"/>
                </a:solidFill>
                <a:latin typeface="Courier New"/>
              </a:rPr>
              <a:t>all.marginals$node.bel</a:t>
            </a:r>
            <a:r>
              <a:rPr lang="en-US" sz="1050" spc="-1" dirty="0">
                <a:solidFill>
                  <a:srgbClr val="FFFFFF"/>
                </a:solidFill>
                <a:latin typeface="Courier New"/>
              </a:rPr>
              <a:t>[</a:t>
            </a:r>
            <a:r>
              <a:rPr lang="en-US" sz="1050" spc="-1" dirty="0" err="1">
                <a:solidFill>
                  <a:srgbClr val="FFFFFF"/>
                </a:solidFill>
                <a:latin typeface="Courier New"/>
              </a:rPr>
              <a:t>i</a:t>
            </a:r>
            <a:r>
              <a:rPr lang="en-US" sz="1050" spc="-1" dirty="0">
                <a:solidFill>
                  <a:srgbClr val="FFFFFF"/>
                </a:solidFill>
                <a:latin typeface="Courier New"/>
              </a:rPr>
              <a:t>,], 3)) </a:t>
            </a:r>
            <a:r>
              <a:rPr lang="en-US" sz="1050" spc="-1" dirty="0">
                <a:solidFill>
                  <a:srgbClr val="FFFF00"/>
                </a:solidFill>
                <a:latin typeface="Courier New"/>
              </a:rPr>
              <a:t># Diffs = about 0??</a:t>
            </a:r>
          </a:p>
          <a:p>
            <a:pPr>
              <a:lnSpc>
                <a:spcPct val="100000"/>
              </a:lnSpc>
            </a:pPr>
            <a:r>
              <a:rPr lang="en-US" sz="1050" spc="-1" dirty="0">
                <a:solidFill>
                  <a:srgbClr val="FFFFFF"/>
                </a:solidFill>
                <a:latin typeface="Courier New"/>
              </a:rPr>
              <a:t>  print(</a:t>
            </a:r>
            <a:r>
              <a:rPr lang="en-US" sz="1050" spc="-1" dirty="0">
                <a:solidFill>
                  <a:srgbClr val="00B050"/>
                </a:solidFill>
                <a:latin typeface="Courier New"/>
              </a:rPr>
              <a:t>"=================================="</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a:t>
            </a:r>
          </a:p>
          <a:p>
            <a:pPr>
              <a:lnSpc>
                <a:spcPct val="100000"/>
              </a:lnSpc>
            </a:pPr>
            <a:endParaRPr lang="en-US" sz="1050" spc="-1" dirty="0">
              <a:solidFill>
                <a:srgbClr val="FFFFFF"/>
              </a:solidFill>
              <a:latin typeface="Courier New"/>
            </a:endParaRPr>
          </a:p>
          <a:p>
            <a:pPr>
              <a:lnSpc>
                <a:spcPct val="100000"/>
              </a:lnSpc>
            </a:pPr>
            <a:endParaRPr lang="en-US" sz="1050" spc="-1" dirty="0">
              <a:solidFill>
                <a:srgbClr val="FFFFFF"/>
              </a:solidFill>
              <a:latin typeface="Courier New"/>
            </a:endParaRPr>
          </a:p>
          <a:p>
            <a:pPr>
              <a:lnSpc>
                <a:spcPct val="100000"/>
              </a:lnSpc>
            </a:pPr>
            <a:r>
              <a:rPr lang="en-US" sz="1050" spc="-1" dirty="0">
                <a:solidFill>
                  <a:srgbClr val="FFFF00"/>
                </a:solidFill>
                <a:latin typeface="Courier New"/>
              </a:rPr>
              <a:t># Compute edge marginals (edge beliefs). Compare to those from CRF:</a:t>
            </a:r>
          </a:p>
          <a:p>
            <a:pPr>
              <a:lnSpc>
                <a:spcPct val="100000"/>
              </a:lnSpc>
            </a:pPr>
            <a:r>
              <a:rPr lang="en-US" sz="1050" spc="-1" dirty="0">
                <a:solidFill>
                  <a:srgbClr val="FFFFFF"/>
                </a:solidFill>
                <a:latin typeface="Courier New"/>
              </a:rPr>
              <a:t>for(</a:t>
            </a:r>
            <a:r>
              <a:rPr lang="en-US" sz="1050" spc="-1" dirty="0" err="1">
                <a:solidFill>
                  <a:srgbClr val="FFFFFF"/>
                </a:solidFill>
                <a:latin typeface="Courier New"/>
              </a:rPr>
              <a:t>i</a:t>
            </a:r>
            <a:r>
              <a:rPr lang="en-US" sz="1050" spc="-1" dirty="0">
                <a:solidFill>
                  <a:srgbClr val="FFFFFF"/>
                </a:solidFill>
                <a:latin typeface="Courier New"/>
              </a:rPr>
              <a:t> in 1:nrow(</a:t>
            </a:r>
            <a:r>
              <a:rPr lang="en-US" sz="1050" spc="-1" dirty="0" err="1">
                <a:solidFill>
                  <a:srgbClr val="FFFFFF"/>
                </a:solidFill>
                <a:latin typeface="Courier New"/>
              </a:rPr>
              <a:t>km$edges</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lnd</a:t>
            </a:r>
            <a:r>
              <a:rPr lang="en-US" sz="1050" spc="-1" dirty="0">
                <a:solidFill>
                  <a:srgbClr val="FFFFFF"/>
                </a:solidFill>
                <a:latin typeface="Courier New"/>
              </a:rPr>
              <a:t> &lt;- </a:t>
            </a:r>
            <a:r>
              <a:rPr lang="en-US" sz="1050" spc="-1" dirty="0" err="1">
                <a:solidFill>
                  <a:srgbClr val="FFFFFF"/>
                </a:solidFill>
                <a:latin typeface="Courier New"/>
              </a:rPr>
              <a:t>nd.nms</a:t>
            </a:r>
            <a:r>
              <a:rPr lang="en-US" sz="1050" spc="-1" dirty="0">
                <a:solidFill>
                  <a:srgbClr val="FFFFFF"/>
                </a:solidFill>
                <a:latin typeface="Courier New"/>
              </a:rPr>
              <a:t>[</a:t>
            </a:r>
            <a:r>
              <a:rPr lang="en-US" sz="1050" spc="-1" dirty="0" err="1">
                <a:solidFill>
                  <a:srgbClr val="FFFFFF"/>
                </a:solidFill>
                <a:latin typeface="Courier New"/>
              </a:rPr>
              <a:t>km$edges</a:t>
            </a:r>
            <a:r>
              <a:rPr lang="en-US" sz="1050" spc="-1" dirty="0">
                <a:solidFill>
                  <a:srgbClr val="FFFFFF"/>
                </a:solidFill>
                <a:latin typeface="Courier New"/>
              </a:rPr>
              <a:t>[i,1]]</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rnd</a:t>
            </a:r>
            <a:r>
              <a:rPr lang="en-US" sz="1050" spc="-1" dirty="0">
                <a:solidFill>
                  <a:srgbClr val="FFFFFF"/>
                </a:solidFill>
                <a:latin typeface="Courier New"/>
              </a:rPr>
              <a:t> &lt;- </a:t>
            </a:r>
            <a:r>
              <a:rPr lang="en-US" sz="1050" spc="-1" dirty="0" err="1">
                <a:solidFill>
                  <a:srgbClr val="FFFFFF"/>
                </a:solidFill>
                <a:latin typeface="Courier New"/>
              </a:rPr>
              <a:t>nd.nms</a:t>
            </a:r>
            <a:r>
              <a:rPr lang="en-US" sz="1050" spc="-1" dirty="0">
                <a:solidFill>
                  <a:srgbClr val="FFFFFF"/>
                </a:solidFill>
                <a:latin typeface="Courier New"/>
              </a:rPr>
              <a:t>[</a:t>
            </a:r>
            <a:r>
              <a:rPr lang="en-US" sz="1050" spc="-1" dirty="0" err="1">
                <a:solidFill>
                  <a:srgbClr val="FFFFFF"/>
                </a:solidFill>
                <a:latin typeface="Courier New"/>
              </a:rPr>
              <a:t>km$edges</a:t>
            </a:r>
            <a:r>
              <a:rPr lang="en-US" sz="1050" spc="-1" dirty="0">
                <a:solidFill>
                  <a:srgbClr val="FFFFFF"/>
                </a:solidFill>
                <a:latin typeface="Courier New"/>
              </a:rPr>
              <a:t>[i,2]]</a:t>
            </a:r>
          </a:p>
          <a:p>
            <a:pPr>
              <a:lnSpc>
                <a:spcPct val="100000"/>
              </a:lnSpc>
            </a:pPr>
            <a:r>
              <a:rPr lang="en-US" sz="1050" spc="-1" dirty="0">
                <a:solidFill>
                  <a:srgbClr val="FFFFFF"/>
                </a:solidFill>
                <a:latin typeface="Courier New"/>
              </a:rPr>
              <a:t>  print(paste0(</a:t>
            </a:r>
            <a:r>
              <a:rPr lang="en-US" sz="1050" spc="-1" dirty="0">
                <a:solidFill>
                  <a:srgbClr val="00B050"/>
                </a:solidFill>
                <a:latin typeface="Courier New"/>
              </a:rPr>
              <a:t>"bel("</a:t>
            </a:r>
            <a:r>
              <a:rPr lang="en-US" sz="1050" spc="-1" dirty="0">
                <a:solidFill>
                  <a:srgbClr val="FFFFFF"/>
                </a:solidFill>
                <a:latin typeface="Courier New"/>
              </a:rPr>
              <a:t>,</a:t>
            </a:r>
            <a:r>
              <a:rPr lang="en-US" sz="1050" spc="-1" dirty="0" err="1">
                <a:solidFill>
                  <a:srgbClr val="FFFFFF"/>
                </a:solidFill>
                <a:latin typeface="Courier New"/>
              </a:rPr>
              <a:t>lnd</a:t>
            </a:r>
            <a:r>
              <a:rPr lang="en-US" sz="1050" spc="-1" dirty="0">
                <a:solidFill>
                  <a:srgbClr val="FFFFFF"/>
                </a:solidFill>
                <a:latin typeface="Courier New"/>
              </a:rPr>
              <a:t>,</a:t>
            </a:r>
            <a:r>
              <a:rPr lang="en-US" sz="1050" spc="-1" dirty="0">
                <a:solidFill>
                  <a:srgbClr val="00B050"/>
                </a:solidFill>
                <a:latin typeface="Courier New"/>
              </a:rPr>
              <a:t>","</a:t>
            </a:r>
            <a:r>
              <a:rPr lang="en-US" sz="1050" spc="-1" dirty="0">
                <a:solidFill>
                  <a:srgbClr val="FFFFFF"/>
                </a:solidFill>
                <a:latin typeface="Courier New"/>
              </a:rPr>
              <a:t>,</a:t>
            </a:r>
            <a:r>
              <a:rPr lang="en-US" sz="1050" spc="-1" dirty="0" err="1">
                <a:solidFill>
                  <a:srgbClr val="FFFFFF"/>
                </a:solidFill>
                <a:latin typeface="Courier New"/>
              </a:rPr>
              <a:t>rnd</a:t>
            </a:r>
            <a:r>
              <a:rPr lang="en-US" sz="1050" spc="-1" dirty="0">
                <a:solidFill>
                  <a:srgbClr val="FFFFFF"/>
                </a:solidFill>
                <a:latin typeface="Courier New"/>
              </a:rPr>
              <a:t>,</a:t>
            </a:r>
            <a:r>
              <a:rPr lang="en-US" sz="1050" spc="-1" dirty="0">
                <a:solidFill>
                  <a:srgbClr val="00B050"/>
                </a:solidFill>
                <a:latin typeface="Courier New"/>
              </a:rPr>
              <a:t>"):"</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edgm</a:t>
            </a:r>
            <a:r>
              <a:rPr lang="en-US" sz="1050" spc="-1" dirty="0">
                <a:solidFill>
                  <a:srgbClr val="FFFFFF"/>
                </a:solidFill>
                <a:latin typeface="Courier New"/>
              </a:rPr>
              <a:t> &lt;- </a:t>
            </a:r>
            <a:r>
              <a:rPr lang="en-US" sz="1050" spc="-1" dirty="0" err="1">
                <a:solidFill>
                  <a:srgbClr val="FFFFFF"/>
                </a:solidFill>
                <a:latin typeface="Courier New"/>
              </a:rPr>
              <a:t>edge.marginal</a:t>
            </a:r>
            <a:r>
              <a:rPr lang="en-US" sz="1050" spc="-1" dirty="0">
                <a:solidFill>
                  <a:srgbClr val="FFFFFF"/>
                </a:solidFill>
                <a:latin typeface="Courier New"/>
              </a:rPr>
              <a:t>(</a:t>
            </a:r>
            <a:r>
              <a:rPr lang="en-US" sz="1050" spc="-1" dirty="0" err="1">
                <a:solidFill>
                  <a:srgbClr val="FFFFFF"/>
                </a:solidFill>
                <a:latin typeface="Courier New"/>
              </a:rPr>
              <a:t>v.start.node</a:t>
            </a:r>
            <a:r>
              <a:rPr lang="en-US" sz="1050" spc="-1" dirty="0">
                <a:solidFill>
                  <a:srgbClr val="FFFFFF"/>
                </a:solidFill>
                <a:latin typeface="Courier New"/>
              </a:rPr>
              <a:t> = </a:t>
            </a:r>
            <a:r>
              <a:rPr lang="en-US" sz="1050" spc="-1" dirty="0" err="1">
                <a:solidFill>
                  <a:srgbClr val="FFFFFF"/>
                </a:solidFill>
                <a:latin typeface="Courier New"/>
              </a:rPr>
              <a:t>lnd</a:t>
            </a:r>
            <a:r>
              <a:rPr lang="en-US" sz="1050" spc="-1" dirty="0">
                <a:solidFill>
                  <a:srgbClr val="FFFFFF"/>
                </a:solidFill>
                <a:latin typeface="Courier New"/>
              </a:rPr>
              <a:t>, </a:t>
            </a:r>
            <a:r>
              <a:rPr lang="en-US" sz="1050" spc="-1" dirty="0" err="1">
                <a:solidFill>
                  <a:srgbClr val="FFFFFF"/>
                </a:solidFill>
                <a:latin typeface="Courier New"/>
              </a:rPr>
              <a:t>v.end.node</a:t>
            </a:r>
            <a:r>
              <a:rPr lang="en-US" sz="1050" spc="-1" dirty="0">
                <a:solidFill>
                  <a:srgbClr val="FFFFFF"/>
                </a:solidFill>
                <a:latin typeface="Courier New"/>
              </a:rPr>
              <a:t> = </a:t>
            </a:r>
            <a:r>
              <a:rPr lang="en-US" sz="1050" spc="-1" dirty="0" err="1">
                <a:solidFill>
                  <a:srgbClr val="FFFFFF"/>
                </a:solidFill>
                <a:latin typeface="Courier New"/>
              </a:rPr>
              <a:t>rnd</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factor.graph</a:t>
            </a:r>
            <a:r>
              <a:rPr lang="en-US" sz="1050" spc="-1" dirty="0">
                <a:solidFill>
                  <a:srgbClr val="FFFFFF"/>
                </a:solidFill>
                <a:latin typeface="Courier New"/>
              </a:rPr>
              <a:t> = </a:t>
            </a:r>
            <a:r>
              <a:rPr lang="en-US" sz="1050" spc="-1" dirty="0" err="1">
                <a:solidFill>
                  <a:srgbClr val="FFFFFF"/>
                </a:solidFill>
                <a:latin typeface="Courier New"/>
              </a:rPr>
              <a:t>pwfg</a:t>
            </a:r>
            <a:r>
              <a:rPr lang="en-US" sz="1050" spc="-1" dirty="0">
                <a:solidFill>
                  <a:srgbClr val="FFFFFF"/>
                </a:solidFill>
                <a:latin typeface="Courier New"/>
              </a:rPr>
              <a:t>, </a:t>
            </a:r>
            <a:r>
              <a:rPr lang="en-US" sz="1050" spc="-1" dirty="0" err="1">
                <a:solidFill>
                  <a:srgbClr val="FFFFFF"/>
                </a:solidFill>
                <a:latin typeface="Courier New"/>
              </a:rPr>
              <a:t>pots.list</a:t>
            </a:r>
            <a:r>
              <a:rPr lang="en-US" sz="1050" spc="-1" dirty="0">
                <a:solidFill>
                  <a:srgbClr val="FFFFFF"/>
                </a:solidFill>
                <a:latin typeface="Courier New"/>
              </a:rPr>
              <a:t> = </a:t>
            </a:r>
            <a:r>
              <a:rPr lang="en-US" sz="1050" spc="-1" dirty="0" err="1">
                <a:solidFill>
                  <a:srgbClr val="FFFFFF"/>
                </a:solidFill>
                <a:latin typeface="Courier New"/>
              </a:rPr>
              <a:t>all.pots</a:t>
            </a:r>
            <a:r>
              <a:rPr lang="en-US" sz="1050" spc="-1" dirty="0">
                <a:solidFill>
                  <a:srgbClr val="FFFFFF"/>
                </a:solidFill>
                <a:latin typeface="Courier New"/>
              </a:rPr>
              <a:t>, </a:t>
            </a:r>
            <a:r>
              <a:rPr lang="en-US" sz="1050" spc="-1" dirty="0" err="1">
                <a:solidFill>
                  <a:srgbClr val="FFFFFF"/>
                </a:solidFill>
                <a:latin typeface="Courier New"/>
              </a:rPr>
              <a:t>mailbox.list</a:t>
            </a:r>
            <a:r>
              <a:rPr lang="en-US" sz="1050" spc="-1" dirty="0">
                <a:solidFill>
                  <a:srgbClr val="FFFFFF"/>
                </a:solidFill>
                <a:latin typeface="Courier New"/>
              </a:rPr>
              <a:t> = </a:t>
            </a:r>
            <a:r>
              <a:rPr lang="en-US" sz="1050" spc="-1" dirty="0" err="1">
                <a:solidFill>
                  <a:srgbClr val="FFFFFF"/>
                </a:solidFill>
                <a:latin typeface="Courier New"/>
              </a:rPr>
              <a:t>msg.bxs</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print(</a:t>
            </a:r>
            <a:r>
              <a:rPr lang="en-US" sz="1050" spc="-1" dirty="0" err="1">
                <a:solidFill>
                  <a:srgbClr val="FFFFFF"/>
                </a:solidFill>
                <a:latin typeface="Courier New"/>
              </a:rPr>
              <a:t>edgm</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print(round(</a:t>
            </a:r>
            <a:r>
              <a:rPr lang="en-US" sz="1050" spc="-1" dirty="0" err="1">
                <a:solidFill>
                  <a:srgbClr val="FFFFFF"/>
                </a:solidFill>
                <a:latin typeface="Courier New"/>
              </a:rPr>
              <a:t>edgm</a:t>
            </a:r>
            <a:r>
              <a:rPr lang="en-US" sz="1050" spc="-1" dirty="0">
                <a:solidFill>
                  <a:srgbClr val="FFFFFF"/>
                </a:solidFill>
                <a:latin typeface="Courier New"/>
              </a:rPr>
              <a:t> - </a:t>
            </a:r>
            <a:r>
              <a:rPr lang="en-US" sz="1050" spc="-1" dirty="0" err="1">
                <a:solidFill>
                  <a:srgbClr val="FFFFFF"/>
                </a:solidFill>
                <a:latin typeface="Courier New"/>
              </a:rPr>
              <a:t>all.marginals$edge.bel</a:t>
            </a:r>
            <a:r>
              <a:rPr lang="en-US" sz="1050" spc="-1" dirty="0">
                <a:solidFill>
                  <a:srgbClr val="FFFFFF"/>
                </a:solidFill>
                <a:latin typeface="Courier New"/>
              </a:rPr>
              <a:t>[[</a:t>
            </a:r>
            <a:r>
              <a:rPr lang="en-US" sz="1050" spc="-1" dirty="0" err="1">
                <a:solidFill>
                  <a:srgbClr val="FFFFFF"/>
                </a:solidFill>
                <a:latin typeface="Courier New"/>
              </a:rPr>
              <a:t>i</a:t>
            </a:r>
            <a:r>
              <a:rPr lang="en-US" sz="1050" spc="-1" dirty="0">
                <a:solidFill>
                  <a:srgbClr val="FFFFFF"/>
                </a:solidFill>
                <a:latin typeface="Courier New"/>
              </a:rPr>
              <a:t>]], 3)) </a:t>
            </a:r>
            <a:r>
              <a:rPr lang="en-US" sz="1050" spc="-1" dirty="0">
                <a:solidFill>
                  <a:srgbClr val="FFFF00"/>
                </a:solidFill>
                <a:latin typeface="Courier New"/>
              </a:rPr>
              <a:t># Diffs = about 0??</a:t>
            </a:r>
          </a:p>
          <a:p>
            <a:pPr>
              <a:lnSpc>
                <a:spcPct val="100000"/>
              </a:lnSpc>
            </a:pPr>
            <a:r>
              <a:rPr lang="en-US" sz="1050" spc="-1" dirty="0">
                <a:solidFill>
                  <a:srgbClr val="FFFFFF"/>
                </a:solidFill>
                <a:latin typeface="Courier New"/>
              </a:rPr>
              <a:t>  print(</a:t>
            </a:r>
            <a:r>
              <a:rPr lang="en-US" sz="1050" spc="-1" dirty="0">
                <a:solidFill>
                  <a:srgbClr val="00B050"/>
                </a:solidFill>
                <a:latin typeface="Courier New"/>
              </a:rPr>
              <a:t>"=================================="</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a:t>
            </a:r>
          </a:p>
        </p:txBody>
      </p:sp>
      <p:pic>
        <p:nvPicPr>
          <p:cNvPr id="4" name="Picture 3">
            <a:extLst>
              <a:ext uri="{FF2B5EF4-FFF2-40B4-BE49-F238E27FC236}">
                <a16:creationId xmlns:a16="http://schemas.microsoft.com/office/drawing/2014/main" id="{29DCC41F-7451-C843-96DF-F8D0418918C2}"/>
              </a:ext>
            </a:extLst>
          </p:cNvPr>
          <p:cNvPicPr>
            <a:picLocks noChangeAspect="1"/>
          </p:cNvPicPr>
          <p:nvPr/>
        </p:nvPicPr>
        <p:blipFill>
          <a:blip r:embed="rId2"/>
          <a:stretch>
            <a:fillRect/>
          </a:stretch>
        </p:blipFill>
        <p:spPr>
          <a:xfrm>
            <a:off x="6353736" y="1712829"/>
            <a:ext cx="2036669" cy="1829735"/>
          </a:xfrm>
          <a:prstGeom prst="rect">
            <a:avLst/>
          </a:prstGeom>
        </p:spPr>
      </p:pic>
      <p:pic>
        <p:nvPicPr>
          <p:cNvPr id="5" name="Picture 4">
            <a:extLst>
              <a:ext uri="{FF2B5EF4-FFF2-40B4-BE49-F238E27FC236}">
                <a16:creationId xmlns:a16="http://schemas.microsoft.com/office/drawing/2014/main" id="{4B44695E-B8F8-C54E-963F-2515307B6FEA}"/>
              </a:ext>
            </a:extLst>
          </p:cNvPr>
          <p:cNvPicPr>
            <a:picLocks noChangeAspect="1"/>
          </p:cNvPicPr>
          <p:nvPr/>
        </p:nvPicPr>
        <p:blipFill>
          <a:blip r:embed="rId3"/>
          <a:stretch>
            <a:fillRect/>
          </a:stretch>
        </p:blipFill>
        <p:spPr>
          <a:xfrm>
            <a:off x="6293507" y="3667685"/>
            <a:ext cx="2365554" cy="1347227"/>
          </a:xfrm>
          <a:prstGeom prst="rect">
            <a:avLst/>
          </a:prstGeom>
        </p:spPr>
      </p:pic>
    </p:spTree>
    <p:extLst>
      <p:ext uri="{BB962C8B-B14F-4D97-AF65-F5344CB8AC3E}">
        <p14:creationId xmlns:p14="http://schemas.microsoft.com/office/powerpoint/2010/main" val="353664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D6C9E70A-244A-B741-AF6F-C457A58CC7E0}"/>
              </a:ext>
            </a:extLst>
          </p:cNvPr>
          <p:cNvSpPr/>
          <p:nvPr/>
        </p:nvSpPr>
        <p:spPr>
          <a:xfrm>
            <a:off x="167238" y="1803045"/>
            <a:ext cx="8797148" cy="4084643"/>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900" spc="-1" dirty="0">
                <a:solidFill>
                  <a:srgbClr val="FFFFFF"/>
                </a:solidFill>
                <a:latin typeface="Courier New"/>
              </a:rPr>
              <a:t>library(</a:t>
            </a:r>
            <a:r>
              <a:rPr lang="en-US" sz="900" spc="-1" dirty="0" err="1">
                <a:solidFill>
                  <a:srgbClr val="FFFFFF"/>
                </a:solidFill>
                <a:latin typeface="Courier New"/>
              </a:rPr>
              <a:t>CRFutil</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library(</a:t>
            </a:r>
            <a:r>
              <a:rPr lang="en-US" sz="900" spc="-1" dirty="0" err="1">
                <a:solidFill>
                  <a:srgbClr val="FFFFFF"/>
                </a:solidFill>
                <a:latin typeface="Courier New"/>
              </a:rPr>
              <a:t>Rgraphviz</a:t>
            </a:r>
            <a:r>
              <a:rPr lang="en-US" sz="900" spc="-1" dirty="0">
                <a:solidFill>
                  <a:srgbClr val="FFFFFF"/>
                </a:solidFill>
                <a:latin typeface="Courier New"/>
              </a:rPr>
              <a:t>)</a:t>
            </a:r>
          </a:p>
          <a:p>
            <a:pPr>
              <a:lnSpc>
                <a:spcPct val="100000"/>
              </a:lnSpc>
            </a:pPr>
            <a:endParaRPr lang="en-US" sz="900" spc="-1" dirty="0">
              <a:solidFill>
                <a:srgbClr val="FFFFFF"/>
              </a:solidFill>
              <a:latin typeface="Courier New"/>
            </a:endParaRPr>
          </a:p>
          <a:p>
            <a:pPr>
              <a:lnSpc>
                <a:spcPct val="100000"/>
              </a:lnSpc>
            </a:pPr>
            <a:r>
              <a:rPr lang="en-US" sz="900" spc="-1" dirty="0">
                <a:solidFill>
                  <a:srgbClr val="FFFF00"/>
                </a:solidFill>
                <a:latin typeface="Courier New"/>
              </a:rPr>
              <a:t># Loopy Message pass test on a graph with a loop:</a:t>
            </a:r>
          </a:p>
          <a:p>
            <a:pPr>
              <a:lnSpc>
                <a:spcPct val="100000"/>
              </a:lnSpc>
            </a:pPr>
            <a:endParaRPr lang="en-US" sz="900" spc="-1" dirty="0">
              <a:solidFill>
                <a:srgbClr val="FFFFFF"/>
              </a:solidFill>
              <a:latin typeface="Courier New"/>
            </a:endParaRPr>
          </a:p>
          <a:p>
            <a:pPr>
              <a:lnSpc>
                <a:spcPct val="100000"/>
              </a:lnSpc>
            </a:pPr>
            <a:r>
              <a:rPr lang="en-US" sz="900" spc="-1" dirty="0">
                <a:solidFill>
                  <a:srgbClr val="FFFF00"/>
                </a:solidFill>
                <a:latin typeface="Courier New"/>
              </a:rPr>
              <a:t># Model:</a:t>
            </a:r>
          </a:p>
          <a:p>
            <a:pPr>
              <a:lnSpc>
                <a:spcPct val="100000"/>
              </a:lnSpc>
            </a:pPr>
            <a:r>
              <a:rPr lang="en-US" sz="900" spc="-1" dirty="0" err="1">
                <a:solidFill>
                  <a:srgbClr val="FFFFFF"/>
                </a:solidFill>
                <a:latin typeface="Courier New"/>
              </a:rPr>
              <a:t>grf</a:t>
            </a:r>
            <a:r>
              <a:rPr lang="en-US" sz="900" spc="-1" dirty="0">
                <a:solidFill>
                  <a:srgbClr val="FFFFFF"/>
                </a:solidFill>
                <a:latin typeface="Courier New"/>
              </a:rPr>
              <a:t> &lt;- ~A:B + B:C + C:D + D:A</a:t>
            </a:r>
          </a:p>
          <a:p>
            <a:pPr>
              <a:lnSpc>
                <a:spcPct val="100000"/>
              </a:lnSpc>
            </a:pPr>
            <a:endParaRPr lang="en-US" sz="900" spc="-1" dirty="0">
              <a:solidFill>
                <a:srgbClr val="FFFFFF"/>
              </a:solidFill>
              <a:latin typeface="Courier New"/>
            </a:endParaRPr>
          </a:p>
          <a:p>
            <a:pPr>
              <a:lnSpc>
                <a:spcPct val="100000"/>
              </a:lnSpc>
            </a:pPr>
            <a:r>
              <a:rPr lang="en-US" sz="900" spc="-1" dirty="0" err="1">
                <a:solidFill>
                  <a:srgbClr val="FFFFFF"/>
                </a:solidFill>
                <a:latin typeface="Courier New"/>
              </a:rPr>
              <a:t>dev.off</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plot(ug(</a:t>
            </a:r>
            <a:r>
              <a:rPr lang="en-US" sz="900" spc="-1" dirty="0" err="1">
                <a:solidFill>
                  <a:srgbClr val="FFFFFF"/>
                </a:solidFill>
                <a:latin typeface="Courier New"/>
              </a:rPr>
              <a:t>grf</a:t>
            </a:r>
            <a:r>
              <a:rPr lang="en-US" sz="900" spc="-1" dirty="0">
                <a:solidFill>
                  <a:srgbClr val="FFFFFF"/>
                </a:solidFill>
                <a:latin typeface="Courier New"/>
              </a:rPr>
              <a:t>))</a:t>
            </a:r>
          </a:p>
          <a:p>
            <a:pPr>
              <a:lnSpc>
                <a:spcPct val="100000"/>
              </a:lnSpc>
            </a:pPr>
            <a:r>
              <a:rPr lang="en-US" sz="900" spc="-1" dirty="0" err="1">
                <a:solidFill>
                  <a:srgbClr val="FFFFFF"/>
                </a:solidFill>
                <a:latin typeface="Courier New"/>
              </a:rPr>
              <a:t>dev.off</a:t>
            </a:r>
            <a:r>
              <a:rPr lang="en-US" sz="900" spc="-1" dirty="0">
                <a:solidFill>
                  <a:srgbClr val="FFFFFF"/>
                </a:solidFill>
                <a:latin typeface="Courier New"/>
              </a:rPr>
              <a:t>()</a:t>
            </a:r>
          </a:p>
          <a:p>
            <a:pPr>
              <a:lnSpc>
                <a:spcPct val="100000"/>
              </a:lnSpc>
            </a:pPr>
            <a:endParaRPr lang="en-US" sz="900" spc="-1" dirty="0">
              <a:solidFill>
                <a:srgbClr val="FFFFFF"/>
              </a:solidFill>
              <a:latin typeface="Courier New"/>
            </a:endParaRPr>
          </a:p>
          <a:p>
            <a:pPr>
              <a:lnSpc>
                <a:spcPct val="100000"/>
              </a:lnSpc>
            </a:pPr>
            <a:r>
              <a:rPr lang="en-US" sz="900" spc="-1" dirty="0">
                <a:solidFill>
                  <a:srgbClr val="FFFF00"/>
                </a:solidFill>
                <a:latin typeface="Courier New"/>
              </a:rPr>
              <a:t># First Instantiate a model with some random values for the params in the potentials:</a:t>
            </a:r>
          </a:p>
          <a:p>
            <a:pPr>
              <a:lnSpc>
                <a:spcPct val="100000"/>
              </a:lnSpc>
            </a:pPr>
            <a:r>
              <a:rPr lang="en-US" sz="900" spc="-1" dirty="0">
                <a:solidFill>
                  <a:srgbClr val="FFFFFF"/>
                </a:solidFill>
                <a:latin typeface="Courier New"/>
              </a:rPr>
              <a:t>adj      &lt;- ug(</a:t>
            </a:r>
            <a:r>
              <a:rPr lang="en-US" sz="900" spc="-1" dirty="0" err="1">
                <a:solidFill>
                  <a:srgbClr val="FFFFFF"/>
                </a:solidFill>
                <a:latin typeface="Courier New"/>
              </a:rPr>
              <a:t>grf</a:t>
            </a:r>
            <a:r>
              <a:rPr lang="en-US" sz="900" spc="-1" dirty="0">
                <a:solidFill>
                  <a:srgbClr val="FFFFFF"/>
                </a:solidFill>
                <a:latin typeface="Courier New"/>
              </a:rPr>
              <a:t>, result=</a:t>
            </a:r>
            <a:r>
              <a:rPr lang="en-US" sz="900" spc="-1" dirty="0">
                <a:solidFill>
                  <a:srgbClr val="00B050"/>
                </a:solidFill>
                <a:latin typeface="Courier New"/>
              </a:rPr>
              <a:t>"matrix"</a:t>
            </a:r>
            <a:r>
              <a:rPr lang="en-US" sz="900" spc="-1" dirty="0">
                <a:solidFill>
                  <a:srgbClr val="FFFFFF"/>
                </a:solidFill>
                <a:latin typeface="Courier New"/>
              </a:rPr>
              <a:t>)</a:t>
            </a:r>
          </a:p>
          <a:p>
            <a:pPr>
              <a:lnSpc>
                <a:spcPct val="100000"/>
              </a:lnSpc>
            </a:pPr>
            <a:r>
              <a:rPr lang="en-US" sz="900" spc="-1" dirty="0" err="1">
                <a:solidFill>
                  <a:srgbClr val="FFFFFF"/>
                </a:solidFill>
                <a:latin typeface="Courier New"/>
              </a:rPr>
              <a:t>n.states</a:t>
            </a:r>
            <a:r>
              <a:rPr lang="en-US" sz="900" spc="-1" dirty="0">
                <a:solidFill>
                  <a:srgbClr val="FFFFFF"/>
                </a:solidFill>
                <a:latin typeface="Courier New"/>
              </a:rPr>
              <a:t> &lt;- 2</a:t>
            </a:r>
          </a:p>
          <a:p>
            <a:pPr>
              <a:lnSpc>
                <a:spcPct val="100000"/>
              </a:lnSpc>
            </a:pPr>
            <a:r>
              <a:rPr lang="en-US" sz="900" spc="-1" dirty="0">
                <a:solidFill>
                  <a:srgbClr val="FFFFFF"/>
                </a:solidFill>
                <a:latin typeface="Courier New"/>
              </a:rPr>
              <a:t>km       &lt;- </a:t>
            </a:r>
            <a:r>
              <a:rPr lang="en-US" sz="900" spc="-1" dirty="0" err="1">
                <a:solidFill>
                  <a:srgbClr val="FFFFFF"/>
                </a:solidFill>
                <a:latin typeface="Courier New"/>
              </a:rPr>
              <a:t>sim.field.random</a:t>
            </a:r>
            <a:r>
              <a:rPr lang="en-US" sz="900" spc="-1" dirty="0">
                <a:solidFill>
                  <a:srgbClr val="FFFFFF"/>
                </a:solidFill>
                <a:latin typeface="Courier New"/>
              </a:rPr>
              <a:t>(</a:t>
            </a:r>
            <a:r>
              <a:rPr lang="en-US" sz="900" spc="-1" dirty="0" err="1">
                <a:solidFill>
                  <a:srgbClr val="FFFFFF"/>
                </a:solidFill>
                <a:latin typeface="Courier New"/>
              </a:rPr>
              <a:t>adjacentcy.matrix</a:t>
            </a:r>
            <a:r>
              <a:rPr lang="en-US" sz="900" spc="-1" dirty="0">
                <a:solidFill>
                  <a:srgbClr val="FFFFFF"/>
                </a:solidFill>
                <a:latin typeface="Courier New"/>
              </a:rPr>
              <a:t> = adj, </a:t>
            </a:r>
            <a:r>
              <a:rPr lang="en-US" sz="900" spc="-1" dirty="0" err="1">
                <a:solidFill>
                  <a:srgbClr val="FFFFFF"/>
                </a:solidFill>
                <a:latin typeface="Courier New"/>
              </a:rPr>
              <a:t>num.states</a:t>
            </a:r>
            <a:r>
              <a:rPr lang="en-US" sz="900" spc="-1" dirty="0">
                <a:solidFill>
                  <a:srgbClr val="FFFFFF"/>
                </a:solidFill>
                <a:latin typeface="Courier New"/>
              </a:rPr>
              <a:t> = </a:t>
            </a:r>
            <a:r>
              <a:rPr lang="en-US" sz="900" spc="-1" dirty="0" err="1">
                <a:solidFill>
                  <a:srgbClr val="FFFFFF"/>
                </a:solidFill>
                <a:latin typeface="Courier New"/>
              </a:rPr>
              <a:t>n.states</a:t>
            </a:r>
            <a:r>
              <a:rPr lang="en-US" sz="900" spc="-1" dirty="0">
                <a:solidFill>
                  <a:srgbClr val="FFFFFF"/>
                </a:solidFill>
                <a:latin typeface="Courier New"/>
              </a:rPr>
              <a:t>, </a:t>
            </a:r>
            <a:r>
              <a:rPr lang="en-US" sz="900" spc="-1" dirty="0" err="1">
                <a:solidFill>
                  <a:srgbClr val="FFFFFF"/>
                </a:solidFill>
                <a:latin typeface="Courier New"/>
              </a:rPr>
              <a:t>num.sims</a:t>
            </a:r>
            <a:r>
              <a:rPr lang="en-US" sz="900" spc="-1" dirty="0">
                <a:solidFill>
                  <a:srgbClr val="FFFFFF"/>
                </a:solidFill>
                <a:latin typeface="Courier New"/>
              </a:rPr>
              <a:t> = 0, seed = 1)[[1]]</a:t>
            </a:r>
          </a:p>
          <a:p>
            <a:pPr>
              <a:lnSpc>
                <a:spcPct val="100000"/>
              </a:lnSpc>
            </a:pPr>
            <a:endParaRPr lang="en-US" sz="900" spc="-1" dirty="0">
              <a:solidFill>
                <a:srgbClr val="FFFFFF"/>
              </a:solidFill>
              <a:latin typeface="Courier New"/>
            </a:endParaRPr>
          </a:p>
          <a:p>
            <a:pPr>
              <a:lnSpc>
                <a:spcPct val="100000"/>
              </a:lnSpc>
            </a:pPr>
            <a:r>
              <a:rPr lang="en-US" sz="900" spc="-1" dirty="0">
                <a:solidFill>
                  <a:srgbClr val="FFFF00"/>
                </a:solidFill>
                <a:latin typeface="Courier New"/>
              </a:rPr>
              <a:t># Dress potentials for message passing:</a:t>
            </a:r>
          </a:p>
          <a:p>
            <a:pPr>
              <a:lnSpc>
                <a:spcPct val="100000"/>
              </a:lnSpc>
            </a:pPr>
            <a:r>
              <a:rPr lang="en-US" sz="900" spc="-1" dirty="0" err="1">
                <a:solidFill>
                  <a:srgbClr val="FFFFFF"/>
                </a:solidFill>
                <a:latin typeface="Courier New"/>
              </a:rPr>
              <a:t>gr.pots</a:t>
            </a:r>
            <a:r>
              <a:rPr lang="en-US" sz="900" spc="-1" dirty="0">
                <a:solidFill>
                  <a:srgbClr val="FFFFFF"/>
                </a:solidFill>
                <a:latin typeface="Courier New"/>
              </a:rPr>
              <a:t>  &lt;- </a:t>
            </a:r>
            <a:r>
              <a:rPr lang="en-US" sz="900" spc="-1" dirty="0" err="1">
                <a:solidFill>
                  <a:srgbClr val="FFFFFF"/>
                </a:solidFill>
                <a:latin typeface="Courier New"/>
              </a:rPr>
              <a:t>make.gRbase.potentials</a:t>
            </a:r>
            <a:r>
              <a:rPr lang="en-US" sz="900" spc="-1" dirty="0">
                <a:solidFill>
                  <a:srgbClr val="FFFFFF"/>
                </a:solidFill>
                <a:latin typeface="Courier New"/>
              </a:rPr>
              <a:t>(</a:t>
            </a:r>
            <a:r>
              <a:rPr lang="en-US" sz="900" spc="-1" dirty="0" err="1">
                <a:solidFill>
                  <a:srgbClr val="FFFFFF"/>
                </a:solidFill>
                <a:latin typeface="Courier New"/>
              </a:rPr>
              <a:t>crf</a:t>
            </a:r>
            <a:r>
              <a:rPr lang="en-US" sz="900" spc="-1" dirty="0">
                <a:solidFill>
                  <a:srgbClr val="FFFFFF"/>
                </a:solidFill>
                <a:latin typeface="Courier New"/>
              </a:rPr>
              <a:t> = km, </a:t>
            </a:r>
            <a:r>
              <a:rPr lang="en-US" sz="900" spc="-1" dirty="0" err="1">
                <a:solidFill>
                  <a:srgbClr val="FFFFFF"/>
                </a:solidFill>
                <a:latin typeface="Courier New"/>
              </a:rPr>
              <a:t>node.names</a:t>
            </a:r>
            <a:r>
              <a:rPr lang="en-US" sz="900" spc="-1" dirty="0">
                <a:solidFill>
                  <a:srgbClr val="FFFFFF"/>
                </a:solidFill>
                <a:latin typeface="Courier New"/>
              </a:rPr>
              <a:t> = </a:t>
            </a:r>
            <a:r>
              <a:rPr lang="en-US" sz="900" spc="-1" dirty="0" err="1">
                <a:solidFill>
                  <a:srgbClr val="FFFFFF"/>
                </a:solidFill>
                <a:latin typeface="Courier New"/>
              </a:rPr>
              <a:t>rownames</a:t>
            </a:r>
            <a:r>
              <a:rPr lang="en-US" sz="900" spc="-1" dirty="0">
                <a:solidFill>
                  <a:srgbClr val="FFFFFF"/>
                </a:solidFill>
                <a:latin typeface="Courier New"/>
              </a:rPr>
              <a:t>(adj), </a:t>
            </a:r>
            <a:r>
              <a:rPr lang="en-US" sz="900" spc="-1" dirty="0" err="1">
                <a:solidFill>
                  <a:srgbClr val="FFFFFF"/>
                </a:solidFill>
                <a:latin typeface="Courier New"/>
              </a:rPr>
              <a:t>state.nmes</a:t>
            </a:r>
            <a:r>
              <a:rPr lang="en-US" sz="900" spc="-1" dirty="0">
                <a:solidFill>
                  <a:srgbClr val="FFFFFF"/>
                </a:solidFill>
                <a:latin typeface="Courier New"/>
              </a:rPr>
              <a:t> = c(</a:t>
            </a:r>
            <a:r>
              <a:rPr lang="en-US" sz="900" spc="-1" dirty="0">
                <a:solidFill>
                  <a:srgbClr val="00B050"/>
                </a:solidFill>
                <a:latin typeface="Courier New"/>
              </a:rPr>
              <a:t>"up"</a:t>
            </a:r>
            <a:r>
              <a:rPr lang="en-US" sz="900" spc="-1" dirty="0">
                <a:solidFill>
                  <a:srgbClr val="FFFFFF"/>
                </a:solidFill>
                <a:latin typeface="Courier New"/>
              </a:rPr>
              <a:t>, </a:t>
            </a:r>
            <a:r>
              <a:rPr lang="en-US" sz="900" spc="-1" dirty="0">
                <a:solidFill>
                  <a:srgbClr val="00B050"/>
                </a:solidFill>
                <a:latin typeface="Courier New"/>
              </a:rPr>
              <a:t>"</a:t>
            </a:r>
            <a:r>
              <a:rPr lang="en-US" sz="900" spc="-1" dirty="0" err="1">
                <a:solidFill>
                  <a:srgbClr val="00B050"/>
                </a:solidFill>
                <a:latin typeface="Courier New"/>
              </a:rPr>
              <a:t>dn</a:t>
            </a:r>
            <a:r>
              <a:rPr lang="en-US" sz="900" spc="-1" dirty="0">
                <a:solidFill>
                  <a:srgbClr val="00B050"/>
                </a:solidFill>
                <a:latin typeface="Courier New"/>
              </a:rPr>
              <a:t>"</a:t>
            </a:r>
            <a:r>
              <a:rPr lang="en-US" sz="900" spc="-1" dirty="0">
                <a:solidFill>
                  <a:srgbClr val="FFFFFF"/>
                </a:solidFill>
                <a:latin typeface="Courier New"/>
              </a:rPr>
              <a:t>))</a:t>
            </a:r>
          </a:p>
          <a:p>
            <a:pPr>
              <a:lnSpc>
                <a:spcPct val="100000"/>
              </a:lnSpc>
            </a:pPr>
            <a:r>
              <a:rPr lang="en-US" sz="900" spc="-1" dirty="0">
                <a:solidFill>
                  <a:srgbClr val="FFFFFF"/>
                </a:solidFill>
                <a:latin typeface="Courier New"/>
              </a:rPr>
              <a:t>ep       &lt;- </a:t>
            </a:r>
            <a:r>
              <a:rPr lang="en-US" sz="900" spc="-1" dirty="0" err="1">
                <a:solidFill>
                  <a:srgbClr val="FFFFFF"/>
                </a:solidFill>
                <a:latin typeface="Courier New"/>
              </a:rPr>
              <a:t>gr.pots$edge.potentials</a:t>
            </a:r>
            <a:r>
              <a:rPr lang="en-US" sz="900" spc="-1" dirty="0">
                <a:solidFill>
                  <a:srgbClr val="FFFFFF"/>
                </a:solidFill>
                <a:latin typeface="Courier New"/>
              </a:rPr>
              <a:t> </a:t>
            </a:r>
            <a:r>
              <a:rPr lang="en-US" sz="900" spc="-1" dirty="0">
                <a:solidFill>
                  <a:srgbClr val="FFFF00"/>
                </a:solidFill>
                <a:latin typeface="Courier New"/>
              </a:rPr>
              <a:t># Edge potentials in </a:t>
            </a:r>
            <a:r>
              <a:rPr lang="en-US" sz="900" spc="-1" dirty="0" err="1">
                <a:solidFill>
                  <a:srgbClr val="FFFF00"/>
                </a:solidFill>
                <a:latin typeface="Courier New"/>
              </a:rPr>
              <a:t>gRbase</a:t>
            </a:r>
            <a:r>
              <a:rPr lang="en-US" sz="900" spc="-1" dirty="0">
                <a:solidFill>
                  <a:srgbClr val="FFFF00"/>
                </a:solidFill>
                <a:latin typeface="Courier New"/>
              </a:rPr>
              <a:t> format</a:t>
            </a:r>
          </a:p>
          <a:p>
            <a:pPr>
              <a:lnSpc>
                <a:spcPct val="100000"/>
              </a:lnSpc>
            </a:pPr>
            <a:r>
              <a:rPr lang="en-US" sz="900" spc="-1" dirty="0">
                <a:solidFill>
                  <a:srgbClr val="FFFFFF"/>
                </a:solidFill>
                <a:latin typeface="Courier New"/>
              </a:rPr>
              <a:t>np       &lt;- </a:t>
            </a:r>
            <a:r>
              <a:rPr lang="en-US" sz="900" spc="-1" dirty="0" err="1">
                <a:solidFill>
                  <a:srgbClr val="FFFFFF"/>
                </a:solidFill>
                <a:latin typeface="Courier New"/>
              </a:rPr>
              <a:t>gr.pots$node.potentials</a:t>
            </a:r>
            <a:r>
              <a:rPr lang="en-US" sz="900" spc="-1" dirty="0">
                <a:solidFill>
                  <a:srgbClr val="FFFFFF"/>
                </a:solidFill>
                <a:latin typeface="Courier New"/>
              </a:rPr>
              <a:t> </a:t>
            </a:r>
            <a:r>
              <a:rPr lang="en-US" sz="900" spc="-1" dirty="0">
                <a:solidFill>
                  <a:srgbClr val="FFFF00"/>
                </a:solidFill>
                <a:latin typeface="Courier New"/>
              </a:rPr>
              <a:t># Node potentials in </a:t>
            </a:r>
            <a:r>
              <a:rPr lang="en-US" sz="900" spc="-1" dirty="0" err="1">
                <a:solidFill>
                  <a:srgbClr val="FFFF00"/>
                </a:solidFill>
                <a:latin typeface="Courier New"/>
              </a:rPr>
              <a:t>gRbase</a:t>
            </a:r>
            <a:r>
              <a:rPr lang="en-US" sz="900" spc="-1" dirty="0">
                <a:solidFill>
                  <a:srgbClr val="FFFF00"/>
                </a:solidFill>
                <a:latin typeface="Courier New"/>
              </a:rPr>
              <a:t> format</a:t>
            </a:r>
          </a:p>
          <a:p>
            <a:pPr>
              <a:lnSpc>
                <a:spcPct val="100000"/>
              </a:lnSpc>
            </a:pPr>
            <a:r>
              <a:rPr lang="en-US" sz="900" spc="-1" dirty="0" err="1">
                <a:solidFill>
                  <a:srgbClr val="FFFFFF"/>
                </a:solidFill>
                <a:latin typeface="Courier New"/>
              </a:rPr>
              <a:t>all.pots</a:t>
            </a:r>
            <a:r>
              <a:rPr lang="en-US" sz="900" spc="-1" dirty="0">
                <a:solidFill>
                  <a:srgbClr val="FFFFFF"/>
                </a:solidFill>
                <a:latin typeface="Courier New"/>
              </a:rPr>
              <a:t> &lt;- union(np, ep)           </a:t>
            </a:r>
            <a:r>
              <a:rPr lang="en-US" sz="900" spc="-1" dirty="0">
                <a:solidFill>
                  <a:srgbClr val="FFFF00"/>
                </a:solidFill>
                <a:latin typeface="Courier New"/>
              </a:rPr>
              <a:t># Put all node and edge potentials into one list</a:t>
            </a:r>
          </a:p>
          <a:p>
            <a:pPr>
              <a:lnSpc>
                <a:spcPct val="100000"/>
              </a:lnSpc>
            </a:pPr>
            <a:endParaRPr lang="en-US" sz="900" spc="-1" dirty="0">
              <a:solidFill>
                <a:srgbClr val="FFFFFF"/>
              </a:solidFill>
              <a:latin typeface="Courier New"/>
            </a:endParaRPr>
          </a:p>
          <a:p>
            <a:pPr>
              <a:lnSpc>
                <a:spcPct val="100000"/>
              </a:lnSpc>
            </a:pPr>
            <a:r>
              <a:rPr lang="en-US" sz="900" spc="-1" dirty="0" err="1">
                <a:solidFill>
                  <a:srgbClr val="FFFFFF"/>
                </a:solidFill>
                <a:latin typeface="Courier New"/>
              </a:rPr>
              <a:t>nd.nms</a:t>
            </a:r>
            <a:r>
              <a:rPr lang="en-US" sz="900" spc="-1" dirty="0">
                <a:solidFill>
                  <a:srgbClr val="FFFFFF"/>
                </a:solidFill>
                <a:latin typeface="Courier New"/>
              </a:rPr>
              <a:t>          &lt;- nodes(ug(</a:t>
            </a:r>
            <a:r>
              <a:rPr lang="en-US" sz="900" spc="-1" dirty="0" err="1">
                <a:solidFill>
                  <a:srgbClr val="FFFFFF"/>
                </a:solidFill>
                <a:latin typeface="Courier New"/>
              </a:rPr>
              <a:t>grf</a:t>
            </a:r>
            <a:r>
              <a:rPr lang="en-US" sz="900" spc="-1" dirty="0">
                <a:solidFill>
                  <a:srgbClr val="FFFFFF"/>
                </a:solidFill>
                <a:latin typeface="Courier New"/>
              </a:rPr>
              <a:t>))                                               </a:t>
            </a:r>
            <a:r>
              <a:rPr lang="en-US" sz="900" spc="-1" dirty="0">
                <a:solidFill>
                  <a:srgbClr val="FFFF00"/>
                </a:solidFill>
                <a:latin typeface="Courier New"/>
              </a:rPr>
              <a:t># node names</a:t>
            </a:r>
          </a:p>
          <a:p>
            <a:pPr>
              <a:lnSpc>
                <a:spcPct val="100000"/>
              </a:lnSpc>
            </a:pPr>
            <a:r>
              <a:rPr lang="en-US" sz="900" spc="-1" dirty="0" err="1">
                <a:solidFill>
                  <a:srgbClr val="FFFFFF"/>
                </a:solidFill>
                <a:latin typeface="Courier New"/>
              </a:rPr>
              <a:t>edg.nms</a:t>
            </a:r>
            <a:r>
              <a:rPr lang="en-US" sz="900" spc="-1" dirty="0">
                <a:solidFill>
                  <a:srgbClr val="FFFFFF"/>
                </a:solidFill>
                <a:latin typeface="Courier New"/>
              </a:rPr>
              <a:t>         &lt;- </a:t>
            </a:r>
            <a:r>
              <a:rPr lang="en-US" sz="900" spc="-1" dirty="0" err="1">
                <a:solidFill>
                  <a:srgbClr val="FFFFFF"/>
                </a:solidFill>
                <a:latin typeface="Courier New"/>
              </a:rPr>
              <a:t>cbind</a:t>
            </a:r>
            <a:r>
              <a:rPr lang="en-US" sz="900" spc="-1" dirty="0">
                <a:solidFill>
                  <a:srgbClr val="FFFFFF"/>
                </a:solidFill>
                <a:latin typeface="Courier New"/>
              </a:rPr>
              <a:t>(</a:t>
            </a:r>
            <a:r>
              <a:rPr lang="en-US" sz="900" spc="-1" dirty="0" err="1">
                <a:solidFill>
                  <a:srgbClr val="FFFFFF"/>
                </a:solidFill>
                <a:latin typeface="Courier New"/>
              </a:rPr>
              <a:t>nd.nms</a:t>
            </a:r>
            <a:r>
              <a:rPr lang="en-US" sz="900" spc="-1" dirty="0">
                <a:solidFill>
                  <a:srgbClr val="FFFFFF"/>
                </a:solidFill>
                <a:latin typeface="Courier New"/>
              </a:rPr>
              <a:t>[</a:t>
            </a:r>
            <a:r>
              <a:rPr lang="en-US" sz="900" spc="-1" dirty="0" err="1">
                <a:solidFill>
                  <a:srgbClr val="FFFFFF"/>
                </a:solidFill>
                <a:latin typeface="Courier New"/>
              </a:rPr>
              <a:t>km$edges</a:t>
            </a:r>
            <a:r>
              <a:rPr lang="en-US" sz="900" spc="-1" dirty="0">
                <a:solidFill>
                  <a:srgbClr val="FFFFFF"/>
                </a:solidFill>
                <a:latin typeface="Courier New"/>
              </a:rPr>
              <a:t>[,1]], </a:t>
            </a:r>
            <a:r>
              <a:rPr lang="en-US" sz="900" spc="-1" dirty="0" err="1">
                <a:solidFill>
                  <a:srgbClr val="FFFFFF"/>
                </a:solidFill>
                <a:latin typeface="Courier New"/>
              </a:rPr>
              <a:t>nd.nms</a:t>
            </a:r>
            <a:r>
              <a:rPr lang="en-US" sz="900" spc="-1" dirty="0">
                <a:solidFill>
                  <a:srgbClr val="FFFFFF"/>
                </a:solidFill>
                <a:latin typeface="Courier New"/>
              </a:rPr>
              <a:t>[</a:t>
            </a:r>
            <a:r>
              <a:rPr lang="en-US" sz="900" spc="-1" dirty="0" err="1">
                <a:solidFill>
                  <a:srgbClr val="FFFFFF"/>
                </a:solidFill>
                <a:latin typeface="Courier New"/>
              </a:rPr>
              <a:t>km$edges</a:t>
            </a:r>
            <a:r>
              <a:rPr lang="en-US" sz="900" spc="-1" dirty="0">
                <a:solidFill>
                  <a:srgbClr val="FFFFFF"/>
                </a:solidFill>
                <a:latin typeface="Courier New"/>
              </a:rPr>
              <a:t>[,2]])            </a:t>
            </a:r>
            <a:r>
              <a:rPr lang="en-US" sz="900" spc="-1" dirty="0">
                <a:solidFill>
                  <a:srgbClr val="FFFF00"/>
                </a:solidFill>
                <a:latin typeface="Courier New"/>
              </a:rPr>
              <a:t># edge names</a:t>
            </a:r>
          </a:p>
          <a:p>
            <a:pPr>
              <a:lnSpc>
                <a:spcPct val="100000"/>
              </a:lnSpc>
            </a:pPr>
            <a:r>
              <a:rPr lang="en-US" sz="900" spc="-1" dirty="0" err="1">
                <a:solidFill>
                  <a:srgbClr val="FFFFFF"/>
                </a:solidFill>
                <a:latin typeface="Courier New"/>
              </a:rPr>
              <a:t>nd.pot.nms</a:t>
            </a:r>
            <a:r>
              <a:rPr lang="en-US" sz="900" spc="-1" dirty="0">
                <a:solidFill>
                  <a:srgbClr val="FFFFFF"/>
                </a:solidFill>
                <a:latin typeface="Courier New"/>
              </a:rPr>
              <a:t>      &lt;- paste0(</a:t>
            </a:r>
            <a:r>
              <a:rPr lang="en-US" sz="900" spc="-1" dirty="0">
                <a:solidFill>
                  <a:srgbClr val="00B050"/>
                </a:solidFill>
                <a:latin typeface="Courier New"/>
              </a:rPr>
              <a:t>"f"</a:t>
            </a:r>
            <a:r>
              <a:rPr lang="en-US" sz="900" spc="-1" dirty="0">
                <a:solidFill>
                  <a:srgbClr val="FFFFFF"/>
                </a:solidFill>
                <a:latin typeface="Courier New"/>
              </a:rPr>
              <a:t>, </a:t>
            </a:r>
            <a:r>
              <a:rPr lang="en-US" sz="900" spc="-1" dirty="0" err="1">
                <a:solidFill>
                  <a:srgbClr val="FFFFFF"/>
                </a:solidFill>
                <a:latin typeface="Courier New"/>
              </a:rPr>
              <a:t>nd.nms</a:t>
            </a:r>
            <a:r>
              <a:rPr lang="en-US" sz="900" spc="-1" dirty="0">
                <a:solidFill>
                  <a:srgbClr val="FFFFFF"/>
                </a:solidFill>
                <a:latin typeface="Courier New"/>
              </a:rPr>
              <a:t>)                                          </a:t>
            </a:r>
            <a:r>
              <a:rPr lang="en-US" sz="900" spc="-1" dirty="0">
                <a:solidFill>
                  <a:srgbClr val="FFFF00"/>
                </a:solidFill>
                <a:latin typeface="Courier New"/>
              </a:rPr>
              <a:t># node potential names</a:t>
            </a:r>
          </a:p>
          <a:p>
            <a:pPr>
              <a:lnSpc>
                <a:spcPct val="100000"/>
              </a:lnSpc>
            </a:pPr>
            <a:r>
              <a:rPr lang="en-US" sz="900" spc="-1" dirty="0" err="1">
                <a:solidFill>
                  <a:srgbClr val="FFFFFF"/>
                </a:solidFill>
                <a:latin typeface="Courier New"/>
              </a:rPr>
              <a:t>edg.pot.nms</a:t>
            </a:r>
            <a:r>
              <a:rPr lang="en-US" sz="900" spc="-1" dirty="0">
                <a:solidFill>
                  <a:srgbClr val="FFFFFF"/>
                </a:solidFill>
                <a:latin typeface="Courier New"/>
              </a:rPr>
              <a:t>     &lt;- paste0(</a:t>
            </a:r>
            <a:r>
              <a:rPr lang="en-US" sz="900" spc="-1" dirty="0">
                <a:solidFill>
                  <a:srgbClr val="00B050"/>
                </a:solidFill>
                <a:latin typeface="Courier New"/>
              </a:rPr>
              <a:t>"f"</a:t>
            </a:r>
            <a:r>
              <a:rPr lang="en-US" sz="900" spc="-1" dirty="0">
                <a:solidFill>
                  <a:srgbClr val="FFFFFF"/>
                </a:solidFill>
                <a:latin typeface="Courier New"/>
              </a:rPr>
              <a:t>, </a:t>
            </a:r>
            <a:r>
              <a:rPr lang="en-US" sz="900" spc="-1" dirty="0" err="1">
                <a:solidFill>
                  <a:srgbClr val="FFFFFF"/>
                </a:solidFill>
                <a:latin typeface="Courier New"/>
              </a:rPr>
              <a:t>nd.nms</a:t>
            </a:r>
            <a:r>
              <a:rPr lang="en-US" sz="900" spc="-1" dirty="0">
                <a:solidFill>
                  <a:srgbClr val="FFFFFF"/>
                </a:solidFill>
                <a:latin typeface="Courier New"/>
              </a:rPr>
              <a:t>[</a:t>
            </a:r>
            <a:r>
              <a:rPr lang="en-US" sz="900" spc="-1" dirty="0" err="1">
                <a:solidFill>
                  <a:srgbClr val="FFFFFF"/>
                </a:solidFill>
                <a:latin typeface="Courier New"/>
              </a:rPr>
              <a:t>km$edges</a:t>
            </a:r>
            <a:r>
              <a:rPr lang="en-US" sz="900" spc="-1" dirty="0">
                <a:solidFill>
                  <a:srgbClr val="FFFFFF"/>
                </a:solidFill>
                <a:latin typeface="Courier New"/>
              </a:rPr>
              <a:t>[,1]], </a:t>
            </a:r>
            <a:r>
              <a:rPr lang="en-US" sz="900" spc="-1" dirty="0">
                <a:solidFill>
                  <a:srgbClr val="00B050"/>
                </a:solidFill>
                <a:latin typeface="Courier New"/>
              </a:rPr>
              <a:t>"-"</a:t>
            </a:r>
            <a:r>
              <a:rPr lang="en-US" sz="900" spc="-1" dirty="0">
                <a:solidFill>
                  <a:srgbClr val="FFFFFF"/>
                </a:solidFill>
                <a:latin typeface="Courier New"/>
              </a:rPr>
              <a:t>, </a:t>
            </a:r>
            <a:r>
              <a:rPr lang="en-US" sz="900" spc="-1" dirty="0" err="1">
                <a:solidFill>
                  <a:srgbClr val="FFFFFF"/>
                </a:solidFill>
                <a:latin typeface="Courier New"/>
              </a:rPr>
              <a:t>nd.nms</a:t>
            </a:r>
            <a:r>
              <a:rPr lang="en-US" sz="900" spc="-1" dirty="0">
                <a:solidFill>
                  <a:srgbClr val="FFFFFF"/>
                </a:solidFill>
                <a:latin typeface="Courier New"/>
              </a:rPr>
              <a:t>[</a:t>
            </a:r>
            <a:r>
              <a:rPr lang="en-US" sz="900" spc="-1" dirty="0" err="1">
                <a:solidFill>
                  <a:srgbClr val="FFFFFF"/>
                </a:solidFill>
                <a:latin typeface="Courier New"/>
              </a:rPr>
              <a:t>km$edges</a:t>
            </a:r>
            <a:r>
              <a:rPr lang="en-US" sz="900" spc="-1" dirty="0">
                <a:solidFill>
                  <a:srgbClr val="FFFFFF"/>
                </a:solidFill>
                <a:latin typeface="Courier New"/>
              </a:rPr>
              <a:t>[,2]]) </a:t>
            </a:r>
            <a:r>
              <a:rPr lang="en-US" sz="900" spc="-1" dirty="0">
                <a:solidFill>
                  <a:srgbClr val="FFFF00"/>
                </a:solidFill>
                <a:latin typeface="Courier New"/>
              </a:rPr>
              <a:t># edge potential names</a:t>
            </a:r>
          </a:p>
          <a:p>
            <a:pPr>
              <a:lnSpc>
                <a:spcPct val="100000"/>
              </a:lnSpc>
            </a:pPr>
            <a:r>
              <a:rPr lang="en-US" sz="900" spc="-1" dirty="0">
                <a:solidFill>
                  <a:srgbClr val="FFFFFF"/>
                </a:solidFill>
                <a:latin typeface="Courier New"/>
              </a:rPr>
              <a:t>names(</a:t>
            </a:r>
            <a:r>
              <a:rPr lang="en-US" sz="900" spc="-1" dirty="0" err="1">
                <a:solidFill>
                  <a:srgbClr val="FFFFFF"/>
                </a:solidFill>
                <a:latin typeface="Courier New"/>
              </a:rPr>
              <a:t>all.pots</a:t>
            </a:r>
            <a:r>
              <a:rPr lang="en-US" sz="900" spc="-1" dirty="0">
                <a:solidFill>
                  <a:srgbClr val="FFFFFF"/>
                </a:solidFill>
                <a:latin typeface="Courier New"/>
              </a:rPr>
              <a:t>) &lt;- c(</a:t>
            </a:r>
            <a:r>
              <a:rPr lang="en-US" sz="900" spc="-1" dirty="0" err="1">
                <a:solidFill>
                  <a:srgbClr val="FFFFFF"/>
                </a:solidFill>
                <a:latin typeface="Courier New"/>
              </a:rPr>
              <a:t>nd.pot.nms</a:t>
            </a:r>
            <a:r>
              <a:rPr lang="en-US" sz="900" spc="-1" dirty="0">
                <a:solidFill>
                  <a:srgbClr val="FFFFFF"/>
                </a:solidFill>
                <a:latin typeface="Courier New"/>
              </a:rPr>
              <a:t>, </a:t>
            </a:r>
            <a:r>
              <a:rPr lang="en-US" sz="900" spc="-1" dirty="0" err="1">
                <a:solidFill>
                  <a:srgbClr val="FFFFFF"/>
                </a:solidFill>
                <a:latin typeface="Courier New"/>
              </a:rPr>
              <a:t>edg.pot.nms</a:t>
            </a:r>
            <a:r>
              <a:rPr lang="en-US" sz="900" spc="-1" dirty="0">
                <a:solidFill>
                  <a:srgbClr val="FFFFFF"/>
                </a:solidFill>
                <a:latin typeface="Courier New"/>
              </a:rPr>
              <a:t>) </a:t>
            </a:r>
            <a:r>
              <a:rPr lang="en-US" sz="900" spc="-1" dirty="0">
                <a:solidFill>
                  <a:srgbClr val="FFFF00"/>
                </a:solidFill>
                <a:latin typeface="Courier New"/>
              </a:rPr>
              <a:t># Put the same names on the potentials as will appear in the schedule</a:t>
            </a:r>
          </a:p>
          <a:p>
            <a:pPr>
              <a:lnSpc>
                <a:spcPct val="100000"/>
              </a:lnSpc>
            </a:pPr>
            <a:endParaRPr lang="en-US" sz="900" spc="-1" dirty="0">
              <a:latin typeface="Arial"/>
            </a:endParaRPr>
          </a:p>
        </p:txBody>
      </p:sp>
      <p:pic>
        <p:nvPicPr>
          <p:cNvPr id="4" name="Picture 3">
            <a:extLst>
              <a:ext uri="{FF2B5EF4-FFF2-40B4-BE49-F238E27FC236}">
                <a16:creationId xmlns:a16="http://schemas.microsoft.com/office/drawing/2014/main" id="{090334B8-0DC5-B64C-92C4-6F3F1F7E54E2}"/>
              </a:ext>
            </a:extLst>
          </p:cNvPr>
          <p:cNvPicPr>
            <a:picLocks noChangeAspect="1"/>
          </p:cNvPicPr>
          <p:nvPr/>
        </p:nvPicPr>
        <p:blipFill>
          <a:blip r:embed="rId2"/>
          <a:stretch>
            <a:fillRect/>
          </a:stretch>
        </p:blipFill>
        <p:spPr>
          <a:xfrm>
            <a:off x="7723414" y="1427889"/>
            <a:ext cx="1420586" cy="2762795"/>
          </a:xfrm>
          <a:prstGeom prst="rect">
            <a:avLst/>
          </a:prstGeom>
        </p:spPr>
      </p:pic>
      <p:sp>
        <p:nvSpPr>
          <p:cNvPr id="6" name="CustomShape 11">
            <a:extLst>
              <a:ext uri="{FF2B5EF4-FFF2-40B4-BE49-F238E27FC236}">
                <a16:creationId xmlns:a16="http://schemas.microsoft.com/office/drawing/2014/main" id="{9E6D114D-AB51-3E4E-BE08-E8C60C845C05}"/>
              </a:ext>
            </a:extLst>
          </p:cNvPr>
          <p:cNvSpPr/>
          <p:nvPr/>
        </p:nvSpPr>
        <p:spPr>
          <a:xfrm>
            <a:off x="167239" y="1074772"/>
            <a:ext cx="8707340" cy="706235"/>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257310" indent="-257040">
              <a:spcBef>
                <a:spcPts val="329"/>
              </a:spcBef>
              <a:buClr>
                <a:srgbClr val="000000"/>
              </a:buClr>
              <a:buFont typeface="Arial"/>
              <a:buChar char="•"/>
            </a:pPr>
            <a:r>
              <a:rPr lang="en-US" sz="2100" spc="-1" dirty="0">
                <a:solidFill>
                  <a:srgbClr val="000000"/>
                </a:solidFill>
                <a:latin typeface="Times New Roman"/>
              </a:rPr>
              <a:t>Just to prove it’ll work, run loopy belief propagation in the MRF to the right using random potentials and determine a set of node and edge beliefs:</a:t>
            </a:r>
            <a:endParaRPr lang="en-US" sz="2100" spc="-1" dirty="0">
              <a:latin typeface="Arial"/>
            </a:endParaRPr>
          </a:p>
        </p:txBody>
      </p:sp>
    </p:spTree>
    <p:extLst>
      <p:ext uri="{BB962C8B-B14F-4D97-AF65-F5344CB8AC3E}">
        <p14:creationId xmlns:p14="http://schemas.microsoft.com/office/powerpoint/2010/main" val="371501760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D6C9E70A-244A-B741-AF6F-C457A58CC7E0}"/>
              </a:ext>
            </a:extLst>
          </p:cNvPr>
          <p:cNvSpPr/>
          <p:nvPr/>
        </p:nvSpPr>
        <p:spPr>
          <a:xfrm>
            <a:off x="142746" y="890389"/>
            <a:ext cx="7408214" cy="4754057"/>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1050" spc="-1" dirty="0">
                <a:solidFill>
                  <a:srgbClr val="FFFF00"/>
                </a:solidFill>
                <a:latin typeface="Courier New"/>
              </a:rPr>
              <a:t># Convert MRF to a pair-wise factor graph</a:t>
            </a:r>
          </a:p>
          <a:p>
            <a:pPr>
              <a:lnSpc>
                <a:spcPct val="100000"/>
              </a:lnSpc>
            </a:pPr>
            <a:r>
              <a:rPr lang="en-US" sz="1050" spc="-1" dirty="0" err="1">
                <a:solidFill>
                  <a:srgbClr val="FFFFFF"/>
                </a:solidFill>
                <a:latin typeface="Courier New"/>
              </a:rPr>
              <a:t>pwfg</a:t>
            </a:r>
            <a:r>
              <a:rPr lang="en-US" sz="1050" spc="-1" dirty="0">
                <a:solidFill>
                  <a:srgbClr val="FFFFFF"/>
                </a:solidFill>
                <a:latin typeface="Courier New"/>
              </a:rPr>
              <a:t> &lt;- mrf2pwfg(</a:t>
            </a:r>
            <a:r>
              <a:rPr lang="en-US" sz="1050" spc="-1" dirty="0" err="1">
                <a:solidFill>
                  <a:srgbClr val="FFFFFF"/>
                </a:solidFill>
                <a:latin typeface="Courier New"/>
              </a:rPr>
              <a:t>grf</a:t>
            </a:r>
            <a:r>
              <a:rPr lang="en-US" sz="1050" spc="-1" dirty="0">
                <a:solidFill>
                  <a:srgbClr val="FFFFFF"/>
                </a:solidFill>
                <a:latin typeface="Courier New"/>
              </a:rPr>
              <a:t>, </a:t>
            </a:r>
            <a:r>
              <a:rPr lang="en-US" sz="1050" spc="-1" dirty="0" err="1">
                <a:solidFill>
                  <a:srgbClr val="FFFFFF"/>
                </a:solidFill>
                <a:latin typeface="Courier New"/>
              </a:rPr>
              <a:t>plotQ</a:t>
            </a:r>
            <a:r>
              <a:rPr lang="en-US" sz="1050" spc="-1" dirty="0">
                <a:solidFill>
                  <a:srgbClr val="FFFFFF"/>
                </a:solidFill>
                <a:latin typeface="Courier New"/>
              </a:rPr>
              <a:t>=T)</a:t>
            </a:r>
          </a:p>
          <a:p>
            <a:pPr>
              <a:lnSpc>
                <a:spcPct val="100000"/>
              </a:lnSpc>
            </a:pPr>
            <a:r>
              <a:rPr lang="en-US" sz="1050" spc="-1" dirty="0" err="1">
                <a:solidFill>
                  <a:srgbClr val="FFFFFF"/>
                </a:solidFill>
                <a:latin typeface="Courier New"/>
              </a:rPr>
              <a:t>dev.off</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plot(</a:t>
            </a:r>
            <a:r>
              <a:rPr lang="en-US" sz="1050" spc="-1" dirty="0" err="1">
                <a:solidFill>
                  <a:srgbClr val="FFFFFF"/>
                </a:solidFill>
                <a:latin typeface="Courier New"/>
              </a:rPr>
              <a:t>pwfg</a:t>
            </a:r>
            <a:r>
              <a:rPr lang="en-US" sz="1050" spc="-1" dirty="0">
                <a:solidFill>
                  <a:srgbClr val="FFFFFF"/>
                </a:solidFill>
                <a:latin typeface="Courier New"/>
              </a:rPr>
              <a:t>, </a:t>
            </a:r>
            <a:r>
              <a:rPr lang="en-US" sz="1050" spc="-1" dirty="0" err="1">
                <a:solidFill>
                  <a:srgbClr val="FFFFFF"/>
                </a:solidFill>
                <a:latin typeface="Courier New"/>
              </a:rPr>
              <a:t>nodeAttrs</a:t>
            </a:r>
            <a:r>
              <a:rPr lang="en-US" sz="1050" spc="-1" dirty="0">
                <a:solidFill>
                  <a:srgbClr val="FFFFFF"/>
                </a:solidFill>
                <a:latin typeface="Courier New"/>
              </a:rPr>
              <a:t>=</a:t>
            </a:r>
            <a:r>
              <a:rPr lang="en-US" sz="1050" spc="-1" dirty="0" err="1">
                <a:solidFill>
                  <a:srgbClr val="FFFFFF"/>
                </a:solidFill>
                <a:latin typeface="Courier New"/>
              </a:rPr>
              <a:t>makeNodeAttrs</a:t>
            </a:r>
            <a:r>
              <a:rPr lang="en-US" sz="1050" spc="-1" dirty="0">
                <a:solidFill>
                  <a:srgbClr val="FFFFFF"/>
                </a:solidFill>
                <a:latin typeface="Courier New"/>
              </a:rPr>
              <a:t>(</a:t>
            </a:r>
            <a:r>
              <a:rPr lang="en-US" sz="1050" spc="-1" dirty="0" err="1">
                <a:solidFill>
                  <a:srgbClr val="FFFFFF"/>
                </a:solidFill>
                <a:latin typeface="Courier New"/>
              </a:rPr>
              <a:t>pwfg</a:t>
            </a:r>
            <a:r>
              <a:rPr lang="en-US" sz="1050" spc="-1" dirty="0">
                <a:solidFill>
                  <a:srgbClr val="FFFFFF"/>
                </a:solidFill>
                <a:latin typeface="Courier New"/>
              </a:rPr>
              <a:t>, </a:t>
            </a:r>
            <a:r>
              <a:rPr lang="en-US" sz="1050" spc="-1" dirty="0" err="1">
                <a:solidFill>
                  <a:srgbClr val="FFFFFF"/>
                </a:solidFill>
                <a:latin typeface="Courier New"/>
              </a:rPr>
              <a:t>fontsize</a:t>
            </a:r>
            <a:r>
              <a:rPr lang="en-US" sz="1050" spc="-1" dirty="0">
                <a:solidFill>
                  <a:srgbClr val="FFFFFF"/>
                </a:solidFill>
                <a:latin typeface="Courier New"/>
              </a:rPr>
              <a:t>=30))</a:t>
            </a:r>
          </a:p>
          <a:p>
            <a:pPr>
              <a:lnSpc>
                <a:spcPct val="100000"/>
              </a:lnSpc>
            </a:pPr>
            <a:endParaRPr lang="en-US" sz="1050" spc="-1" dirty="0">
              <a:solidFill>
                <a:srgbClr val="FFFFFF"/>
              </a:solidFill>
              <a:latin typeface="Courier New"/>
            </a:endParaRPr>
          </a:p>
          <a:p>
            <a:pPr>
              <a:lnSpc>
                <a:spcPct val="100000"/>
              </a:lnSpc>
            </a:pPr>
            <a:r>
              <a:rPr lang="en-US" sz="1050" spc="-1" dirty="0">
                <a:solidFill>
                  <a:srgbClr val="FFFF00"/>
                </a:solidFill>
                <a:latin typeface="Courier New"/>
              </a:rPr>
              <a:t># Try loopy passes (no root node necessary):</a:t>
            </a:r>
          </a:p>
          <a:p>
            <a:pPr>
              <a:lnSpc>
                <a:spcPct val="100000"/>
              </a:lnSpc>
            </a:pPr>
            <a:r>
              <a:rPr lang="en-US" sz="1050" spc="-1" dirty="0" err="1">
                <a:solidFill>
                  <a:srgbClr val="FFFFFF"/>
                </a:solidFill>
                <a:latin typeface="Courier New"/>
              </a:rPr>
              <a:t>msg.cont.info</a:t>
            </a:r>
            <a:r>
              <a:rPr lang="en-US" sz="1050" spc="-1" dirty="0">
                <a:solidFill>
                  <a:srgbClr val="FFFFFF"/>
                </a:solidFill>
                <a:latin typeface="Courier New"/>
              </a:rPr>
              <a:t> &lt;- </a:t>
            </a:r>
            <a:r>
              <a:rPr lang="en-US" sz="1050" spc="-1" dirty="0" err="1">
                <a:solidFill>
                  <a:srgbClr val="FFFFFF"/>
                </a:solidFill>
                <a:latin typeface="Courier New"/>
              </a:rPr>
              <a:t>init.loopy.message.storage</a:t>
            </a:r>
            <a:r>
              <a:rPr lang="en-US" sz="1050" spc="-1" dirty="0">
                <a:solidFill>
                  <a:srgbClr val="FFFFFF"/>
                </a:solidFill>
                <a:latin typeface="Courier New"/>
              </a:rPr>
              <a:t>(</a:t>
            </a:r>
            <a:r>
              <a:rPr lang="en-US" sz="1050" spc="-1" dirty="0" err="1">
                <a:solidFill>
                  <a:srgbClr val="FFFFFF"/>
                </a:solidFill>
                <a:latin typeface="Courier New"/>
              </a:rPr>
              <a:t>pwfg</a:t>
            </a:r>
            <a:r>
              <a:rPr lang="en-US" sz="1050" spc="-1" dirty="0">
                <a:solidFill>
                  <a:srgbClr val="FFFFFF"/>
                </a:solidFill>
                <a:latin typeface="Courier New"/>
              </a:rPr>
              <a:t>)</a:t>
            </a:r>
          </a:p>
          <a:p>
            <a:pPr>
              <a:lnSpc>
                <a:spcPct val="100000"/>
              </a:lnSpc>
            </a:pPr>
            <a:r>
              <a:rPr lang="en-US" sz="1050" spc="-1" dirty="0" err="1">
                <a:solidFill>
                  <a:srgbClr val="FFFFFF"/>
                </a:solidFill>
                <a:latin typeface="Courier New"/>
              </a:rPr>
              <a:t>msg.bxs</a:t>
            </a:r>
            <a:r>
              <a:rPr lang="en-US" sz="1050" spc="-1" dirty="0">
                <a:solidFill>
                  <a:srgbClr val="FFFFFF"/>
                </a:solidFill>
                <a:latin typeface="Courier New"/>
              </a:rPr>
              <a:t>       &lt;- </a:t>
            </a:r>
            <a:r>
              <a:rPr lang="en-US" sz="1050" spc="-1" dirty="0" err="1">
                <a:solidFill>
                  <a:srgbClr val="FFFFFF"/>
                </a:solidFill>
                <a:latin typeface="Courier New"/>
              </a:rPr>
              <a:t>msg.cont.info$message.container</a:t>
            </a:r>
            <a:endParaRPr lang="en-US" sz="1050" spc="-1" dirty="0">
              <a:solidFill>
                <a:srgbClr val="FFFFFF"/>
              </a:solidFill>
              <a:latin typeface="Courier New"/>
            </a:endParaRPr>
          </a:p>
          <a:p>
            <a:pPr>
              <a:lnSpc>
                <a:spcPct val="100000"/>
              </a:lnSpc>
            </a:pPr>
            <a:r>
              <a:rPr lang="en-US" sz="1050" spc="-1" dirty="0" err="1">
                <a:solidFill>
                  <a:srgbClr val="FFFFFF"/>
                </a:solidFill>
                <a:latin typeface="Courier New"/>
              </a:rPr>
              <a:t>msg.sch</a:t>
            </a:r>
            <a:r>
              <a:rPr lang="en-US" sz="1050" spc="-1" dirty="0">
                <a:solidFill>
                  <a:srgbClr val="FFFFFF"/>
                </a:solidFill>
                <a:latin typeface="Courier New"/>
              </a:rPr>
              <a:t>       &lt;- </a:t>
            </a:r>
            <a:r>
              <a:rPr lang="en-US" sz="1050" spc="-1" dirty="0" err="1">
                <a:solidFill>
                  <a:srgbClr val="FFFFFF"/>
                </a:solidFill>
                <a:latin typeface="Courier New"/>
              </a:rPr>
              <a:t>msg.cont.info$message.schedule.mat</a:t>
            </a:r>
            <a:endParaRPr lang="en-US" sz="1050" spc="-1" dirty="0">
              <a:solidFill>
                <a:srgbClr val="FFFFFF"/>
              </a:solidFill>
              <a:latin typeface="Courier New"/>
            </a:endParaRPr>
          </a:p>
          <a:p>
            <a:pPr>
              <a:lnSpc>
                <a:spcPct val="100000"/>
              </a:lnSpc>
            </a:pPr>
            <a:endParaRPr lang="en-US" sz="1050" spc="-1" dirty="0">
              <a:solidFill>
                <a:srgbClr val="FFFFFF"/>
              </a:solidFill>
              <a:latin typeface="Courier New"/>
            </a:endParaRPr>
          </a:p>
          <a:p>
            <a:pPr>
              <a:lnSpc>
                <a:spcPct val="100000"/>
              </a:lnSpc>
            </a:pPr>
            <a:r>
              <a:rPr lang="en-US" sz="1050" spc="-1" dirty="0">
                <a:solidFill>
                  <a:srgbClr val="FFFF00"/>
                </a:solidFill>
                <a:latin typeface="Courier New"/>
              </a:rPr>
              <a:t># Loopy Pass messages according to schedule:</a:t>
            </a:r>
          </a:p>
          <a:p>
            <a:pPr>
              <a:lnSpc>
                <a:spcPct val="100000"/>
              </a:lnSpc>
            </a:pPr>
            <a:r>
              <a:rPr lang="en-US" sz="1050" spc="-1" dirty="0" err="1">
                <a:solidFill>
                  <a:srgbClr val="FFFFFF"/>
                </a:solidFill>
                <a:latin typeface="Courier New"/>
              </a:rPr>
              <a:t>max.iter</a:t>
            </a:r>
            <a:r>
              <a:rPr lang="en-US" sz="1050" spc="-1" dirty="0">
                <a:solidFill>
                  <a:srgbClr val="FFFFFF"/>
                </a:solidFill>
                <a:latin typeface="Courier New"/>
              </a:rPr>
              <a:t> &lt;- 30</a:t>
            </a:r>
          </a:p>
          <a:p>
            <a:pPr>
              <a:lnSpc>
                <a:spcPct val="100000"/>
              </a:lnSpc>
            </a:pPr>
            <a:r>
              <a:rPr lang="en-US" sz="1050" spc="-1" dirty="0">
                <a:solidFill>
                  <a:srgbClr val="FFFFFF"/>
                </a:solidFill>
                <a:latin typeface="Courier New"/>
              </a:rPr>
              <a:t>for(</a:t>
            </a:r>
            <a:r>
              <a:rPr lang="en-US" sz="1050" spc="-1" dirty="0" err="1">
                <a:solidFill>
                  <a:srgbClr val="FFFFFF"/>
                </a:solidFill>
                <a:latin typeface="Courier New"/>
              </a:rPr>
              <a:t>iter</a:t>
            </a:r>
            <a:r>
              <a:rPr lang="en-US" sz="1050" spc="-1" dirty="0">
                <a:solidFill>
                  <a:srgbClr val="FFFFFF"/>
                </a:solidFill>
                <a:latin typeface="Courier New"/>
              </a:rPr>
              <a:t> in 1:max.iter){</a:t>
            </a:r>
          </a:p>
          <a:p>
            <a:pPr>
              <a:lnSpc>
                <a:spcPct val="100000"/>
              </a:lnSpc>
            </a:pPr>
            <a:r>
              <a:rPr lang="en-US" sz="1050" spc="-1" dirty="0">
                <a:solidFill>
                  <a:srgbClr val="FFFFFF"/>
                </a:solidFill>
                <a:latin typeface="Courier New"/>
              </a:rPr>
              <a:t>  for(</a:t>
            </a:r>
            <a:r>
              <a:rPr lang="en-US" sz="1050" spc="-1" dirty="0" err="1">
                <a:solidFill>
                  <a:srgbClr val="FFFFFF"/>
                </a:solidFill>
                <a:latin typeface="Courier New"/>
              </a:rPr>
              <a:t>i</a:t>
            </a:r>
            <a:r>
              <a:rPr lang="en-US" sz="1050" spc="-1" dirty="0">
                <a:solidFill>
                  <a:srgbClr val="FFFFFF"/>
                </a:solidFill>
                <a:latin typeface="Courier New"/>
              </a:rPr>
              <a:t> in 1:nrow(</a:t>
            </a:r>
            <a:r>
              <a:rPr lang="en-US" sz="1050" spc="-1" dirty="0" err="1">
                <a:solidFill>
                  <a:srgbClr val="FFFFFF"/>
                </a:solidFill>
                <a:latin typeface="Courier New"/>
              </a:rPr>
              <a:t>msg.sch</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msg.num</a:t>
            </a:r>
            <a:r>
              <a:rPr lang="en-US" sz="1050" spc="-1" dirty="0">
                <a:solidFill>
                  <a:srgbClr val="FFFFFF"/>
                </a:solidFill>
                <a:latin typeface="Courier New"/>
              </a:rPr>
              <a:t> &lt;- </a:t>
            </a:r>
            <a:r>
              <a:rPr lang="en-US" sz="1050" spc="-1" dirty="0" err="1">
                <a:solidFill>
                  <a:srgbClr val="FFFFFF"/>
                </a:solidFill>
                <a:latin typeface="Courier New"/>
              </a:rPr>
              <a:t>i</a:t>
            </a:r>
            <a:endParaRPr lang="en-US" sz="1050" spc="-1" dirty="0">
              <a:solidFill>
                <a:srgbClr val="FFFFFF"/>
              </a:solidFill>
              <a:latin typeface="Courier New"/>
            </a:endParaRPr>
          </a:p>
          <a:p>
            <a:pPr>
              <a:lnSpc>
                <a:spcPct val="100000"/>
              </a:lnSpc>
            </a:pPr>
            <a:r>
              <a:rPr lang="en-US" sz="1050" spc="-1" dirty="0">
                <a:solidFill>
                  <a:srgbClr val="FFFFFF"/>
                </a:solidFill>
                <a:latin typeface="Courier New"/>
              </a:rPr>
              <a:t>    print(</a:t>
            </a:r>
            <a:r>
              <a:rPr lang="en-US" sz="1050" spc="-1" dirty="0" err="1">
                <a:solidFill>
                  <a:srgbClr val="FFFFFF"/>
                </a:solidFill>
                <a:latin typeface="Courier New"/>
              </a:rPr>
              <a:t>msg.sch</a:t>
            </a:r>
            <a:r>
              <a:rPr lang="en-US" sz="1050" spc="-1" dirty="0">
                <a:solidFill>
                  <a:srgbClr val="FFFFFF"/>
                </a:solidFill>
                <a:latin typeface="Courier New"/>
              </a:rPr>
              <a:t>[</a:t>
            </a:r>
            <a:r>
              <a:rPr lang="en-US" sz="1050" spc="-1" dirty="0" err="1">
                <a:solidFill>
                  <a:srgbClr val="FFFFFF"/>
                </a:solidFill>
                <a:latin typeface="Courier New"/>
              </a:rPr>
              <a:t>msg.num</a:t>
            </a:r>
            <a:r>
              <a:rPr lang="en-US" sz="1050" spc="-1" dirty="0">
                <a:solidFill>
                  <a:srgbClr val="FFFFFF"/>
                </a:solidFill>
                <a:latin typeface="Courier New"/>
              </a:rPr>
              <a:t>,]) </a:t>
            </a:r>
            <a:r>
              <a:rPr lang="en-US" sz="1050" spc="-1" dirty="0">
                <a:solidFill>
                  <a:srgbClr val="FFFF00"/>
                </a:solidFill>
                <a:latin typeface="Courier New"/>
              </a:rPr>
              <a:t># message info</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msg.nd.nmes</a:t>
            </a:r>
            <a:r>
              <a:rPr lang="en-US" sz="1050" spc="-1" dirty="0">
                <a:solidFill>
                  <a:srgbClr val="FFFFFF"/>
                </a:solidFill>
                <a:latin typeface="Courier New"/>
              </a:rPr>
              <a:t> &lt;- </a:t>
            </a:r>
            <a:r>
              <a:rPr lang="en-US" sz="1050" spc="-1" dirty="0" err="1">
                <a:solidFill>
                  <a:srgbClr val="FFFFFF"/>
                </a:solidFill>
                <a:latin typeface="Courier New"/>
              </a:rPr>
              <a:t>as.character</a:t>
            </a:r>
            <a:r>
              <a:rPr lang="en-US" sz="1050" spc="-1" dirty="0">
                <a:solidFill>
                  <a:srgbClr val="FFFFFF"/>
                </a:solidFill>
                <a:latin typeface="Courier New"/>
              </a:rPr>
              <a:t>(</a:t>
            </a:r>
            <a:r>
              <a:rPr lang="en-US" sz="1050" spc="-1" dirty="0" err="1">
                <a:solidFill>
                  <a:srgbClr val="FFFFFF"/>
                </a:solidFill>
                <a:latin typeface="Courier New"/>
              </a:rPr>
              <a:t>msg.sch</a:t>
            </a:r>
            <a:r>
              <a:rPr lang="en-US" sz="1050" spc="-1" dirty="0">
                <a:solidFill>
                  <a:srgbClr val="FFFFFF"/>
                </a:solidFill>
                <a:latin typeface="Courier New"/>
              </a:rPr>
              <a:t>[</a:t>
            </a:r>
            <a:r>
              <a:rPr lang="en-US" sz="1050" spc="-1" dirty="0" err="1">
                <a:solidFill>
                  <a:srgbClr val="FFFFFF"/>
                </a:solidFill>
                <a:latin typeface="Courier New"/>
              </a:rPr>
              <a:t>msg.num,c</a:t>
            </a:r>
            <a:r>
              <a:rPr lang="en-US" sz="1050" spc="-1" dirty="0">
                <a:solidFill>
                  <a:srgbClr val="FFFFFF"/>
                </a:solidFill>
                <a:latin typeface="Courier New"/>
              </a:rPr>
              <a:t>(2,3)]) </a:t>
            </a:r>
            <a:r>
              <a:rPr lang="en-US" sz="1050" spc="-1" dirty="0">
                <a:solidFill>
                  <a:srgbClr val="FFFF00"/>
                </a:solidFill>
                <a:latin typeface="Courier New"/>
              </a:rPr>
              <a:t># start-end nodes of message</a:t>
            </a:r>
          </a:p>
          <a:p>
            <a:pPr>
              <a:lnSpc>
                <a:spcPct val="100000"/>
              </a:lnSpc>
            </a:pPr>
            <a:endParaRPr lang="en-US" sz="1050" spc="-1" dirty="0">
              <a:solidFill>
                <a:srgbClr val="FFFFFF"/>
              </a:solidFill>
              <a:latin typeface="Courier New"/>
            </a:endParaRP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msg.info</a:t>
            </a:r>
            <a:r>
              <a:rPr lang="en-US" sz="1050" spc="-1" dirty="0">
                <a:solidFill>
                  <a:srgbClr val="FFFFFF"/>
                </a:solidFill>
                <a:latin typeface="Courier New"/>
              </a:rPr>
              <a:t> &lt;- </a:t>
            </a:r>
            <a:r>
              <a:rPr lang="en-US" sz="1050" spc="-1" dirty="0" err="1">
                <a:solidFill>
                  <a:srgbClr val="FFFFFF"/>
                </a:solidFill>
                <a:latin typeface="Courier New"/>
              </a:rPr>
              <a:t>pass.message</a:t>
            </a:r>
            <a:r>
              <a:rPr lang="en-US" sz="1050" spc="-1" dirty="0">
                <a:solidFill>
                  <a:srgbClr val="FFFFFF"/>
                </a:solidFill>
                <a:latin typeface="Courier New"/>
              </a:rPr>
              <a:t>(</a:t>
            </a:r>
            <a:r>
              <a:rPr lang="en-US" sz="1050" spc="-1" dirty="0" err="1">
                <a:solidFill>
                  <a:srgbClr val="FFFFFF"/>
                </a:solidFill>
                <a:latin typeface="Courier New"/>
              </a:rPr>
              <a:t>start.node</a:t>
            </a:r>
            <a:r>
              <a:rPr lang="en-US" sz="1050" spc="-1" dirty="0">
                <a:solidFill>
                  <a:srgbClr val="FFFFFF"/>
                </a:solidFill>
                <a:latin typeface="Courier New"/>
              </a:rPr>
              <a:t> = </a:t>
            </a:r>
            <a:r>
              <a:rPr lang="en-US" sz="1050" spc="-1" dirty="0" err="1">
                <a:solidFill>
                  <a:srgbClr val="FFFFFF"/>
                </a:solidFill>
                <a:latin typeface="Courier New"/>
              </a:rPr>
              <a:t>msg.nd.nmes</a:t>
            </a:r>
            <a:r>
              <a:rPr lang="en-US" sz="1050" spc="-1" dirty="0">
                <a:solidFill>
                  <a:srgbClr val="FFFFFF"/>
                </a:solidFill>
                <a:latin typeface="Courier New"/>
              </a:rPr>
              <a:t>[1],</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end.node</a:t>
            </a:r>
            <a:r>
              <a:rPr lang="en-US" sz="1050" spc="-1" dirty="0">
                <a:solidFill>
                  <a:srgbClr val="FFFFFF"/>
                </a:solidFill>
                <a:latin typeface="Courier New"/>
              </a:rPr>
              <a:t>   = </a:t>
            </a:r>
            <a:r>
              <a:rPr lang="en-US" sz="1050" spc="-1" dirty="0" err="1">
                <a:solidFill>
                  <a:srgbClr val="FFFFFF"/>
                </a:solidFill>
                <a:latin typeface="Courier New"/>
              </a:rPr>
              <a:t>msg.nd.nmes</a:t>
            </a:r>
            <a:r>
              <a:rPr lang="en-US" sz="1050" spc="-1" dirty="0">
                <a:solidFill>
                  <a:srgbClr val="FFFFFF"/>
                </a:solidFill>
                <a:latin typeface="Courier New"/>
              </a:rPr>
              <a:t>[2],</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factor.graph</a:t>
            </a:r>
            <a:r>
              <a:rPr lang="en-US" sz="1050" spc="-1" dirty="0">
                <a:solidFill>
                  <a:srgbClr val="FFFFFF"/>
                </a:solidFill>
                <a:latin typeface="Courier New"/>
              </a:rPr>
              <a:t> = </a:t>
            </a:r>
            <a:r>
              <a:rPr lang="en-US" sz="1050" spc="-1" dirty="0" err="1">
                <a:solidFill>
                  <a:srgbClr val="FFFFFF"/>
                </a:solidFill>
                <a:latin typeface="Courier New"/>
              </a:rPr>
              <a:t>pwfg</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pots.list</a:t>
            </a:r>
            <a:r>
              <a:rPr lang="en-US" sz="1050" spc="-1" dirty="0">
                <a:solidFill>
                  <a:srgbClr val="FFFFFF"/>
                </a:solidFill>
                <a:latin typeface="Courier New"/>
              </a:rPr>
              <a:t>  = </a:t>
            </a:r>
            <a:r>
              <a:rPr lang="en-US" sz="1050" spc="-1" dirty="0" err="1">
                <a:solidFill>
                  <a:srgbClr val="FFFFFF"/>
                </a:solidFill>
                <a:latin typeface="Courier New"/>
              </a:rPr>
              <a:t>all.pots</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mailboxes.list</a:t>
            </a:r>
            <a:r>
              <a:rPr lang="en-US" sz="1050" spc="-1" dirty="0">
                <a:solidFill>
                  <a:srgbClr val="FFFFFF"/>
                </a:solidFill>
                <a:latin typeface="Courier New"/>
              </a:rPr>
              <a:t> = </a:t>
            </a:r>
            <a:r>
              <a:rPr lang="en-US" sz="1050" spc="-1" dirty="0" err="1">
                <a:solidFill>
                  <a:srgbClr val="FFFFFF"/>
                </a:solidFill>
                <a:latin typeface="Courier New"/>
              </a:rPr>
              <a:t>msg.bxs</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printQ</a:t>
            </a:r>
            <a:r>
              <a:rPr lang="en-US" sz="1050" spc="-1" dirty="0">
                <a:solidFill>
                  <a:srgbClr val="FFFFFF"/>
                </a:solidFill>
                <a:latin typeface="Courier New"/>
              </a:rPr>
              <a:t> = F)</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msg.bxs</a:t>
            </a:r>
            <a:r>
              <a:rPr lang="en-US" sz="1050" spc="-1" dirty="0">
                <a:solidFill>
                  <a:srgbClr val="FFFFFF"/>
                </a:solidFill>
                <a:latin typeface="Courier New"/>
              </a:rPr>
              <a:t>[[</a:t>
            </a:r>
            <a:r>
              <a:rPr lang="en-US" sz="1050" spc="-1" dirty="0" err="1">
                <a:solidFill>
                  <a:srgbClr val="FFFFFF"/>
                </a:solidFill>
                <a:latin typeface="Courier New"/>
              </a:rPr>
              <a:t>msg.info$mailbox.idx</a:t>
            </a:r>
            <a:r>
              <a:rPr lang="en-US" sz="1050" spc="-1" dirty="0">
                <a:solidFill>
                  <a:srgbClr val="FFFFFF"/>
                </a:solidFill>
                <a:latin typeface="Courier New"/>
              </a:rPr>
              <a:t>]] &lt;- </a:t>
            </a:r>
            <a:r>
              <a:rPr lang="en-US" sz="1050" spc="-1" dirty="0" err="1">
                <a:solidFill>
                  <a:srgbClr val="FFFFFF"/>
                </a:solidFill>
                <a:latin typeface="Courier New"/>
              </a:rPr>
              <a:t>msg.info$message</a:t>
            </a:r>
            <a:endParaRPr lang="en-US" sz="1050" spc="-1" dirty="0">
              <a:solidFill>
                <a:srgbClr val="FFFFFF"/>
              </a:solidFill>
              <a:latin typeface="Courier New"/>
            </a:endParaRPr>
          </a:p>
          <a:p>
            <a:pPr>
              <a:lnSpc>
                <a:spcPct val="100000"/>
              </a:lnSpc>
            </a:pPr>
            <a:r>
              <a:rPr lang="en-US" sz="1050" spc="-1" dirty="0">
                <a:solidFill>
                  <a:srgbClr val="FFFFFF"/>
                </a:solidFill>
                <a:latin typeface="Courier New"/>
              </a:rPr>
              <a:t>  }</a:t>
            </a:r>
          </a:p>
          <a:p>
            <a:pPr>
              <a:lnSpc>
                <a:spcPct val="100000"/>
              </a:lnSpc>
            </a:pPr>
            <a:r>
              <a:rPr lang="en-US" sz="1050" spc="-1" dirty="0">
                <a:solidFill>
                  <a:srgbClr val="FFFFFF"/>
                </a:solidFill>
                <a:latin typeface="Courier New"/>
              </a:rPr>
              <a:t>  print(paste(</a:t>
            </a:r>
            <a:r>
              <a:rPr lang="en-US" sz="1050" spc="-1" dirty="0">
                <a:solidFill>
                  <a:srgbClr val="00B050"/>
                </a:solidFill>
                <a:latin typeface="Courier New"/>
              </a:rPr>
              <a:t>"===== Loopy iteration:"</a:t>
            </a:r>
            <a:r>
              <a:rPr lang="en-US" sz="1050" spc="-1" dirty="0">
                <a:solidFill>
                  <a:srgbClr val="FFFFFF"/>
                </a:solidFill>
                <a:latin typeface="Courier New"/>
              </a:rPr>
              <a:t>, </a:t>
            </a:r>
            <a:r>
              <a:rPr lang="en-US" sz="1050" spc="-1" dirty="0" err="1">
                <a:solidFill>
                  <a:srgbClr val="FFFFFF"/>
                </a:solidFill>
                <a:latin typeface="Courier New"/>
              </a:rPr>
              <a:t>iter</a:t>
            </a:r>
            <a:r>
              <a:rPr lang="en-US" sz="1050" spc="-1" dirty="0">
                <a:solidFill>
                  <a:srgbClr val="FFFFFF"/>
                </a:solidFill>
                <a:latin typeface="Courier New"/>
              </a:rPr>
              <a:t>, </a:t>
            </a:r>
            <a:r>
              <a:rPr lang="en-US" sz="1050" spc="-1" dirty="0">
                <a:solidFill>
                  <a:srgbClr val="00B050"/>
                </a:solidFill>
                <a:latin typeface="Courier New"/>
              </a:rPr>
              <a:t>"done ====="</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a:t>
            </a:r>
          </a:p>
          <a:p>
            <a:pPr>
              <a:lnSpc>
                <a:spcPct val="100000"/>
              </a:lnSpc>
            </a:pPr>
            <a:r>
              <a:rPr lang="en-US" sz="1050" spc="-1" dirty="0" err="1">
                <a:solidFill>
                  <a:srgbClr val="FFFFFF"/>
                </a:solidFill>
                <a:latin typeface="Courier New"/>
              </a:rPr>
              <a:t>msg.bxs</a:t>
            </a:r>
            <a:endParaRPr lang="en-US" sz="1050" spc="-1" dirty="0">
              <a:solidFill>
                <a:srgbClr val="FFFFFF"/>
              </a:solidFill>
              <a:latin typeface="Courier New"/>
            </a:endParaRPr>
          </a:p>
        </p:txBody>
      </p:sp>
      <p:pic>
        <p:nvPicPr>
          <p:cNvPr id="7" name="Picture 6">
            <a:extLst>
              <a:ext uri="{FF2B5EF4-FFF2-40B4-BE49-F238E27FC236}">
                <a16:creationId xmlns:a16="http://schemas.microsoft.com/office/drawing/2014/main" id="{965BDF83-57CC-C948-BDB4-71F6D82F29F9}"/>
              </a:ext>
            </a:extLst>
          </p:cNvPr>
          <p:cNvPicPr>
            <a:picLocks noChangeAspect="1"/>
          </p:cNvPicPr>
          <p:nvPr/>
        </p:nvPicPr>
        <p:blipFill>
          <a:blip r:embed="rId2"/>
          <a:stretch>
            <a:fillRect/>
          </a:stretch>
        </p:blipFill>
        <p:spPr>
          <a:xfrm>
            <a:off x="5077182" y="890389"/>
            <a:ext cx="2473778" cy="2464372"/>
          </a:xfrm>
          <a:prstGeom prst="rect">
            <a:avLst/>
          </a:prstGeom>
        </p:spPr>
      </p:pic>
    </p:spTree>
    <p:extLst>
      <p:ext uri="{BB962C8B-B14F-4D97-AF65-F5344CB8AC3E}">
        <p14:creationId xmlns:p14="http://schemas.microsoft.com/office/powerpoint/2010/main" val="268637420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D6C9E70A-244A-B741-AF6F-C457A58CC7E0}"/>
              </a:ext>
            </a:extLst>
          </p:cNvPr>
          <p:cNvSpPr/>
          <p:nvPr/>
        </p:nvSpPr>
        <p:spPr>
          <a:xfrm>
            <a:off x="93760" y="1592518"/>
            <a:ext cx="7408214" cy="4107727"/>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a:lnSpc>
                <a:spcPct val="100000"/>
              </a:lnSpc>
            </a:pPr>
            <a:r>
              <a:rPr lang="en-US" sz="1050" spc="-1" dirty="0">
                <a:solidFill>
                  <a:srgbClr val="FFFF00"/>
                </a:solidFill>
                <a:latin typeface="Courier New"/>
              </a:rPr>
              <a:t># Get exact marginals to check against:</a:t>
            </a:r>
          </a:p>
          <a:p>
            <a:pPr>
              <a:lnSpc>
                <a:spcPct val="100000"/>
              </a:lnSpc>
            </a:pPr>
            <a:r>
              <a:rPr lang="en-US" sz="1050" spc="-1" dirty="0" err="1">
                <a:solidFill>
                  <a:srgbClr val="FFFFFF"/>
                </a:solidFill>
                <a:latin typeface="Courier New"/>
              </a:rPr>
              <a:t>all.marginals</a:t>
            </a:r>
            <a:r>
              <a:rPr lang="en-US" sz="1050" spc="-1" dirty="0">
                <a:solidFill>
                  <a:srgbClr val="FFFFFF"/>
                </a:solidFill>
                <a:latin typeface="Courier New"/>
              </a:rPr>
              <a:t> &lt;- </a:t>
            </a:r>
            <a:r>
              <a:rPr lang="en-US" sz="1050" spc="-1" dirty="0" err="1">
                <a:solidFill>
                  <a:srgbClr val="FFFFFF"/>
                </a:solidFill>
                <a:latin typeface="Courier New"/>
              </a:rPr>
              <a:t>infer.exact</a:t>
            </a:r>
            <a:r>
              <a:rPr lang="en-US" sz="1050" spc="-1" dirty="0">
                <a:solidFill>
                  <a:srgbClr val="FFFFFF"/>
                </a:solidFill>
                <a:latin typeface="Courier New"/>
              </a:rPr>
              <a:t>(km)</a:t>
            </a:r>
          </a:p>
          <a:p>
            <a:pPr>
              <a:lnSpc>
                <a:spcPct val="100000"/>
              </a:lnSpc>
            </a:pPr>
            <a:r>
              <a:rPr lang="en-US" sz="1050" spc="-1" dirty="0" err="1">
                <a:solidFill>
                  <a:srgbClr val="FFFFFF"/>
                </a:solidFill>
                <a:latin typeface="Courier New"/>
              </a:rPr>
              <a:t>all.marginals</a:t>
            </a:r>
            <a:endParaRPr lang="en-US" sz="1050" spc="-1" dirty="0">
              <a:solidFill>
                <a:srgbClr val="FFFFFF"/>
              </a:solidFill>
              <a:latin typeface="Courier New"/>
            </a:endParaRPr>
          </a:p>
          <a:p>
            <a:pPr>
              <a:lnSpc>
                <a:spcPct val="100000"/>
              </a:lnSpc>
            </a:pPr>
            <a:endParaRPr lang="en-US" sz="1050" spc="-1" dirty="0">
              <a:solidFill>
                <a:srgbClr val="FFFFFF"/>
              </a:solidFill>
              <a:latin typeface="Courier New"/>
            </a:endParaRPr>
          </a:p>
          <a:p>
            <a:pPr>
              <a:lnSpc>
                <a:spcPct val="100000"/>
              </a:lnSpc>
            </a:pPr>
            <a:r>
              <a:rPr lang="en-US" sz="1050" spc="-1" dirty="0">
                <a:solidFill>
                  <a:srgbClr val="FFFF00"/>
                </a:solidFill>
                <a:latin typeface="Courier New"/>
              </a:rPr>
              <a:t># Node marginals</a:t>
            </a:r>
          </a:p>
          <a:p>
            <a:pPr>
              <a:lnSpc>
                <a:spcPct val="100000"/>
              </a:lnSpc>
            </a:pPr>
            <a:r>
              <a:rPr lang="en-US" sz="1050" spc="-1" dirty="0">
                <a:solidFill>
                  <a:srgbClr val="FFFFFF"/>
                </a:solidFill>
                <a:latin typeface="Courier New"/>
              </a:rPr>
              <a:t>for(</a:t>
            </a:r>
            <a:r>
              <a:rPr lang="en-US" sz="1050" spc="-1" dirty="0" err="1">
                <a:solidFill>
                  <a:srgbClr val="FFFFFF"/>
                </a:solidFill>
                <a:latin typeface="Courier New"/>
              </a:rPr>
              <a:t>i</a:t>
            </a:r>
            <a:r>
              <a:rPr lang="en-US" sz="1050" spc="-1" dirty="0">
                <a:solidFill>
                  <a:srgbClr val="FFFFFF"/>
                </a:solidFill>
                <a:latin typeface="Courier New"/>
              </a:rPr>
              <a:t> in 1:length(</a:t>
            </a:r>
            <a:r>
              <a:rPr lang="en-US" sz="1050" spc="-1" dirty="0" err="1">
                <a:solidFill>
                  <a:srgbClr val="FFFFFF"/>
                </a:solidFill>
                <a:latin typeface="Courier New"/>
              </a:rPr>
              <a:t>nd.nms</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ndm</a:t>
            </a:r>
            <a:r>
              <a:rPr lang="en-US" sz="1050" spc="-1" dirty="0">
                <a:solidFill>
                  <a:srgbClr val="FFFFFF"/>
                </a:solidFill>
                <a:latin typeface="Courier New"/>
              </a:rPr>
              <a:t> &lt;- </a:t>
            </a:r>
            <a:r>
              <a:rPr lang="en-US" sz="1050" spc="-1" dirty="0" err="1">
                <a:solidFill>
                  <a:srgbClr val="FFFFFF"/>
                </a:solidFill>
                <a:latin typeface="Courier New"/>
              </a:rPr>
              <a:t>node.marginal</a:t>
            </a:r>
            <a:r>
              <a:rPr lang="en-US" sz="1050" spc="-1" dirty="0">
                <a:solidFill>
                  <a:srgbClr val="FFFFFF"/>
                </a:solidFill>
                <a:latin typeface="Courier New"/>
              </a:rPr>
              <a:t>(</a:t>
            </a:r>
            <a:r>
              <a:rPr lang="en-US" sz="1050" spc="-1" dirty="0" err="1">
                <a:solidFill>
                  <a:srgbClr val="FFFFFF"/>
                </a:solidFill>
                <a:latin typeface="Courier New"/>
              </a:rPr>
              <a:t>nd.nms</a:t>
            </a:r>
            <a:r>
              <a:rPr lang="en-US" sz="1050" spc="-1" dirty="0">
                <a:solidFill>
                  <a:srgbClr val="FFFFFF"/>
                </a:solidFill>
                <a:latin typeface="Courier New"/>
              </a:rPr>
              <a:t>[</a:t>
            </a:r>
            <a:r>
              <a:rPr lang="en-US" sz="1050" spc="-1" dirty="0" err="1">
                <a:solidFill>
                  <a:srgbClr val="FFFFFF"/>
                </a:solidFill>
                <a:latin typeface="Courier New"/>
              </a:rPr>
              <a:t>i</a:t>
            </a:r>
            <a:r>
              <a:rPr lang="en-US" sz="1050" spc="-1" dirty="0">
                <a:solidFill>
                  <a:srgbClr val="FFFFFF"/>
                </a:solidFill>
                <a:latin typeface="Courier New"/>
              </a:rPr>
              <a:t>], </a:t>
            </a:r>
            <a:r>
              <a:rPr lang="en-US" sz="1050" spc="-1" dirty="0" err="1">
                <a:solidFill>
                  <a:srgbClr val="FFFFFF"/>
                </a:solidFill>
                <a:latin typeface="Courier New"/>
              </a:rPr>
              <a:t>pwfg</a:t>
            </a:r>
            <a:r>
              <a:rPr lang="en-US" sz="1050" spc="-1" dirty="0">
                <a:solidFill>
                  <a:srgbClr val="FFFFFF"/>
                </a:solidFill>
                <a:latin typeface="Courier New"/>
              </a:rPr>
              <a:t>, </a:t>
            </a:r>
            <a:r>
              <a:rPr lang="en-US" sz="1050" spc="-1" dirty="0" err="1">
                <a:solidFill>
                  <a:srgbClr val="FFFFFF"/>
                </a:solidFill>
                <a:latin typeface="Courier New"/>
              </a:rPr>
              <a:t>msg.bxs</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print(paste0(</a:t>
            </a:r>
            <a:r>
              <a:rPr lang="en-US" sz="1050" spc="-1" dirty="0">
                <a:solidFill>
                  <a:srgbClr val="00B050"/>
                </a:solidFill>
                <a:latin typeface="Courier New"/>
              </a:rPr>
              <a:t>"bel("</a:t>
            </a:r>
            <a:r>
              <a:rPr lang="en-US" sz="1050" spc="-1" dirty="0">
                <a:solidFill>
                  <a:srgbClr val="FFFFFF"/>
                </a:solidFill>
                <a:latin typeface="Courier New"/>
              </a:rPr>
              <a:t>,</a:t>
            </a:r>
            <a:r>
              <a:rPr lang="en-US" sz="1050" spc="-1" dirty="0" err="1">
                <a:solidFill>
                  <a:srgbClr val="FFFFFF"/>
                </a:solidFill>
                <a:latin typeface="Courier New"/>
              </a:rPr>
              <a:t>nd.nms</a:t>
            </a:r>
            <a:r>
              <a:rPr lang="en-US" sz="1050" spc="-1" dirty="0">
                <a:solidFill>
                  <a:srgbClr val="FFFFFF"/>
                </a:solidFill>
                <a:latin typeface="Courier New"/>
              </a:rPr>
              <a:t>[</a:t>
            </a:r>
            <a:r>
              <a:rPr lang="en-US" sz="1050" spc="-1" dirty="0" err="1">
                <a:solidFill>
                  <a:srgbClr val="FFFFFF"/>
                </a:solidFill>
                <a:latin typeface="Courier New"/>
              </a:rPr>
              <a:t>i</a:t>
            </a:r>
            <a:r>
              <a:rPr lang="en-US" sz="1050" spc="-1" dirty="0">
                <a:solidFill>
                  <a:srgbClr val="FFFFFF"/>
                </a:solidFill>
                <a:latin typeface="Courier New"/>
              </a:rPr>
              <a:t>],</a:t>
            </a:r>
            <a:r>
              <a:rPr lang="en-US" sz="1050" spc="-1" dirty="0">
                <a:solidFill>
                  <a:srgbClr val="00B050"/>
                </a:solidFill>
                <a:latin typeface="Courier New"/>
              </a:rPr>
              <a:t>"):"</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print(</a:t>
            </a:r>
            <a:r>
              <a:rPr lang="en-US" sz="1050" spc="-1" dirty="0" err="1">
                <a:solidFill>
                  <a:srgbClr val="FFFFFF"/>
                </a:solidFill>
                <a:latin typeface="Courier New"/>
              </a:rPr>
              <a:t>ndm</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print(round(</a:t>
            </a:r>
            <a:r>
              <a:rPr lang="en-US" sz="1050" spc="-1" dirty="0" err="1">
                <a:solidFill>
                  <a:srgbClr val="FFFFFF"/>
                </a:solidFill>
                <a:latin typeface="Courier New"/>
              </a:rPr>
              <a:t>ndm</a:t>
            </a:r>
            <a:r>
              <a:rPr lang="en-US" sz="1050" spc="-1" dirty="0">
                <a:solidFill>
                  <a:srgbClr val="FFFFFF"/>
                </a:solidFill>
                <a:latin typeface="Courier New"/>
              </a:rPr>
              <a:t> - </a:t>
            </a:r>
            <a:r>
              <a:rPr lang="en-US" sz="1050" spc="-1" dirty="0" err="1">
                <a:solidFill>
                  <a:srgbClr val="FFFFFF"/>
                </a:solidFill>
                <a:latin typeface="Courier New"/>
              </a:rPr>
              <a:t>all.marginals$node.bel</a:t>
            </a:r>
            <a:r>
              <a:rPr lang="en-US" sz="1050" spc="-1" dirty="0">
                <a:solidFill>
                  <a:srgbClr val="FFFFFF"/>
                </a:solidFill>
                <a:latin typeface="Courier New"/>
              </a:rPr>
              <a:t>[</a:t>
            </a:r>
            <a:r>
              <a:rPr lang="en-US" sz="1050" spc="-1" dirty="0" err="1">
                <a:solidFill>
                  <a:srgbClr val="FFFFFF"/>
                </a:solidFill>
                <a:latin typeface="Courier New"/>
              </a:rPr>
              <a:t>i</a:t>
            </a:r>
            <a:r>
              <a:rPr lang="en-US" sz="1050" spc="-1" dirty="0">
                <a:solidFill>
                  <a:srgbClr val="FFFFFF"/>
                </a:solidFill>
                <a:latin typeface="Courier New"/>
              </a:rPr>
              <a:t>,], 3)) </a:t>
            </a:r>
            <a:r>
              <a:rPr lang="en-US" sz="1050" spc="-1" dirty="0">
                <a:solidFill>
                  <a:srgbClr val="FFFF00"/>
                </a:solidFill>
                <a:latin typeface="Courier New"/>
              </a:rPr>
              <a:t># Diffs = about 0??</a:t>
            </a:r>
          </a:p>
          <a:p>
            <a:pPr>
              <a:lnSpc>
                <a:spcPct val="100000"/>
              </a:lnSpc>
            </a:pPr>
            <a:r>
              <a:rPr lang="en-US" sz="1050" spc="-1" dirty="0">
                <a:solidFill>
                  <a:srgbClr val="FFFFFF"/>
                </a:solidFill>
                <a:latin typeface="Courier New"/>
              </a:rPr>
              <a:t>  print(</a:t>
            </a:r>
            <a:r>
              <a:rPr lang="en-US" sz="1050" spc="-1" dirty="0">
                <a:solidFill>
                  <a:srgbClr val="00B050"/>
                </a:solidFill>
                <a:latin typeface="Courier New"/>
              </a:rPr>
              <a:t>"=================================="</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a:t>
            </a:r>
          </a:p>
          <a:p>
            <a:pPr>
              <a:lnSpc>
                <a:spcPct val="100000"/>
              </a:lnSpc>
            </a:pPr>
            <a:endParaRPr lang="en-US" sz="1050" spc="-1" dirty="0">
              <a:solidFill>
                <a:srgbClr val="FFFFFF"/>
              </a:solidFill>
              <a:latin typeface="Courier New"/>
            </a:endParaRPr>
          </a:p>
          <a:p>
            <a:pPr>
              <a:lnSpc>
                <a:spcPct val="100000"/>
              </a:lnSpc>
            </a:pPr>
            <a:endParaRPr lang="en-US" sz="1050" spc="-1" dirty="0">
              <a:solidFill>
                <a:srgbClr val="FFFFFF"/>
              </a:solidFill>
              <a:latin typeface="Courier New"/>
            </a:endParaRPr>
          </a:p>
          <a:p>
            <a:pPr>
              <a:lnSpc>
                <a:spcPct val="100000"/>
              </a:lnSpc>
            </a:pPr>
            <a:r>
              <a:rPr lang="en-US" sz="1050" spc="-1" dirty="0">
                <a:solidFill>
                  <a:srgbClr val="00B050"/>
                </a:solidFill>
                <a:latin typeface="Courier New"/>
              </a:rPr>
              <a:t># Edge marginals</a:t>
            </a:r>
          </a:p>
          <a:p>
            <a:pPr>
              <a:lnSpc>
                <a:spcPct val="100000"/>
              </a:lnSpc>
            </a:pPr>
            <a:r>
              <a:rPr lang="en-US" sz="1050" spc="-1" dirty="0">
                <a:solidFill>
                  <a:srgbClr val="FFFFFF"/>
                </a:solidFill>
                <a:latin typeface="Courier New"/>
              </a:rPr>
              <a:t>for(</a:t>
            </a:r>
            <a:r>
              <a:rPr lang="en-US" sz="1050" spc="-1" dirty="0" err="1">
                <a:solidFill>
                  <a:srgbClr val="FFFFFF"/>
                </a:solidFill>
                <a:latin typeface="Courier New"/>
              </a:rPr>
              <a:t>i</a:t>
            </a:r>
            <a:r>
              <a:rPr lang="en-US" sz="1050" spc="-1" dirty="0">
                <a:solidFill>
                  <a:srgbClr val="FFFFFF"/>
                </a:solidFill>
                <a:latin typeface="Courier New"/>
              </a:rPr>
              <a:t> in 1:nrow(</a:t>
            </a:r>
            <a:r>
              <a:rPr lang="en-US" sz="1050" spc="-1" dirty="0" err="1">
                <a:solidFill>
                  <a:srgbClr val="FFFFFF"/>
                </a:solidFill>
                <a:latin typeface="Courier New"/>
              </a:rPr>
              <a:t>km$edges</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lnd</a:t>
            </a:r>
            <a:r>
              <a:rPr lang="en-US" sz="1050" spc="-1" dirty="0">
                <a:solidFill>
                  <a:srgbClr val="FFFFFF"/>
                </a:solidFill>
                <a:latin typeface="Courier New"/>
              </a:rPr>
              <a:t> &lt;- </a:t>
            </a:r>
            <a:r>
              <a:rPr lang="en-US" sz="1050" spc="-1" dirty="0" err="1">
                <a:solidFill>
                  <a:srgbClr val="FFFFFF"/>
                </a:solidFill>
                <a:latin typeface="Courier New"/>
              </a:rPr>
              <a:t>nd.nms</a:t>
            </a:r>
            <a:r>
              <a:rPr lang="en-US" sz="1050" spc="-1" dirty="0">
                <a:solidFill>
                  <a:srgbClr val="FFFFFF"/>
                </a:solidFill>
                <a:latin typeface="Courier New"/>
              </a:rPr>
              <a:t>[</a:t>
            </a:r>
            <a:r>
              <a:rPr lang="en-US" sz="1050" spc="-1" dirty="0" err="1">
                <a:solidFill>
                  <a:srgbClr val="FFFFFF"/>
                </a:solidFill>
                <a:latin typeface="Courier New"/>
              </a:rPr>
              <a:t>km$edges</a:t>
            </a:r>
            <a:r>
              <a:rPr lang="en-US" sz="1050" spc="-1" dirty="0">
                <a:solidFill>
                  <a:srgbClr val="FFFFFF"/>
                </a:solidFill>
                <a:latin typeface="Courier New"/>
              </a:rPr>
              <a:t>[i,1]]</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rnd</a:t>
            </a:r>
            <a:r>
              <a:rPr lang="en-US" sz="1050" spc="-1" dirty="0">
                <a:solidFill>
                  <a:srgbClr val="FFFFFF"/>
                </a:solidFill>
                <a:latin typeface="Courier New"/>
              </a:rPr>
              <a:t> &lt;- </a:t>
            </a:r>
            <a:r>
              <a:rPr lang="en-US" sz="1050" spc="-1" dirty="0" err="1">
                <a:solidFill>
                  <a:srgbClr val="FFFFFF"/>
                </a:solidFill>
                <a:latin typeface="Courier New"/>
              </a:rPr>
              <a:t>nd.nms</a:t>
            </a:r>
            <a:r>
              <a:rPr lang="en-US" sz="1050" spc="-1" dirty="0">
                <a:solidFill>
                  <a:srgbClr val="FFFFFF"/>
                </a:solidFill>
                <a:latin typeface="Courier New"/>
              </a:rPr>
              <a:t>[</a:t>
            </a:r>
            <a:r>
              <a:rPr lang="en-US" sz="1050" spc="-1" dirty="0" err="1">
                <a:solidFill>
                  <a:srgbClr val="FFFFFF"/>
                </a:solidFill>
                <a:latin typeface="Courier New"/>
              </a:rPr>
              <a:t>km$edges</a:t>
            </a:r>
            <a:r>
              <a:rPr lang="en-US" sz="1050" spc="-1" dirty="0">
                <a:solidFill>
                  <a:srgbClr val="FFFFFF"/>
                </a:solidFill>
                <a:latin typeface="Courier New"/>
              </a:rPr>
              <a:t>[i,2]]</a:t>
            </a:r>
          </a:p>
          <a:p>
            <a:pPr>
              <a:lnSpc>
                <a:spcPct val="100000"/>
              </a:lnSpc>
            </a:pPr>
            <a:r>
              <a:rPr lang="en-US" sz="1050" spc="-1" dirty="0">
                <a:solidFill>
                  <a:srgbClr val="FFFFFF"/>
                </a:solidFill>
                <a:latin typeface="Courier New"/>
              </a:rPr>
              <a:t>  print(paste0(</a:t>
            </a:r>
            <a:r>
              <a:rPr lang="en-US" sz="1050" spc="-1" dirty="0">
                <a:solidFill>
                  <a:srgbClr val="00B050"/>
                </a:solidFill>
                <a:latin typeface="Courier New"/>
              </a:rPr>
              <a:t>"bel("</a:t>
            </a:r>
            <a:r>
              <a:rPr lang="en-US" sz="1050" spc="-1" dirty="0">
                <a:solidFill>
                  <a:srgbClr val="FFFFFF"/>
                </a:solidFill>
                <a:latin typeface="Courier New"/>
              </a:rPr>
              <a:t>,</a:t>
            </a:r>
            <a:r>
              <a:rPr lang="en-US" sz="1050" spc="-1" dirty="0" err="1">
                <a:solidFill>
                  <a:srgbClr val="FFFFFF"/>
                </a:solidFill>
                <a:latin typeface="Courier New"/>
              </a:rPr>
              <a:t>lnd</a:t>
            </a:r>
            <a:r>
              <a:rPr lang="en-US" sz="1050" spc="-1" dirty="0">
                <a:solidFill>
                  <a:srgbClr val="FFFFFF"/>
                </a:solidFill>
                <a:latin typeface="Courier New"/>
              </a:rPr>
              <a:t>,</a:t>
            </a:r>
            <a:r>
              <a:rPr lang="en-US" sz="1050" spc="-1" dirty="0">
                <a:solidFill>
                  <a:srgbClr val="00B050"/>
                </a:solidFill>
                <a:latin typeface="Courier New"/>
              </a:rPr>
              <a:t>","</a:t>
            </a:r>
            <a:r>
              <a:rPr lang="en-US" sz="1050" spc="-1" dirty="0">
                <a:solidFill>
                  <a:srgbClr val="FFFFFF"/>
                </a:solidFill>
                <a:latin typeface="Courier New"/>
              </a:rPr>
              <a:t>,</a:t>
            </a:r>
            <a:r>
              <a:rPr lang="en-US" sz="1050" spc="-1" dirty="0" err="1">
                <a:solidFill>
                  <a:srgbClr val="FFFFFF"/>
                </a:solidFill>
                <a:latin typeface="Courier New"/>
              </a:rPr>
              <a:t>rnd</a:t>
            </a:r>
            <a:r>
              <a:rPr lang="en-US" sz="1050" spc="-1" dirty="0">
                <a:solidFill>
                  <a:srgbClr val="FFFFFF"/>
                </a:solidFill>
                <a:latin typeface="Courier New"/>
              </a:rPr>
              <a:t>,</a:t>
            </a:r>
            <a:r>
              <a:rPr lang="en-US" sz="1050" spc="-1" dirty="0">
                <a:solidFill>
                  <a:srgbClr val="00B050"/>
                </a:solidFill>
                <a:latin typeface="Courier New"/>
              </a:rPr>
              <a:t>"):"</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edgm</a:t>
            </a:r>
            <a:r>
              <a:rPr lang="en-US" sz="1050" spc="-1" dirty="0">
                <a:solidFill>
                  <a:srgbClr val="FFFFFF"/>
                </a:solidFill>
                <a:latin typeface="Courier New"/>
              </a:rPr>
              <a:t> &lt;- </a:t>
            </a:r>
            <a:r>
              <a:rPr lang="en-US" sz="1050" spc="-1" dirty="0" err="1">
                <a:solidFill>
                  <a:srgbClr val="FFFFFF"/>
                </a:solidFill>
                <a:latin typeface="Courier New"/>
              </a:rPr>
              <a:t>edge.marginal</a:t>
            </a:r>
            <a:r>
              <a:rPr lang="en-US" sz="1050" spc="-1" dirty="0">
                <a:solidFill>
                  <a:srgbClr val="FFFFFF"/>
                </a:solidFill>
                <a:latin typeface="Courier New"/>
              </a:rPr>
              <a:t>(</a:t>
            </a:r>
            <a:r>
              <a:rPr lang="en-US" sz="1050" spc="-1" dirty="0" err="1">
                <a:solidFill>
                  <a:srgbClr val="FFFFFF"/>
                </a:solidFill>
                <a:latin typeface="Courier New"/>
              </a:rPr>
              <a:t>v.start.node</a:t>
            </a:r>
            <a:r>
              <a:rPr lang="en-US" sz="1050" spc="-1" dirty="0">
                <a:solidFill>
                  <a:srgbClr val="FFFFFF"/>
                </a:solidFill>
                <a:latin typeface="Courier New"/>
              </a:rPr>
              <a:t> = </a:t>
            </a:r>
            <a:r>
              <a:rPr lang="en-US" sz="1050" spc="-1" dirty="0" err="1">
                <a:solidFill>
                  <a:srgbClr val="FFFFFF"/>
                </a:solidFill>
                <a:latin typeface="Courier New"/>
              </a:rPr>
              <a:t>lnd</a:t>
            </a:r>
            <a:r>
              <a:rPr lang="en-US" sz="1050" spc="-1" dirty="0">
                <a:solidFill>
                  <a:srgbClr val="FFFFFF"/>
                </a:solidFill>
                <a:latin typeface="Courier New"/>
              </a:rPr>
              <a:t>, </a:t>
            </a:r>
            <a:r>
              <a:rPr lang="en-US" sz="1050" spc="-1" dirty="0" err="1">
                <a:solidFill>
                  <a:srgbClr val="FFFFFF"/>
                </a:solidFill>
                <a:latin typeface="Courier New"/>
              </a:rPr>
              <a:t>v.end.node</a:t>
            </a:r>
            <a:r>
              <a:rPr lang="en-US" sz="1050" spc="-1" dirty="0">
                <a:solidFill>
                  <a:srgbClr val="FFFFFF"/>
                </a:solidFill>
                <a:latin typeface="Courier New"/>
              </a:rPr>
              <a:t> = </a:t>
            </a:r>
            <a:r>
              <a:rPr lang="en-US" sz="1050" spc="-1" dirty="0" err="1">
                <a:solidFill>
                  <a:srgbClr val="FFFFFF"/>
                </a:solidFill>
                <a:latin typeface="Courier New"/>
              </a:rPr>
              <a:t>rnd</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a:t>
            </a:r>
            <a:r>
              <a:rPr lang="en-US" sz="1050" spc="-1" dirty="0" err="1">
                <a:solidFill>
                  <a:srgbClr val="FFFFFF"/>
                </a:solidFill>
                <a:latin typeface="Courier New"/>
              </a:rPr>
              <a:t>factor.graph</a:t>
            </a:r>
            <a:r>
              <a:rPr lang="en-US" sz="1050" spc="-1" dirty="0">
                <a:solidFill>
                  <a:srgbClr val="FFFFFF"/>
                </a:solidFill>
                <a:latin typeface="Courier New"/>
              </a:rPr>
              <a:t> = </a:t>
            </a:r>
            <a:r>
              <a:rPr lang="en-US" sz="1050" spc="-1" dirty="0" err="1">
                <a:solidFill>
                  <a:srgbClr val="FFFFFF"/>
                </a:solidFill>
                <a:latin typeface="Courier New"/>
              </a:rPr>
              <a:t>pwfg</a:t>
            </a:r>
            <a:r>
              <a:rPr lang="en-US" sz="1050" spc="-1" dirty="0">
                <a:solidFill>
                  <a:srgbClr val="FFFFFF"/>
                </a:solidFill>
                <a:latin typeface="Courier New"/>
              </a:rPr>
              <a:t>, </a:t>
            </a:r>
            <a:r>
              <a:rPr lang="en-US" sz="1050" spc="-1" dirty="0" err="1">
                <a:solidFill>
                  <a:srgbClr val="FFFFFF"/>
                </a:solidFill>
                <a:latin typeface="Courier New"/>
              </a:rPr>
              <a:t>pots.list</a:t>
            </a:r>
            <a:r>
              <a:rPr lang="en-US" sz="1050" spc="-1" dirty="0">
                <a:solidFill>
                  <a:srgbClr val="FFFFFF"/>
                </a:solidFill>
                <a:latin typeface="Courier New"/>
              </a:rPr>
              <a:t> = </a:t>
            </a:r>
            <a:r>
              <a:rPr lang="en-US" sz="1050" spc="-1" dirty="0" err="1">
                <a:solidFill>
                  <a:srgbClr val="FFFFFF"/>
                </a:solidFill>
                <a:latin typeface="Courier New"/>
              </a:rPr>
              <a:t>all.pots</a:t>
            </a:r>
            <a:r>
              <a:rPr lang="en-US" sz="1050" spc="-1" dirty="0">
                <a:solidFill>
                  <a:srgbClr val="FFFFFF"/>
                </a:solidFill>
                <a:latin typeface="Courier New"/>
              </a:rPr>
              <a:t>, </a:t>
            </a:r>
            <a:r>
              <a:rPr lang="en-US" sz="1050" spc="-1" dirty="0" err="1">
                <a:solidFill>
                  <a:srgbClr val="FFFFFF"/>
                </a:solidFill>
                <a:latin typeface="Courier New"/>
              </a:rPr>
              <a:t>mailbox.list</a:t>
            </a:r>
            <a:r>
              <a:rPr lang="en-US" sz="1050" spc="-1" dirty="0">
                <a:solidFill>
                  <a:srgbClr val="FFFFFF"/>
                </a:solidFill>
                <a:latin typeface="Courier New"/>
              </a:rPr>
              <a:t> = </a:t>
            </a:r>
            <a:r>
              <a:rPr lang="en-US" sz="1050" spc="-1" dirty="0" err="1">
                <a:solidFill>
                  <a:srgbClr val="FFFFFF"/>
                </a:solidFill>
                <a:latin typeface="Courier New"/>
              </a:rPr>
              <a:t>msg.bxs</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print(</a:t>
            </a:r>
            <a:r>
              <a:rPr lang="en-US" sz="1050" spc="-1" dirty="0" err="1">
                <a:solidFill>
                  <a:srgbClr val="FFFFFF"/>
                </a:solidFill>
                <a:latin typeface="Courier New"/>
              </a:rPr>
              <a:t>edgm</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  print(round(</a:t>
            </a:r>
            <a:r>
              <a:rPr lang="en-US" sz="1050" spc="-1" dirty="0" err="1">
                <a:solidFill>
                  <a:srgbClr val="FFFFFF"/>
                </a:solidFill>
                <a:latin typeface="Courier New"/>
              </a:rPr>
              <a:t>edgm</a:t>
            </a:r>
            <a:r>
              <a:rPr lang="en-US" sz="1050" spc="-1" dirty="0">
                <a:solidFill>
                  <a:srgbClr val="FFFFFF"/>
                </a:solidFill>
                <a:latin typeface="Courier New"/>
              </a:rPr>
              <a:t> - </a:t>
            </a:r>
            <a:r>
              <a:rPr lang="en-US" sz="1050" spc="-1" dirty="0" err="1">
                <a:solidFill>
                  <a:srgbClr val="FFFFFF"/>
                </a:solidFill>
                <a:latin typeface="Courier New"/>
              </a:rPr>
              <a:t>all.marginals$edge.bel</a:t>
            </a:r>
            <a:r>
              <a:rPr lang="en-US" sz="1050" spc="-1" dirty="0">
                <a:solidFill>
                  <a:srgbClr val="FFFFFF"/>
                </a:solidFill>
                <a:latin typeface="Courier New"/>
              </a:rPr>
              <a:t>[[</a:t>
            </a:r>
            <a:r>
              <a:rPr lang="en-US" sz="1050" spc="-1" dirty="0" err="1">
                <a:solidFill>
                  <a:srgbClr val="FFFFFF"/>
                </a:solidFill>
                <a:latin typeface="Courier New"/>
              </a:rPr>
              <a:t>i</a:t>
            </a:r>
            <a:r>
              <a:rPr lang="en-US" sz="1050" spc="-1" dirty="0">
                <a:solidFill>
                  <a:srgbClr val="FFFFFF"/>
                </a:solidFill>
                <a:latin typeface="Courier New"/>
              </a:rPr>
              <a:t>]], 3)) </a:t>
            </a:r>
            <a:r>
              <a:rPr lang="en-US" sz="1050" spc="-1" dirty="0">
                <a:solidFill>
                  <a:srgbClr val="FFFF00"/>
                </a:solidFill>
                <a:latin typeface="Courier New"/>
              </a:rPr>
              <a:t># Diffs = about 0??</a:t>
            </a:r>
          </a:p>
          <a:p>
            <a:pPr>
              <a:lnSpc>
                <a:spcPct val="100000"/>
              </a:lnSpc>
            </a:pPr>
            <a:r>
              <a:rPr lang="en-US" sz="1050" spc="-1" dirty="0">
                <a:solidFill>
                  <a:srgbClr val="FFFFFF"/>
                </a:solidFill>
                <a:latin typeface="Courier New"/>
              </a:rPr>
              <a:t>  print(</a:t>
            </a:r>
            <a:r>
              <a:rPr lang="en-US" sz="1050" spc="-1" dirty="0">
                <a:solidFill>
                  <a:srgbClr val="00B050"/>
                </a:solidFill>
                <a:latin typeface="Courier New"/>
              </a:rPr>
              <a:t>"=================================="</a:t>
            </a:r>
            <a:r>
              <a:rPr lang="en-US" sz="1050" spc="-1" dirty="0">
                <a:solidFill>
                  <a:srgbClr val="FFFFFF"/>
                </a:solidFill>
                <a:latin typeface="Courier New"/>
              </a:rPr>
              <a:t>)</a:t>
            </a:r>
          </a:p>
          <a:p>
            <a:pPr>
              <a:lnSpc>
                <a:spcPct val="100000"/>
              </a:lnSpc>
            </a:pPr>
            <a:r>
              <a:rPr lang="en-US" sz="1050" spc="-1" dirty="0">
                <a:solidFill>
                  <a:srgbClr val="FFFFFF"/>
                </a:solidFill>
                <a:latin typeface="Courier New"/>
              </a:rPr>
              <a:t>}</a:t>
            </a:r>
          </a:p>
        </p:txBody>
      </p:sp>
      <p:pic>
        <p:nvPicPr>
          <p:cNvPr id="4" name="Picture 3">
            <a:extLst>
              <a:ext uri="{FF2B5EF4-FFF2-40B4-BE49-F238E27FC236}">
                <a16:creationId xmlns:a16="http://schemas.microsoft.com/office/drawing/2014/main" id="{2D1BF0F7-4A9B-8040-BA60-BFFDB59681E1}"/>
              </a:ext>
            </a:extLst>
          </p:cNvPr>
          <p:cNvPicPr>
            <a:picLocks noChangeAspect="1"/>
          </p:cNvPicPr>
          <p:nvPr/>
        </p:nvPicPr>
        <p:blipFill>
          <a:blip r:embed="rId2"/>
          <a:stretch>
            <a:fillRect/>
          </a:stretch>
        </p:blipFill>
        <p:spPr>
          <a:xfrm>
            <a:off x="5090728" y="3520131"/>
            <a:ext cx="2356820" cy="1374293"/>
          </a:xfrm>
          <a:prstGeom prst="rect">
            <a:avLst/>
          </a:prstGeom>
        </p:spPr>
      </p:pic>
      <p:pic>
        <p:nvPicPr>
          <p:cNvPr id="5" name="Picture 4">
            <a:extLst>
              <a:ext uri="{FF2B5EF4-FFF2-40B4-BE49-F238E27FC236}">
                <a16:creationId xmlns:a16="http://schemas.microsoft.com/office/drawing/2014/main" id="{F11430A0-24B8-0042-9430-5C12812A39F9}"/>
              </a:ext>
            </a:extLst>
          </p:cNvPr>
          <p:cNvPicPr>
            <a:picLocks noChangeAspect="1"/>
          </p:cNvPicPr>
          <p:nvPr/>
        </p:nvPicPr>
        <p:blipFill>
          <a:blip r:embed="rId3"/>
          <a:stretch>
            <a:fillRect/>
          </a:stretch>
        </p:blipFill>
        <p:spPr>
          <a:xfrm>
            <a:off x="7447548" y="857250"/>
            <a:ext cx="1696453" cy="3069772"/>
          </a:xfrm>
          <a:prstGeom prst="rect">
            <a:avLst/>
          </a:prstGeom>
        </p:spPr>
      </p:pic>
      <p:sp>
        <p:nvSpPr>
          <p:cNvPr id="8" name="Rectangle 7">
            <a:extLst>
              <a:ext uri="{FF2B5EF4-FFF2-40B4-BE49-F238E27FC236}">
                <a16:creationId xmlns:a16="http://schemas.microsoft.com/office/drawing/2014/main" id="{9D975A37-CECD-5846-8CC7-1AA4C3043F9B}"/>
              </a:ext>
            </a:extLst>
          </p:cNvPr>
          <p:cNvSpPr/>
          <p:nvPr/>
        </p:nvSpPr>
        <p:spPr>
          <a:xfrm>
            <a:off x="7587699" y="4598042"/>
            <a:ext cx="1470577" cy="1223412"/>
          </a:xfrm>
          <a:prstGeom prst="rect">
            <a:avLst/>
          </a:prstGeom>
        </p:spPr>
        <p:txBody>
          <a:bodyPr wrap="square">
            <a:spAutoFit/>
          </a:bodyPr>
          <a:lstStyle/>
          <a:p>
            <a:r>
              <a:rPr lang="en-US" sz="1050" spc="-1" dirty="0">
                <a:solidFill>
                  <a:srgbClr val="000000"/>
                </a:solidFill>
                <a:latin typeface="Times New Roman"/>
              </a:rPr>
              <a:t>Not exact agreement with exact marginals, but loopy BP will often (but not always) produce decent approximations for the beliefs</a:t>
            </a:r>
            <a:endParaRPr lang="en-US" sz="1050" dirty="0"/>
          </a:p>
        </p:txBody>
      </p:sp>
      <p:cxnSp>
        <p:nvCxnSpPr>
          <p:cNvPr id="9" name="Straight Arrow Connector 8">
            <a:extLst>
              <a:ext uri="{FF2B5EF4-FFF2-40B4-BE49-F238E27FC236}">
                <a16:creationId xmlns:a16="http://schemas.microsoft.com/office/drawing/2014/main" id="{4066686B-C0D8-2B4F-A155-8587574D6F1C}"/>
              </a:ext>
            </a:extLst>
          </p:cNvPr>
          <p:cNvCxnSpPr>
            <a:cxnSpLocks/>
          </p:cNvCxnSpPr>
          <p:nvPr/>
        </p:nvCxnSpPr>
        <p:spPr>
          <a:xfrm flipV="1">
            <a:off x="8173811" y="3927022"/>
            <a:ext cx="0" cy="700596"/>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2B58230-1824-6D4A-AF5D-DE7950B258A4}"/>
              </a:ext>
            </a:extLst>
          </p:cNvPr>
          <p:cNvCxnSpPr>
            <a:cxnSpLocks/>
          </p:cNvCxnSpPr>
          <p:nvPr/>
        </p:nvCxnSpPr>
        <p:spPr>
          <a:xfrm flipH="1" flipV="1">
            <a:off x="6843032" y="4327864"/>
            <a:ext cx="1330779" cy="29159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79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2A5C0D-5C72-40CB-8480-8F10DBCA76AE}"/>
              </a:ext>
            </a:extLst>
          </p:cNvPr>
          <p:cNvSpPr txBox="1"/>
          <p:nvPr/>
        </p:nvSpPr>
        <p:spPr>
          <a:xfrm>
            <a:off x="1324957" y="2844225"/>
            <a:ext cx="6494085" cy="584775"/>
          </a:xfrm>
          <a:prstGeom prst="rect">
            <a:avLst/>
          </a:prstGeom>
          <a:noFill/>
        </p:spPr>
        <p:txBody>
          <a:bodyPr wrap="none" rtlCol="0">
            <a:spAutoFit/>
          </a:bodyPr>
          <a:lstStyle/>
          <a:p>
            <a:r>
              <a:rPr lang="en-US" sz="3200" dirty="0"/>
              <a:t>Beneath Here I’m still working on it</a:t>
            </a:r>
          </a:p>
        </p:txBody>
      </p:sp>
    </p:spTree>
    <p:extLst>
      <p:ext uri="{BB962C8B-B14F-4D97-AF65-F5344CB8AC3E}">
        <p14:creationId xmlns:p14="http://schemas.microsoft.com/office/powerpoint/2010/main" val="43052372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74A4EF-9CEC-4DC1-83C4-90ED3B0A2CB0}"/>
              </a:ext>
            </a:extLst>
          </p:cNvPr>
          <p:cNvSpPr txBox="1"/>
          <p:nvPr/>
        </p:nvSpPr>
        <p:spPr>
          <a:xfrm flipH="1">
            <a:off x="328612" y="1825943"/>
            <a:ext cx="8129587" cy="4524315"/>
          </a:xfrm>
          <a:prstGeom prst="rect">
            <a:avLst/>
          </a:prstGeom>
          <a:noFill/>
        </p:spPr>
        <p:txBody>
          <a:bodyPr wrap="square" rtlCol="0">
            <a:spAutoFit/>
          </a:bodyPr>
          <a:lstStyle/>
          <a:p>
            <a:pPr algn="ctr"/>
            <a:r>
              <a:rPr lang="en-US" sz="3600" dirty="0"/>
              <a:t>Gibbs sampling, Conditional energy</a:t>
            </a:r>
          </a:p>
          <a:p>
            <a:pPr algn="ctr"/>
            <a:r>
              <a:rPr lang="en-US" sz="3600" dirty="0"/>
              <a:t>Free Energy, Z, </a:t>
            </a:r>
            <a:r>
              <a:rPr lang="en-US" sz="3600" dirty="0" err="1"/>
              <a:t>Yedidia</a:t>
            </a:r>
            <a:r>
              <a:rPr lang="en-US" sz="3600" dirty="0"/>
              <a:t>??</a:t>
            </a:r>
          </a:p>
          <a:p>
            <a:pPr algn="ctr"/>
            <a:r>
              <a:rPr lang="en-US" sz="3600" dirty="0"/>
              <a:t>Model (graph) Building from Data</a:t>
            </a:r>
          </a:p>
          <a:p>
            <a:pPr algn="ctr"/>
            <a:r>
              <a:rPr lang="en-US" sz="3600" dirty="0" err="1"/>
              <a:t>gRim</a:t>
            </a:r>
            <a:endParaRPr lang="en-US" sz="3600" dirty="0"/>
          </a:p>
          <a:p>
            <a:pPr algn="ctr"/>
            <a:r>
              <a:rPr lang="en-US" sz="3600" dirty="0"/>
              <a:t>Graphical lasso</a:t>
            </a:r>
          </a:p>
          <a:p>
            <a:pPr algn="ctr"/>
            <a:r>
              <a:rPr lang="en-US" sz="3600" dirty="0" err="1"/>
              <a:t>MLE,Bayes</a:t>
            </a:r>
            <a:r>
              <a:rPr lang="en-US" sz="3600" dirty="0"/>
              <a:t> pair tests</a:t>
            </a:r>
          </a:p>
          <a:p>
            <a:pPr algn="ctr"/>
            <a:r>
              <a:rPr lang="en-US" sz="3600" dirty="0"/>
              <a:t>Sprites??</a:t>
            </a:r>
          </a:p>
          <a:p>
            <a:pPr algn="ctr"/>
            <a:r>
              <a:rPr lang="en-US" sz="3600" dirty="0"/>
              <a:t>Conditional Independence</a:t>
            </a:r>
            <a:endParaRPr lang="en-US" dirty="0"/>
          </a:p>
        </p:txBody>
      </p:sp>
    </p:spTree>
    <p:extLst>
      <p:ext uri="{BB962C8B-B14F-4D97-AF65-F5344CB8AC3E}">
        <p14:creationId xmlns:p14="http://schemas.microsoft.com/office/powerpoint/2010/main" val="279665474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74A4EF-9CEC-4DC1-83C4-90ED3B0A2CB0}"/>
              </a:ext>
            </a:extLst>
          </p:cNvPr>
          <p:cNvSpPr txBox="1"/>
          <p:nvPr/>
        </p:nvSpPr>
        <p:spPr>
          <a:xfrm flipH="1">
            <a:off x="328612" y="1825943"/>
            <a:ext cx="8129587" cy="1200329"/>
          </a:xfrm>
          <a:prstGeom prst="rect">
            <a:avLst/>
          </a:prstGeom>
          <a:noFill/>
        </p:spPr>
        <p:txBody>
          <a:bodyPr wrap="square" rtlCol="0">
            <a:spAutoFit/>
          </a:bodyPr>
          <a:lstStyle/>
          <a:p>
            <a:pPr algn="ctr"/>
            <a:r>
              <a:rPr lang="en-US" sz="3600" dirty="0"/>
              <a:t>Predictive accuracy and Model Comparison</a:t>
            </a:r>
            <a:endParaRPr lang="en-US" dirty="0"/>
          </a:p>
        </p:txBody>
      </p:sp>
    </p:spTree>
    <p:extLst>
      <p:ext uri="{BB962C8B-B14F-4D97-AF65-F5344CB8AC3E}">
        <p14:creationId xmlns:p14="http://schemas.microsoft.com/office/powerpoint/2010/main" val="870270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ustomShape 1"/>
          <p:cNvSpPr/>
          <p:nvPr/>
        </p:nvSpPr>
        <p:spPr>
          <a:xfrm>
            <a:off x="665640" y="534240"/>
            <a:ext cx="779976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A short hand, but explicitly parameterized way to write the probability distribution is thus:</a:t>
            </a:r>
            <a:endParaRPr lang="en-US" sz="2200" b="0" strike="noStrike" spc="-1">
              <a:latin typeface="Arial"/>
            </a:endParaRPr>
          </a:p>
        </p:txBody>
      </p:sp>
      <p:pic>
        <p:nvPicPr>
          <p:cNvPr id="328" name="Picture 2"/>
          <p:cNvPicPr/>
          <p:nvPr/>
        </p:nvPicPr>
        <p:blipFill>
          <a:blip r:embed="rId2"/>
          <a:stretch/>
        </p:blipFill>
        <p:spPr>
          <a:xfrm>
            <a:off x="3447360" y="1522440"/>
            <a:ext cx="2325600" cy="651600"/>
          </a:xfrm>
          <a:prstGeom prst="rect">
            <a:avLst/>
          </a:prstGeom>
          <a:ln>
            <a:noFill/>
          </a:ln>
        </p:spPr>
      </p:pic>
      <p:sp>
        <p:nvSpPr>
          <p:cNvPr id="329" name="CustomShape 2"/>
          <p:cNvSpPr/>
          <p:nvPr/>
        </p:nvSpPr>
        <p:spPr>
          <a:xfrm>
            <a:off x="1292760" y="2521080"/>
            <a:ext cx="779976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dirty="0">
                <a:solidFill>
                  <a:srgbClr val="000000"/>
                </a:solidFill>
                <a:latin typeface="Times New Roman"/>
              </a:rPr>
              <a:t>In physics this is usually called a Boltzmann distribution*. In statistics and machine learning it is usually referred to as a Gibbs distribution</a:t>
            </a:r>
            <a:endParaRPr lang="en-US" sz="2000" b="0" strike="noStrike" spc="-1" dirty="0">
              <a:latin typeface="Arial"/>
            </a:endParaRPr>
          </a:p>
        </p:txBody>
      </p:sp>
      <p:sp>
        <p:nvSpPr>
          <p:cNvPr id="330" name="CustomShape 3"/>
          <p:cNvSpPr/>
          <p:nvPr/>
        </p:nvSpPr>
        <p:spPr>
          <a:xfrm>
            <a:off x="665640" y="4687200"/>
            <a:ext cx="779976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In order to really be able to use Pr(</a:t>
            </a:r>
            <a:r>
              <a:rPr lang="en-US" sz="2200" b="1" strike="noStrike" spc="-1">
                <a:solidFill>
                  <a:srgbClr val="000000"/>
                </a:solidFill>
                <a:latin typeface="Times New Roman"/>
              </a:rPr>
              <a:t>X</a:t>
            </a:r>
            <a:r>
              <a:rPr lang="en-US" sz="2200" b="0" strike="noStrike" spc="-1">
                <a:solidFill>
                  <a:srgbClr val="000000"/>
                </a:solidFill>
                <a:latin typeface="Times New Roman"/>
              </a:rPr>
              <a:t>), we need to know the partition function </a:t>
            </a:r>
            <a:r>
              <a:rPr lang="en-US" sz="2200" b="0" i="1" strike="noStrike" spc="-1">
                <a:solidFill>
                  <a:srgbClr val="000000"/>
                </a:solidFill>
                <a:latin typeface="Times New Roman"/>
              </a:rPr>
              <a:t>Z</a:t>
            </a:r>
            <a:r>
              <a:rPr lang="en-US" sz="2200" b="0" strike="noStrike" spc="-1">
                <a:solidFill>
                  <a:srgbClr val="000000"/>
                </a:solidFill>
                <a:latin typeface="Times New Roman"/>
              </a:rPr>
              <a:t>.</a:t>
            </a:r>
            <a:endParaRPr lang="en-US" sz="2200" b="0" strike="noStrike" spc="-1">
              <a:latin typeface="Arial"/>
            </a:endParaRPr>
          </a:p>
        </p:txBody>
      </p:sp>
      <p:sp>
        <p:nvSpPr>
          <p:cNvPr id="331" name="CustomShape 4"/>
          <p:cNvSpPr/>
          <p:nvPr/>
        </p:nvSpPr>
        <p:spPr>
          <a:xfrm>
            <a:off x="1290960" y="3443040"/>
            <a:ext cx="779976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Since </a:t>
            </a:r>
            <a:r>
              <a:rPr lang="en-US" sz="2000" b="0" i="1" strike="noStrike" spc="-1">
                <a:solidFill>
                  <a:srgbClr val="000000"/>
                </a:solidFill>
                <a:latin typeface="Times New Roman"/>
              </a:rPr>
              <a:t>E</a:t>
            </a:r>
            <a:r>
              <a:rPr lang="en-US" sz="2000" b="0" strike="noStrike" spc="-1">
                <a:solidFill>
                  <a:srgbClr val="000000"/>
                </a:solidFill>
                <a:latin typeface="Times New Roman"/>
              </a:rPr>
              <a:t>(</a:t>
            </a:r>
            <a:r>
              <a:rPr lang="en-US" sz="2000" b="1" strike="noStrike" spc="-1">
                <a:solidFill>
                  <a:srgbClr val="000000"/>
                </a:solidFill>
                <a:latin typeface="Times New Roman"/>
              </a:rPr>
              <a:t>X</a:t>
            </a:r>
            <a:r>
              <a:rPr lang="en-US" sz="2000" b="0" strike="noStrike" spc="-1">
                <a:solidFill>
                  <a:srgbClr val="000000"/>
                </a:solidFill>
                <a:latin typeface="Times New Roman"/>
              </a:rPr>
              <a:t>) only contains up to two-body terms, this is also called a </a:t>
            </a:r>
            <a:r>
              <a:rPr lang="en-US" sz="2000" b="1" strike="noStrike" spc="-1">
                <a:solidFill>
                  <a:srgbClr val="000000"/>
                </a:solidFill>
                <a:latin typeface="Times New Roman"/>
              </a:rPr>
              <a:t>pair-wise Markov random field</a:t>
            </a:r>
            <a:r>
              <a:rPr lang="en-US" sz="2000" b="0" strike="noStrike" spc="-1">
                <a:solidFill>
                  <a:srgbClr val="000000"/>
                </a:solidFill>
                <a:latin typeface="Times New Roman"/>
              </a:rPr>
              <a:t>.</a:t>
            </a:r>
            <a:endParaRPr lang="en-US" sz="2000" b="0" strike="noStrike" spc="-1">
              <a:latin typeface="Arial"/>
            </a:endParaRPr>
          </a:p>
        </p:txBody>
      </p:sp>
      <p:pic>
        <p:nvPicPr>
          <p:cNvPr id="332" name="Picture 3"/>
          <p:cNvPicPr/>
          <p:nvPr/>
        </p:nvPicPr>
        <p:blipFill>
          <a:blip r:embed="rId3"/>
          <a:stretch/>
        </p:blipFill>
        <p:spPr>
          <a:xfrm>
            <a:off x="3572640" y="6311160"/>
            <a:ext cx="1991520" cy="394200"/>
          </a:xfrm>
          <a:prstGeom prst="rect">
            <a:avLst/>
          </a:prstGeom>
          <a:ln>
            <a:noFill/>
          </a:ln>
        </p:spPr>
      </p:pic>
      <p:sp>
        <p:nvSpPr>
          <p:cNvPr id="333" name="CustomShape 5"/>
          <p:cNvSpPr/>
          <p:nvPr/>
        </p:nvSpPr>
        <p:spPr>
          <a:xfrm>
            <a:off x="1058760" y="5582160"/>
            <a:ext cx="7799760" cy="7160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dirty="0">
                <a:solidFill>
                  <a:srgbClr val="000000"/>
                </a:solidFill>
                <a:latin typeface="Times New Roman"/>
              </a:rPr>
              <a:t>The un-normalized part is a product of potential terms (</a:t>
            </a:r>
            <a:r>
              <a:rPr lang="en-US" sz="2000" b="1" strike="noStrike" spc="-1" dirty="0" err="1">
                <a:solidFill>
                  <a:srgbClr val="000000"/>
                </a:solidFill>
                <a:latin typeface="Times New Roman"/>
              </a:rPr>
              <a:t>prodPot</a:t>
            </a:r>
            <a:r>
              <a:rPr lang="en-US" sz="2000" b="1" strike="noStrike" spc="-1" dirty="0">
                <a:solidFill>
                  <a:srgbClr val="000000"/>
                </a:solidFill>
                <a:latin typeface="Times New Roman"/>
              </a:rPr>
              <a:t>**</a:t>
            </a:r>
            <a:r>
              <a:rPr lang="en-US" sz="2000" b="0" strike="noStrike" spc="-1" dirty="0">
                <a:solidFill>
                  <a:srgbClr val="000000"/>
                </a:solidFill>
                <a:latin typeface="Times New Roman"/>
              </a:rPr>
              <a:t>) and is often written as:</a:t>
            </a:r>
            <a:endParaRPr lang="en-US" sz="2000" b="0" strike="noStrike" spc="-1" dirty="0">
              <a:latin typeface="Arial"/>
            </a:endParaRPr>
          </a:p>
        </p:txBody>
      </p:sp>
      <p:sp>
        <p:nvSpPr>
          <p:cNvPr id="2" name="TextBox 1">
            <a:extLst>
              <a:ext uri="{FF2B5EF4-FFF2-40B4-BE49-F238E27FC236}">
                <a16:creationId xmlns:a16="http://schemas.microsoft.com/office/drawing/2014/main" id="{FAA7C2C3-52D9-4D58-B68E-AB0C21CE32A8}"/>
              </a:ext>
            </a:extLst>
          </p:cNvPr>
          <p:cNvSpPr txBox="1"/>
          <p:nvPr/>
        </p:nvSpPr>
        <p:spPr>
          <a:xfrm>
            <a:off x="7099200" y="6150987"/>
            <a:ext cx="1991520"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**In physics, </a:t>
            </a:r>
            <a:r>
              <a:rPr lang="en-US" sz="1200" dirty="0" err="1">
                <a:latin typeface="Times New Roman" panose="02020603050405020304" pitchFamily="18" charset="0"/>
                <a:cs typeface="Times New Roman" panose="02020603050405020304" pitchFamily="18" charset="0"/>
              </a:rPr>
              <a:t>prodPots</a:t>
            </a:r>
            <a:r>
              <a:rPr lang="en-US" sz="1200" dirty="0">
                <a:latin typeface="Times New Roman" panose="02020603050405020304" pitchFamily="18" charset="0"/>
                <a:cs typeface="Times New Roman" panose="02020603050405020304" pitchFamily="18" charset="0"/>
              </a:rPr>
              <a:t> are called Boltzmann weights and Boltzmann factors</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6326104-0A99-594D-9896-5E07269991B5}"/>
              </a:ext>
            </a:extLst>
          </p:cNvPr>
          <p:cNvSpPr txBox="1"/>
          <p:nvPr/>
        </p:nvSpPr>
        <p:spPr>
          <a:xfrm>
            <a:off x="6103348" y="954514"/>
            <a:ext cx="2964496" cy="1569660"/>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*In the Boltzmann distribution, the (not shown) constant term -</a:t>
            </a:r>
            <a:r>
              <a:rPr lang="en-US" sz="1200" dirty="0">
                <a:latin typeface="Symbol" pitchFamily="2" charset="2"/>
                <a:cs typeface="Times New Roman" panose="02020603050405020304" pitchFamily="18" charset="0"/>
              </a:rPr>
              <a:t>b</a:t>
            </a:r>
            <a:r>
              <a:rPr lang="en-US" sz="1200" dirty="0">
                <a:latin typeface="Times New Roman" panose="02020603050405020304" pitchFamily="18" charset="0"/>
                <a:cs typeface="Times New Roman" panose="02020603050405020304" pitchFamily="18" charset="0"/>
              </a:rPr>
              <a:t> usually appears. I’ve implicitly set </a:t>
            </a:r>
            <a:r>
              <a:rPr lang="en-US" sz="1200" dirty="0">
                <a:latin typeface="Symbol" pitchFamily="2" charset="2"/>
                <a:cs typeface="Times New Roman" panose="02020603050405020304" pitchFamily="18" charset="0"/>
              </a:rPr>
              <a:t>b</a:t>
            </a:r>
            <a:r>
              <a:rPr lang="en-US" sz="1200" dirty="0">
                <a:latin typeface="Times New Roman" panose="02020603050405020304" pitchFamily="18" charset="0"/>
                <a:cs typeface="Times New Roman" panose="02020603050405020304" pitchFamily="18" charset="0"/>
              </a:rPr>
              <a:t> = 1. Also, since I defined the node/edge energies as log potentials instead of negative log potentials the minus sign goes away. This is the opposite convention from physics but cuts down on minus signs in formulas down stream.</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repl">
                                        <p:cTn id="7" dur="500" fill="hold"/>
                                        <p:tgtEl>
                                          <p:spTgt spid="329"/>
                                        </p:tgtEl>
                                        <p:attrNameLst>
                                          <p:attrName>ppt_x</p:attrName>
                                        </p:attrNameLst>
                                      </p:cBhvr>
                                      <p:tavLst>
                                        <p:tav tm="0">
                                          <p:val>
                                            <p:strVal val="#ppt_x"/>
                                          </p:val>
                                        </p:tav>
                                        <p:tav tm="100000">
                                          <p:val>
                                            <p:strVal val="#ppt_x"/>
                                          </p:val>
                                        </p:tav>
                                      </p:tavLst>
                                    </p:anim>
                                    <p:anim calcmode="lin" valueType="num">
                                      <p:cBhvr additive="repl">
                                        <p:cTn id="8" dur="500" fill="hold"/>
                                        <p:tgtEl>
                                          <p:spTgt spid="3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1"/>
                                        </p:tgtEl>
                                        <p:attrNameLst>
                                          <p:attrName>style.visibility</p:attrName>
                                        </p:attrNameLst>
                                      </p:cBhvr>
                                      <p:to>
                                        <p:strVal val="visible"/>
                                      </p:to>
                                    </p:set>
                                    <p:anim calcmode="lin" valueType="num">
                                      <p:cBhvr additive="repl">
                                        <p:cTn id="17" dur="500" fill="hold"/>
                                        <p:tgtEl>
                                          <p:spTgt spid="331"/>
                                        </p:tgtEl>
                                        <p:attrNameLst>
                                          <p:attrName>ppt_x</p:attrName>
                                        </p:attrNameLst>
                                      </p:cBhvr>
                                      <p:tavLst>
                                        <p:tav tm="0">
                                          <p:val>
                                            <p:strVal val="#ppt_x"/>
                                          </p:val>
                                        </p:tav>
                                        <p:tav tm="100000">
                                          <p:val>
                                            <p:strVal val="#ppt_x"/>
                                          </p:val>
                                        </p:tav>
                                      </p:tavLst>
                                    </p:anim>
                                    <p:anim calcmode="lin" valueType="num">
                                      <p:cBhvr additive="repl">
                                        <p:cTn id="18" dur="500" fill="hold"/>
                                        <p:tgtEl>
                                          <p:spTgt spid="3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30"/>
                                        </p:tgtEl>
                                        <p:attrNameLst>
                                          <p:attrName>style.visibility</p:attrName>
                                        </p:attrNameLst>
                                      </p:cBhvr>
                                      <p:to>
                                        <p:strVal val="visible"/>
                                      </p:to>
                                    </p:set>
                                    <p:anim calcmode="lin" valueType="num">
                                      <p:cBhvr additive="repl">
                                        <p:cTn id="23" dur="500" fill="hold"/>
                                        <p:tgtEl>
                                          <p:spTgt spid="330"/>
                                        </p:tgtEl>
                                        <p:attrNameLst>
                                          <p:attrName>ppt_x</p:attrName>
                                        </p:attrNameLst>
                                      </p:cBhvr>
                                      <p:tavLst>
                                        <p:tav tm="0">
                                          <p:val>
                                            <p:strVal val="#ppt_x"/>
                                          </p:val>
                                        </p:tav>
                                        <p:tav tm="100000">
                                          <p:val>
                                            <p:strVal val="#ppt_x"/>
                                          </p:val>
                                        </p:tav>
                                      </p:tavLst>
                                    </p:anim>
                                    <p:anim calcmode="lin" valueType="num">
                                      <p:cBhvr additive="repl">
                                        <p:cTn id="24" dur="500" fill="hold"/>
                                        <p:tgtEl>
                                          <p:spTgt spid="3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33"/>
                                        </p:tgtEl>
                                        <p:attrNameLst>
                                          <p:attrName>style.visibility</p:attrName>
                                        </p:attrNameLst>
                                      </p:cBhvr>
                                      <p:to>
                                        <p:strVal val="visible"/>
                                      </p:to>
                                    </p:set>
                                    <p:anim calcmode="lin" valueType="num">
                                      <p:cBhvr additive="repl">
                                        <p:cTn id="29" dur="500" fill="hold"/>
                                        <p:tgtEl>
                                          <p:spTgt spid="333"/>
                                        </p:tgtEl>
                                        <p:attrNameLst>
                                          <p:attrName>ppt_x</p:attrName>
                                        </p:attrNameLst>
                                      </p:cBhvr>
                                      <p:tavLst>
                                        <p:tav tm="0">
                                          <p:val>
                                            <p:strVal val="#ppt_x"/>
                                          </p:val>
                                        </p:tav>
                                        <p:tav tm="100000">
                                          <p:val>
                                            <p:strVal val="#ppt_x"/>
                                          </p:val>
                                        </p:tav>
                                      </p:tavLst>
                                    </p:anim>
                                    <p:anim calcmode="lin" valueType="num">
                                      <p:cBhvr additive="repl">
                                        <p:cTn id="30" dur="500" fill="hold"/>
                                        <p:tgtEl>
                                          <p:spTgt spid="33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32"/>
                                        </p:tgtEl>
                                        <p:attrNameLst>
                                          <p:attrName>style.visibility</p:attrName>
                                        </p:attrNameLst>
                                      </p:cBhvr>
                                      <p:to>
                                        <p:strVal val="visible"/>
                                      </p:to>
                                    </p:set>
                                    <p:anim calcmode="lin" valueType="num">
                                      <p:cBhvr additive="repl">
                                        <p:cTn id="33" dur="500" fill="hold"/>
                                        <p:tgtEl>
                                          <p:spTgt spid="332"/>
                                        </p:tgtEl>
                                        <p:attrNameLst>
                                          <p:attrName>ppt_x</p:attrName>
                                        </p:attrNameLst>
                                      </p:cBhvr>
                                      <p:tavLst>
                                        <p:tav tm="0">
                                          <p:val>
                                            <p:strVal val="#ppt_x"/>
                                          </p:val>
                                        </p:tav>
                                        <p:tav tm="100000">
                                          <p:val>
                                            <p:strVal val="#ppt_x"/>
                                          </p:val>
                                        </p:tav>
                                      </p:tavLst>
                                    </p:anim>
                                    <p:anim calcmode="lin" valueType="num">
                                      <p:cBhvr additive="repl">
                                        <p:cTn id="34" dur="500" fill="hold"/>
                                        <p:tgtEl>
                                          <p:spTgt spid="332"/>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74A4EF-9CEC-4DC1-83C4-90ED3B0A2CB0}"/>
              </a:ext>
            </a:extLst>
          </p:cNvPr>
          <p:cNvSpPr txBox="1"/>
          <p:nvPr/>
        </p:nvSpPr>
        <p:spPr>
          <a:xfrm flipH="1">
            <a:off x="328612" y="1825943"/>
            <a:ext cx="8129587" cy="1200329"/>
          </a:xfrm>
          <a:prstGeom prst="rect">
            <a:avLst/>
          </a:prstGeom>
          <a:noFill/>
        </p:spPr>
        <p:txBody>
          <a:bodyPr wrap="square" rtlCol="0">
            <a:spAutoFit/>
          </a:bodyPr>
          <a:lstStyle/>
          <a:p>
            <a:pPr algn="ctr"/>
            <a:r>
              <a:rPr lang="en-US" sz="3600" dirty="0"/>
              <a:t>Model Selection: Graph Building From Data</a:t>
            </a:r>
            <a:endParaRPr lang="en-US" dirty="0"/>
          </a:p>
        </p:txBody>
      </p:sp>
    </p:spTree>
    <p:extLst>
      <p:ext uri="{BB962C8B-B14F-4D97-AF65-F5344CB8AC3E}">
        <p14:creationId xmlns:p14="http://schemas.microsoft.com/office/powerpoint/2010/main" val="2420192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ustomShape 1"/>
          <p:cNvSpPr/>
          <p:nvPr/>
        </p:nvSpPr>
        <p:spPr>
          <a:xfrm>
            <a:off x="561240" y="2431080"/>
            <a:ext cx="7799760" cy="12229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i="1" strike="noStrike" spc="-1">
                <a:solidFill>
                  <a:srgbClr val="000000"/>
                </a:solidFill>
                <a:latin typeface="Times New Roman"/>
              </a:rPr>
              <a:t>Z</a:t>
            </a:r>
            <a:r>
              <a:rPr lang="en-US" sz="2200" b="0" strike="noStrike" spc="-1">
                <a:solidFill>
                  <a:srgbClr val="000000"/>
                </a:solidFill>
                <a:latin typeface="Times New Roman"/>
              </a:rPr>
              <a:t> </a:t>
            </a:r>
            <a:r>
              <a:rPr lang="en-US" sz="2200" b="0" i="1" u="sng" strike="noStrike" spc="-1">
                <a:solidFill>
                  <a:srgbClr val="000000"/>
                </a:solidFill>
                <a:uFillTx/>
                <a:latin typeface="Times New Roman"/>
              </a:rPr>
              <a:t>is really hard to get in general</a:t>
            </a:r>
            <a:r>
              <a:rPr lang="en-US" sz="2200" b="0" strike="noStrike" spc="-1">
                <a:solidFill>
                  <a:srgbClr val="000000"/>
                </a:solidFill>
                <a:latin typeface="Times New Roman"/>
              </a:rPr>
              <a:t> because we have to sum over all configurations </a:t>
            </a:r>
            <a:r>
              <a:rPr lang="en-US" sz="2200" b="1" strike="noStrike" spc="-1">
                <a:solidFill>
                  <a:srgbClr val="000000"/>
                </a:solidFill>
                <a:latin typeface="Times New Roman"/>
              </a:rPr>
              <a:t>X</a:t>
            </a:r>
            <a:r>
              <a:rPr lang="en-US" sz="2200" b="0" strike="noStrike" spc="-1">
                <a:solidFill>
                  <a:srgbClr val="000000"/>
                </a:solidFill>
                <a:latin typeface="Times New Roman"/>
              </a:rPr>
              <a:t>. This gets large quickly with increasing number of nodes and increasing number of node-states.</a:t>
            </a:r>
            <a:endParaRPr lang="en-US" sz="2200" b="0" strike="noStrike" spc="-1">
              <a:latin typeface="Arial"/>
            </a:endParaRPr>
          </a:p>
        </p:txBody>
      </p:sp>
      <p:pic>
        <p:nvPicPr>
          <p:cNvPr id="335" name="Picture 1"/>
          <p:cNvPicPr/>
          <p:nvPr/>
        </p:nvPicPr>
        <p:blipFill>
          <a:blip r:embed="rId2"/>
          <a:stretch/>
        </p:blipFill>
        <p:spPr>
          <a:xfrm>
            <a:off x="3213000" y="637560"/>
            <a:ext cx="2717280" cy="990360"/>
          </a:xfrm>
          <a:prstGeom prst="rect">
            <a:avLst/>
          </a:prstGeom>
          <a:ln>
            <a:noFill/>
          </a:ln>
        </p:spPr>
      </p:pic>
      <p:sp>
        <p:nvSpPr>
          <p:cNvPr id="336" name="CustomShape 2"/>
          <p:cNvSpPr/>
          <p:nvPr/>
        </p:nvSpPr>
        <p:spPr>
          <a:xfrm>
            <a:off x="970200" y="3704040"/>
            <a:ext cx="7799760" cy="17841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For an Ising-like model with 20 variables there are 2</a:t>
            </a:r>
            <a:r>
              <a:rPr lang="en-US" sz="2000" b="0" strike="noStrike" spc="-1" baseline="30000">
                <a:solidFill>
                  <a:srgbClr val="000000"/>
                </a:solidFill>
                <a:latin typeface="Times New Roman"/>
              </a:rPr>
              <a:t>20</a:t>
            </a:r>
            <a:r>
              <a:rPr lang="en-US" sz="2000" b="0" strike="noStrike" spc="-1">
                <a:solidFill>
                  <a:srgbClr val="000000"/>
                </a:solidFill>
                <a:latin typeface="Times New Roman"/>
              </a:rPr>
              <a:t> = 1048576 explicit terms in </a:t>
            </a:r>
            <a:r>
              <a:rPr lang="en-US" sz="2000" b="0" i="1" strike="noStrike" spc="-1">
                <a:solidFill>
                  <a:srgbClr val="000000"/>
                </a:solidFill>
                <a:latin typeface="Times New Roman"/>
              </a:rPr>
              <a:t>Z</a:t>
            </a:r>
            <a:r>
              <a:rPr lang="en-US" sz="2000" b="0" strike="noStrike" spc="-1">
                <a:solidFill>
                  <a:srgbClr val="000000"/>
                </a:solidFill>
                <a:latin typeface="Times New Roman"/>
              </a:rPr>
              <a:t>.</a:t>
            </a:r>
            <a:endParaRPr lang="en-US" sz="2000" b="0" strike="noStrike" spc="-1">
              <a:latin typeface="Arial"/>
            </a:endParaRPr>
          </a:p>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For a Potts-like model with 16 variables and 256 states per node (like a simple 4×4 8-bit image) there are 256</a:t>
            </a:r>
            <a:r>
              <a:rPr lang="en-US" sz="2000" b="0" strike="noStrike" spc="-1" baseline="30000">
                <a:solidFill>
                  <a:srgbClr val="000000"/>
                </a:solidFill>
                <a:latin typeface="Times New Roman"/>
              </a:rPr>
              <a:t>16</a:t>
            </a:r>
            <a:r>
              <a:rPr lang="en-US" sz="2000" b="0" strike="noStrike" spc="-1">
                <a:solidFill>
                  <a:srgbClr val="000000"/>
                </a:solidFill>
                <a:latin typeface="Times New Roman"/>
              </a:rPr>
              <a:t> = 3.402824… × 10</a:t>
            </a:r>
            <a:r>
              <a:rPr lang="en-US" sz="2000" b="0" strike="noStrike" spc="-1" baseline="30000">
                <a:solidFill>
                  <a:srgbClr val="000000"/>
                </a:solidFill>
                <a:latin typeface="Times New Roman"/>
              </a:rPr>
              <a:t>38</a:t>
            </a:r>
            <a:r>
              <a:rPr lang="en-US" sz="2000" b="0" strike="noStrike" spc="-1">
                <a:solidFill>
                  <a:srgbClr val="000000"/>
                </a:solidFill>
                <a:latin typeface="Times New Roman"/>
              </a:rPr>
              <a:t> explicit terms in </a:t>
            </a:r>
            <a:r>
              <a:rPr lang="en-US" sz="2000" b="0" i="1" strike="noStrike" spc="-1">
                <a:solidFill>
                  <a:srgbClr val="000000"/>
                </a:solidFill>
                <a:latin typeface="Times New Roman"/>
              </a:rPr>
              <a:t>Z</a:t>
            </a:r>
            <a:r>
              <a:rPr lang="en-US" sz="2000" b="0" strike="noStrike" spc="-1">
                <a:solidFill>
                  <a:srgbClr val="000000"/>
                </a:solidFill>
                <a:latin typeface="Times New Roman"/>
              </a:rPr>
              <a:t>.</a:t>
            </a:r>
            <a:endParaRPr lang="en-US" sz="2000" b="0" strike="noStrike" spc="-1">
              <a:latin typeface="Arial"/>
            </a:endParaRPr>
          </a:p>
        </p:txBody>
      </p:sp>
      <p:sp>
        <p:nvSpPr>
          <p:cNvPr id="337" name="CustomShape 3"/>
          <p:cNvSpPr/>
          <p:nvPr/>
        </p:nvSpPr>
        <p:spPr>
          <a:xfrm>
            <a:off x="561240" y="5378400"/>
            <a:ext cx="7799760" cy="14263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Luckily, if the potentials are known or can be fit, there are various approaches that take advantage the graph structure for Pr(</a:t>
            </a:r>
            <a:r>
              <a:rPr lang="en-US" sz="2200" b="1" strike="noStrike" spc="-1">
                <a:solidFill>
                  <a:srgbClr val="000000"/>
                </a:solidFill>
                <a:latin typeface="Times New Roman"/>
              </a:rPr>
              <a:t>X</a:t>
            </a:r>
            <a:r>
              <a:rPr lang="en-US" sz="2200" b="0" strike="noStrike" spc="-1">
                <a:solidFill>
                  <a:srgbClr val="000000"/>
                </a:solidFill>
                <a:latin typeface="Times New Roman"/>
              </a:rPr>
              <a:t>) which can often be used to exactly or approximately compute </a:t>
            </a:r>
            <a:r>
              <a:rPr lang="en-US" sz="2200" b="0" i="1" strike="noStrike" spc="-1">
                <a:solidFill>
                  <a:srgbClr val="000000"/>
                </a:solidFill>
                <a:latin typeface="Times New Roman"/>
              </a:rPr>
              <a:t>Z</a:t>
            </a:r>
            <a:r>
              <a:rPr lang="en-US" sz="2200" b="0" strike="noStrike" spc="-1">
                <a:solidFill>
                  <a:srgbClr val="000000"/>
                </a:solidFill>
                <a:latin typeface="Times New Roman"/>
              </a:rPr>
              <a:t>.</a:t>
            </a:r>
            <a:endParaRPr lang="en-US" sz="2200" b="0" strike="noStrike" spc="-1">
              <a:latin typeface="Arial"/>
            </a:endParaRPr>
          </a:p>
        </p:txBody>
      </p:sp>
      <p:sp>
        <p:nvSpPr>
          <p:cNvPr id="338" name="CustomShape 4"/>
          <p:cNvSpPr/>
          <p:nvPr/>
        </p:nvSpPr>
        <p:spPr>
          <a:xfrm rot="16200000">
            <a:off x="4802400" y="782640"/>
            <a:ext cx="602640" cy="2056320"/>
          </a:xfrm>
          <a:prstGeom prst="lef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39" name="CustomShape 5"/>
          <p:cNvSpPr/>
          <p:nvPr/>
        </p:nvSpPr>
        <p:spPr>
          <a:xfrm>
            <a:off x="6361560" y="1898640"/>
            <a:ext cx="17586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Sum all prodPots</a:t>
            </a:r>
            <a:endParaRPr lang="en-US" sz="1800" b="0" strike="noStrike" spc="-1">
              <a:latin typeface="Arial"/>
            </a:endParaRPr>
          </a:p>
        </p:txBody>
      </p:sp>
      <p:sp>
        <p:nvSpPr>
          <p:cNvPr id="340" name="Line 6"/>
          <p:cNvSpPr/>
          <p:nvPr/>
        </p:nvSpPr>
        <p:spPr>
          <a:xfrm>
            <a:off x="5103720" y="2111760"/>
            <a:ext cx="127224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 calcmode="lin" valueType="num">
                                      <p:cBhvr additive="repl">
                                        <p:cTn id="7" dur="500" fill="hold"/>
                                        <p:tgtEl>
                                          <p:spTgt spid="338"/>
                                        </p:tgtEl>
                                        <p:attrNameLst>
                                          <p:attrName>ppt_x</p:attrName>
                                        </p:attrNameLst>
                                      </p:cBhvr>
                                      <p:tavLst>
                                        <p:tav tm="0">
                                          <p:val>
                                            <p:strVal val="#ppt_x"/>
                                          </p:val>
                                        </p:tav>
                                        <p:tav tm="100000">
                                          <p:val>
                                            <p:strVal val="#ppt_x"/>
                                          </p:val>
                                        </p:tav>
                                      </p:tavLst>
                                    </p:anim>
                                    <p:anim calcmode="lin" valueType="num">
                                      <p:cBhvr additive="repl">
                                        <p:cTn id="8" dur="500" fill="hold"/>
                                        <p:tgtEl>
                                          <p:spTgt spid="3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9"/>
                                        </p:tgtEl>
                                        <p:attrNameLst>
                                          <p:attrName>style.visibility</p:attrName>
                                        </p:attrNameLst>
                                      </p:cBhvr>
                                      <p:to>
                                        <p:strVal val="visible"/>
                                      </p:to>
                                    </p:set>
                                    <p:anim calcmode="lin" valueType="num">
                                      <p:cBhvr additive="repl">
                                        <p:cTn id="11" dur="500" fill="hold"/>
                                        <p:tgtEl>
                                          <p:spTgt spid="339"/>
                                        </p:tgtEl>
                                        <p:attrNameLst>
                                          <p:attrName>ppt_x</p:attrName>
                                        </p:attrNameLst>
                                      </p:cBhvr>
                                      <p:tavLst>
                                        <p:tav tm="0">
                                          <p:val>
                                            <p:strVal val="#ppt_x"/>
                                          </p:val>
                                        </p:tav>
                                        <p:tav tm="100000">
                                          <p:val>
                                            <p:strVal val="#ppt_x"/>
                                          </p:val>
                                        </p:tav>
                                      </p:tavLst>
                                    </p:anim>
                                    <p:anim calcmode="lin" valueType="num">
                                      <p:cBhvr additive="repl">
                                        <p:cTn id="12" dur="500" fill="hold"/>
                                        <p:tgtEl>
                                          <p:spTgt spid="3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40"/>
                                        </p:tgtEl>
                                        <p:attrNameLst>
                                          <p:attrName>style.visibility</p:attrName>
                                        </p:attrNameLst>
                                      </p:cBhvr>
                                      <p:to>
                                        <p:strVal val="visible"/>
                                      </p:to>
                                    </p:set>
                                    <p:anim calcmode="lin" valueType="num">
                                      <p:cBhvr additive="repl">
                                        <p:cTn id="15" dur="500" fill="hold"/>
                                        <p:tgtEl>
                                          <p:spTgt spid="340"/>
                                        </p:tgtEl>
                                        <p:attrNameLst>
                                          <p:attrName>ppt_x</p:attrName>
                                        </p:attrNameLst>
                                      </p:cBhvr>
                                      <p:tavLst>
                                        <p:tav tm="0">
                                          <p:val>
                                            <p:strVal val="#ppt_x"/>
                                          </p:val>
                                        </p:tav>
                                        <p:tav tm="100000">
                                          <p:val>
                                            <p:strVal val="#ppt_x"/>
                                          </p:val>
                                        </p:tav>
                                      </p:tavLst>
                                    </p:anim>
                                    <p:anim calcmode="lin" valueType="num">
                                      <p:cBhvr additive="repl">
                                        <p:cTn id="16" dur="500" fill="hold"/>
                                        <p:tgtEl>
                                          <p:spTgt spid="34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36"/>
                                        </p:tgtEl>
                                        <p:attrNameLst>
                                          <p:attrName>style.visibility</p:attrName>
                                        </p:attrNameLst>
                                      </p:cBhvr>
                                      <p:to>
                                        <p:strVal val="visible"/>
                                      </p:to>
                                    </p:set>
                                    <p:anim calcmode="lin" valueType="num">
                                      <p:cBhvr additive="repl">
                                        <p:cTn id="21" dur="500" fill="hold"/>
                                        <p:tgtEl>
                                          <p:spTgt spid="336"/>
                                        </p:tgtEl>
                                        <p:attrNameLst>
                                          <p:attrName>ppt_x</p:attrName>
                                        </p:attrNameLst>
                                      </p:cBhvr>
                                      <p:tavLst>
                                        <p:tav tm="0">
                                          <p:val>
                                            <p:strVal val="#ppt_x"/>
                                          </p:val>
                                        </p:tav>
                                        <p:tav tm="100000">
                                          <p:val>
                                            <p:strVal val="#ppt_x"/>
                                          </p:val>
                                        </p:tav>
                                      </p:tavLst>
                                    </p:anim>
                                    <p:anim calcmode="lin" valueType="num">
                                      <p:cBhvr additive="repl">
                                        <p:cTn id="22" dur="500" fill="hold"/>
                                        <p:tgtEl>
                                          <p:spTgt spid="33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7"/>
                                        </p:tgtEl>
                                        <p:attrNameLst>
                                          <p:attrName>style.visibility</p:attrName>
                                        </p:attrNameLst>
                                      </p:cBhvr>
                                      <p:to>
                                        <p:strVal val="visible"/>
                                      </p:to>
                                    </p:set>
                                    <p:anim calcmode="lin" valueType="num">
                                      <p:cBhvr additive="repl">
                                        <p:cTn id="27" dur="500" fill="hold"/>
                                        <p:tgtEl>
                                          <p:spTgt spid="337"/>
                                        </p:tgtEl>
                                        <p:attrNameLst>
                                          <p:attrName>ppt_x</p:attrName>
                                        </p:attrNameLst>
                                      </p:cBhvr>
                                      <p:tavLst>
                                        <p:tav tm="0">
                                          <p:val>
                                            <p:strVal val="#ppt_x"/>
                                          </p:val>
                                        </p:tav>
                                        <p:tav tm="100000">
                                          <p:val>
                                            <p:strVal val="#ppt_x"/>
                                          </p:val>
                                        </p:tav>
                                      </p:tavLst>
                                    </p:anim>
                                    <p:anim calcmode="lin" valueType="num">
                                      <p:cBhvr additive="repl">
                                        <p:cTn id="28" dur="500" fill="hold"/>
                                        <p:tgtEl>
                                          <p:spTgt spid="3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CustomShape 1"/>
          <p:cNvSpPr/>
          <p:nvPr/>
        </p:nvSpPr>
        <p:spPr>
          <a:xfrm>
            <a:off x="170280" y="131040"/>
            <a:ext cx="7799760" cy="492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Example: Triangle</a:t>
            </a:r>
            <a:endParaRPr lang="en-US" sz="2200" b="0" strike="noStrike" spc="-1">
              <a:latin typeface="Arial"/>
            </a:endParaRPr>
          </a:p>
        </p:txBody>
      </p:sp>
      <p:sp>
        <p:nvSpPr>
          <p:cNvPr id="342" name="CustomShape 2"/>
          <p:cNvSpPr/>
          <p:nvPr/>
        </p:nvSpPr>
        <p:spPr>
          <a:xfrm>
            <a:off x="191796" y="624240"/>
            <a:ext cx="8820000" cy="2291481"/>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300" b="0" strike="noStrike" spc="-1" dirty="0">
                <a:solidFill>
                  <a:srgbClr val="FFFF00"/>
                </a:solidFill>
                <a:latin typeface="Courier New"/>
              </a:rPr>
              <a:t># Cf. slide 24 for input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All configuration energies: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config.energies</a:t>
            </a:r>
            <a:r>
              <a:rPr lang="en-US" sz="1300" b="0" strike="noStrike" spc="-1" dirty="0">
                <a:solidFill>
                  <a:srgbClr val="FFFFFF"/>
                </a:solidFill>
                <a:latin typeface="Courier New"/>
              </a:rPr>
              <a:t> &lt;- </a:t>
            </a:r>
            <a:r>
              <a:rPr lang="en-US" sz="1300" b="0" strike="noStrike" spc="-1" dirty="0" err="1">
                <a:solidFill>
                  <a:srgbClr val="FFFFFF"/>
                </a:solidFill>
                <a:latin typeface="Courier New"/>
              </a:rPr>
              <a:t>sapply</a:t>
            </a:r>
            <a:r>
              <a:rPr lang="en-US" sz="1300" b="0" strike="noStrike" spc="-1" dirty="0">
                <a:solidFill>
                  <a:srgbClr val="FFFFFF"/>
                </a:solidFill>
                <a:latin typeface="Courier New"/>
              </a:rPr>
              <a:t>(1:nrow(</a:t>
            </a:r>
            <a:r>
              <a:rPr lang="en-US" sz="1300" b="0" strike="noStrike" spc="-1" dirty="0" err="1">
                <a:solidFill>
                  <a:srgbClr val="FFFFFF"/>
                </a:solidFill>
                <a:latin typeface="Courier New"/>
              </a:rPr>
              <a:t>config.mat</a:t>
            </a:r>
            <a:r>
              <a:rPr lang="en-US" sz="1300" b="0" strike="noStrike" spc="-1" dirty="0">
                <a:solidFill>
                  <a:srgbClr val="FFFFFF"/>
                </a:solidFill>
                <a:latin typeface="Courier New"/>
              </a:rPr>
              <a:t>), function(xx){</a:t>
            </a:r>
            <a:r>
              <a:rPr lang="en-US" sz="1300" b="0" strike="noStrike" spc="-1" dirty="0" err="1">
                <a:solidFill>
                  <a:srgbClr val="FFFFFF"/>
                </a:solidFill>
                <a:latin typeface="Courier New"/>
              </a:rPr>
              <a:t>ener.func</a:t>
            </a:r>
            <a:r>
              <a:rPr lang="en-US" sz="1300" b="0" strike="noStrike" spc="-1" dirty="0">
                <a:solidFill>
                  <a:srgbClr val="FFFFFF"/>
                </a:solidFill>
                <a:latin typeface="Courier New"/>
              </a:rPr>
              <a:t>(</a:t>
            </a:r>
            <a:r>
              <a:rPr lang="en-US" sz="1300" b="0" strike="noStrike" spc="-1" dirty="0" err="1">
                <a:solidFill>
                  <a:srgbClr val="FFFFFF"/>
                </a:solidFill>
                <a:latin typeface="Courier New"/>
              </a:rPr>
              <a:t>config.mat</a:t>
            </a:r>
            <a:r>
              <a:rPr lang="en-US" sz="1300" b="0" strike="noStrike" spc="-1" dirty="0">
                <a:solidFill>
                  <a:srgbClr val="FFFFFF"/>
                </a:solidFill>
                <a:latin typeface="Courier New"/>
              </a:rPr>
              <a:t>[xx,])})</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prodPots</a:t>
            </a:r>
            <a:r>
              <a:rPr lang="en-US" sz="1300" b="0" strike="noStrike" spc="-1" dirty="0">
                <a:solidFill>
                  <a:srgbClr val="FFFFFF"/>
                </a:solidFill>
                <a:latin typeface="Courier New"/>
              </a:rPr>
              <a:t>        &lt;- exp(</a:t>
            </a:r>
            <a:r>
              <a:rPr lang="en-US" sz="1300" b="0" strike="noStrike" spc="-1" dirty="0" err="1">
                <a:solidFill>
                  <a:srgbClr val="FFFFFF"/>
                </a:solidFill>
                <a:latin typeface="Courier New"/>
              </a:rPr>
              <a:t>config.energies</a:t>
            </a:r>
            <a:r>
              <a:rPr lang="en-US" sz="1300" b="0" strike="noStrike" spc="-1" dirty="0">
                <a:solidFill>
                  <a:srgbClr val="FFFFFF"/>
                </a:solidFill>
                <a:latin typeface="Courier New"/>
              </a:rPr>
              <a:t>) </a:t>
            </a:r>
            <a:r>
              <a:rPr lang="en-US" sz="1300" b="0" strike="noStrike" spc="-1" dirty="0">
                <a:solidFill>
                  <a:srgbClr val="FFFF00"/>
                </a:solidFill>
                <a:latin typeface="Courier New"/>
              </a:rPr>
              <a:t># Product Potentials</a:t>
            </a:r>
            <a:endParaRPr lang="en-US" sz="1300" b="0" strike="noStrike" spc="-1" dirty="0">
              <a:latin typeface="Arial"/>
            </a:endParaRPr>
          </a:p>
          <a:p>
            <a:pPr>
              <a:lnSpc>
                <a:spcPct val="100000"/>
              </a:lnSpc>
            </a:pPr>
            <a:r>
              <a:rPr lang="en-US" sz="1300" b="0" strike="noStrike" spc="-1" dirty="0">
                <a:solidFill>
                  <a:srgbClr val="FFFFFF"/>
                </a:solidFill>
                <a:latin typeface="Courier New"/>
              </a:rPr>
              <a:t>Z               &lt;- sum(</a:t>
            </a:r>
            <a:r>
              <a:rPr lang="en-US" sz="1300" b="0" strike="noStrike" spc="-1" dirty="0" err="1">
                <a:solidFill>
                  <a:srgbClr val="FFFFFF"/>
                </a:solidFill>
                <a:latin typeface="Courier New"/>
              </a:rPr>
              <a:t>prodPots</a:t>
            </a:r>
            <a:r>
              <a:rPr lang="en-US" sz="1300" b="0" strike="noStrike" spc="-1" dirty="0">
                <a:solidFill>
                  <a:srgbClr val="FFFFFF"/>
                </a:solidFill>
                <a:latin typeface="Courier New"/>
              </a:rPr>
              <a:t>)        </a:t>
            </a:r>
            <a:r>
              <a:rPr lang="en-US" sz="1300" b="0" strike="noStrike" spc="-1" dirty="0">
                <a:solidFill>
                  <a:srgbClr val="FFFF00"/>
                </a:solidFill>
                <a:latin typeface="Courier New"/>
              </a:rPr>
              <a:t># The Partition function (by brute force...)</a:t>
            </a:r>
            <a:endParaRPr lang="en-US" sz="1300" b="0" strike="noStrike" spc="-1" dirty="0">
              <a:latin typeface="Arial"/>
            </a:endParaRPr>
          </a:p>
          <a:p>
            <a:pPr>
              <a:lnSpc>
                <a:spcPct val="100000"/>
              </a:lnSpc>
            </a:pPr>
            <a:r>
              <a:rPr lang="en-US" sz="1300" b="0" strike="noStrike" spc="-1" dirty="0">
                <a:solidFill>
                  <a:srgbClr val="FFFFFF"/>
                </a:solidFill>
                <a:latin typeface="Courier New"/>
              </a:rPr>
              <a:t>Prs             &lt;-</a:t>
            </a:r>
            <a:r>
              <a:rPr lang="en-US" sz="1300" b="0" strike="noStrike" spc="-1" dirty="0" err="1">
                <a:solidFill>
                  <a:srgbClr val="FFFFFF"/>
                </a:solidFill>
                <a:latin typeface="Courier New"/>
              </a:rPr>
              <a:t>prodPots</a:t>
            </a:r>
            <a:r>
              <a:rPr lang="en-US" sz="1300" b="0" strike="noStrike" spc="-1" dirty="0">
                <a:solidFill>
                  <a:srgbClr val="FFFFFF"/>
                </a:solidFill>
                <a:latin typeface="Courier New"/>
              </a:rPr>
              <a:t>/Z            </a:t>
            </a:r>
            <a:r>
              <a:rPr lang="en-US" sz="1300" b="0" strike="noStrike" spc="-1" dirty="0">
                <a:solidFill>
                  <a:srgbClr val="FFFF00"/>
                </a:solidFill>
                <a:latin typeface="Courier New"/>
              </a:rPr>
              <a:t># Configuration probabilities</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FF"/>
                </a:solidFill>
                <a:latin typeface="Courier New"/>
              </a:rPr>
              <a:t>Z</a:t>
            </a:r>
            <a:endParaRPr lang="en-US" sz="1300" b="0" strike="noStrike" spc="-1" dirty="0">
              <a:latin typeface="Arial"/>
            </a:endParaRPr>
          </a:p>
          <a:p>
            <a:pPr>
              <a:lnSpc>
                <a:spcPct val="100000"/>
              </a:lnSpc>
            </a:pPr>
            <a:r>
              <a:rPr lang="en-US" sz="1300" b="0" strike="noStrike" spc="-1" dirty="0">
                <a:solidFill>
                  <a:srgbClr val="FFFFFF"/>
                </a:solidFill>
                <a:latin typeface="Courier New"/>
              </a:rPr>
              <a:t>sum(Prs)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cbind</a:t>
            </a:r>
            <a:r>
              <a:rPr lang="en-US" sz="1300" b="0" strike="noStrike" spc="-1" dirty="0">
                <a:solidFill>
                  <a:srgbClr val="FFFFFF"/>
                </a:solidFill>
                <a:latin typeface="Courier New"/>
              </a:rPr>
              <a:t>(</a:t>
            </a:r>
            <a:r>
              <a:rPr lang="en-US" sz="1300" b="0" strike="noStrike" spc="-1" dirty="0" err="1">
                <a:solidFill>
                  <a:srgbClr val="FFFFFF"/>
                </a:solidFill>
                <a:latin typeface="Courier New"/>
              </a:rPr>
              <a:t>config.mat</a:t>
            </a:r>
            <a:r>
              <a:rPr lang="en-US" sz="1300" b="0" strike="noStrike" spc="-1" dirty="0">
                <a:solidFill>
                  <a:srgbClr val="FFFFFF"/>
                </a:solidFill>
                <a:latin typeface="Courier New"/>
              </a:rPr>
              <a:t>, </a:t>
            </a:r>
            <a:r>
              <a:rPr lang="en-US" sz="1300" b="0" strike="noStrike" spc="-1" dirty="0" err="1">
                <a:solidFill>
                  <a:srgbClr val="FFFFFF"/>
                </a:solidFill>
                <a:latin typeface="Courier New"/>
              </a:rPr>
              <a:t>config.energies</a:t>
            </a:r>
            <a:r>
              <a:rPr lang="en-US" sz="1300" b="0" strike="noStrike" spc="-1" dirty="0">
                <a:solidFill>
                  <a:srgbClr val="FFFFFF"/>
                </a:solidFill>
                <a:latin typeface="Courier New"/>
              </a:rPr>
              <a:t>, </a:t>
            </a:r>
            <a:r>
              <a:rPr lang="en-US" sz="1300" b="0" strike="noStrike" spc="-1" dirty="0" err="1">
                <a:solidFill>
                  <a:srgbClr val="FFFFFF"/>
                </a:solidFill>
                <a:latin typeface="Courier New"/>
              </a:rPr>
              <a:t>prodPots</a:t>
            </a:r>
            <a:r>
              <a:rPr lang="en-US" sz="1300" b="0" strike="noStrike" spc="-1" dirty="0">
                <a:solidFill>
                  <a:srgbClr val="FFFFFF"/>
                </a:solidFill>
                <a:latin typeface="Courier New"/>
              </a:rPr>
              <a:t>, Prs)</a:t>
            </a:r>
            <a:endParaRPr lang="en-US" sz="1300" b="0" strike="noStrike" spc="-1" dirty="0">
              <a:latin typeface="Arial"/>
            </a:endParaRPr>
          </a:p>
        </p:txBody>
      </p:sp>
      <p:sp>
        <p:nvSpPr>
          <p:cNvPr id="344" name="CustomShape 4"/>
          <p:cNvSpPr/>
          <p:nvPr/>
        </p:nvSpPr>
        <p:spPr>
          <a:xfrm>
            <a:off x="6638400" y="367740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45" name="CustomShape 5"/>
          <p:cNvSpPr/>
          <p:nvPr/>
        </p:nvSpPr>
        <p:spPr>
          <a:xfrm>
            <a:off x="6783816" y="3577472"/>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dirty="0">
                <a:solidFill>
                  <a:srgbClr val="000000"/>
                </a:solidFill>
                <a:latin typeface="Times New Roman"/>
              </a:rPr>
              <a:t>B</a:t>
            </a:r>
            <a:endParaRPr lang="en-US" sz="6000" b="0" strike="noStrike" spc="-1" dirty="0">
              <a:latin typeface="Arial"/>
            </a:endParaRPr>
          </a:p>
        </p:txBody>
      </p:sp>
      <p:sp>
        <p:nvSpPr>
          <p:cNvPr id="347" name="CustomShape 7"/>
          <p:cNvSpPr/>
          <p:nvPr/>
        </p:nvSpPr>
        <p:spPr>
          <a:xfrm>
            <a:off x="7761600" y="527976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48" name="CustomShape 8"/>
          <p:cNvSpPr/>
          <p:nvPr/>
        </p:nvSpPr>
        <p:spPr>
          <a:xfrm>
            <a:off x="7825656" y="5205392"/>
            <a:ext cx="68868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a:solidFill>
                  <a:srgbClr val="000000"/>
                </a:solidFill>
                <a:latin typeface="Times New Roman"/>
              </a:rPr>
              <a:t>C</a:t>
            </a:r>
            <a:endParaRPr lang="en-US" sz="6000" b="0" strike="noStrike" spc="-1">
              <a:latin typeface="Arial"/>
            </a:endParaRPr>
          </a:p>
        </p:txBody>
      </p:sp>
      <p:sp>
        <p:nvSpPr>
          <p:cNvPr id="350" name="CustomShape 10"/>
          <p:cNvSpPr/>
          <p:nvPr/>
        </p:nvSpPr>
        <p:spPr>
          <a:xfrm>
            <a:off x="5379120" y="528228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51" name="CustomShape 11"/>
          <p:cNvSpPr/>
          <p:nvPr/>
        </p:nvSpPr>
        <p:spPr>
          <a:xfrm>
            <a:off x="5524536" y="5182352"/>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a:solidFill>
                  <a:srgbClr val="000000"/>
                </a:solidFill>
                <a:latin typeface="Times New Roman"/>
              </a:rPr>
              <a:t>A</a:t>
            </a:r>
            <a:endParaRPr lang="en-US" sz="6000" b="0" strike="noStrike" spc="-1">
              <a:latin typeface="Arial"/>
            </a:endParaRPr>
          </a:p>
        </p:txBody>
      </p:sp>
      <p:sp>
        <p:nvSpPr>
          <p:cNvPr id="352" name="Line 12"/>
          <p:cNvSpPr/>
          <p:nvPr/>
        </p:nvSpPr>
        <p:spPr>
          <a:xfrm>
            <a:off x="6293160" y="5736600"/>
            <a:ext cx="146808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353" name="Line 13"/>
          <p:cNvSpPr/>
          <p:nvPr/>
        </p:nvSpPr>
        <p:spPr>
          <a:xfrm flipH="1" flipV="1">
            <a:off x="7527240" y="4307040"/>
            <a:ext cx="692640" cy="96084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354" name="Line 14"/>
          <p:cNvSpPr/>
          <p:nvPr/>
        </p:nvSpPr>
        <p:spPr>
          <a:xfrm flipV="1">
            <a:off x="5985000" y="4334040"/>
            <a:ext cx="69264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pic>
        <p:nvPicPr>
          <p:cNvPr id="355" name="Picture 1"/>
          <p:cNvPicPr/>
          <p:nvPr/>
        </p:nvPicPr>
        <p:blipFill>
          <a:blip r:embed="rId2"/>
          <a:stretch/>
        </p:blipFill>
        <p:spPr>
          <a:xfrm>
            <a:off x="170280" y="3439080"/>
            <a:ext cx="4591800" cy="2947320"/>
          </a:xfrm>
          <a:prstGeom prst="rect">
            <a:avLst/>
          </a:prstGeom>
          <a:ln>
            <a:noFill/>
          </a:ln>
        </p:spPr>
      </p:pic>
      <p:cxnSp>
        <p:nvCxnSpPr>
          <p:cNvPr id="3" name="Straight Arrow Connector 2">
            <a:extLst>
              <a:ext uri="{FF2B5EF4-FFF2-40B4-BE49-F238E27FC236}">
                <a16:creationId xmlns:a16="http://schemas.microsoft.com/office/drawing/2014/main" id="{D0C98B91-7855-3E46-A36B-F37366BA79B8}"/>
              </a:ext>
            </a:extLst>
          </p:cNvPr>
          <p:cNvCxnSpPr>
            <a:cxnSpLocks/>
          </p:cNvCxnSpPr>
          <p:nvPr/>
        </p:nvCxnSpPr>
        <p:spPr>
          <a:xfrm flipH="1">
            <a:off x="4549966" y="4817125"/>
            <a:ext cx="330506"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79EE525-898E-AB4E-A1D4-2B8442D61EB5}"/>
              </a:ext>
            </a:extLst>
          </p:cNvPr>
          <p:cNvCxnSpPr>
            <a:cxnSpLocks/>
          </p:cNvCxnSpPr>
          <p:nvPr/>
        </p:nvCxnSpPr>
        <p:spPr>
          <a:xfrm>
            <a:off x="4869455" y="4806108"/>
            <a:ext cx="0" cy="164977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A2C5294-27FB-E140-93FC-9D313B95C4E2}"/>
              </a:ext>
            </a:extLst>
          </p:cNvPr>
          <p:cNvSpPr txBox="1"/>
          <p:nvPr/>
        </p:nvSpPr>
        <p:spPr>
          <a:xfrm>
            <a:off x="170280" y="6407304"/>
            <a:ext cx="8940674"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Minor note</a:t>
            </a:r>
            <a:r>
              <a:rPr lang="en-US" sz="1200" dirty="0">
                <a:latin typeface="Times New Roman" panose="02020603050405020304" pitchFamily="18" charset="0"/>
                <a:cs typeface="Times New Roman" panose="02020603050405020304" pitchFamily="18" charset="0"/>
              </a:rPr>
              <a:t>: Since I chose to define node/edge potentials as log potentials instead of negative log potential in the definition of </a:t>
            </a:r>
            <a:r>
              <a:rPr lang="en-US" sz="1200" i="1" dirty="0">
                <a:latin typeface="Times New Roman" panose="02020603050405020304" pitchFamily="18" charset="0"/>
                <a:cs typeface="Times New Roman" panose="02020603050405020304" pitchFamily="18" charset="0"/>
              </a:rPr>
              <a:t>E</a:t>
            </a:r>
            <a:r>
              <a:rPr lang="en-US" sz="12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x</a:t>
            </a:r>
            <a:r>
              <a:rPr lang="en-US" sz="1200" dirty="0">
                <a:latin typeface="Times New Roman" panose="02020603050405020304" pitchFamily="18" charset="0"/>
                <a:cs typeface="Times New Roman" panose="02020603050405020304" pitchFamily="18" charset="0"/>
              </a:rPr>
              <a:t>), the highest prob configs will correspond to the highest config energies. In physics, the opposite is true.</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 calcmode="lin" valueType="num">
                                      <p:cBhvr additive="repl">
                                        <p:cTn id="7" dur="500" fill="hold"/>
                                        <p:tgtEl>
                                          <p:spTgt spid="355"/>
                                        </p:tgtEl>
                                        <p:attrNameLst>
                                          <p:attrName>ppt_x</p:attrName>
                                        </p:attrNameLst>
                                      </p:cBhvr>
                                      <p:tavLst>
                                        <p:tav tm="0">
                                          <p:val>
                                            <p:strVal val="#ppt_x"/>
                                          </p:val>
                                        </p:tav>
                                        <p:tav tm="100000">
                                          <p:val>
                                            <p:strVal val="#ppt_x"/>
                                          </p:val>
                                        </p:tav>
                                      </p:tavLst>
                                    </p:anim>
                                    <p:anim calcmode="lin" valueType="num">
                                      <p:cBhvr additive="repl">
                                        <p:cTn id="8" dur="500" fill="hold"/>
                                        <p:tgtEl>
                                          <p:spTgt spid="35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F54688-C0BC-3E45-B899-272B9904ED11}"/>
              </a:ext>
            </a:extLst>
          </p:cNvPr>
          <p:cNvSpPr txBox="1"/>
          <p:nvPr/>
        </p:nvSpPr>
        <p:spPr>
          <a:xfrm>
            <a:off x="460632" y="1346635"/>
            <a:ext cx="5764720" cy="461665"/>
          </a:xfrm>
          <a:prstGeom prst="rect">
            <a:avLst/>
          </a:prstGeom>
          <a:noFill/>
        </p:spPr>
        <p:txBody>
          <a:bodyPr wrap="none" rtlCol="0">
            <a:spAutoFit/>
          </a:bodyPr>
          <a:lstStyle/>
          <a:p>
            <a:pPr marL="257175" indent="-257175" defTabSz="6858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In these Notes, I’ve chosen the convention:</a:t>
            </a:r>
          </a:p>
        </p:txBody>
      </p:sp>
      <p:sp>
        <p:nvSpPr>
          <p:cNvPr id="5" name="CustomShape 3">
            <a:extLst>
              <a:ext uri="{FF2B5EF4-FFF2-40B4-BE49-F238E27FC236}">
                <a16:creationId xmlns:a16="http://schemas.microsoft.com/office/drawing/2014/main" id="{E8EE6AD8-0AB5-A04B-9C06-E519D44F3B05}"/>
              </a:ext>
            </a:extLst>
          </p:cNvPr>
          <p:cNvSpPr/>
          <p:nvPr/>
        </p:nvSpPr>
        <p:spPr>
          <a:xfrm>
            <a:off x="1883536" y="472710"/>
            <a:ext cx="6010491" cy="622157"/>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defTabSz="685800"/>
            <a:r>
              <a:rPr lang="en-US" sz="3600" spc="-1" dirty="0">
                <a:solidFill>
                  <a:srgbClr val="000000"/>
                </a:solidFill>
                <a:latin typeface="Times New Roman"/>
              </a:rPr>
              <a:t>Aside: Energy Sign Convention</a:t>
            </a:r>
            <a:endParaRPr lang="en-US" sz="3600" spc="-1" dirty="0">
              <a:solidFill>
                <a:prstClr val="black"/>
              </a:solidFill>
              <a:latin typeface="Arial"/>
            </a:endParaRPr>
          </a:p>
        </p:txBody>
      </p:sp>
      <p:pic>
        <p:nvPicPr>
          <p:cNvPr id="6" name="Picture 4">
            <a:extLst>
              <a:ext uri="{FF2B5EF4-FFF2-40B4-BE49-F238E27FC236}">
                <a16:creationId xmlns:a16="http://schemas.microsoft.com/office/drawing/2014/main" id="{08D90D41-CD22-0E4D-90E5-7726128BC274}"/>
              </a:ext>
            </a:extLst>
          </p:cNvPr>
          <p:cNvPicPr>
            <a:picLocks noChangeAspect="1"/>
          </p:cNvPicPr>
          <p:nvPr/>
        </p:nvPicPr>
        <p:blipFill>
          <a:blip r:embed="rId2"/>
          <a:stretch/>
        </p:blipFill>
        <p:spPr>
          <a:xfrm>
            <a:off x="2541513" y="1999070"/>
            <a:ext cx="4155987" cy="338691"/>
          </a:xfrm>
          <a:prstGeom prst="rect">
            <a:avLst/>
          </a:prstGeom>
          <a:ln>
            <a:noFill/>
          </a:ln>
        </p:spPr>
      </p:pic>
      <p:pic>
        <p:nvPicPr>
          <p:cNvPr id="7" name="Picture 16">
            <a:extLst>
              <a:ext uri="{FF2B5EF4-FFF2-40B4-BE49-F238E27FC236}">
                <a16:creationId xmlns:a16="http://schemas.microsoft.com/office/drawing/2014/main" id="{0F2FC983-C5F2-DB43-A186-4D7AD8329DFE}"/>
              </a:ext>
            </a:extLst>
          </p:cNvPr>
          <p:cNvPicPr>
            <a:picLocks noChangeAspect="1"/>
          </p:cNvPicPr>
          <p:nvPr/>
        </p:nvPicPr>
        <p:blipFill>
          <a:blip r:embed="rId3"/>
          <a:stretch/>
        </p:blipFill>
        <p:spPr>
          <a:xfrm>
            <a:off x="4753423" y="2569125"/>
            <a:ext cx="3749040" cy="318719"/>
          </a:xfrm>
          <a:prstGeom prst="rect">
            <a:avLst/>
          </a:prstGeom>
          <a:ln>
            <a:noFill/>
          </a:ln>
        </p:spPr>
      </p:pic>
      <p:pic>
        <p:nvPicPr>
          <p:cNvPr id="8" name="Picture 17">
            <a:extLst>
              <a:ext uri="{FF2B5EF4-FFF2-40B4-BE49-F238E27FC236}">
                <a16:creationId xmlns:a16="http://schemas.microsoft.com/office/drawing/2014/main" id="{7DB123F0-71E9-B340-81C4-40302C815118}"/>
              </a:ext>
            </a:extLst>
          </p:cNvPr>
          <p:cNvPicPr>
            <a:picLocks noChangeAspect="1"/>
          </p:cNvPicPr>
          <p:nvPr/>
        </p:nvPicPr>
        <p:blipFill>
          <a:blip r:embed="rId4"/>
          <a:stretch/>
        </p:blipFill>
        <p:spPr>
          <a:xfrm>
            <a:off x="889347" y="2561773"/>
            <a:ext cx="3420561" cy="309016"/>
          </a:xfrm>
          <a:prstGeom prst="rect">
            <a:avLst/>
          </a:prstGeom>
          <a:ln>
            <a:noFill/>
          </a:ln>
        </p:spPr>
      </p:pic>
      <p:sp>
        <p:nvSpPr>
          <p:cNvPr id="9" name="TextBox 8">
            <a:extLst>
              <a:ext uri="{FF2B5EF4-FFF2-40B4-BE49-F238E27FC236}">
                <a16:creationId xmlns:a16="http://schemas.microsoft.com/office/drawing/2014/main" id="{5A119726-4096-C748-A2C7-7704DA1F7DE8}"/>
              </a:ext>
            </a:extLst>
          </p:cNvPr>
          <p:cNvSpPr txBox="1"/>
          <p:nvPr/>
        </p:nvSpPr>
        <p:spPr>
          <a:xfrm>
            <a:off x="460632" y="3495504"/>
            <a:ext cx="5184433" cy="461665"/>
          </a:xfrm>
          <a:prstGeom prst="rect">
            <a:avLst/>
          </a:prstGeom>
          <a:noFill/>
        </p:spPr>
        <p:txBody>
          <a:bodyPr wrap="none" rtlCol="0">
            <a:spAutoFit/>
          </a:bodyPr>
          <a:lstStyle/>
          <a:p>
            <a:pPr marL="257175" indent="-257175" defTabSz="6858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The convention in physics however is:</a:t>
            </a:r>
          </a:p>
        </p:txBody>
      </p:sp>
      <p:pic>
        <p:nvPicPr>
          <p:cNvPr id="10" name="Picture 9">
            <a:extLst>
              <a:ext uri="{FF2B5EF4-FFF2-40B4-BE49-F238E27FC236}">
                <a16:creationId xmlns:a16="http://schemas.microsoft.com/office/drawing/2014/main" id="{E77E8D12-2EB5-8845-BE39-FE2AB6D3E5DC}"/>
              </a:ext>
            </a:extLst>
          </p:cNvPr>
          <p:cNvPicPr>
            <a:picLocks noChangeAspect="1"/>
          </p:cNvPicPr>
          <p:nvPr/>
        </p:nvPicPr>
        <p:blipFill>
          <a:blip r:embed="rId5"/>
          <a:stretch>
            <a:fillRect/>
          </a:stretch>
        </p:blipFill>
        <p:spPr>
          <a:xfrm>
            <a:off x="2202095" y="4232632"/>
            <a:ext cx="5395143" cy="461665"/>
          </a:xfrm>
          <a:prstGeom prst="rect">
            <a:avLst/>
          </a:prstGeom>
        </p:spPr>
      </p:pic>
      <p:sp>
        <p:nvSpPr>
          <p:cNvPr id="11" name="TextBox 10">
            <a:extLst>
              <a:ext uri="{FF2B5EF4-FFF2-40B4-BE49-F238E27FC236}">
                <a16:creationId xmlns:a16="http://schemas.microsoft.com/office/drawing/2014/main" id="{F0B0A006-FC28-5944-961A-6B5BB8FC2DE5}"/>
              </a:ext>
            </a:extLst>
          </p:cNvPr>
          <p:cNvSpPr txBox="1"/>
          <p:nvPr/>
        </p:nvSpPr>
        <p:spPr>
          <a:xfrm>
            <a:off x="1076743" y="4969760"/>
            <a:ext cx="6218974" cy="707886"/>
          </a:xfrm>
          <a:prstGeom prst="rect">
            <a:avLst/>
          </a:prstGeom>
          <a:noFill/>
        </p:spPr>
        <p:txBody>
          <a:bodyPr wrap="square" rtlCol="0">
            <a:spAutoFit/>
          </a:bodyPr>
          <a:lstStyle/>
          <a:p>
            <a:pPr marL="257175" indent="-257175" defTabSz="6858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The physics convention ensures lower total energy configurations have higher probability </a:t>
            </a:r>
          </a:p>
        </p:txBody>
      </p:sp>
    </p:spTree>
    <p:extLst>
      <p:ext uri="{BB962C8B-B14F-4D97-AF65-F5344CB8AC3E}">
        <p14:creationId xmlns:p14="http://schemas.microsoft.com/office/powerpoint/2010/main" val="396591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593FE9-90D7-5B44-8B9C-626437FB423E}"/>
              </a:ext>
            </a:extLst>
          </p:cNvPr>
          <p:cNvSpPr txBox="1"/>
          <p:nvPr/>
        </p:nvSpPr>
        <p:spPr>
          <a:xfrm>
            <a:off x="2684239" y="391885"/>
            <a:ext cx="3775521" cy="646331"/>
          </a:xfrm>
          <a:prstGeom prst="rect">
            <a:avLst/>
          </a:prstGeom>
          <a:noFill/>
        </p:spPr>
        <p:txBody>
          <a:bodyPr wrap="none" rtlCol="0">
            <a:spAutoFit/>
          </a:bodyPr>
          <a:lstStyle/>
          <a:p>
            <a:r>
              <a:rPr lang="en-US" sz="3600" dirty="0"/>
              <a:t>Table of Contents</a:t>
            </a:r>
          </a:p>
        </p:txBody>
      </p:sp>
      <p:sp>
        <p:nvSpPr>
          <p:cNvPr id="5" name="TextBox 4">
            <a:extLst>
              <a:ext uri="{FF2B5EF4-FFF2-40B4-BE49-F238E27FC236}">
                <a16:creationId xmlns:a16="http://schemas.microsoft.com/office/drawing/2014/main" id="{08DF4974-D2A9-A94F-9D74-639E7484C650}"/>
              </a:ext>
            </a:extLst>
          </p:cNvPr>
          <p:cNvSpPr txBox="1"/>
          <p:nvPr/>
        </p:nvSpPr>
        <p:spPr>
          <a:xfrm>
            <a:off x="348342" y="1447800"/>
            <a:ext cx="8447313" cy="2246769"/>
          </a:xfrm>
          <a:prstGeom prst="rect">
            <a:avLst/>
          </a:prstGeom>
          <a:noFill/>
        </p:spPr>
        <p:txBody>
          <a:bodyPr wrap="square" rtlCol="0">
            <a:spAutoFit/>
          </a:bodyPr>
          <a:lstStyle/>
          <a:p>
            <a:pPr marL="342900" indent="-342900">
              <a:buFont typeface="Arial" panose="020B0604020202020204" pitchFamily="34" charset="0"/>
              <a:buChar char="•"/>
            </a:pPr>
            <a:r>
              <a:rPr lang="en-US" sz="2000" spc="-1" dirty="0">
                <a:solidFill>
                  <a:srgbClr val="000000"/>
                </a:solidFill>
                <a:latin typeface="Arial" panose="020B0604020202020204" pitchFamily="34" charset="0"/>
                <a:cs typeface="Arial" panose="020B0604020202020204" pitchFamily="34" charset="0"/>
              </a:rPr>
              <a:t>Markov Random Fields: Theory and Computation - </a:t>
            </a:r>
            <a:r>
              <a:rPr lang="en-US" sz="2000" b="1" spc="-1" dirty="0">
                <a:solidFill>
                  <a:srgbClr val="000000"/>
                </a:solidFill>
                <a:latin typeface="Arial" panose="020B0604020202020204" pitchFamily="34" charset="0"/>
                <a:cs typeface="Arial" panose="020B0604020202020204" pitchFamily="34" charset="0"/>
              </a:rPr>
              <a:t>4</a:t>
            </a:r>
          </a:p>
          <a:p>
            <a:pPr marL="342900" indent="-342900">
              <a:buFont typeface="Arial" panose="020B0604020202020204" pitchFamily="34" charset="0"/>
              <a:buChar char="•"/>
            </a:pPr>
            <a:r>
              <a:rPr lang="en-US" sz="2000" dirty="0"/>
              <a:t>Maximum Likelihood Approximation for MRF Parameters - </a:t>
            </a:r>
            <a:r>
              <a:rPr lang="en-US" sz="2000" b="1" dirty="0"/>
              <a:t>42</a:t>
            </a:r>
          </a:p>
          <a:p>
            <a:pPr marL="342900" indent="-342900">
              <a:buFont typeface="Arial" panose="020B0604020202020204" pitchFamily="34" charset="0"/>
              <a:buChar char="•"/>
            </a:pPr>
            <a:r>
              <a:rPr lang="en-US" sz="2000" dirty="0"/>
              <a:t>Maximum Pseudolikelihood Approximation for MRF Parameters - </a:t>
            </a:r>
            <a:r>
              <a:rPr lang="en-US" sz="2000" b="1" dirty="0"/>
              <a:t>87</a:t>
            </a:r>
          </a:p>
          <a:p>
            <a:pPr marL="342900" indent="-342900">
              <a:buFont typeface="Arial" panose="020B0604020202020204" pitchFamily="34" charset="0"/>
              <a:buChar char="•"/>
            </a:pPr>
            <a:r>
              <a:rPr lang="en-US" sz="2000" dirty="0"/>
              <a:t>Multilevel Logistic Regression to Determine MRF Parameters - </a:t>
            </a:r>
            <a:r>
              <a:rPr lang="en-US" sz="2000" b="1" dirty="0"/>
              <a:t>162</a:t>
            </a:r>
          </a:p>
          <a:p>
            <a:pPr marL="342900" indent="-342900">
              <a:buFont typeface="Arial" panose="020B0604020202020204" pitchFamily="34" charset="0"/>
              <a:buChar char="•"/>
            </a:pPr>
            <a:r>
              <a:rPr lang="en-US" sz="2000" dirty="0"/>
              <a:t>Log-linear approach to for MRF Parameters - </a:t>
            </a:r>
            <a:r>
              <a:rPr lang="en-US" sz="2000" b="1" dirty="0"/>
              <a:t>192</a:t>
            </a:r>
          </a:p>
          <a:p>
            <a:pPr marL="342900" indent="-342900">
              <a:buFont typeface="Arial" panose="020B0604020202020204" pitchFamily="34" charset="0"/>
              <a:buChar char="•"/>
            </a:pPr>
            <a:r>
              <a:rPr lang="en-US" sz="2000" dirty="0"/>
              <a:t>Message passing and belief propagation </a:t>
            </a:r>
            <a:r>
              <a:rPr lang="en-US" sz="2000"/>
              <a:t>- </a:t>
            </a:r>
            <a:r>
              <a:rPr lang="en-US" sz="2000" b="1"/>
              <a:t>214</a:t>
            </a:r>
            <a:endParaRPr lang="en-US" sz="2000" b="1" dirty="0"/>
          </a:p>
          <a:p>
            <a:pPr marL="342900" indent="-342900">
              <a:buFont typeface="Arial" panose="020B0604020202020204" pitchFamily="34" charset="0"/>
              <a:buChar char="•"/>
            </a:pPr>
            <a:r>
              <a:rPr lang="en-US" sz="2000" dirty="0"/>
              <a:t>XX</a:t>
            </a:r>
          </a:p>
        </p:txBody>
      </p:sp>
    </p:spTree>
    <p:extLst>
      <p:ext uri="{BB962C8B-B14F-4D97-AF65-F5344CB8AC3E}">
        <p14:creationId xmlns:p14="http://schemas.microsoft.com/office/powerpoint/2010/main" val="775029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F54688-C0BC-3E45-B899-272B9904ED11}"/>
              </a:ext>
            </a:extLst>
          </p:cNvPr>
          <p:cNvSpPr txBox="1"/>
          <p:nvPr/>
        </p:nvSpPr>
        <p:spPr>
          <a:xfrm>
            <a:off x="541535" y="1643455"/>
            <a:ext cx="7571784" cy="830997"/>
          </a:xfrm>
          <a:prstGeom prst="rect">
            <a:avLst/>
          </a:prstGeom>
          <a:noFill/>
        </p:spPr>
        <p:txBody>
          <a:bodyPr wrap="square" rtlCol="0">
            <a:spAutoFit/>
          </a:bodyPr>
          <a:lstStyle/>
          <a:p>
            <a:pPr marL="257175" indent="-257175" defTabSz="6858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Explicitly, the relationship between the convention in these Notes and physics is:</a:t>
            </a:r>
          </a:p>
        </p:txBody>
      </p:sp>
      <p:sp>
        <p:nvSpPr>
          <p:cNvPr id="5" name="CustomShape 3">
            <a:extLst>
              <a:ext uri="{FF2B5EF4-FFF2-40B4-BE49-F238E27FC236}">
                <a16:creationId xmlns:a16="http://schemas.microsoft.com/office/drawing/2014/main" id="{E8EE6AD8-0AB5-A04B-9C06-E519D44F3B05}"/>
              </a:ext>
            </a:extLst>
          </p:cNvPr>
          <p:cNvSpPr/>
          <p:nvPr/>
        </p:nvSpPr>
        <p:spPr>
          <a:xfrm>
            <a:off x="1769669" y="496265"/>
            <a:ext cx="6010491" cy="622157"/>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defTabSz="685800"/>
            <a:r>
              <a:rPr lang="en-US" sz="3600" spc="-1" dirty="0">
                <a:solidFill>
                  <a:srgbClr val="000000"/>
                </a:solidFill>
                <a:latin typeface="Times New Roman"/>
              </a:rPr>
              <a:t>Aside: Energy Sign Convention</a:t>
            </a:r>
            <a:endParaRPr lang="en-US" sz="3600" spc="-1" dirty="0">
              <a:solidFill>
                <a:prstClr val="black"/>
              </a:solidFill>
              <a:latin typeface="Arial"/>
            </a:endParaRPr>
          </a:p>
        </p:txBody>
      </p:sp>
      <p:pic>
        <p:nvPicPr>
          <p:cNvPr id="3" name="Picture 2">
            <a:extLst>
              <a:ext uri="{FF2B5EF4-FFF2-40B4-BE49-F238E27FC236}">
                <a16:creationId xmlns:a16="http://schemas.microsoft.com/office/drawing/2014/main" id="{4386B039-B28C-0548-9563-AEAFE8535420}"/>
              </a:ext>
            </a:extLst>
          </p:cNvPr>
          <p:cNvPicPr>
            <a:picLocks noChangeAspect="1"/>
          </p:cNvPicPr>
          <p:nvPr/>
        </p:nvPicPr>
        <p:blipFill>
          <a:blip r:embed="rId2"/>
          <a:stretch>
            <a:fillRect/>
          </a:stretch>
        </p:blipFill>
        <p:spPr>
          <a:xfrm>
            <a:off x="2466355" y="3687341"/>
            <a:ext cx="4238625" cy="485775"/>
          </a:xfrm>
          <a:prstGeom prst="rect">
            <a:avLst/>
          </a:prstGeom>
        </p:spPr>
      </p:pic>
      <p:pic>
        <p:nvPicPr>
          <p:cNvPr id="12" name="Picture 11">
            <a:extLst>
              <a:ext uri="{FF2B5EF4-FFF2-40B4-BE49-F238E27FC236}">
                <a16:creationId xmlns:a16="http://schemas.microsoft.com/office/drawing/2014/main" id="{F800390D-3E70-2B43-BBA3-E025E9C6A4BD}"/>
              </a:ext>
            </a:extLst>
          </p:cNvPr>
          <p:cNvPicPr>
            <a:picLocks noChangeAspect="1"/>
          </p:cNvPicPr>
          <p:nvPr/>
        </p:nvPicPr>
        <p:blipFill>
          <a:blip r:embed="rId3"/>
          <a:stretch>
            <a:fillRect/>
          </a:stretch>
        </p:blipFill>
        <p:spPr>
          <a:xfrm>
            <a:off x="2536903" y="2761924"/>
            <a:ext cx="3886200" cy="485775"/>
          </a:xfrm>
          <a:prstGeom prst="rect">
            <a:avLst/>
          </a:prstGeom>
        </p:spPr>
      </p:pic>
      <p:cxnSp>
        <p:nvCxnSpPr>
          <p:cNvPr id="14" name="Straight Arrow Connector 13">
            <a:extLst>
              <a:ext uri="{FF2B5EF4-FFF2-40B4-BE49-F238E27FC236}">
                <a16:creationId xmlns:a16="http://schemas.microsoft.com/office/drawing/2014/main" id="{C549D32C-F89A-BA49-AFD2-2194D0260790}"/>
              </a:ext>
            </a:extLst>
          </p:cNvPr>
          <p:cNvCxnSpPr>
            <a:cxnSpLocks/>
          </p:cNvCxnSpPr>
          <p:nvPr/>
        </p:nvCxnSpPr>
        <p:spPr>
          <a:xfrm>
            <a:off x="2127140" y="3363934"/>
            <a:ext cx="4400574" cy="32340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906646-6404-0947-9CB2-41806123BC07}"/>
              </a:ext>
            </a:extLst>
          </p:cNvPr>
          <p:cNvCxnSpPr>
            <a:cxnSpLocks/>
          </p:cNvCxnSpPr>
          <p:nvPr/>
        </p:nvCxnSpPr>
        <p:spPr>
          <a:xfrm>
            <a:off x="2127141" y="3363934"/>
            <a:ext cx="2030680" cy="37896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68DA07A-9CCA-AF4C-BA42-D5966B98E45F}"/>
              </a:ext>
            </a:extLst>
          </p:cNvPr>
          <p:cNvSpPr/>
          <p:nvPr/>
        </p:nvSpPr>
        <p:spPr>
          <a:xfrm>
            <a:off x="0" y="3156306"/>
            <a:ext cx="2140330" cy="369332"/>
          </a:xfrm>
          <a:prstGeom prst="rect">
            <a:avLst/>
          </a:prstGeom>
        </p:spPr>
        <p:txBody>
          <a:bodyPr wrap="none">
            <a:spAutoFit/>
          </a:bodyPr>
          <a:lstStyle/>
          <a:p>
            <a:pPr defTabSz="685800"/>
            <a:r>
              <a:rPr lang="en-US" dirty="0">
                <a:solidFill>
                  <a:prstClr val="black"/>
                </a:solidFill>
                <a:latin typeface="Times New Roman" panose="02020603050405020304" pitchFamily="18" charset="0"/>
                <a:cs typeface="Times New Roman" panose="02020603050405020304" pitchFamily="18" charset="0"/>
              </a:rPr>
              <a:t>element-wise inverse</a:t>
            </a:r>
            <a:endParaRPr lang="en-US" dirty="0">
              <a:solidFill>
                <a:prstClr val="black"/>
              </a:solidFill>
              <a:latin typeface="Calibri" panose="020F0502020204030204"/>
            </a:endParaRPr>
          </a:p>
        </p:txBody>
      </p:sp>
      <p:pic>
        <p:nvPicPr>
          <p:cNvPr id="20" name="Picture 19">
            <a:extLst>
              <a:ext uri="{FF2B5EF4-FFF2-40B4-BE49-F238E27FC236}">
                <a16:creationId xmlns:a16="http://schemas.microsoft.com/office/drawing/2014/main" id="{FE7DAA60-9A1D-7748-A00D-AF1DE5C543B2}"/>
              </a:ext>
            </a:extLst>
          </p:cNvPr>
          <p:cNvPicPr>
            <a:picLocks noChangeAspect="1"/>
          </p:cNvPicPr>
          <p:nvPr/>
        </p:nvPicPr>
        <p:blipFill>
          <a:blip r:embed="rId4"/>
          <a:stretch>
            <a:fillRect/>
          </a:stretch>
        </p:blipFill>
        <p:spPr>
          <a:xfrm>
            <a:off x="2980862" y="4403436"/>
            <a:ext cx="2914650" cy="400050"/>
          </a:xfrm>
          <a:prstGeom prst="rect">
            <a:avLst/>
          </a:prstGeom>
        </p:spPr>
      </p:pic>
      <p:pic>
        <p:nvPicPr>
          <p:cNvPr id="21" name="Picture 20">
            <a:extLst>
              <a:ext uri="{FF2B5EF4-FFF2-40B4-BE49-F238E27FC236}">
                <a16:creationId xmlns:a16="http://schemas.microsoft.com/office/drawing/2014/main" id="{994B60D5-ABB2-AB4D-BFA5-25F8C0E3DA2D}"/>
              </a:ext>
            </a:extLst>
          </p:cNvPr>
          <p:cNvPicPr>
            <a:picLocks noChangeAspect="1"/>
          </p:cNvPicPr>
          <p:nvPr/>
        </p:nvPicPr>
        <p:blipFill>
          <a:blip r:embed="rId5"/>
          <a:stretch>
            <a:fillRect/>
          </a:stretch>
        </p:blipFill>
        <p:spPr>
          <a:xfrm>
            <a:off x="2060653" y="5148841"/>
            <a:ext cx="4838700" cy="704850"/>
          </a:xfrm>
          <a:prstGeom prst="rect">
            <a:avLst/>
          </a:prstGeom>
        </p:spPr>
      </p:pic>
    </p:spTree>
    <p:extLst>
      <p:ext uri="{BB962C8B-B14F-4D97-AF65-F5344CB8AC3E}">
        <p14:creationId xmlns:p14="http://schemas.microsoft.com/office/powerpoint/2010/main" val="2921025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CustomShape 1"/>
          <p:cNvSpPr/>
          <p:nvPr/>
        </p:nvSpPr>
        <p:spPr>
          <a:xfrm>
            <a:off x="182880" y="185760"/>
            <a:ext cx="868140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Example: Schmidt Small </a:t>
            </a:r>
            <a:endParaRPr lang="en-US" sz="2200" b="0" strike="noStrike" spc="-1">
              <a:latin typeface="Arial"/>
            </a:endParaRPr>
          </a:p>
          <a:p>
            <a:pPr marL="743040" lvl="1" indent="-285480">
              <a:lnSpc>
                <a:spcPct val="100000"/>
              </a:lnSpc>
              <a:spcBef>
                <a:spcPts val="360"/>
              </a:spcBef>
              <a:buClr>
                <a:srgbClr val="000000"/>
              </a:buClr>
              <a:buFont typeface="Arial"/>
              <a:buChar char="•"/>
            </a:pPr>
            <a:r>
              <a:rPr lang="en-US" sz="1800" b="0" u="sng" strike="noStrike" spc="-1">
                <a:solidFill>
                  <a:srgbClr val="0000FF"/>
                </a:solidFill>
                <a:uFillTx/>
                <a:latin typeface="Times New Roman"/>
                <a:hlinkClick r:id="rId2"/>
              </a:rPr>
              <a:t>https://www.cs.ubc.ca/~schmidtm/Software/UGM/small.html</a:t>
            </a:r>
            <a:endParaRPr lang="en-US" sz="1800" b="0" strike="noStrike" spc="-1">
              <a:latin typeface="Arial"/>
            </a:endParaRPr>
          </a:p>
        </p:txBody>
      </p:sp>
      <p:sp>
        <p:nvSpPr>
          <p:cNvPr id="357" name="CustomShape 2"/>
          <p:cNvSpPr/>
          <p:nvPr/>
        </p:nvSpPr>
        <p:spPr>
          <a:xfrm>
            <a:off x="1108800" y="1792800"/>
            <a:ext cx="6841080" cy="48423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dirty="0">
                <a:solidFill>
                  <a:srgbClr val="FFFF00"/>
                </a:solidFill>
                <a:latin typeface="Courier New"/>
              </a:rPr>
              <a:t>#The potentials for Cathy-Heather-Mark-Allison: 1-2-3-4</a:t>
            </a:r>
            <a:endParaRPr lang="en-US" sz="1300" b="0" strike="noStrike" spc="-1" dirty="0">
              <a:latin typeface="Arial"/>
            </a:endParaRPr>
          </a:p>
          <a:p>
            <a:pPr>
              <a:lnSpc>
                <a:spcPct val="100000"/>
              </a:lnSpc>
            </a:pPr>
            <a:r>
              <a:rPr lang="en-US" sz="1300" b="0" strike="noStrike" spc="-1" dirty="0">
                <a:solidFill>
                  <a:srgbClr val="FFFFFF"/>
                </a:solidFill>
                <a:latin typeface="Courier New"/>
              </a:rPr>
              <a:t>Psi1 &lt;- c(0.25, 0.75)*4</a:t>
            </a:r>
            <a:endParaRPr lang="en-US" sz="1300" b="0" strike="noStrike" spc="-1" dirty="0">
              <a:latin typeface="Arial"/>
            </a:endParaRPr>
          </a:p>
          <a:p>
            <a:pPr>
              <a:lnSpc>
                <a:spcPct val="100000"/>
              </a:lnSpc>
            </a:pPr>
            <a:r>
              <a:rPr lang="en-US" sz="1300" b="0" strike="noStrike" spc="-1" dirty="0">
                <a:solidFill>
                  <a:srgbClr val="FFFFFF"/>
                </a:solidFill>
                <a:latin typeface="Courier New"/>
              </a:rPr>
              <a:t>Psi2 &lt;- c(0.9,  0.1) *10</a:t>
            </a:r>
            <a:endParaRPr lang="en-US" sz="1300" b="0" strike="noStrike" spc="-1" dirty="0">
              <a:latin typeface="Arial"/>
            </a:endParaRPr>
          </a:p>
          <a:p>
            <a:pPr>
              <a:lnSpc>
                <a:spcPct val="100000"/>
              </a:lnSpc>
            </a:pPr>
            <a:r>
              <a:rPr lang="en-US" sz="1300" b="0" strike="noStrike" spc="-1" dirty="0">
                <a:solidFill>
                  <a:srgbClr val="FFFFFF"/>
                </a:solidFill>
                <a:latin typeface="Courier New"/>
              </a:rPr>
              <a:t>Psi3 &lt;- c(0.25, 0.75)*4</a:t>
            </a:r>
            <a:endParaRPr lang="en-US" sz="1300" b="0" strike="noStrike" spc="-1" dirty="0">
              <a:latin typeface="Arial"/>
            </a:endParaRPr>
          </a:p>
          <a:p>
            <a:pPr>
              <a:lnSpc>
                <a:spcPct val="100000"/>
              </a:lnSpc>
            </a:pPr>
            <a:r>
              <a:rPr lang="en-US" sz="1300" b="0" strike="noStrike" spc="-1" dirty="0">
                <a:solidFill>
                  <a:srgbClr val="FFFFFF"/>
                </a:solidFill>
                <a:latin typeface="Courier New"/>
              </a:rPr>
              <a:t>Psi4 &lt;- c(0.9,  0.1) *10</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FF"/>
                </a:solidFill>
                <a:latin typeface="Courier New"/>
              </a:rPr>
              <a:t>Psi12 &lt;-</a:t>
            </a:r>
            <a:endParaRPr lang="en-US" sz="1300" b="0" strike="noStrike" spc="-1" dirty="0">
              <a:latin typeface="Arial"/>
            </a:endParaRPr>
          </a:p>
          <a:p>
            <a:pPr>
              <a:lnSpc>
                <a:spcPct val="100000"/>
              </a:lnSpc>
            </a:pPr>
            <a:r>
              <a:rPr lang="en-US" sz="1300" b="0" strike="noStrike" spc="-1" dirty="0">
                <a:solidFill>
                  <a:srgbClr val="FFFFFF"/>
                </a:solidFill>
                <a:latin typeface="Courier New"/>
              </a:rPr>
              <a:t>  6*</a:t>
            </a:r>
            <a:r>
              <a:rPr lang="en-US" sz="1300" b="0" strike="noStrike" spc="-1" dirty="0" err="1">
                <a:solidFill>
                  <a:srgbClr val="FFFFFF"/>
                </a:solidFill>
                <a:latin typeface="Courier New"/>
              </a:rPr>
              <a:t>rbind</a:t>
            </a:r>
            <a:r>
              <a:rPr lang="en-US" sz="1300" b="0" strike="noStrike" spc="-1" dirty="0">
                <a:solidFill>
                  <a:srgbClr val="FFFFFF"/>
                </a:solidFill>
                <a:latin typeface="Courier New"/>
              </a:rPr>
              <a:t>(c(2/6, 1/6),</a:t>
            </a:r>
            <a:endParaRPr lang="en-US" sz="1300" b="0" strike="noStrike" spc="-1" dirty="0">
              <a:latin typeface="Arial"/>
            </a:endParaRPr>
          </a:p>
          <a:p>
            <a:pPr>
              <a:lnSpc>
                <a:spcPct val="100000"/>
              </a:lnSpc>
            </a:pPr>
            <a:r>
              <a:rPr lang="en-US" sz="1300" b="0" strike="noStrike" spc="-1" dirty="0">
                <a:solidFill>
                  <a:srgbClr val="FFFFFF"/>
                </a:solidFill>
                <a:latin typeface="Courier New"/>
              </a:rPr>
              <a:t>          c(1/6, 2/6))</a:t>
            </a:r>
            <a:endParaRPr lang="en-US" sz="1300" b="0" strike="noStrike" spc="-1" dirty="0">
              <a:latin typeface="Arial"/>
            </a:endParaRPr>
          </a:p>
          <a:p>
            <a:pPr>
              <a:lnSpc>
                <a:spcPct val="100000"/>
              </a:lnSpc>
            </a:pPr>
            <a:r>
              <a:rPr lang="en-US" sz="1300" b="0" strike="noStrike" spc="-1" dirty="0">
                <a:solidFill>
                  <a:srgbClr val="FFFFFF"/>
                </a:solidFill>
                <a:latin typeface="Courier New"/>
              </a:rPr>
              <a:t>Psi23 &lt;-</a:t>
            </a:r>
            <a:endParaRPr lang="en-US" sz="1300" b="0" strike="noStrike" spc="-1" dirty="0">
              <a:latin typeface="Arial"/>
            </a:endParaRPr>
          </a:p>
          <a:p>
            <a:pPr>
              <a:lnSpc>
                <a:spcPct val="100000"/>
              </a:lnSpc>
            </a:pPr>
            <a:r>
              <a:rPr lang="en-US" sz="1300" b="0" strike="noStrike" spc="-1" dirty="0">
                <a:solidFill>
                  <a:srgbClr val="FFFFFF"/>
                </a:solidFill>
                <a:latin typeface="Courier New"/>
              </a:rPr>
              <a:t>  6*</a:t>
            </a:r>
            <a:r>
              <a:rPr lang="en-US" sz="1300" b="0" strike="noStrike" spc="-1" dirty="0" err="1">
                <a:solidFill>
                  <a:srgbClr val="FFFFFF"/>
                </a:solidFill>
                <a:latin typeface="Courier New"/>
              </a:rPr>
              <a:t>rbind</a:t>
            </a:r>
            <a:r>
              <a:rPr lang="en-US" sz="1300" b="0" strike="noStrike" spc="-1" dirty="0">
                <a:solidFill>
                  <a:srgbClr val="FFFFFF"/>
                </a:solidFill>
                <a:latin typeface="Courier New"/>
              </a:rPr>
              <a:t>(c(2/6, 1/6),</a:t>
            </a:r>
            <a:endParaRPr lang="en-US" sz="1300" b="0" strike="noStrike" spc="-1" dirty="0">
              <a:latin typeface="Arial"/>
            </a:endParaRPr>
          </a:p>
          <a:p>
            <a:pPr>
              <a:lnSpc>
                <a:spcPct val="100000"/>
              </a:lnSpc>
            </a:pPr>
            <a:r>
              <a:rPr lang="en-US" sz="1300" b="0" strike="noStrike" spc="-1" dirty="0">
                <a:solidFill>
                  <a:srgbClr val="FFFFFF"/>
                </a:solidFill>
                <a:latin typeface="Courier New"/>
              </a:rPr>
              <a:t>          c(1/6, 2/6))</a:t>
            </a:r>
            <a:endParaRPr lang="en-US" sz="1300" b="0" strike="noStrike" spc="-1" dirty="0">
              <a:latin typeface="Arial"/>
            </a:endParaRPr>
          </a:p>
          <a:p>
            <a:pPr>
              <a:lnSpc>
                <a:spcPct val="100000"/>
              </a:lnSpc>
            </a:pPr>
            <a:r>
              <a:rPr lang="en-US" sz="1300" b="0" strike="noStrike" spc="-1" dirty="0">
                <a:solidFill>
                  <a:srgbClr val="FFFFFF"/>
                </a:solidFill>
                <a:latin typeface="Courier New"/>
              </a:rPr>
              <a:t>Psi34 &lt;-</a:t>
            </a:r>
            <a:endParaRPr lang="en-US" sz="1300" b="0" strike="noStrike" spc="-1" dirty="0">
              <a:latin typeface="Arial"/>
            </a:endParaRPr>
          </a:p>
          <a:p>
            <a:pPr>
              <a:lnSpc>
                <a:spcPct val="100000"/>
              </a:lnSpc>
            </a:pPr>
            <a:r>
              <a:rPr lang="en-US" sz="1300" b="0" strike="noStrike" spc="-1" dirty="0">
                <a:solidFill>
                  <a:srgbClr val="FFFFFF"/>
                </a:solidFill>
                <a:latin typeface="Courier New"/>
              </a:rPr>
              <a:t>  6*</a:t>
            </a:r>
            <a:r>
              <a:rPr lang="en-US" sz="1300" b="0" strike="noStrike" spc="-1" dirty="0" err="1">
                <a:solidFill>
                  <a:srgbClr val="FFFFFF"/>
                </a:solidFill>
                <a:latin typeface="Courier New"/>
              </a:rPr>
              <a:t>rbind</a:t>
            </a:r>
            <a:r>
              <a:rPr lang="en-US" sz="1300" b="0" strike="noStrike" spc="-1" dirty="0">
                <a:solidFill>
                  <a:srgbClr val="FFFFFF"/>
                </a:solidFill>
                <a:latin typeface="Courier New"/>
              </a:rPr>
              <a:t>(c(2/6, 1/6),</a:t>
            </a:r>
            <a:endParaRPr lang="en-US" sz="1300" b="0" strike="noStrike" spc="-1" dirty="0">
              <a:latin typeface="Arial"/>
            </a:endParaRPr>
          </a:p>
          <a:p>
            <a:pPr>
              <a:lnSpc>
                <a:spcPct val="100000"/>
              </a:lnSpc>
            </a:pPr>
            <a:r>
              <a:rPr lang="en-US" sz="1300" b="0" strike="noStrike" spc="-1" dirty="0">
                <a:solidFill>
                  <a:srgbClr val="FFFFFF"/>
                </a:solidFill>
                <a:latin typeface="Courier New"/>
              </a:rPr>
              <a:t>          c(1/6, 2/6))</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Define states and feature function:</a:t>
            </a:r>
            <a:endParaRPr lang="en-US" sz="1300" b="0" strike="noStrike" spc="-1" dirty="0">
              <a:latin typeface="Arial"/>
            </a:endParaRPr>
          </a:p>
          <a:p>
            <a:pPr>
              <a:lnSpc>
                <a:spcPct val="100000"/>
              </a:lnSpc>
            </a:pPr>
            <a:r>
              <a:rPr lang="en-US" sz="1300" b="0" strike="noStrike" spc="-1" dirty="0">
                <a:solidFill>
                  <a:srgbClr val="FFFFFF"/>
                </a:solidFill>
                <a:latin typeface="Courier New"/>
              </a:rPr>
              <a:t>s1 &lt;- </a:t>
            </a:r>
            <a:r>
              <a:rPr lang="en-US" sz="1300" b="0" strike="noStrike" spc="-1" dirty="0">
                <a:solidFill>
                  <a:srgbClr val="00F400"/>
                </a:solidFill>
                <a:latin typeface="Courier New"/>
              </a:rPr>
              <a:t>"right"</a:t>
            </a:r>
            <a:endParaRPr lang="en-US" sz="1300" b="0" strike="noStrike" spc="-1" dirty="0">
              <a:latin typeface="Arial"/>
            </a:endParaRPr>
          </a:p>
          <a:p>
            <a:pPr>
              <a:lnSpc>
                <a:spcPct val="100000"/>
              </a:lnSpc>
            </a:pPr>
            <a:r>
              <a:rPr lang="en-US" sz="1300" b="0" strike="noStrike" spc="-1" dirty="0">
                <a:solidFill>
                  <a:srgbClr val="FFFFFF"/>
                </a:solidFill>
                <a:latin typeface="Courier New"/>
              </a:rPr>
              <a:t>s2 &lt;- </a:t>
            </a:r>
            <a:r>
              <a:rPr lang="en-US" sz="1300" b="0" strike="noStrike" spc="-1" dirty="0">
                <a:solidFill>
                  <a:srgbClr val="00F400"/>
                </a:solidFill>
                <a:latin typeface="Courier New"/>
              </a:rPr>
              <a:t>"wrong"</a:t>
            </a:r>
            <a:endParaRPr lang="en-US" sz="1300" b="0" strike="noStrike" spc="-1" dirty="0">
              <a:latin typeface="Arial"/>
            </a:endParaRPr>
          </a:p>
          <a:p>
            <a:pPr>
              <a:lnSpc>
                <a:spcPct val="100000"/>
              </a:lnSpc>
            </a:pPr>
            <a:r>
              <a:rPr lang="en-US" sz="1300" b="0" strike="noStrike" spc="-1" dirty="0">
                <a:solidFill>
                  <a:srgbClr val="FFFFFF"/>
                </a:solidFill>
                <a:latin typeface="Courier New"/>
              </a:rPr>
              <a:t>f  &lt;- function(y){ </a:t>
            </a:r>
            <a:r>
              <a:rPr lang="en-US" sz="1300" b="0" strike="noStrike" spc="-1" dirty="0" err="1">
                <a:solidFill>
                  <a:srgbClr val="FFFFFF"/>
                </a:solidFill>
                <a:latin typeface="Courier New"/>
              </a:rPr>
              <a:t>as.numeric</a:t>
            </a:r>
            <a:r>
              <a:rPr lang="en-US" sz="1300" b="0" strike="noStrike" spc="-1" dirty="0">
                <a:solidFill>
                  <a:srgbClr val="FFFFFF"/>
                </a:solidFill>
                <a:latin typeface="Courier New"/>
              </a:rPr>
              <a:t>(c((y==s1),(y==s2))) }</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Enumerate all the state configurations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config.mat</a:t>
            </a:r>
            <a:r>
              <a:rPr lang="en-US" sz="1300" b="0" strike="noStrike" spc="-1" dirty="0">
                <a:solidFill>
                  <a:srgbClr val="FFFFFF"/>
                </a:solidFill>
                <a:latin typeface="Courier New"/>
              </a:rPr>
              <a:t> &lt;- </a:t>
            </a:r>
            <a:r>
              <a:rPr lang="en-US" sz="1300" b="0" strike="noStrike" spc="-1" dirty="0" err="1">
                <a:solidFill>
                  <a:srgbClr val="FFFFFF"/>
                </a:solidFill>
                <a:latin typeface="Courier New"/>
              </a:rPr>
              <a:t>expand.grid</a:t>
            </a:r>
            <a:r>
              <a:rPr lang="en-US" sz="1300" b="0" strike="noStrike" spc="-1" dirty="0">
                <a:solidFill>
                  <a:srgbClr val="FFFFFF"/>
                </a:solidFill>
                <a:latin typeface="Courier New"/>
              </a:rPr>
              <a:t>(c(s1,s2),c(s1,s2),c(s1,s2),c(s1,s2))</a:t>
            </a:r>
            <a:endParaRPr lang="en-US" sz="1300" b="0" strike="noStrike" spc="-1" dirty="0">
              <a:latin typeface="Arial"/>
            </a:endParaRPr>
          </a:p>
          <a:p>
            <a:pPr>
              <a:lnSpc>
                <a:spcPct val="100000"/>
              </a:lnSpc>
            </a:pPr>
            <a:r>
              <a:rPr lang="en-US" sz="1300" b="0" strike="noStrike" spc="-1" dirty="0" err="1">
                <a:solidFill>
                  <a:srgbClr val="FFFFFF"/>
                </a:solidFill>
                <a:latin typeface="Courier New"/>
              </a:rPr>
              <a:t>colnames</a:t>
            </a:r>
            <a:r>
              <a:rPr lang="en-US" sz="1300" b="0" strike="noStrike" spc="-1" dirty="0">
                <a:solidFill>
                  <a:srgbClr val="FFFFFF"/>
                </a:solidFill>
                <a:latin typeface="Courier New"/>
              </a:rPr>
              <a:t>(</a:t>
            </a:r>
            <a:r>
              <a:rPr lang="en-US" sz="1300" b="0" strike="noStrike" spc="-1" dirty="0" err="1">
                <a:solidFill>
                  <a:srgbClr val="FFFFFF"/>
                </a:solidFill>
                <a:latin typeface="Courier New"/>
              </a:rPr>
              <a:t>config.mat</a:t>
            </a:r>
            <a:r>
              <a:rPr lang="en-US" sz="1300" b="0" strike="noStrike" spc="-1" dirty="0">
                <a:solidFill>
                  <a:srgbClr val="FFFFFF"/>
                </a:solidFill>
                <a:latin typeface="Courier New"/>
              </a:rPr>
              <a:t>) &lt;- c(</a:t>
            </a:r>
            <a:r>
              <a:rPr lang="en-US" sz="1300" b="0" strike="noStrike" spc="-1" dirty="0">
                <a:solidFill>
                  <a:srgbClr val="00F400"/>
                </a:solidFill>
                <a:latin typeface="Courier New"/>
              </a:rPr>
              <a:t>"Cathy"</a:t>
            </a:r>
            <a:r>
              <a:rPr lang="en-US" sz="1300" b="0" strike="noStrike" spc="-1" dirty="0">
                <a:solidFill>
                  <a:srgbClr val="FFFFFF"/>
                </a:solidFill>
                <a:latin typeface="Courier New"/>
              </a:rPr>
              <a:t>, </a:t>
            </a:r>
            <a:r>
              <a:rPr lang="en-US" sz="1300" b="0" strike="noStrike" spc="-1" dirty="0">
                <a:solidFill>
                  <a:srgbClr val="00F400"/>
                </a:solidFill>
                <a:latin typeface="Courier New"/>
              </a:rPr>
              <a:t>"Heather"</a:t>
            </a:r>
            <a:r>
              <a:rPr lang="en-US" sz="1300" b="0" strike="noStrike" spc="-1" dirty="0">
                <a:solidFill>
                  <a:srgbClr val="FFFFFF"/>
                </a:solidFill>
                <a:latin typeface="Courier New"/>
              </a:rPr>
              <a:t>, </a:t>
            </a:r>
            <a:r>
              <a:rPr lang="en-US" sz="1300" b="0" strike="noStrike" spc="-1" dirty="0">
                <a:solidFill>
                  <a:srgbClr val="00F400"/>
                </a:solidFill>
                <a:latin typeface="Courier New"/>
              </a:rPr>
              <a:t>"Mark"</a:t>
            </a:r>
            <a:r>
              <a:rPr lang="en-US" sz="1300" b="0" strike="noStrike" spc="-1" dirty="0">
                <a:solidFill>
                  <a:srgbClr val="FFFFFF"/>
                </a:solidFill>
                <a:latin typeface="Courier New"/>
              </a:rPr>
              <a:t>, </a:t>
            </a:r>
            <a:r>
              <a:rPr lang="en-US" sz="1300" b="0" strike="noStrike" spc="-1" dirty="0">
                <a:solidFill>
                  <a:srgbClr val="00F400"/>
                </a:solidFill>
                <a:latin typeface="Courier New"/>
              </a:rPr>
              <a:t>"Alison"</a:t>
            </a:r>
            <a:r>
              <a:rPr lang="en-US" sz="1300" b="0" strike="noStrike" spc="-1" dirty="0">
                <a:solidFill>
                  <a:srgbClr val="FFFFFF"/>
                </a:solidFill>
                <a:latin typeface="Courier New"/>
              </a:rPr>
              <a:t>)</a:t>
            </a:r>
            <a:endParaRPr lang="en-US" sz="1300" b="0" strike="noStrike" spc="-1" dirty="0">
              <a:latin typeface="Arial"/>
            </a:endParaRPr>
          </a:p>
        </p:txBody>
      </p:sp>
      <p:pic>
        <p:nvPicPr>
          <p:cNvPr id="358" name="Picture 1"/>
          <p:cNvPicPr/>
          <p:nvPr/>
        </p:nvPicPr>
        <p:blipFill>
          <a:blip r:embed="rId3"/>
          <a:stretch/>
        </p:blipFill>
        <p:spPr>
          <a:xfrm>
            <a:off x="1460520" y="888840"/>
            <a:ext cx="5702040" cy="8074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CustomShape 1"/>
          <p:cNvSpPr/>
          <p:nvPr/>
        </p:nvSpPr>
        <p:spPr>
          <a:xfrm>
            <a:off x="182880" y="185760"/>
            <a:ext cx="868140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Example: Schmidt Small </a:t>
            </a:r>
            <a:endParaRPr lang="en-US" sz="2200" b="0" strike="noStrike" spc="-1">
              <a:latin typeface="Arial"/>
            </a:endParaRPr>
          </a:p>
          <a:p>
            <a:pPr marL="743040" lvl="1" indent="-285480">
              <a:lnSpc>
                <a:spcPct val="100000"/>
              </a:lnSpc>
              <a:spcBef>
                <a:spcPts val="360"/>
              </a:spcBef>
              <a:buClr>
                <a:srgbClr val="000000"/>
              </a:buClr>
              <a:buFont typeface="Arial"/>
              <a:buChar char="•"/>
            </a:pPr>
            <a:r>
              <a:rPr lang="en-US" sz="1800" b="0" u="sng" strike="noStrike" spc="-1">
                <a:solidFill>
                  <a:srgbClr val="0000FF"/>
                </a:solidFill>
                <a:uFillTx/>
                <a:latin typeface="Times New Roman"/>
                <a:hlinkClick r:id="rId2"/>
              </a:rPr>
              <a:t>https://www.cs.ubc.ca/~schmidtm/Software/UGM/small.html</a:t>
            </a:r>
            <a:endParaRPr lang="en-US" sz="1800" b="0" strike="noStrike" spc="-1">
              <a:latin typeface="Arial"/>
            </a:endParaRPr>
          </a:p>
        </p:txBody>
      </p:sp>
      <p:sp>
        <p:nvSpPr>
          <p:cNvPr id="360" name="CustomShape 2"/>
          <p:cNvSpPr/>
          <p:nvPr/>
        </p:nvSpPr>
        <p:spPr>
          <a:xfrm>
            <a:off x="324000" y="1170360"/>
            <a:ext cx="8817199" cy="5292303"/>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300" b="0" strike="noStrike" spc="-1" dirty="0">
                <a:solidFill>
                  <a:srgbClr val="FFFFFF"/>
                </a:solidFill>
                <a:latin typeface="Courier New"/>
              </a:rPr>
              <a:t>library(</a:t>
            </a:r>
            <a:r>
              <a:rPr lang="en-US" sz="1300" b="0" strike="noStrike" spc="-1" dirty="0" err="1">
                <a:solidFill>
                  <a:srgbClr val="FFFFFF"/>
                </a:solidFill>
                <a:latin typeface="Courier New"/>
              </a:rPr>
              <a:t>CRFutil</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Edge connectivity matrix</a:t>
            </a:r>
            <a:endParaRPr lang="en-US" sz="1300" b="0" strike="noStrike" spc="-1" dirty="0">
              <a:latin typeface="Arial"/>
            </a:endParaRPr>
          </a:p>
          <a:p>
            <a:pPr>
              <a:lnSpc>
                <a:spcPct val="100000"/>
              </a:lnSpc>
            </a:pPr>
            <a:r>
              <a:rPr lang="en-US" sz="1300" b="0" strike="noStrike" spc="-1" dirty="0">
                <a:solidFill>
                  <a:srgbClr val="FFFFFF"/>
                </a:solidFill>
                <a:latin typeface="Courier New"/>
              </a:rPr>
              <a:t>edges &lt;- </a:t>
            </a:r>
            <a:r>
              <a:rPr lang="en-US" sz="1300" b="0" strike="noStrike" spc="-1" dirty="0" err="1">
                <a:solidFill>
                  <a:srgbClr val="FFFFFF"/>
                </a:solidFill>
                <a:latin typeface="Courier New"/>
              </a:rPr>
              <a:t>rbind</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a:solidFill>
                  <a:srgbClr val="FFFFFF"/>
                </a:solidFill>
                <a:latin typeface="Courier New"/>
              </a:rPr>
              <a:t>  c(1,2), </a:t>
            </a:r>
            <a:r>
              <a:rPr lang="en-US" sz="1300" b="0" strike="noStrike" spc="-1" dirty="0">
                <a:solidFill>
                  <a:srgbClr val="FFFF00"/>
                </a:solidFill>
                <a:latin typeface="Courier New"/>
              </a:rPr>
              <a:t># Cathy-Heather</a:t>
            </a:r>
            <a:endParaRPr lang="en-US" sz="1300" b="0" strike="noStrike" spc="-1" dirty="0">
              <a:solidFill>
                <a:srgbClr val="FFFF00"/>
              </a:solidFill>
              <a:latin typeface="Arial"/>
            </a:endParaRPr>
          </a:p>
          <a:p>
            <a:pPr>
              <a:lnSpc>
                <a:spcPct val="100000"/>
              </a:lnSpc>
            </a:pPr>
            <a:r>
              <a:rPr lang="en-US" sz="1300" b="0" strike="noStrike" spc="-1" dirty="0">
                <a:solidFill>
                  <a:srgbClr val="FFFFFF"/>
                </a:solidFill>
                <a:latin typeface="Courier New"/>
              </a:rPr>
              <a:t>  c(2,3), </a:t>
            </a:r>
            <a:r>
              <a:rPr lang="en-US" sz="1300" b="0" strike="noStrike" spc="-1" dirty="0">
                <a:solidFill>
                  <a:srgbClr val="FFFF00"/>
                </a:solidFill>
                <a:latin typeface="Courier New"/>
              </a:rPr>
              <a:t># Heather-Mark</a:t>
            </a:r>
            <a:endParaRPr lang="en-US" sz="1300" b="0" strike="noStrike" spc="-1" dirty="0">
              <a:solidFill>
                <a:srgbClr val="FFFF00"/>
              </a:solidFill>
              <a:latin typeface="Arial"/>
            </a:endParaRPr>
          </a:p>
          <a:p>
            <a:pPr>
              <a:lnSpc>
                <a:spcPct val="100000"/>
              </a:lnSpc>
            </a:pPr>
            <a:r>
              <a:rPr lang="en-US" sz="1300" b="0" strike="noStrike" spc="-1" dirty="0">
                <a:solidFill>
                  <a:srgbClr val="FFFFFF"/>
                </a:solidFill>
                <a:latin typeface="Courier New"/>
              </a:rPr>
              <a:t>  c(3,4)  </a:t>
            </a:r>
            <a:r>
              <a:rPr lang="en-US" sz="1300" b="0" strike="noStrike" spc="-1" dirty="0">
                <a:solidFill>
                  <a:srgbClr val="FFFF00"/>
                </a:solidFill>
                <a:latin typeface="Courier New"/>
              </a:rPr>
              <a:t># Mark-Allison</a:t>
            </a:r>
            <a:endParaRPr lang="en-US" sz="1300" b="0" strike="noStrike" spc="-1" dirty="0">
              <a:solidFill>
                <a:srgbClr val="FFFF00"/>
              </a:solidFill>
              <a:latin typeface="Arial"/>
            </a:endParaRPr>
          </a:p>
          <a:p>
            <a:pPr>
              <a:lnSpc>
                <a:spcPct val="100000"/>
              </a:lnSpc>
            </a:pP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Define a convenience function wrapper:</a:t>
            </a:r>
            <a:endParaRPr lang="en-US" sz="1300" b="0" strike="noStrike" spc="-1" dirty="0">
              <a:latin typeface="Arial"/>
            </a:endParaRPr>
          </a:p>
          <a:p>
            <a:pPr>
              <a:lnSpc>
                <a:spcPct val="100000"/>
              </a:lnSpc>
            </a:pPr>
            <a:r>
              <a:rPr lang="en-US" sz="1300" b="0" strike="noStrike" spc="-1" dirty="0" err="1">
                <a:solidFill>
                  <a:srgbClr val="FFFFFF"/>
                </a:solidFill>
                <a:latin typeface="Courier New"/>
              </a:rPr>
              <a:t>ener.func</a:t>
            </a:r>
            <a:r>
              <a:rPr lang="en-US" sz="1300" b="0" strike="noStrike" spc="-1" dirty="0">
                <a:solidFill>
                  <a:srgbClr val="FFFFFF"/>
                </a:solidFill>
                <a:latin typeface="Courier New"/>
              </a:rPr>
              <a:t> &lt;- function(config) {</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engy</a:t>
            </a:r>
            <a:r>
              <a:rPr lang="en-US" sz="1300" b="0" strike="noStrike" spc="-1" dirty="0">
                <a:solidFill>
                  <a:srgbClr val="FFFFFF"/>
                </a:solidFill>
                <a:latin typeface="Courier New"/>
              </a:rPr>
              <a:t> &lt;-</a:t>
            </a:r>
            <a:r>
              <a:rPr lang="en-US" sz="1300" b="0" strike="noStrike" spc="-1" dirty="0" err="1">
                <a:solidFill>
                  <a:srgbClr val="FFFFFF"/>
                </a:solidFill>
                <a:latin typeface="Courier New"/>
              </a:rPr>
              <a:t>config.energy</a:t>
            </a:r>
            <a:r>
              <a:rPr lang="en-US" sz="1300" b="0" strike="noStrike" spc="-1" dirty="0">
                <a:solidFill>
                  <a:srgbClr val="FFFFFF"/>
                </a:solidFill>
                <a:latin typeface="Courier New"/>
              </a:rPr>
              <a:t>(config = config, </a:t>
            </a:r>
            <a:r>
              <a:rPr lang="en-US" sz="1300" b="0" strike="noStrike" spc="-1" dirty="0" err="1">
                <a:solidFill>
                  <a:srgbClr val="FFFFFF"/>
                </a:solidFill>
                <a:latin typeface="Courier New"/>
              </a:rPr>
              <a:t>edges.mat</a:t>
            </a:r>
            <a:r>
              <a:rPr lang="en-US" sz="1300" b="0" strike="noStrike" spc="-1" dirty="0">
                <a:solidFill>
                  <a:srgbClr val="FFFFFF"/>
                </a:solidFill>
                <a:latin typeface="Courier New"/>
              </a:rPr>
              <a:t> = edges, </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one.lgp</a:t>
            </a:r>
            <a:r>
              <a:rPr lang="en-US" sz="1300" b="0" strike="noStrike" spc="-1" dirty="0">
                <a:solidFill>
                  <a:srgbClr val="FFFFFF"/>
                </a:solidFill>
                <a:latin typeface="Courier New"/>
              </a:rPr>
              <a:t> = list(log(Psi1),log(Psi2),log(Psi3),log(Psi4)), </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two.lgp</a:t>
            </a:r>
            <a:r>
              <a:rPr lang="en-US" sz="1300" b="0" strike="noStrike" spc="-1" dirty="0">
                <a:solidFill>
                  <a:srgbClr val="FFFFFF"/>
                </a:solidFill>
                <a:latin typeface="Courier New"/>
              </a:rPr>
              <a:t> = list(log(Psi12),log(Psi23),log(Psi34)), ff = f)</a:t>
            </a:r>
            <a:endParaRPr lang="en-US" sz="1300" b="0" strike="noStrike" spc="-1" dirty="0">
              <a:latin typeface="Arial"/>
            </a:endParaRPr>
          </a:p>
          <a:p>
            <a:pPr>
              <a:lnSpc>
                <a:spcPct val="100000"/>
              </a:lnSpc>
            </a:pPr>
            <a:r>
              <a:rPr lang="en-US" sz="1300" b="0" strike="noStrike" spc="-1" dirty="0">
                <a:solidFill>
                  <a:srgbClr val="FFFFFF"/>
                </a:solidFill>
                <a:latin typeface="Courier New"/>
              </a:rPr>
              <a:t>  return(</a:t>
            </a:r>
            <a:r>
              <a:rPr lang="en-US" sz="1300" b="0" strike="noStrike" spc="-1" dirty="0" err="1">
                <a:solidFill>
                  <a:srgbClr val="FFFFFF"/>
                </a:solidFill>
                <a:latin typeface="Courier New"/>
              </a:rPr>
              <a:t>engy</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All configuration energies: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config.energies</a:t>
            </a:r>
            <a:r>
              <a:rPr lang="en-US" sz="1300" b="0" strike="noStrike" spc="-1" dirty="0">
                <a:solidFill>
                  <a:srgbClr val="FFFFFF"/>
                </a:solidFill>
                <a:latin typeface="Courier New"/>
              </a:rPr>
              <a:t> &lt;- </a:t>
            </a:r>
            <a:r>
              <a:rPr lang="en-US" sz="1300" b="0" strike="noStrike" spc="-1" dirty="0" err="1">
                <a:solidFill>
                  <a:srgbClr val="FFFFFF"/>
                </a:solidFill>
                <a:latin typeface="Courier New"/>
              </a:rPr>
              <a:t>sapply</a:t>
            </a:r>
            <a:r>
              <a:rPr lang="en-US" sz="1300" b="0" strike="noStrike" spc="-1" dirty="0">
                <a:solidFill>
                  <a:srgbClr val="FFFFFF"/>
                </a:solidFill>
                <a:latin typeface="Courier New"/>
              </a:rPr>
              <a:t>(1:nrow(</a:t>
            </a:r>
            <a:r>
              <a:rPr lang="en-US" sz="1300" b="0" strike="noStrike" spc="-1" dirty="0" err="1">
                <a:solidFill>
                  <a:srgbClr val="FFFFFF"/>
                </a:solidFill>
                <a:latin typeface="Courier New"/>
              </a:rPr>
              <a:t>config.mat</a:t>
            </a:r>
            <a:r>
              <a:rPr lang="en-US" sz="1300" b="0" strike="noStrike" spc="-1" dirty="0">
                <a:solidFill>
                  <a:srgbClr val="FFFFFF"/>
                </a:solidFill>
                <a:latin typeface="Courier New"/>
              </a:rPr>
              <a:t>), function(xx){</a:t>
            </a:r>
            <a:r>
              <a:rPr lang="en-US" sz="1300" b="0" strike="noStrike" spc="-1" dirty="0" err="1">
                <a:solidFill>
                  <a:srgbClr val="FFFFFF"/>
                </a:solidFill>
                <a:latin typeface="Courier New"/>
              </a:rPr>
              <a:t>ener.func</a:t>
            </a:r>
            <a:r>
              <a:rPr lang="en-US" sz="1300" b="0" strike="noStrike" spc="-1" dirty="0">
                <a:solidFill>
                  <a:srgbClr val="FFFFFF"/>
                </a:solidFill>
                <a:latin typeface="Courier New"/>
              </a:rPr>
              <a:t>(</a:t>
            </a:r>
            <a:r>
              <a:rPr lang="en-US" sz="1300" b="0" strike="noStrike" spc="-1" dirty="0" err="1">
                <a:solidFill>
                  <a:srgbClr val="FFFFFF"/>
                </a:solidFill>
                <a:latin typeface="Courier New"/>
              </a:rPr>
              <a:t>config.mat</a:t>
            </a:r>
            <a:r>
              <a:rPr lang="en-US" sz="1300" b="0" strike="noStrike" spc="-1" dirty="0">
                <a:solidFill>
                  <a:srgbClr val="FFFFFF"/>
                </a:solidFill>
                <a:latin typeface="Courier New"/>
              </a:rPr>
              <a:t>[xx,])})</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prodPots</a:t>
            </a:r>
            <a:r>
              <a:rPr lang="en-US" sz="1300" b="0" strike="noStrike" spc="-1" dirty="0">
                <a:solidFill>
                  <a:srgbClr val="FFFFFF"/>
                </a:solidFill>
                <a:latin typeface="Courier New"/>
              </a:rPr>
              <a:t>        &lt;- exp(</a:t>
            </a:r>
            <a:r>
              <a:rPr lang="en-US" sz="1300" b="0" strike="noStrike" spc="-1" dirty="0" err="1">
                <a:solidFill>
                  <a:srgbClr val="FFFFFF"/>
                </a:solidFill>
                <a:latin typeface="Courier New"/>
              </a:rPr>
              <a:t>config.energies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a:solidFill>
                  <a:srgbClr val="FFFFFF"/>
                </a:solidFill>
                <a:latin typeface="Courier New"/>
              </a:rPr>
              <a:t>Z               &lt;- sum(</a:t>
            </a:r>
            <a:r>
              <a:rPr lang="en-US" sz="1300" b="0" strike="noStrike" spc="-1" dirty="0" err="1">
                <a:solidFill>
                  <a:srgbClr val="FFFFFF"/>
                </a:solidFill>
                <a:latin typeface="Courier New"/>
              </a:rPr>
              <a:t>prodPots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Prs</a:t>
            </a:r>
            <a:r>
              <a:rPr lang="en-US" sz="1300" b="0" strike="noStrike" spc="-1" dirty="0">
                <a:solidFill>
                  <a:srgbClr val="FFFFFF"/>
                </a:solidFill>
                <a:latin typeface="Courier New"/>
              </a:rPr>
              <a:t>             &lt;-</a:t>
            </a:r>
            <a:r>
              <a:rPr lang="en-US" sz="1300" b="0" strike="noStrike" spc="-1" dirty="0" err="1">
                <a:solidFill>
                  <a:srgbClr val="FFFFFF"/>
                </a:solidFill>
                <a:latin typeface="Courier New"/>
              </a:rPr>
              <a:t>prodPots</a:t>
            </a:r>
            <a:r>
              <a:rPr lang="en-US" sz="1300" b="0" strike="noStrike" spc="-1" dirty="0">
                <a:solidFill>
                  <a:srgbClr val="FFFFFF"/>
                </a:solidFill>
                <a:latin typeface="Courier New"/>
              </a:rPr>
              <a:t>/Z</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FF"/>
                </a:solidFill>
                <a:latin typeface="Courier New"/>
              </a:rPr>
              <a:t>Z</a:t>
            </a:r>
            <a:endParaRPr lang="en-US" sz="1300" b="0" strike="noStrike" spc="-1" dirty="0">
              <a:latin typeface="Arial"/>
            </a:endParaRPr>
          </a:p>
          <a:p>
            <a:pPr>
              <a:lnSpc>
                <a:spcPct val="100000"/>
              </a:lnSpc>
            </a:pPr>
            <a:r>
              <a:rPr lang="en-US" sz="1300" b="0" strike="noStrike" spc="-1" dirty="0">
                <a:solidFill>
                  <a:srgbClr val="FFFFFF"/>
                </a:solidFill>
                <a:latin typeface="Courier New"/>
              </a:rPr>
              <a:t>sum(</a:t>
            </a:r>
            <a:r>
              <a:rPr lang="en-US" sz="1300" b="0" strike="noStrike" spc="-1" dirty="0" err="1">
                <a:solidFill>
                  <a:srgbClr val="FFFFFF"/>
                </a:solidFill>
                <a:latin typeface="Courier New"/>
              </a:rPr>
              <a:t>Prs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cbind</a:t>
            </a:r>
            <a:r>
              <a:rPr lang="en-US" sz="1300" b="0" strike="noStrike" spc="-1" dirty="0">
                <a:solidFill>
                  <a:srgbClr val="FFFFFF"/>
                </a:solidFill>
                <a:latin typeface="Courier New"/>
              </a:rPr>
              <a:t>(</a:t>
            </a:r>
            <a:r>
              <a:rPr lang="en-US" sz="1300" b="0" strike="noStrike" spc="-1" dirty="0" err="1">
                <a:solidFill>
                  <a:srgbClr val="FFFFFF"/>
                </a:solidFill>
                <a:latin typeface="Courier New"/>
              </a:rPr>
              <a:t>config.mat</a:t>
            </a:r>
            <a:r>
              <a:rPr lang="en-US" sz="1300" b="0" strike="noStrike" spc="-1" dirty="0">
                <a:solidFill>
                  <a:srgbClr val="FFFFFF"/>
                </a:solidFill>
                <a:latin typeface="Courier New"/>
              </a:rPr>
              <a:t>, </a:t>
            </a:r>
            <a:r>
              <a:rPr lang="en-US" sz="1300" b="0" strike="noStrike" spc="-1" dirty="0" err="1">
                <a:solidFill>
                  <a:srgbClr val="FFFFFF"/>
                </a:solidFill>
                <a:latin typeface="Courier New"/>
              </a:rPr>
              <a:t>config.energies</a:t>
            </a:r>
            <a:r>
              <a:rPr lang="en-US" sz="1300" b="0" strike="noStrike" spc="-1" dirty="0">
                <a:solidFill>
                  <a:srgbClr val="FFFFFF"/>
                </a:solidFill>
                <a:latin typeface="Courier New"/>
              </a:rPr>
              <a:t>, </a:t>
            </a:r>
            <a:r>
              <a:rPr lang="en-US" sz="1300" b="0" strike="noStrike" spc="-1" dirty="0" err="1">
                <a:solidFill>
                  <a:srgbClr val="FFFFFF"/>
                </a:solidFill>
                <a:latin typeface="Courier New"/>
              </a:rPr>
              <a:t>prodPots</a:t>
            </a:r>
            <a:r>
              <a:rPr lang="en-US" sz="1300" b="0" strike="noStrike" spc="-1" dirty="0">
                <a:solidFill>
                  <a:srgbClr val="FFFFFF"/>
                </a:solidFill>
                <a:latin typeface="Courier New"/>
              </a:rPr>
              <a:t>, </a:t>
            </a:r>
            <a:r>
              <a:rPr lang="en-US" sz="1300" b="0" strike="noStrike" spc="-1" dirty="0" err="1">
                <a:solidFill>
                  <a:srgbClr val="FFFFFF"/>
                </a:solidFill>
                <a:latin typeface="Courier New"/>
              </a:rPr>
              <a:t>Prs</a:t>
            </a:r>
            <a:r>
              <a:rPr lang="en-US" sz="1300" b="0" strike="noStrike" spc="-1" dirty="0">
                <a:solidFill>
                  <a:srgbClr val="FFFFFF"/>
                </a:solidFill>
                <a:latin typeface="Courier New"/>
              </a:rPr>
              <a:t>)</a:t>
            </a:r>
            <a:endParaRPr lang="en-US" sz="13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Picture 4"/>
          <p:cNvPicPr/>
          <p:nvPr/>
        </p:nvPicPr>
        <p:blipFill>
          <a:blip r:embed="rId2"/>
          <a:stretch/>
        </p:blipFill>
        <p:spPr>
          <a:xfrm>
            <a:off x="863640" y="1206360"/>
            <a:ext cx="7403760" cy="5625720"/>
          </a:xfrm>
          <a:prstGeom prst="rect">
            <a:avLst/>
          </a:prstGeom>
          <a:ln>
            <a:noFill/>
          </a:ln>
        </p:spPr>
      </p:pic>
      <p:sp>
        <p:nvSpPr>
          <p:cNvPr id="362" name="CustomShape 1"/>
          <p:cNvSpPr/>
          <p:nvPr/>
        </p:nvSpPr>
        <p:spPr>
          <a:xfrm>
            <a:off x="182880" y="185760"/>
            <a:ext cx="868140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Example: Schmidt Small </a:t>
            </a:r>
            <a:endParaRPr lang="en-US" sz="2200" b="0" strike="noStrike" spc="-1">
              <a:latin typeface="Arial"/>
            </a:endParaRPr>
          </a:p>
          <a:p>
            <a:pPr marL="743040" lvl="1" indent="-285480">
              <a:lnSpc>
                <a:spcPct val="100000"/>
              </a:lnSpc>
              <a:spcBef>
                <a:spcPts val="360"/>
              </a:spcBef>
              <a:buClr>
                <a:srgbClr val="000000"/>
              </a:buClr>
              <a:buFont typeface="Arial"/>
              <a:buChar char="•"/>
            </a:pPr>
            <a:r>
              <a:rPr lang="en-US" sz="1800" b="0" u="sng" strike="noStrike" spc="-1">
                <a:solidFill>
                  <a:srgbClr val="0000FF"/>
                </a:solidFill>
                <a:uFillTx/>
                <a:latin typeface="Times New Roman"/>
                <a:hlinkClick r:id="rId3"/>
              </a:rPr>
              <a:t>https://www.cs.ubc.ca/~schmidtm/Software/UGM/small.html</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stomShape 1"/>
          <p:cNvSpPr/>
          <p:nvPr/>
        </p:nvSpPr>
        <p:spPr>
          <a:xfrm>
            <a:off x="665640" y="134640"/>
            <a:ext cx="779976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Example: Star field, more elaborate example.</a:t>
            </a:r>
            <a:endParaRPr lang="en-US" sz="2200" b="0" strike="noStrike" spc="-1" dirty="0">
              <a:latin typeface="Arial"/>
            </a:endParaRPr>
          </a:p>
        </p:txBody>
      </p:sp>
      <p:sp>
        <p:nvSpPr>
          <p:cNvPr id="390" name="CustomShape 27"/>
          <p:cNvSpPr/>
          <p:nvPr/>
        </p:nvSpPr>
        <p:spPr>
          <a:xfrm>
            <a:off x="1007447" y="963360"/>
            <a:ext cx="42033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This time we’ll assign potentials randomly and use CRFutil convenience functions: </a:t>
            </a:r>
            <a:endParaRPr lang="en-US" sz="1800" b="0" strike="noStrike" spc="-1">
              <a:latin typeface="Arial"/>
            </a:endParaRPr>
          </a:p>
        </p:txBody>
      </p:sp>
      <p:sp>
        <p:nvSpPr>
          <p:cNvPr id="391" name="CustomShape 28"/>
          <p:cNvSpPr/>
          <p:nvPr/>
        </p:nvSpPr>
        <p:spPr>
          <a:xfrm>
            <a:off x="124200" y="2705760"/>
            <a:ext cx="9015715" cy="4091974"/>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300" b="0" strike="noStrike" spc="-1" dirty="0">
                <a:solidFill>
                  <a:srgbClr val="FFFFFF"/>
                </a:solidFill>
                <a:latin typeface="Courier New"/>
              </a:rPr>
              <a:t>library(</a:t>
            </a:r>
            <a:r>
              <a:rPr lang="en-US" sz="1300" b="0" strike="noStrike" spc="-1" dirty="0" err="1">
                <a:solidFill>
                  <a:srgbClr val="FFFFFF"/>
                </a:solidFill>
                <a:latin typeface="Courier New"/>
              </a:rPr>
              <a:t>CRFutil</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Graph formula for Star field:</a:t>
            </a:r>
            <a:endParaRPr lang="en-US" sz="1300" b="0" strike="noStrike" spc="-1" dirty="0">
              <a:latin typeface="Arial"/>
            </a:endParaRPr>
          </a:p>
          <a:p>
            <a:pPr>
              <a:lnSpc>
                <a:spcPct val="100000"/>
              </a:lnSpc>
            </a:pPr>
            <a:r>
              <a:rPr lang="en-US" sz="1300" b="0" strike="noStrike" spc="-1" dirty="0" err="1">
                <a:solidFill>
                  <a:srgbClr val="FFFFFF"/>
                </a:solidFill>
                <a:latin typeface="Courier New"/>
              </a:rPr>
              <a:t>grphf</a:t>
            </a:r>
            <a:r>
              <a:rPr lang="en-US" sz="1300" b="0" strike="noStrike" spc="-1" dirty="0">
                <a:solidFill>
                  <a:srgbClr val="FFFFFF"/>
                </a:solidFill>
                <a:latin typeface="Courier New"/>
              </a:rPr>
              <a:t> &lt;- ~A:B+A:C+A:D+A:E+B:C+B:D+B:E+C:D+D:E</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Check the graph:</a:t>
            </a:r>
            <a:endParaRPr lang="en-US" sz="1300" b="0" strike="noStrike" spc="-1" dirty="0">
              <a:latin typeface="Arial"/>
            </a:endParaRPr>
          </a:p>
          <a:p>
            <a:pPr>
              <a:lnSpc>
                <a:spcPct val="100000"/>
              </a:lnSpc>
            </a:pPr>
            <a:r>
              <a:rPr lang="en-US" sz="1300" b="0" strike="noStrike" spc="-1" dirty="0" err="1">
                <a:solidFill>
                  <a:srgbClr val="FFFFFF"/>
                </a:solidFill>
                <a:latin typeface="Courier New"/>
              </a:rPr>
              <a:t>gp</a:t>
            </a:r>
            <a:r>
              <a:rPr lang="en-US" sz="1300" b="0" strike="noStrike" spc="-1" dirty="0">
                <a:solidFill>
                  <a:srgbClr val="FFFFFF"/>
                </a:solidFill>
                <a:latin typeface="Courier New"/>
              </a:rPr>
              <a:t> &lt;- ug(</a:t>
            </a:r>
            <a:r>
              <a:rPr lang="en-US" sz="1300" b="0" strike="noStrike" spc="-1" dirty="0" err="1">
                <a:solidFill>
                  <a:srgbClr val="FFFFFF"/>
                </a:solidFill>
                <a:latin typeface="Courier New"/>
              </a:rPr>
              <a:t>grphf</a:t>
            </a:r>
            <a:r>
              <a:rPr lang="en-US" sz="1300" b="0" strike="noStrike" spc="-1" dirty="0">
                <a:solidFill>
                  <a:srgbClr val="FFFFFF"/>
                </a:solidFill>
                <a:latin typeface="Courier New"/>
              </a:rPr>
              <a:t>, result = </a:t>
            </a:r>
            <a:r>
              <a:rPr lang="en-US" sz="1300" b="0" strike="noStrike" spc="-1" dirty="0">
                <a:solidFill>
                  <a:srgbClr val="00B050"/>
                </a:solidFill>
                <a:latin typeface="Courier New"/>
              </a:rPr>
              <a:t>"graph"</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dev.off</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iplot</a:t>
            </a:r>
            <a:r>
              <a:rPr lang="en-US" sz="1300" b="0" strike="noStrike" spc="-1" dirty="0">
                <a:solidFill>
                  <a:srgbClr val="FFFFFF"/>
                </a:solidFill>
                <a:latin typeface="Courier New"/>
              </a:rPr>
              <a:t>(</a:t>
            </a:r>
            <a:r>
              <a:rPr lang="en-US" sz="1300" b="0" strike="noStrike" spc="-1" dirty="0" err="1">
                <a:solidFill>
                  <a:srgbClr val="FFFFFF"/>
                </a:solidFill>
                <a:latin typeface="Courier New"/>
              </a:rPr>
              <a:t>gp</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a:t>
            </a:r>
            <a:r>
              <a:rPr lang="en-US" sz="1300" b="0" strike="noStrike" spc="-1" dirty="0" err="1">
                <a:solidFill>
                  <a:srgbClr val="FFFF00"/>
                </a:solidFill>
                <a:latin typeface="Courier New"/>
              </a:rPr>
              <a:t>Adjacenty</a:t>
            </a:r>
            <a:r>
              <a:rPr lang="en-US" sz="1300" b="0" strike="noStrike" spc="-1" dirty="0">
                <a:solidFill>
                  <a:srgbClr val="FFFF00"/>
                </a:solidFill>
                <a:latin typeface="Courier New"/>
              </a:rPr>
              <a:t> matrix:</a:t>
            </a:r>
            <a:endParaRPr lang="en-US" sz="1300" b="0" strike="noStrike" spc="-1" dirty="0">
              <a:latin typeface="Arial"/>
            </a:endParaRPr>
          </a:p>
          <a:p>
            <a:pPr>
              <a:lnSpc>
                <a:spcPct val="100000"/>
              </a:lnSpc>
            </a:pPr>
            <a:r>
              <a:rPr lang="en-US" sz="1300" b="0" strike="noStrike" spc="-1" dirty="0">
                <a:solidFill>
                  <a:srgbClr val="FFFFFF"/>
                </a:solidFill>
                <a:latin typeface="Courier New"/>
              </a:rPr>
              <a:t>adj &lt;- ug(</a:t>
            </a:r>
            <a:r>
              <a:rPr lang="en-US" sz="1300" b="0" strike="noStrike" spc="-1" dirty="0" err="1">
                <a:solidFill>
                  <a:srgbClr val="FFFFFF"/>
                </a:solidFill>
                <a:latin typeface="Courier New"/>
              </a:rPr>
              <a:t>grphf</a:t>
            </a:r>
            <a:r>
              <a:rPr lang="en-US" sz="1300" b="0" strike="noStrike" spc="-1" dirty="0">
                <a:solidFill>
                  <a:srgbClr val="FFFFFF"/>
                </a:solidFill>
                <a:latin typeface="Courier New"/>
              </a:rPr>
              <a:t>, result=</a:t>
            </a:r>
            <a:r>
              <a:rPr lang="en-US" sz="1300" b="0" strike="noStrike" spc="-1" dirty="0">
                <a:solidFill>
                  <a:srgbClr val="00B050"/>
                </a:solidFill>
                <a:latin typeface="Courier New"/>
              </a:rPr>
              <a:t>"matrix"</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Define states and feature function:</a:t>
            </a:r>
            <a:endParaRPr lang="en-US" sz="1300" b="0" strike="noStrike" spc="-1" dirty="0">
              <a:latin typeface="Arial"/>
            </a:endParaRPr>
          </a:p>
          <a:p>
            <a:pPr>
              <a:lnSpc>
                <a:spcPct val="100000"/>
              </a:lnSpc>
            </a:pPr>
            <a:r>
              <a:rPr lang="en-US" sz="1300" b="0" strike="noStrike" spc="-1" dirty="0">
                <a:solidFill>
                  <a:srgbClr val="FFFFFF"/>
                </a:solidFill>
                <a:latin typeface="Courier New"/>
              </a:rPr>
              <a:t>s1 &lt;- 1</a:t>
            </a:r>
            <a:endParaRPr lang="en-US" sz="1300" b="0" strike="noStrike" spc="-1" dirty="0">
              <a:latin typeface="Arial"/>
            </a:endParaRPr>
          </a:p>
          <a:p>
            <a:pPr>
              <a:lnSpc>
                <a:spcPct val="100000"/>
              </a:lnSpc>
            </a:pPr>
            <a:r>
              <a:rPr lang="en-US" sz="1300" b="0" strike="noStrike" spc="-1" dirty="0">
                <a:solidFill>
                  <a:srgbClr val="FFFFFF"/>
                </a:solidFill>
                <a:latin typeface="Courier New"/>
              </a:rPr>
              <a:t>s2 &lt;- 2</a:t>
            </a:r>
            <a:endParaRPr lang="en-US" sz="1300" b="0" strike="noStrike" spc="-1" dirty="0">
              <a:latin typeface="Arial"/>
            </a:endParaRPr>
          </a:p>
          <a:p>
            <a:pPr>
              <a:lnSpc>
                <a:spcPct val="100000"/>
              </a:lnSpc>
            </a:pPr>
            <a:r>
              <a:rPr lang="en-US" sz="1300" b="0" strike="noStrike" spc="-1" dirty="0">
                <a:solidFill>
                  <a:srgbClr val="FFFFFF"/>
                </a:solidFill>
                <a:latin typeface="Courier New"/>
              </a:rPr>
              <a:t>f  &lt;- function(y){ </a:t>
            </a:r>
            <a:r>
              <a:rPr lang="en-US" sz="1300" b="0" strike="noStrike" spc="-1" dirty="0" err="1">
                <a:solidFill>
                  <a:srgbClr val="FFFFFF"/>
                </a:solidFill>
                <a:latin typeface="Courier New"/>
              </a:rPr>
              <a:t>as.numeric</a:t>
            </a:r>
            <a:r>
              <a:rPr lang="en-US" sz="1300" b="0" strike="noStrike" spc="-1" dirty="0">
                <a:solidFill>
                  <a:srgbClr val="FFFFFF"/>
                </a:solidFill>
                <a:latin typeface="Courier New"/>
              </a:rPr>
              <a:t>(c((y==s1),(y==s2))) }</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B300"/>
                </a:solidFill>
                <a:latin typeface="Courier New"/>
              </a:rPr>
              <a:t># NEW! </a:t>
            </a:r>
            <a:r>
              <a:rPr lang="en-US" sz="1300" b="0" strike="noStrike" spc="-1" dirty="0">
                <a:solidFill>
                  <a:srgbClr val="FFFF00"/>
                </a:solidFill>
                <a:latin typeface="Courier New"/>
              </a:rPr>
              <a:t>Make up random potentials and return a CRF-object</a:t>
            </a:r>
            <a:endParaRPr lang="en-US" sz="1300" b="0" strike="noStrike" spc="-1" dirty="0">
              <a:latin typeface="Arial"/>
            </a:endParaRPr>
          </a:p>
          <a:p>
            <a:pPr>
              <a:lnSpc>
                <a:spcPct val="100000"/>
              </a:lnSpc>
            </a:pPr>
            <a:r>
              <a:rPr lang="en-US" sz="1300" b="0" strike="noStrike" spc="-1" dirty="0">
                <a:solidFill>
                  <a:srgbClr val="FFFFFF"/>
                </a:solidFill>
                <a:latin typeface="Courier New"/>
              </a:rPr>
              <a:t>star &lt;- </a:t>
            </a:r>
            <a:r>
              <a:rPr lang="en-US" sz="1300" b="0" strike="noStrike" spc="-1" dirty="0" err="1">
                <a:solidFill>
                  <a:srgbClr val="FFFFFF"/>
                </a:solidFill>
                <a:latin typeface="Courier New"/>
              </a:rPr>
              <a:t>sim.field.random</a:t>
            </a:r>
            <a:r>
              <a:rPr lang="en-US" sz="1300" b="0" strike="noStrike" spc="-1" dirty="0">
                <a:solidFill>
                  <a:srgbClr val="FFFFFF"/>
                </a:solidFill>
                <a:latin typeface="Courier New"/>
              </a:rPr>
              <a:t>(</a:t>
            </a:r>
            <a:r>
              <a:rPr lang="en-US" sz="1300" b="0" strike="noStrike" spc="-1" dirty="0" err="1">
                <a:solidFill>
                  <a:srgbClr val="FFFFFF"/>
                </a:solidFill>
                <a:latin typeface="Courier New"/>
              </a:rPr>
              <a:t>adjacentcy.matrix</a:t>
            </a:r>
            <a:r>
              <a:rPr lang="en-US" sz="1300" b="0" strike="noStrike" spc="-1" dirty="0">
                <a:solidFill>
                  <a:srgbClr val="FFFFFF"/>
                </a:solidFill>
                <a:latin typeface="Courier New"/>
              </a:rPr>
              <a:t>=adj, </a:t>
            </a:r>
            <a:r>
              <a:rPr lang="en-US" sz="1300" b="0" strike="noStrike" spc="-1" dirty="0" err="1">
                <a:solidFill>
                  <a:srgbClr val="FFFFFF"/>
                </a:solidFill>
                <a:latin typeface="Courier New"/>
              </a:rPr>
              <a:t>num.states</a:t>
            </a:r>
            <a:r>
              <a:rPr lang="en-US" sz="1300" b="0" strike="noStrike" spc="-1" dirty="0">
                <a:solidFill>
                  <a:srgbClr val="FFFFFF"/>
                </a:solidFill>
                <a:latin typeface="Courier New"/>
              </a:rPr>
              <a:t>=2, </a:t>
            </a:r>
            <a:r>
              <a:rPr lang="en-US" sz="1300" b="0" strike="noStrike" spc="-1" dirty="0" err="1">
                <a:solidFill>
                  <a:srgbClr val="FFFFFF"/>
                </a:solidFill>
                <a:latin typeface="Courier New"/>
              </a:rPr>
              <a:t>num.sims</a:t>
            </a:r>
            <a:r>
              <a:rPr lang="en-US" sz="1300" b="0" strike="noStrike" spc="-1" dirty="0">
                <a:solidFill>
                  <a:srgbClr val="FFFFFF"/>
                </a:solidFill>
                <a:latin typeface="Courier New"/>
              </a:rPr>
              <a:t>=100, seed=1)$model</a:t>
            </a:r>
            <a:endParaRPr lang="en-US" sz="1300" b="0" strike="noStrike" spc="-1" dirty="0">
              <a:latin typeface="Arial"/>
            </a:endParaRPr>
          </a:p>
        </p:txBody>
      </p:sp>
      <p:sp>
        <p:nvSpPr>
          <p:cNvPr id="32" name="CustomShape 5">
            <a:extLst>
              <a:ext uri="{FF2B5EF4-FFF2-40B4-BE49-F238E27FC236}">
                <a16:creationId xmlns:a16="http://schemas.microsoft.com/office/drawing/2014/main" id="{885E30B9-9291-B046-97FD-B9495765AE61}"/>
              </a:ext>
            </a:extLst>
          </p:cNvPr>
          <p:cNvSpPr/>
          <p:nvPr/>
        </p:nvSpPr>
        <p:spPr>
          <a:xfrm rot="2153579">
            <a:off x="7160455" y="577097"/>
            <a:ext cx="404150" cy="404149"/>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3" name="CustomShape 6">
            <a:extLst>
              <a:ext uri="{FF2B5EF4-FFF2-40B4-BE49-F238E27FC236}">
                <a16:creationId xmlns:a16="http://schemas.microsoft.com/office/drawing/2014/main" id="{38B88C4F-5178-C44F-9596-75CAD6BCFCC7}"/>
              </a:ext>
            </a:extLst>
          </p:cNvPr>
          <p:cNvSpPr/>
          <p:nvPr/>
        </p:nvSpPr>
        <p:spPr>
          <a:xfrm rot="21596190">
            <a:off x="7150691" y="492792"/>
            <a:ext cx="401241" cy="5217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i="1" strike="noStrike" spc="-1" dirty="0">
                <a:solidFill>
                  <a:srgbClr val="000000"/>
                </a:solidFill>
                <a:latin typeface="Times New Roman"/>
              </a:rPr>
              <a:t>A</a:t>
            </a:r>
            <a:endParaRPr lang="en-US" sz="2800" b="0" strike="noStrike" spc="-1" dirty="0">
              <a:latin typeface="Arial"/>
            </a:endParaRPr>
          </a:p>
        </p:txBody>
      </p:sp>
      <p:sp>
        <p:nvSpPr>
          <p:cNvPr id="34" name="CustomShape 8">
            <a:extLst>
              <a:ext uri="{FF2B5EF4-FFF2-40B4-BE49-F238E27FC236}">
                <a16:creationId xmlns:a16="http://schemas.microsoft.com/office/drawing/2014/main" id="{67F72809-126F-9447-AAB7-53C757214E8A}"/>
              </a:ext>
            </a:extLst>
          </p:cNvPr>
          <p:cNvSpPr/>
          <p:nvPr/>
        </p:nvSpPr>
        <p:spPr>
          <a:xfrm rot="2153579">
            <a:off x="7852241" y="1071843"/>
            <a:ext cx="404150" cy="404149"/>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5" name="CustomShape 9">
            <a:extLst>
              <a:ext uri="{FF2B5EF4-FFF2-40B4-BE49-F238E27FC236}">
                <a16:creationId xmlns:a16="http://schemas.microsoft.com/office/drawing/2014/main" id="{486BB0D4-C328-FC41-81DB-6A93C90511F7}"/>
              </a:ext>
            </a:extLst>
          </p:cNvPr>
          <p:cNvSpPr/>
          <p:nvPr/>
        </p:nvSpPr>
        <p:spPr>
          <a:xfrm rot="21596190">
            <a:off x="7858104" y="1009599"/>
            <a:ext cx="401241" cy="5217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i="1" strike="noStrike" spc="-1">
                <a:solidFill>
                  <a:srgbClr val="000000"/>
                </a:solidFill>
                <a:latin typeface="Times New Roman"/>
              </a:rPr>
              <a:t>B</a:t>
            </a:r>
            <a:endParaRPr lang="en-US" sz="2800" b="0" strike="noStrike" spc="-1">
              <a:latin typeface="Arial"/>
            </a:endParaRPr>
          </a:p>
        </p:txBody>
      </p:sp>
      <p:sp>
        <p:nvSpPr>
          <p:cNvPr id="36" name="CustomShape 10">
            <a:extLst>
              <a:ext uri="{FF2B5EF4-FFF2-40B4-BE49-F238E27FC236}">
                <a16:creationId xmlns:a16="http://schemas.microsoft.com/office/drawing/2014/main" id="{FD4B06BE-CD06-4D4B-9BF3-11A007EFB582}"/>
              </a:ext>
            </a:extLst>
          </p:cNvPr>
          <p:cNvSpPr/>
          <p:nvPr/>
        </p:nvSpPr>
        <p:spPr>
          <a:xfrm rot="2153579">
            <a:off x="7487332" y="1025802"/>
            <a:ext cx="458270" cy="159"/>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7" name="CustomShape 12">
            <a:extLst>
              <a:ext uri="{FF2B5EF4-FFF2-40B4-BE49-F238E27FC236}">
                <a16:creationId xmlns:a16="http://schemas.microsoft.com/office/drawing/2014/main" id="{C1135646-1609-BF44-806A-C0829A990880}"/>
              </a:ext>
            </a:extLst>
          </p:cNvPr>
          <p:cNvSpPr/>
          <p:nvPr/>
        </p:nvSpPr>
        <p:spPr>
          <a:xfrm rot="2153579">
            <a:off x="6521304" y="1017994"/>
            <a:ext cx="404150" cy="404149"/>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8" name="CustomShape 13">
            <a:extLst>
              <a:ext uri="{FF2B5EF4-FFF2-40B4-BE49-F238E27FC236}">
                <a16:creationId xmlns:a16="http://schemas.microsoft.com/office/drawing/2014/main" id="{31DF34BE-4273-9C48-B57C-628C03C55691}"/>
              </a:ext>
            </a:extLst>
          </p:cNvPr>
          <p:cNvSpPr/>
          <p:nvPr/>
        </p:nvSpPr>
        <p:spPr>
          <a:xfrm rot="21596190">
            <a:off x="6502968" y="950911"/>
            <a:ext cx="401241" cy="5217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i="1" strike="noStrike" spc="-1">
                <a:solidFill>
                  <a:srgbClr val="000000"/>
                </a:solidFill>
                <a:latin typeface="Times New Roman"/>
              </a:rPr>
              <a:t>E</a:t>
            </a:r>
            <a:endParaRPr lang="en-US" sz="2800" b="0" strike="noStrike" spc="-1">
              <a:latin typeface="Arial"/>
            </a:endParaRPr>
          </a:p>
        </p:txBody>
      </p:sp>
      <p:sp>
        <p:nvSpPr>
          <p:cNvPr id="39" name="CustomShape 15">
            <a:extLst>
              <a:ext uri="{FF2B5EF4-FFF2-40B4-BE49-F238E27FC236}">
                <a16:creationId xmlns:a16="http://schemas.microsoft.com/office/drawing/2014/main" id="{72F74781-D277-4748-A1EC-AE79D4B4A7AD}"/>
              </a:ext>
            </a:extLst>
          </p:cNvPr>
          <p:cNvSpPr/>
          <p:nvPr/>
        </p:nvSpPr>
        <p:spPr>
          <a:xfrm rot="2153579">
            <a:off x="7649367" y="1828667"/>
            <a:ext cx="404150" cy="404149"/>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40" name="CustomShape 16">
            <a:extLst>
              <a:ext uri="{FF2B5EF4-FFF2-40B4-BE49-F238E27FC236}">
                <a16:creationId xmlns:a16="http://schemas.microsoft.com/office/drawing/2014/main" id="{9AA7A97A-A671-E64F-85AD-62E6D0D9B078}"/>
              </a:ext>
            </a:extLst>
          </p:cNvPr>
          <p:cNvSpPr/>
          <p:nvPr/>
        </p:nvSpPr>
        <p:spPr>
          <a:xfrm rot="21596190">
            <a:off x="7620850" y="1748503"/>
            <a:ext cx="420478" cy="5217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i="1" strike="noStrike" spc="-1" dirty="0">
                <a:solidFill>
                  <a:srgbClr val="000000"/>
                </a:solidFill>
                <a:latin typeface="Times New Roman"/>
              </a:rPr>
              <a:t>C</a:t>
            </a:r>
            <a:endParaRPr lang="en-US" sz="2800" b="0" strike="noStrike" spc="-1" dirty="0">
              <a:latin typeface="Arial"/>
            </a:endParaRPr>
          </a:p>
        </p:txBody>
      </p:sp>
      <p:sp>
        <p:nvSpPr>
          <p:cNvPr id="41" name="CustomShape 18">
            <a:extLst>
              <a:ext uri="{FF2B5EF4-FFF2-40B4-BE49-F238E27FC236}">
                <a16:creationId xmlns:a16="http://schemas.microsoft.com/office/drawing/2014/main" id="{4BC33741-9504-EC4C-966D-7090A4063634}"/>
              </a:ext>
            </a:extLst>
          </p:cNvPr>
          <p:cNvSpPr/>
          <p:nvPr/>
        </p:nvSpPr>
        <p:spPr>
          <a:xfrm rot="2153579">
            <a:off x="6765448" y="1874719"/>
            <a:ext cx="404150" cy="404149"/>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42" name="CustomShape 19">
            <a:extLst>
              <a:ext uri="{FF2B5EF4-FFF2-40B4-BE49-F238E27FC236}">
                <a16:creationId xmlns:a16="http://schemas.microsoft.com/office/drawing/2014/main" id="{05D26610-991F-9940-92DD-F442A9AD28F9}"/>
              </a:ext>
            </a:extLst>
          </p:cNvPr>
          <p:cNvSpPr/>
          <p:nvPr/>
        </p:nvSpPr>
        <p:spPr>
          <a:xfrm rot="21596190">
            <a:off x="6748466" y="1810248"/>
            <a:ext cx="441316" cy="5217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i="1" strike="noStrike" spc="-1" dirty="0">
                <a:solidFill>
                  <a:srgbClr val="000000"/>
                </a:solidFill>
                <a:latin typeface="Times New Roman"/>
              </a:rPr>
              <a:t>D</a:t>
            </a:r>
            <a:endParaRPr lang="en-US" sz="2800" b="0" strike="noStrike" spc="-1" dirty="0">
              <a:latin typeface="Arial"/>
            </a:endParaRPr>
          </a:p>
        </p:txBody>
      </p:sp>
      <p:sp>
        <p:nvSpPr>
          <p:cNvPr id="43" name="CustomShape 20">
            <a:extLst>
              <a:ext uri="{FF2B5EF4-FFF2-40B4-BE49-F238E27FC236}">
                <a16:creationId xmlns:a16="http://schemas.microsoft.com/office/drawing/2014/main" id="{2E551D85-1D7C-8C40-8D07-8977DBB4D300}"/>
              </a:ext>
            </a:extLst>
          </p:cNvPr>
          <p:cNvSpPr/>
          <p:nvPr/>
        </p:nvSpPr>
        <p:spPr>
          <a:xfrm rot="2153579" flipV="1">
            <a:off x="6970385" y="833718"/>
            <a:ext cx="144851" cy="332201"/>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4" name="CustomShape 21">
            <a:extLst>
              <a:ext uri="{FF2B5EF4-FFF2-40B4-BE49-F238E27FC236}">
                <a16:creationId xmlns:a16="http://schemas.microsoft.com/office/drawing/2014/main" id="{C65E100E-FFB7-044C-9A39-76ABDF824777}"/>
              </a:ext>
            </a:extLst>
          </p:cNvPr>
          <p:cNvSpPr/>
          <p:nvPr/>
        </p:nvSpPr>
        <p:spPr>
          <a:xfrm rot="2153579" flipH="1" flipV="1">
            <a:off x="7919659" y="1491514"/>
            <a:ext cx="144851" cy="332201"/>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5" name="CustomShape 22">
            <a:extLst>
              <a:ext uri="{FF2B5EF4-FFF2-40B4-BE49-F238E27FC236}">
                <a16:creationId xmlns:a16="http://schemas.microsoft.com/office/drawing/2014/main" id="{2008ECA9-98A9-DE41-979E-0658C1E9C7AA}"/>
              </a:ext>
            </a:extLst>
          </p:cNvPr>
          <p:cNvSpPr/>
          <p:nvPr/>
        </p:nvSpPr>
        <p:spPr>
          <a:xfrm rot="2153579">
            <a:off x="6488275" y="1502474"/>
            <a:ext cx="461931" cy="352098"/>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6" name="CustomShape 23">
            <a:extLst>
              <a:ext uri="{FF2B5EF4-FFF2-40B4-BE49-F238E27FC236}">
                <a16:creationId xmlns:a16="http://schemas.microsoft.com/office/drawing/2014/main" id="{A6C23F96-995D-A54F-9563-08A276A9F6B4}"/>
              </a:ext>
            </a:extLst>
          </p:cNvPr>
          <p:cNvSpPr/>
          <p:nvPr/>
        </p:nvSpPr>
        <p:spPr>
          <a:xfrm rot="2153579" flipH="1">
            <a:off x="7197704" y="2007296"/>
            <a:ext cx="449197" cy="356715"/>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7" name="Line 24">
            <a:extLst>
              <a:ext uri="{FF2B5EF4-FFF2-40B4-BE49-F238E27FC236}">
                <a16:creationId xmlns:a16="http://schemas.microsoft.com/office/drawing/2014/main" id="{04659D2F-0ECE-1C4D-A322-398B257AD133}"/>
              </a:ext>
            </a:extLst>
          </p:cNvPr>
          <p:cNvSpPr/>
          <p:nvPr/>
        </p:nvSpPr>
        <p:spPr>
          <a:xfrm rot="2153579">
            <a:off x="7108664" y="1173993"/>
            <a:ext cx="818009" cy="550751"/>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48" name="Line 25">
            <a:extLst>
              <a:ext uri="{FF2B5EF4-FFF2-40B4-BE49-F238E27FC236}">
                <a16:creationId xmlns:a16="http://schemas.microsoft.com/office/drawing/2014/main" id="{9BCDBF76-8AF8-8344-84A3-C7AA5D3BD99C}"/>
              </a:ext>
            </a:extLst>
          </p:cNvPr>
          <p:cNvSpPr/>
          <p:nvPr/>
        </p:nvSpPr>
        <p:spPr>
          <a:xfrm rot="2153579" flipH="1">
            <a:off x="6966939" y="1083958"/>
            <a:ext cx="848412" cy="563803"/>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49" name="Line 26">
            <a:extLst>
              <a:ext uri="{FF2B5EF4-FFF2-40B4-BE49-F238E27FC236}">
                <a16:creationId xmlns:a16="http://schemas.microsoft.com/office/drawing/2014/main" id="{44888715-F4D2-C844-8787-1AC87E2BCDBF}"/>
              </a:ext>
            </a:extLst>
          </p:cNvPr>
          <p:cNvSpPr/>
          <p:nvPr/>
        </p:nvSpPr>
        <p:spPr>
          <a:xfrm rot="2153579">
            <a:off x="7051233" y="998096"/>
            <a:ext cx="332361" cy="903963"/>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50" name="Line 27">
            <a:extLst>
              <a:ext uri="{FF2B5EF4-FFF2-40B4-BE49-F238E27FC236}">
                <a16:creationId xmlns:a16="http://schemas.microsoft.com/office/drawing/2014/main" id="{460A5089-E467-5448-A077-9D646E31FABD}"/>
              </a:ext>
            </a:extLst>
          </p:cNvPr>
          <p:cNvSpPr/>
          <p:nvPr/>
        </p:nvSpPr>
        <p:spPr>
          <a:xfrm rot="2153579" flipH="1">
            <a:off x="7318866" y="1197943"/>
            <a:ext cx="349393" cy="903963"/>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665640" y="134640"/>
            <a:ext cx="779976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Example: Star field, more elaborate example.</a:t>
            </a:r>
            <a:endParaRPr lang="en-US" sz="2200" b="0" strike="noStrike" spc="-1" dirty="0">
              <a:latin typeface="Arial"/>
            </a:endParaRPr>
          </a:p>
        </p:txBody>
      </p:sp>
      <p:sp>
        <p:nvSpPr>
          <p:cNvPr id="393" name="CustomShape 2"/>
          <p:cNvSpPr/>
          <p:nvPr/>
        </p:nvSpPr>
        <p:spPr>
          <a:xfrm>
            <a:off x="389880" y="559440"/>
            <a:ext cx="8630737" cy="6184855"/>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200" b="0" strike="noStrike" spc="-1" dirty="0">
                <a:solidFill>
                  <a:srgbClr val="FFB300"/>
                </a:solidFill>
                <a:latin typeface="Courier New"/>
              </a:rPr>
              <a:t># NEW: </a:t>
            </a:r>
            <a:r>
              <a:rPr lang="en-US" sz="1200" b="0" strike="noStrike" spc="-1" dirty="0">
                <a:solidFill>
                  <a:srgbClr val="FFFF00"/>
                </a:solidFill>
                <a:latin typeface="Courier New"/>
              </a:rPr>
              <a:t>Get energies from potentials and decorate both with </a:t>
            </a:r>
            <a:r>
              <a:rPr lang="en-US" sz="1200" b="0" strike="noStrike" spc="-1" dirty="0" err="1">
                <a:solidFill>
                  <a:srgbClr val="FFFF00"/>
                </a:solidFill>
                <a:latin typeface="Courier New"/>
              </a:rPr>
              <a:t>gRbase</a:t>
            </a:r>
            <a:r>
              <a:rPr lang="en-US" sz="1200" b="0" strike="noStrike" spc="-1" dirty="0">
                <a:solidFill>
                  <a:srgbClr val="FFFF00"/>
                </a:solidFill>
                <a:latin typeface="Courier New"/>
              </a:rPr>
              <a:t> annotations: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star.params</a:t>
            </a:r>
            <a:r>
              <a:rPr lang="en-US" sz="1200" b="0" strike="noStrike" spc="-1" dirty="0">
                <a:solidFill>
                  <a:srgbClr val="FFFFFF"/>
                </a:solidFill>
                <a:latin typeface="Courier New"/>
              </a:rPr>
              <a:t>   &lt;- </a:t>
            </a:r>
            <a:r>
              <a:rPr lang="en-US" sz="1200" b="0" strike="noStrike" spc="-1" dirty="0" err="1">
                <a:solidFill>
                  <a:srgbClr val="FFFFFF"/>
                </a:solidFill>
                <a:latin typeface="Courier New"/>
              </a:rPr>
              <a:t>make.gRbase.potentials</a:t>
            </a:r>
            <a:r>
              <a:rPr lang="en-US" sz="1200" b="0" strike="noStrike" spc="-1" dirty="0">
                <a:solidFill>
                  <a:srgbClr val="FFFFFF"/>
                </a:solidFill>
                <a:latin typeface="Courier New"/>
              </a:rPr>
              <a:t>(</a:t>
            </a:r>
            <a:r>
              <a:rPr lang="en-US" sz="1200" b="0" strike="noStrike" spc="-1" dirty="0" err="1">
                <a:solidFill>
                  <a:srgbClr val="FFFFFF"/>
                </a:solidFill>
                <a:latin typeface="Courier New"/>
              </a:rPr>
              <a:t>crf</a:t>
            </a:r>
            <a:r>
              <a:rPr lang="en-US" sz="1200" b="0" strike="noStrike" spc="-1" dirty="0">
                <a:solidFill>
                  <a:srgbClr val="FFFFFF"/>
                </a:solidFill>
                <a:latin typeface="Courier New"/>
              </a:rPr>
              <a:t>=star, </a:t>
            </a:r>
            <a:r>
              <a:rPr lang="en-US" sz="1200" b="0" strike="noStrike" spc="-1" dirty="0" err="1">
                <a:solidFill>
                  <a:srgbClr val="FFFFFF"/>
                </a:solidFill>
                <a:latin typeface="Courier New"/>
              </a:rPr>
              <a:t>node.names</a:t>
            </a:r>
            <a:r>
              <a:rPr lang="en-US" sz="1200" b="0" strike="noStrike" spc="-1" dirty="0">
                <a:solidFill>
                  <a:srgbClr val="FFFFFF"/>
                </a:solidFill>
                <a:latin typeface="Courier New"/>
              </a:rPr>
              <a:t>=</a:t>
            </a:r>
            <a:r>
              <a:rPr lang="en-US" sz="1200" b="0" strike="noStrike" spc="-1" dirty="0" err="1">
                <a:solidFill>
                  <a:srgbClr val="FFFFFF"/>
                </a:solidFill>
                <a:latin typeface="Courier New"/>
              </a:rPr>
              <a:t>gp@nodes</a:t>
            </a:r>
            <a:r>
              <a:rPr lang="en-US" sz="1200" b="0" strike="noStrike" spc="-1" dirty="0">
                <a:solidFill>
                  <a:srgbClr val="FFFFFF"/>
                </a:solidFill>
                <a:latin typeface="Courier New"/>
              </a:rPr>
              <a:t>, </a:t>
            </a:r>
            <a:r>
              <a:rPr lang="en-US" sz="1200" b="0" strike="noStrike" spc="-1" dirty="0" err="1">
                <a:solidFill>
                  <a:srgbClr val="FFFFFF"/>
                </a:solidFill>
                <a:latin typeface="Courier New"/>
              </a:rPr>
              <a:t>state.nmes</a:t>
            </a:r>
            <a:r>
              <a:rPr lang="en-US" sz="1200" b="0" strike="noStrike" spc="-1" dirty="0">
                <a:solidFill>
                  <a:srgbClr val="FFFFFF"/>
                </a:solidFill>
                <a:latin typeface="Courier New"/>
              </a:rPr>
              <a:t>=c(s1,s2))</a:t>
            </a:r>
            <a:endParaRPr lang="en-US" sz="1200" b="0" strike="noStrike" spc="-1" dirty="0">
              <a:latin typeface="Arial"/>
            </a:endParaRPr>
          </a:p>
          <a:p>
            <a:pPr>
              <a:lnSpc>
                <a:spcPct val="100000"/>
              </a:lnSpc>
            </a:pPr>
            <a:r>
              <a:rPr lang="en-US" sz="1200" b="0" strike="noStrike" spc="-1" dirty="0" err="1">
                <a:solidFill>
                  <a:srgbClr val="FFFFFF"/>
                </a:solidFill>
                <a:latin typeface="Courier New"/>
              </a:rPr>
              <a:t>star.node.en</a:t>
            </a:r>
            <a:r>
              <a:rPr lang="en-US" sz="1200" b="0" strike="noStrike" spc="-1" dirty="0">
                <a:solidFill>
                  <a:srgbClr val="FFFFFF"/>
                </a:solidFill>
                <a:latin typeface="Courier New"/>
              </a:rPr>
              <a:t>  &lt;- </a:t>
            </a:r>
            <a:r>
              <a:rPr lang="en-US" sz="1200" b="0" strike="noStrike" spc="-1" dirty="0" err="1">
                <a:solidFill>
                  <a:srgbClr val="FFFFFF"/>
                </a:solidFill>
                <a:latin typeface="Courier New"/>
              </a:rPr>
              <a:t>star.params$node.energies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star.edge.en</a:t>
            </a:r>
            <a:r>
              <a:rPr lang="en-US" sz="1200" b="0" strike="noStrike" spc="-1" dirty="0">
                <a:solidFill>
                  <a:srgbClr val="FFFFFF"/>
                </a:solidFill>
                <a:latin typeface="Courier New"/>
              </a:rPr>
              <a:t>  &lt;- </a:t>
            </a:r>
            <a:r>
              <a:rPr lang="en-US" sz="1200" b="0" strike="noStrike" spc="-1" dirty="0" err="1">
                <a:solidFill>
                  <a:srgbClr val="FFFFFF"/>
                </a:solidFill>
                <a:latin typeface="Courier New"/>
              </a:rPr>
              <a:t>star.params$edge.energies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star.node.pot</a:t>
            </a:r>
            <a:r>
              <a:rPr lang="en-US" sz="1200" b="0" strike="noStrike" spc="-1" dirty="0">
                <a:solidFill>
                  <a:srgbClr val="FFFFFF"/>
                </a:solidFill>
                <a:latin typeface="Courier New"/>
              </a:rPr>
              <a:t> &lt;- </a:t>
            </a:r>
            <a:r>
              <a:rPr lang="en-US" sz="1200" b="0" strike="noStrike" spc="-1" dirty="0" err="1">
                <a:solidFill>
                  <a:srgbClr val="FFFFFF"/>
                </a:solidFill>
                <a:latin typeface="Courier New"/>
              </a:rPr>
              <a:t>star.params$node.potentials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star.edge.pot</a:t>
            </a:r>
            <a:r>
              <a:rPr lang="en-US" sz="1200" b="0" strike="noStrike" spc="-1" dirty="0">
                <a:solidFill>
                  <a:srgbClr val="FFFFFF"/>
                </a:solidFill>
                <a:latin typeface="Courier New"/>
              </a:rPr>
              <a:t> &lt;- </a:t>
            </a:r>
            <a:r>
              <a:rPr lang="en-US" sz="1200" b="0" strike="noStrike" spc="-1" dirty="0" err="1">
                <a:solidFill>
                  <a:srgbClr val="FFFFFF"/>
                </a:solidFill>
                <a:latin typeface="Courier New"/>
              </a:rPr>
              <a:t>star.params$edge.potentials</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Define states and feature function:</a:t>
            </a:r>
            <a:endParaRPr lang="en-US" sz="1200" b="0" strike="noStrike" spc="-1" dirty="0">
              <a:latin typeface="Arial"/>
            </a:endParaRPr>
          </a:p>
          <a:p>
            <a:pPr>
              <a:lnSpc>
                <a:spcPct val="100000"/>
              </a:lnSpc>
            </a:pPr>
            <a:r>
              <a:rPr lang="en-US" sz="1200" b="0" strike="noStrike" spc="-1" dirty="0">
                <a:solidFill>
                  <a:srgbClr val="FFFFFF"/>
                </a:solidFill>
                <a:latin typeface="Courier New"/>
              </a:rPr>
              <a:t>s1 &lt;- 1</a:t>
            </a:r>
            <a:endParaRPr lang="en-US" sz="1200" b="0" strike="noStrike" spc="-1" dirty="0">
              <a:latin typeface="Arial"/>
            </a:endParaRPr>
          </a:p>
          <a:p>
            <a:pPr>
              <a:lnSpc>
                <a:spcPct val="100000"/>
              </a:lnSpc>
            </a:pPr>
            <a:r>
              <a:rPr lang="en-US" sz="1200" b="0" strike="noStrike" spc="-1" dirty="0">
                <a:solidFill>
                  <a:srgbClr val="FFFFFF"/>
                </a:solidFill>
                <a:latin typeface="Courier New"/>
              </a:rPr>
              <a:t>s2 &lt;- 2</a:t>
            </a:r>
            <a:endParaRPr lang="en-US" sz="1200" b="0" strike="noStrike" spc="-1" dirty="0">
              <a:latin typeface="Arial"/>
            </a:endParaRPr>
          </a:p>
          <a:p>
            <a:pPr>
              <a:lnSpc>
                <a:spcPct val="100000"/>
              </a:lnSpc>
            </a:pPr>
            <a:r>
              <a:rPr lang="en-US" sz="1200" b="0" strike="noStrike" spc="-1" dirty="0">
                <a:solidFill>
                  <a:srgbClr val="FFFFFF"/>
                </a:solidFill>
                <a:latin typeface="Courier New"/>
              </a:rPr>
              <a:t>f  &lt;- function(y){ </a:t>
            </a:r>
            <a:r>
              <a:rPr lang="en-US" sz="1200" b="0" strike="noStrike" spc="-1" dirty="0" err="1">
                <a:solidFill>
                  <a:srgbClr val="FFFFFF"/>
                </a:solidFill>
                <a:latin typeface="Courier New"/>
              </a:rPr>
              <a:t>as.numeric</a:t>
            </a:r>
            <a:r>
              <a:rPr lang="en-US" sz="1200" b="0" strike="noStrike" spc="-1" dirty="0">
                <a:solidFill>
                  <a:srgbClr val="FFFFFF"/>
                </a:solidFill>
                <a:latin typeface="Courier New"/>
              </a:rPr>
              <a:t>(c((y==s1),(y==s2))) }</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Enumerate all the state configurations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config.mat</a:t>
            </a:r>
            <a:r>
              <a:rPr lang="en-US" sz="1200" b="0" strike="noStrike" spc="-1" dirty="0">
                <a:solidFill>
                  <a:srgbClr val="FFFFFF"/>
                </a:solidFill>
                <a:latin typeface="Courier New"/>
              </a:rPr>
              <a:t> &lt;- </a:t>
            </a:r>
            <a:r>
              <a:rPr lang="en-US" sz="1200" b="0" strike="noStrike" spc="-1" dirty="0" err="1">
                <a:solidFill>
                  <a:srgbClr val="FFFFFF"/>
                </a:solidFill>
                <a:latin typeface="Courier New"/>
              </a:rPr>
              <a:t>expand.grid</a:t>
            </a:r>
            <a:r>
              <a:rPr lang="en-US" sz="1200" b="0" strike="noStrike" spc="-1" dirty="0">
                <a:solidFill>
                  <a:srgbClr val="FFFFFF"/>
                </a:solidFill>
                <a:latin typeface="Courier New"/>
              </a:rPr>
              <a:t>(c(s1,s2),c(s1,s2),c(s1,s2),c(s1,s2),c(s1,s2))</a:t>
            </a:r>
            <a:endParaRPr lang="en-US" sz="1200" b="0" strike="noStrike" spc="-1" dirty="0">
              <a:latin typeface="Arial"/>
            </a:endParaRPr>
          </a:p>
          <a:p>
            <a:pPr>
              <a:lnSpc>
                <a:spcPct val="100000"/>
              </a:lnSpc>
            </a:pPr>
            <a:r>
              <a:rPr lang="en-US" sz="1200" b="0" strike="noStrike" spc="-1" dirty="0" err="1">
                <a:solidFill>
                  <a:srgbClr val="FFFFFF"/>
                </a:solidFill>
                <a:latin typeface="Courier New"/>
              </a:rPr>
              <a:t>colnames</a:t>
            </a:r>
            <a:r>
              <a:rPr lang="en-US" sz="1200" b="0" strike="noStrike" spc="-1" dirty="0">
                <a:solidFill>
                  <a:srgbClr val="FFFFFF"/>
                </a:solidFill>
                <a:latin typeface="Courier New"/>
              </a:rPr>
              <a:t>(</a:t>
            </a:r>
            <a:r>
              <a:rPr lang="en-US" sz="1200" b="0" strike="noStrike" spc="-1" dirty="0" err="1">
                <a:solidFill>
                  <a:srgbClr val="FFFFFF"/>
                </a:solidFill>
                <a:latin typeface="Courier New"/>
              </a:rPr>
              <a:t>config.mat</a:t>
            </a:r>
            <a:r>
              <a:rPr lang="en-US" sz="1200" b="0" strike="noStrike" spc="-1" dirty="0">
                <a:solidFill>
                  <a:srgbClr val="FFFFFF"/>
                </a:solidFill>
                <a:latin typeface="Courier New"/>
              </a:rPr>
              <a:t>) &lt;- c(</a:t>
            </a:r>
            <a:r>
              <a:rPr lang="en-US" sz="1200" b="0" strike="noStrike" spc="-1" dirty="0">
                <a:solidFill>
                  <a:srgbClr val="00B050"/>
                </a:solidFill>
                <a:latin typeface="Courier New"/>
              </a:rPr>
              <a:t>"A"</a:t>
            </a:r>
            <a:r>
              <a:rPr lang="en-US" sz="1200" b="0" strike="noStrike" spc="-1" dirty="0">
                <a:solidFill>
                  <a:srgbClr val="FFFFFF"/>
                </a:solidFill>
                <a:latin typeface="Courier New"/>
              </a:rPr>
              <a:t>,</a:t>
            </a:r>
            <a:r>
              <a:rPr lang="en-US" sz="1200" b="0" strike="noStrike" spc="-1" dirty="0">
                <a:solidFill>
                  <a:srgbClr val="00B050"/>
                </a:solidFill>
                <a:latin typeface="Courier New"/>
              </a:rPr>
              <a:t>"B"</a:t>
            </a:r>
            <a:r>
              <a:rPr lang="en-US" sz="1200" b="0" strike="noStrike" spc="-1" dirty="0">
                <a:solidFill>
                  <a:srgbClr val="FFFFFF"/>
                </a:solidFill>
                <a:latin typeface="Courier New"/>
              </a:rPr>
              <a:t>,</a:t>
            </a:r>
            <a:r>
              <a:rPr lang="en-US" sz="1200" b="0" strike="noStrike" spc="-1" dirty="0">
                <a:solidFill>
                  <a:srgbClr val="00B050"/>
                </a:solidFill>
                <a:latin typeface="Courier New"/>
              </a:rPr>
              <a:t>"C"</a:t>
            </a:r>
            <a:r>
              <a:rPr lang="en-US" sz="1200" b="0" strike="noStrike" spc="-1" dirty="0">
                <a:solidFill>
                  <a:srgbClr val="FFFFFF"/>
                </a:solidFill>
                <a:latin typeface="Courier New"/>
              </a:rPr>
              <a:t>,</a:t>
            </a:r>
            <a:r>
              <a:rPr lang="en-US" sz="1200" b="0" strike="noStrike" spc="-1" dirty="0">
                <a:solidFill>
                  <a:srgbClr val="00B050"/>
                </a:solidFill>
                <a:latin typeface="Courier New"/>
              </a:rPr>
              <a:t>"D"</a:t>
            </a:r>
            <a:r>
              <a:rPr lang="en-US" sz="1200" b="0" strike="noStrike" spc="-1" dirty="0">
                <a:solidFill>
                  <a:srgbClr val="FFFFFF"/>
                </a:solidFill>
                <a:latin typeface="Courier New"/>
              </a:rPr>
              <a:t>,</a:t>
            </a:r>
            <a:r>
              <a:rPr lang="en-US" sz="1200" b="0" strike="noStrike" spc="-1" dirty="0">
                <a:solidFill>
                  <a:srgbClr val="00B050"/>
                </a:solidFill>
                <a:latin typeface="Courier New"/>
              </a:rPr>
              <a:t>"E"</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B300"/>
                </a:solidFill>
                <a:latin typeface="Courier New"/>
              </a:rPr>
              <a:t># NEW: </a:t>
            </a:r>
            <a:r>
              <a:rPr lang="en-US" sz="1200" b="0" strike="noStrike" spc="-1" dirty="0">
                <a:solidFill>
                  <a:srgbClr val="FFFF00"/>
                </a:solidFill>
                <a:latin typeface="Courier New"/>
              </a:rPr>
              <a:t>Compute Probs of all configurations and </a:t>
            </a:r>
            <a:r>
              <a:rPr lang="en-US" sz="1200" b="0" strike="noStrike" spc="-1" dirty="0" err="1">
                <a:solidFill>
                  <a:srgbClr val="FFFF00"/>
                </a:solidFill>
                <a:latin typeface="Courier New"/>
              </a:rPr>
              <a:t>logZ</a:t>
            </a:r>
            <a:r>
              <a:rPr lang="en-US" sz="1200" b="0" strike="noStrike" spc="-1" dirty="0">
                <a:solidFill>
                  <a:srgbClr val="FFFF00"/>
                </a:solidFill>
                <a:latin typeface="Courier New"/>
              </a:rPr>
              <a:t> from energies: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dist.en.info</a:t>
            </a:r>
            <a:r>
              <a:rPr lang="en-US" sz="1200" b="0" strike="noStrike" spc="-1" dirty="0">
                <a:solidFill>
                  <a:srgbClr val="FFFFFF"/>
                </a:solidFill>
                <a:latin typeface="Courier New"/>
              </a:rPr>
              <a:t> &lt;- </a:t>
            </a:r>
            <a:r>
              <a:rPr lang="en-US" sz="1200" b="0" strike="noStrike" spc="-1" dirty="0" err="1">
                <a:solidFill>
                  <a:srgbClr val="FFFFFF"/>
                </a:solidFill>
                <a:latin typeface="Courier New"/>
              </a:rPr>
              <a:t>distribution.from.energies</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state.space</a:t>
            </a:r>
            <a:r>
              <a:rPr lang="en-US" sz="1200" b="0" strike="noStrike" spc="-1" dirty="0">
                <a:solidFill>
                  <a:srgbClr val="FFFFFF"/>
                </a:solidFill>
                <a:latin typeface="Courier New"/>
              </a:rPr>
              <a:t>   = </a:t>
            </a:r>
            <a:r>
              <a:rPr lang="en-US" sz="1200" b="0" strike="noStrike" spc="-1" dirty="0" err="1">
                <a:solidFill>
                  <a:srgbClr val="FFFFFF"/>
                </a:solidFill>
                <a:latin typeface="Courier New"/>
              </a:rPr>
              <a:t>config.mat</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edges.mat</a:t>
            </a:r>
            <a:r>
              <a:rPr lang="en-US" sz="1200" b="0" strike="noStrike" spc="-1" dirty="0">
                <a:solidFill>
                  <a:srgbClr val="FFFFFF"/>
                </a:solidFill>
                <a:latin typeface="Courier New"/>
              </a:rPr>
              <a:t>     = </a:t>
            </a:r>
            <a:r>
              <a:rPr lang="en-US" sz="1200" b="0" strike="noStrike" spc="-1" dirty="0" err="1">
                <a:solidFill>
                  <a:srgbClr val="FFFFFF"/>
                </a:solidFill>
                <a:latin typeface="Courier New"/>
              </a:rPr>
              <a:t>star$edges</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node.energies</a:t>
            </a:r>
            <a:r>
              <a:rPr lang="en-US" sz="1200" b="0" strike="noStrike" spc="-1" dirty="0">
                <a:solidFill>
                  <a:srgbClr val="FFFFFF"/>
                </a:solidFill>
                <a:latin typeface="Courier New"/>
              </a:rPr>
              <a:t> = </a:t>
            </a:r>
            <a:r>
              <a:rPr lang="en-US" sz="1200" b="0" strike="noStrike" spc="-1" dirty="0" err="1">
                <a:solidFill>
                  <a:srgbClr val="FFFFFF"/>
                </a:solidFill>
                <a:latin typeface="Courier New"/>
              </a:rPr>
              <a:t>star.node.en</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edge.energies</a:t>
            </a:r>
            <a:r>
              <a:rPr lang="en-US" sz="1200" b="0" strike="noStrike" spc="-1" dirty="0">
                <a:solidFill>
                  <a:srgbClr val="FFFFFF"/>
                </a:solidFill>
                <a:latin typeface="Courier New"/>
              </a:rPr>
              <a:t> = </a:t>
            </a:r>
            <a:r>
              <a:rPr lang="en-US" sz="1200" b="0" strike="noStrike" spc="-1" dirty="0" err="1">
                <a:solidFill>
                  <a:srgbClr val="FFFFFF"/>
                </a:solidFill>
                <a:latin typeface="Courier New"/>
              </a:rPr>
              <a:t>star.edge.en</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energy.func</a:t>
            </a:r>
            <a:r>
              <a:rPr lang="en-US" sz="1200" b="0" strike="noStrike" spc="-1" dirty="0">
                <a:solidFill>
                  <a:srgbClr val="FFFFFF"/>
                </a:solidFill>
                <a:latin typeface="Courier New"/>
              </a:rPr>
              <a:t>   = </a:t>
            </a:r>
            <a:r>
              <a:rPr lang="en-US" sz="1200" b="0" strike="noStrike" spc="-1" dirty="0" err="1">
                <a:solidFill>
                  <a:srgbClr val="FFFFFF"/>
                </a:solidFill>
                <a:latin typeface="Courier New"/>
              </a:rPr>
              <a:t>config.energy</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ff = f)</a:t>
            </a:r>
            <a:endParaRPr lang="en-US" sz="1200" b="0" strike="noStrike" spc="-1" dirty="0">
              <a:latin typeface="Arial"/>
            </a:endParaRPr>
          </a:p>
          <a:p>
            <a:pPr>
              <a:lnSpc>
                <a:spcPct val="100000"/>
              </a:lnSpc>
            </a:pPr>
            <a:r>
              <a:rPr lang="en-US" sz="1200" b="0" strike="noStrike" spc="-1" dirty="0" err="1">
                <a:solidFill>
                  <a:srgbClr val="FFFFFF"/>
                </a:solidFill>
                <a:latin typeface="Courier New"/>
              </a:rPr>
              <a:t>Pr.en</a:t>
            </a:r>
            <a:r>
              <a:rPr lang="en-US" sz="1200" b="0" strike="noStrike" spc="-1" dirty="0">
                <a:solidFill>
                  <a:srgbClr val="FFFFFF"/>
                </a:solidFill>
                <a:latin typeface="Courier New"/>
              </a:rPr>
              <a:t> &lt;- </a:t>
            </a:r>
            <a:r>
              <a:rPr lang="en-US" sz="1200" b="0" strike="noStrike" spc="-1" dirty="0" err="1">
                <a:solidFill>
                  <a:srgbClr val="FFFFFF"/>
                </a:solidFill>
                <a:latin typeface="Courier New"/>
              </a:rPr>
              <a:t>dist.en.info$state.probs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Pr.en</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B300"/>
                </a:solidFill>
                <a:latin typeface="Courier New"/>
              </a:rPr>
              <a:t># NEW:</a:t>
            </a:r>
            <a:r>
              <a:rPr lang="en-US" sz="1200" b="0" strike="noStrike" spc="-1" dirty="0">
                <a:solidFill>
                  <a:srgbClr val="FFFF00"/>
                </a:solidFill>
                <a:latin typeface="Courier New"/>
              </a:rPr>
              <a:t> As a check compute Probs of all configurations and </a:t>
            </a:r>
            <a:r>
              <a:rPr lang="en-US" sz="1200" b="0" strike="noStrike" spc="-1" dirty="0" err="1">
                <a:solidFill>
                  <a:srgbClr val="FFFF00"/>
                </a:solidFill>
                <a:latin typeface="Courier New"/>
              </a:rPr>
              <a:t>logZ</a:t>
            </a:r>
            <a:r>
              <a:rPr lang="en-US" sz="1200" b="0" strike="noStrike" spc="-1" dirty="0">
                <a:solidFill>
                  <a:srgbClr val="FFFF00"/>
                </a:solidFill>
                <a:latin typeface="Courier New"/>
              </a:rPr>
              <a:t> from potentials as well:</a:t>
            </a:r>
            <a:endParaRPr lang="en-US" sz="1200" b="0" strike="noStrike" spc="-1" dirty="0">
              <a:latin typeface="Arial"/>
            </a:endParaRPr>
          </a:p>
          <a:p>
            <a:pPr>
              <a:lnSpc>
                <a:spcPct val="100000"/>
              </a:lnSpc>
            </a:pPr>
            <a:r>
              <a:rPr lang="en-US" sz="1200" b="0" strike="noStrike" spc="-1" dirty="0" err="1">
                <a:solidFill>
                  <a:srgbClr val="FFFFFF"/>
                </a:solidFill>
                <a:latin typeface="Courier New"/>
              </a:rPr>
              <a:t>dist.pot.info</a:t>
            </a:r>
            <a:r>
              <a:rPr lang="en-US" sz="1200" b="0" strike="noStrike" spc="-1" dirty="0">
                <a:solidFill>
                  <a:srgbClr val="FFFFFF"/>
                </a:solidFill>
                <a:latin typeface="Courier New"/>
              </a:rPr>
              <a:t> &lt;- </a:t>
            </a:r>
            <a:r>
              <a:rPr lang="en-US" sz="1200" b="0" strike="noStrike" spc="-1" dirty="0" err="1">
                <a:solidFill>
                  <a:srgbClr val="FFFFFF"/>
                </a:solidFill>
                <a:latin typeface="Courier New"/>
              </a:rPr>
              <a:t>distribution.from.potentials</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gRbase.node.potentials</a:t>
            </a:r>
            <a:r>
              <a:rPr lang="en-US" sz="1200" b="0" strike="noStrike" spc="-1" dirty="0">
                <a:solidFill>
                  <a:srgbClr val="FFFFFF"/>
                </a:solidFill>
                <a:latin typeface="Courier New"/>
              </a:rPr>
              <a:t> = </a:t>
            </a:r>
            <a:r>
              <a:rPr lang="en-US" sz="1200" b="0" strike="noStrike" spc="-1" dirty="0" err="1">
                <a:solidFill>
                  <a:srgbClr val="FFFFFF"/>
                </a:solidFill>
                <a:latin typeface="Courier New"/>
              </a:rPr>
              <a:t>star.node.pot</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gRbase.edge.potentials</a:t>
            </a:r>
            <a:r>
              <a:rPr lang="en-US" sz="1200" b="0" strike="noStrike" spc="-1" dirty="0">
                <a:solidFill>
                  <a:srgbClr val="FFFFFF"/>
                </a:solidFill>
                <a:latin typeface="Courier New"/>
              </a:rPr>
              <a:t> = </a:t>
            </a:r>
            <a:r>
              <a:rPr lang="en-US" sz="1200" b="0" strike="noStrike" spc="-1" dirty="0" err="1">
                <a:solidFill>
                  <a:srgbClr val="FFFFFF"/>
                </a:solidFill>
                <a:latin typeface="Courier New"/>
              </a:rPr>
              <a:t>star.edge.pot</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Pr.pot</a:t>
            </a:r>
            <a:r>
              <a:rPr lang="en-US" sz="1200" b="0" strike="noStrike" spc="-1" dirty="0">
                <a:solidFill>
                  <a:srgbClr val="FFFFFF"/>
                </a:solidFill>
                <a:latin typeface="Courier New"/>
              </a:rPr>
              <a:t> &lt;- </a:t>
            </a:r>
            <a:r>
              <a:rPr lang="en-US" sz="1200" b="0" strike="noStrike" spc="-1" dirty="0" err="1">
                <a:solidFill>
                  <a:srgbClr val="FFFFFF"/>
                </a:solidFill>
                <a:latin typeface="Courier New"/>
              </a:rPr>
              <a:t>dist.pot.info$state.probs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Pr.pot</a:t>
            </a:r>
            <a:endParaRPr lang="en-US" sz="12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p:nvPr/>
        </p:nvSpPr>
        <p:spPr>
          <a:xfrm>
            <a:off x="665640" y="134640"/>
            <a:ext cx="779976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Example: Star field, more elaborate example.</a:t>
            </a:r>
            <a:endParaRPr lang="en-US" sz="2200" b="0" strike="noStrike" spc="-1" dirty="0">
              <a:latin typeface="Arial"/>
            </a:endParaRPr>
          </a:p>
        </p:txBody>
      </p:sp>
      <p:sp>
        <p:nvSpPr>
          <p:cNvPr id="395" name="CustomShape 2"/>
          <p:cNvSpPr/>
          <p:nvPr/>
        </p:nvSpPr>
        <p:spPr>
          <a:xfrm>
            <a:off x="158400" y="1063080"/>
            <a:ext cx="8867880" cy="410580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200" b="0" strike="noStrike" spc="-1">
                <a:solidFill>
                  <a:srgbClr val="FFFF00"/>
                </a:solidFill>
                <a:latin typeface="Courier New"/>
              </a:rPr>
              <a:t># Check quick to make sure all config energies are the same between the two combination methods:</a:t>
            </a:r>
            <a:endParaRPr lang="en-US" sz="1200" b="0" strike="noStrike" spc="-1">
              <a:latin typeface="Arial"/>
            </a:endParaRPr>
          </a:p>
          <a:p>
            <a:pPr>
              <a:lnSpc>
                <a:spcPct val="100000"/>
              </a:lnSpc>
            </a:pPr>
            <a:r>
              <a:rPr lang="en-US" sz="1200" b="0" strike="noStrike" spc="-1">
                <a:solidFill>
                  <a:srgbClr val="FFFF00"/>
                </a:solidFill>
                <a:latin typeface="Courier New"/>
              </a:rPr>
              <a:t>#library(prodlim)</a:t>
            </a:r>
            <a:endParaRPr lang="en-US" sz="1200" b="0" strike="noStrike" spc="-1">
              <a:latin typeface="Arial"/>
            </a:endParaRPr>
          </a:p>
          <a:p>
            <a:pPr>
              <a:lnSpc>
                <a:spcPct val="100000"/>
              </a:lnSpc>
            </a:pPr>
            <a:r>
              <a:rPr lang="en-US" sz="1200" b="0" strike="noStrike" spc="-1">
                <a:solidFill>
                  <a:srgbClr val="FFFFFF"/>
                </a:solidFill>
                <a:latin typeface="Courier New"/>
              </a:rPr>
              <a:t>names(dimnames(Pr.pot))</a:t>
            </a:r>
            <a:endParaRPr lang="en-US" sz="1200" b="0" strike="noStrike" spc="-1">
              <a:latin typeface="Arial"/>
            </a:endParaRPr>
          </a:p>
          <a:p>
            <a:pPr>
              <a:lnSpc>
                <a:spcPct val="100000"/>
              </a:lnSpc>
            </a:pPr>
            <a:r>
              <a:rPr lang="en-US" sz="1200" b="0" strike="noStrike" spc="-1">
                <a:solidFill>
                  <a:srgbClr val="FFFFFF"/>
                </a:solidFill>
                <a:latin typeface="Courier New"/>
              </a:rPr>
              <a:t>order(names(dimnames(Pr.pot)))</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Pr.pot2 &lt;- as.data.frame(as.table(Pr.pot))</a:t>
            </a:r>
            <a:endParaRPr lang="en-US" sz="1200" b="0" strike="noStrike" spc="-1">
              <a:latin typeface="Arial"/>
            </a:endParaRPr>
          </a:p>
          <a:p>
            <a:pPr>
              <a:lnSpc>
                <a:spcPct val="100000"/>
              </a:lnSpc>
            </a:pPr>
            <a:r>
              <a:rPr lang="en-US" sz="1200" b="0" strike="noStrike" spc="-1">
                <a:solidFill>
                  <a:srgbClr val="FFFFFF"/>
                </a:solidFill>
                <a:latin typeface="Courier New"/>
              </a:rPr>
              <a:t>Pr.pot2</a:t>
            </a:r>
            <a:endParaRPr lang="en-US" sz="1200" b="0" strike="noStrike" spc="-1">
              <a:latin typeface="Arial"/>
            </a:endParaRPr>
          </a:p>
          <a:p>
            <a:pPr>
              <a:lnSpc>
                <a:spcPct val="100000"/>
              </a:lnSpc>
            </a:pPr>
            <a:r>
              <a:rPr lang="en-US" sz="1200" b="0" strike="noStrike" spc="-1">
                <a:solidFill>
                  <a:srgbClr val="FFFFFF"/>
                </a:solidFill>
                <a:latin typeface="Courier New"/>
              </a:rPr>
              <a:t>gR.idxs &lt;- Pr.pot2[,order(names(dimnames(Pr.pot)))]</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Rearrange gRbase state order to be in the same order as config.mat:</a:t>
            </a:r>
            <a:endParaRPr lang="en-US" sz="1200" b="0" strike="noStrike" spc="-1">
              <a:latin typeface="Arial"/>
            </a:endParaRPr>
          </a:p>
          <a:p>
            <a:pPr>
              <a:lnSpc>
                <a:spcPct val="100000"/>
              </a:lnSpc>
            </a:pPr>
            <a:r>
              <a:rPr lang="en-US" sz="1200" b="0" strike="noStrike" spc="-1">
                <a:solidFill>
                  <a:srgbClr val="FFFFFF"/>
                </a:solidFill>
                <a:latin typeface="Courier New"/>
              </a:rPr>
              <a:t>rearrange.idxs &lt;- sapply(1:nrow(config.mat),</a:t>
            </a:r>
            <a:endParaRPr lang="en-US" sz="1200" b="0" strike="noStrike" spc="-1">
              <a:latin typeface="Arial"/>
            </a:endParaRPr>
          </a:p>
          <a:p>
            <a:pPr>
              <a:lnSpc>
                <a:spcPct val="100000"/>
              </a:lnSpc>
            </a:pPr>
            <a:r>
              <a:rPr lang="en-US" sz="1200" b="0" strike="noStrike" spc="-1">
                <a:solidFill>
                  <a:srgbClr val="FFFFFF"/>
                </a:solidFill>
                <a:latin typeface="Courier New"/>
              </a:rPr>
              <a:t>                         function(xx){row.match(config.mat[xx,], table = gR.idxs)})</a:t>
            </a:r>
            <a:endParaRPr lang="en-US" sz="1200" b="0" strike="noStrike" spc="-1">
              <a:latin typeface="Arial"/>
            </a:endParaRPr>
          </a:p>
          <a:p>
            <a:pPr>
              <a:lnSpc>
                <a:spcPct val="100000"/>
              </a:lnSpc>
            </a:pPr>
            <a:r>
              <a:rPr lang="en-US" sz="1200" b="0" strike="noStrike" spc="-1">
                <a:solidFill>
                  <a:srgbClr val="FFFFFF"/>
                </a:solidFill>
                <a:latin typeface="Courier New"/>
              </a:rPr>
              <a:t>rearrange.idxs</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Columns the same?</a:t>
            </a:r>
            <a:endParaRPr lang="en-US" sz="1200" b="0" strike="noStrike" spc="-1">
              <a:latin typeface="Arial"/>
            </a:endParaRPr>
          </a:p>
          <a:p>
            <a:pPr>
              <a:lnSpc>
                <a:spcPct val="100000"/>
              </a:lnSpc>
            </a:pPr>
            <a:r>
              <a:rPr lang="en-US" sz="1200" b="0" strike="noStrike" spc="-1">
                <a:solidFill>
                  <a:srgbClr val="FFFFFF"/>
                </a:solidFill>
                <a:latin typeface="Courier New"/>
              </a:rPr>
              <a:t>cbind(Pr.pot2[rearrange.idxs,6],Pr.en, Pr.pot2[rearrange.idxs,6]-Pr.en)</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Put in a nice table:</a:t>
            </a:r>
            <a:endParaRPr lang="en-US" sz="1200" b="0" strike="noStrike" spc="-1">
              <a:latin typeface="Arial"/>
            </a:endParaRPr>
          </a:p>
          <a:p>
            <a:pPr>
              <a:lnSpc>
                <a:spcPct val="100000"/>
              </a:lnSpc>
            </a:pPr>
            <a:r>
              <a:rPr lang="en-US" sz="1200" b="0" strike="noStrike" spc="-1">
                <a:solidFill>
                  <a:srgbClr val="FFFFFF"/>
                </a:solidFill>
                <a:latin typeface="Courier New"/>
              </a:rPr>
              <a:t>prodPots        &lt;- Pr.en*exp(dist.en.info$logZ) </a:t>
            </a:r>
            <a:r>
              <a:rPr lang="en-US" sz="1200" b="0" strike="noStrike" spc="-1">
                <a:solidFill>
                  <a:srgbClr val="FFFF00"/>
                </a:solidFill>
                <a:latin typeface="Courier New"/>
              </a:rPr>
              <a:t># work backwards</a:t>
            </a:r>
            <a:endParaRPr lang="en-US" sz="1200" b="0" strike="noStrike" spc="-1">
              <a:latin typeface="Arial"/>
            </a:endParaRPr>
          </a:p>
          <a:p>
            <a:pPr>
              <a:lnSpc>
                <a:spcPct val="100000"/>
              </a:lnSpc>
            </a:pPr>
            <a:r>
              <a:rPr lang="en-US" sz="1200" b="0" strike="noStrike" spc="-1">
                <a:solidFill>
                  <a:srgbClr val="FFFFFF"/>
                </a:solidFill>
                <a:latin typeface="Courier New"/>
              </a:rPr>
              <a:t>config.energies &lt;- log(prodPots)                </a:t>
            </a:r>
            <a:r>
              <a:rPr lang="en-US" sz="1200" b="0" strike="noStrike" spc="-1">
                <a:solidFill>
                  <a:srgbClr val="FFFF00"/>
                </a:solidFill>
                <a:latin typeface="Courier New"/>
              </a:rPr>
              <a:t># work backwards</a:t>
            </a:r>
            <a:endParaRPr lang="en-US" sz="1200" b="0" strike="noStrike" spc="-1">
              <a:latin typeface="Arial"/>
            </a:endParaRPr>
          </a:p>
          <a:p>
            <a:pPr>
              <a:lnSpc>
                <a:spcPct val="100000"/>
              </a:lnSpc>
            </a:pPr>
            <a:r>
              <a:rPr lang="en-US" sz="1200" b="0" strike="noStrike" spc="-1">
                <a:solidFill>
                  <a:srgbClr val="FFFFFF"/>
                </a:solidFill>
                <a:latin typeface="Courier New"/>
              </a:rPr>
              <a:t>cbind(config.mat, config.energies, prodPots, Pr.en, Pr.pot2[rearrange.idxs,6])</a:t>
            </a:r>
            <a:endParaRPr lang="en-US" sz="1200" b="0" strike="noStrike" spc="-1">
              <a:latin typeface="Arial"/>
            </a:endParaRPr>
          </a:p>
          <a:p>
            <a:pPr>
              <a:lnSpc>
                <a:spcPct val="100000"/>
              </a:lnSpc>
            </a:pPr>
            <a:endParaRPr lang="en-US" sz="12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CustomShape 1"/>
          <p:cNvSpPr/>
          <p:nvPr/>
        </p:nvSpPr>
        <p:spPr>
          <a:xfrm>
            <a:off x="665640" y="134640"/>
            <a:ext cx="779976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Example: Star field, more elaborate example.</a:t>
            </a:r>
            <a:endParaRPr lang="en-US" sz="2200" b="0" strike="noStrike" spc="-1" dirty="0">
              <a:latin typeface="Arial"/>
            </a:endParaRPr>
          </a:p>
        </p:txBody>
      </p:sp>
      <p:pic>
        <p:nvPicPr>
          <p:cNvPr id="397" name="Picture 4"/>
          <p:cNvPicPr/>
          <p:nvPr/>
        </p:nvPicPr>
        <p:blipFill>
          <a:blip r:embed="rId2"/>
          <a:stretch/>
        </p:blipFill>
        <p:spPr>
          <a:xfrm>
            <a:off x="1308240" y="763920"/>
            <a:ext cx="6146280" cy="59410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2BD75C46-5299-8D2F-2266-C9FA4B908540}"/>
              </a:ext>
            </a:extLst>
          </p:cNvPr>
          <p:cNvSpPr/>
          <p:nvPr/>
        </p:nvSpPr>
        <p:spPr>
          <a:xfrm>
            <a:off x="1613690" y="278550"/>
            <a:ext cx="5942267" cy="622157"/>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defTabSz="685800"/>
            <a:r>
              <a:rPr lang="en-US" sz="3600" spc="-1" dirty="0">
                <a:solidFill>
                  <a:srgbClr val="000000"/>
                </a:solidFill>
                <a:latin typeface="Times New Roman"/>
              </a:rPr>
              <a:t>A Note About Parameterization</a:t>
            </a:r>
            <a:endParaRPr lang="en-US" sz="3600" spc="-1" dirty="0">
              <a:solidFill>
                <a:prstClr val="black"/>
              </a:solidFill>
              <a:latin typeface="Arial"/>
            </a:endParaRPr>
          </a:p>
        </p:txBody>
      </p:sp>
      <p:sp>
        <p:nvSpPr>
          <p:cNvPr id="5" name="CustomShape 1">
            <a:extLst>
              <a:ext uri="{FF2B5EF4-FFF2-40B4-BE49-F238E27FC236}">
                <a16:creationId xmlns:a16="http://schemas.microsoft.com/office/drawing/2014/main" id="{C9918B5F-5DA5-8D37-95BE-90B1DED8A8AE}"/>
              </a:ext>
            </a:extLst>
          </p:cNvPr>
          <p:cNvSpPr/>
          <p:nvPr/>
        </p:nvSpPr>
        <p:spPr>
          <a:xfrm>
            <a:off x="332363" y="982229"/>
            <a:ext cx="8615692" cy="622157"/>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So, for this work, the major problem is determining the potentials</a:t>
            </a:r>
            <a:endParaRPr lang="en-US" sz="2200" b="0" strike="noStrike" spc="-1" dirty="0">
              <a:latin typeface="Arial"/>
            </a:endParaRPr>
          </a:p>
        </p:txBody>
      </p:sp>
      <p:sp>
        <p:nvSpPr>
          <p:cNvPr id="7" name="CustomShape 1">
            <a:extLst>
              <a:ext uri="{FF2B5EF4-FFF2-40B4-BE49-F238E27FC236}">
                <a16:creationId xmlns:a16="http://schemas.microsoft.com/office/drawing/2014/main" id="{14E315F4-284F-520C-77B6-90AD668A9596}"/>
              </a:ext>
            </a:extLst>
          </p:cNvPr>
          <p:cNvSpPr/>
          <p:nvPr/>
        </p:nvSpPr>
        <p:spPr>
          <a:xfrm>
            <a:off x="563510" y="1469761"/>
            <a:ext cx="8016978" cy="1368731"/>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Parameterization of the potentials is fairly arbitrary:</a:t>
            </a:r>
            <a:endParaRPr lang="en-US" sz="2000" spc="-1" dirty="0">
              <a:solidFill>
                <a:srgbClr val="000000"/>
              </a:solidFill>
              <a:latin typeface="Times New Roman" panose="02020603050405020304" pitchFamily="18" charset="0"/>
              <a:cs typeface="Times New Roman" panose="02020603050405020304" pitchFamily="18" charset="0"/>
            </a:endParaRPr>
          </a:p>
          <a:p>
            <a:pPr marL="800280" lvl="1" indent="-342720">
              <a:spcBef>
                <a:spcPts val="439"/>
              </a:spcBef>
              <a:buClr>
                <a:srgbClr val="000000"/>
              </a:buClr>
              <a:buFont typeface="Arial"/>
              <a:buChar char="•"/>
            </a:pPr>
            <a:r>
              <a:rPr lang="en-US" sz="2000" spc="-1" dirty="0">
                <a:solidFill>
                  <a:srgbClr val="000000"/>
                </a:solidFill>
                <a:latin typeface="Times New Roman" panose="02020603050405020304" pitchFamily="18" charset="0"/>
                <a:cs typeface="Times New Roman" panose="02020603050405020304" pitchFamily="18" charset="0"/>
              </a:rPr>
              <a:t>Scalar multiplication is associative over the algebra of potentials so they can always be re-scaled to effectively reduce the number of parameters, e.g.:</a:t>
            </a:r>
            <a:endParaRPr lang="en-US" sz="2000" b="0" strike="noStrike" spc="-1"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1116A34-6036-2830-4710-5CCC4403E7BA}"/>
              </a:ext>
            </a:extLst>
          </p:cNvPr>
          <p:cNvSpPr txBox="1"/>
          <p:nvPr/>
        </p:nvSpPr>
        <p:spPr>
          <a:xfrm>
            <a:off x="0" y="6565796"/>
            <a:ext cx="2547257" cy="369332"/>
          </a:xfrm>
          <a:prstGeom prst="rect">
            <a:avLst/>
          </a:prstGeom>
          <a:noFill/>
        </p:spPr>
        <p:txBody>
          <a:bodyPr wrap="square">
            <a:spAutoFit/>
          </a:bodyPr>
          <a:lstStyle/>
          <a:p>
            <a:r>
              <a:rPr lang="en-US" spc="-1" dirty="0">
                <a:solidFill>
                  <a:srgbClr val="000000"/>
                </a:solidFill>
                <a:latin typeface="Times New Roman" panose="02020603050405020304" pitchFamily="18" charset="0"/>
                <a:cs typeface="Times New Roman" panose="02020603050405020304" pitchFamily="18" charset="0"/>
              </a:rPr>
              <a:t>∘</a:t>
            </a:r>
            <a:r>
              <a:rPr lang="en-US" sz="1400" spc="-1" dirty="0">
                <a:solidFill>
                  <a:srgbClr val="000000"/>
                </a:solidFill>
                <a:latin typeface="Times New Roman" panose="02020603050405020304" pitchFamily="18" charset="0"/>
                <a:cs typeface="Times New Roman" panose="02020603050405020304" pitchFamily="18" charset="0"/>
              </a:rPr>
              <a:t> </a:t>
            </a:r>
            <a:r>
              <a:rPr lang="en-US" sz="1200" spc="-1" dirty="0">
                <a:solidFill>
                  <a:srgbClr val="000000"/>
                </a:solidFill>
                <a:latin typeface="Times New Roman" panose="02020603050405020304" pitchFamily="18" charset="0"/>
                <a:cs typeface="Times New Roman" panose="02020603050405020304" pitchFamily="18" charset="0"/>
              </a:rPr>
              <a:t>is multiplication between potentials</a:t>
            </a:r>
            <a:endParaRPr lang="en-US" sz="1200" dirty="0"/>
          </a:p>
        </p:txBody>
      </p:sp>
      <p:pic>
        <p:nvPicPr>
          <p:cNvPr id="14" name="Picture 13">
            <a:extLst>
              <a:ext uri="{FF2B5EF4-FFF2-40B4-BE49-F238E27FC236}">
                <a16:creationId xmlns:a16="http://schemas.microsoft.com/office/drawing/2014/main" id="{C611B285-2FEC-73DC-94E8-371164AB0BBC}"/>
              </a:ext>
            </a:extLst>
          </p:cNvPr>
          <p:cNvPicPr>
            <a:picLocks noChangeAspect="1"/>
          </p:cNvPicPr>
          <p:nvPr/>
        </p:nvPicPr>
        <p:blipFill>
          <a:blip r:embed="rId2"/>
          <a:stretch>
            <a:fillRect/>
          </a:stretch>
        </p:blipFill>
        <p:spPr>
          <a:xfrm>
            <a:off x="1397958" y="2944323"/>
            <a:ext cx="2771270" cy="433559"/>
          </a:xfrm>
          <a:prstGeom prst="rect">
            <a:avLst/>
          </a:prstGeom>
        </p:spPr>
      </p:pic>
      <p:pic>
        <p:nvPicPr>
          <p:cNvPr id="15" name="Picture 14">
            <a:extLst>
              <a:ext uri="{FF2B5EF4-FFF2-40B4-BE49-F238E27FC236}">
                <a16:creationId xmlns:a16="http://schemas.microsoft.com/office/drawing/2014/main" id="{A2EBE9C4-C2E6-C1AE-03DB-0361B2A4C05B}"/>
              </a:ext>
            </a:extLst>
          </p:cNvPr>
          <p:cNvPicPr>
            <a:picLocks noChangeAspect="1"/>
          </p:cNvPicPr>
          <p:nvPr/>
        </p:nvPicPr>
        <p:blipFill rotWithShape="1">
          <a:blip r:embed="rId3"/>
          <a:srcRect l="14126"/>
          <a:stretch/>
        </p:blipFill>
        <p:spPr>
          <a:xfrm>
            <a:off x="1994632" y="3619336"/>
            <a:ext cx="3837374" cy="531832"/>
          </a:xfrm>
          <a:prstGeom prst="rect">
            <a:avLst/>
          </a:prstGeom>
        </p:spPr>
      </p:pic>
      <p:pic>
        <p:nvPicPr>
          <p:cNvPr id="19" name="Picture 18">
            <a:extLst>
              <a:ext uri="{FF2B5EF4-FFF2-40B4-BE49-F238E27FC236}">
                <a16:creationId xmlns:a16="http://schemas.microsoft.com/office/drawing/2014/main" id="{0BF41A26-ACAD-584D-6B1A-FB0415BF5566}"/>
              </a:ext>
            </a:extLst>
          </p:cNvPr>
          <p:cNvPicPr>
            <a:picLocks noChangeAspect="1"/>
          </p:cNvPicPr>
          <p:nvPr/>
        </p:nvPicPr>
        <p:blipFill>
          <a:blip r:embed="rId4"/>
          <a:stretch>
            <a:fillRect/>
          </a:stretch>
        </p:blipFill>
        <p:spPr>
          <a:xfrm>
            <a:off x="2033967" y="5142693"/>
            <a:ext cx="5801199" cy="533514"/>
          </a:xfrm>
          <a:prstGeom prst="rect">
            <a:avLst/>
          </a:prstGeom>
        </p:spPr>
      </p:pic>
      <p:pic>
        <p:nvPicPr>
          <p:cNvPr id="20" name="Picture 19">
            <a:extLst>
              <a:ext uri="{FF2B5EF4-FFF2-40B4-BE49-F238E27FC236}">
                <a16:creationId xmlns:a16="http://schemas.microsoft.com/office/drawing/2014/main" id="{474B51A7-644A-0F65-4806-E63562917CAF}"/>
              </a:ext>
            </a:extLst>
          </p:cNvPr>
          <p:cNvPicPr>
            <a:picLocks noChangeAspect="1"/>
          </p:cNvPicPr>
          <p:nvPr/>
        </p:nvPicPr>
        <p:blipFill>
          <a:blip r:embed="rId5"/>
          <a:stretch>
            <a:fillRect/>
          </a:stretch>
        </p:blipFill>
        <p:spPr>
          <a:xfrm>
            <a:off x="2033968" y="4376457"/>
            <a:ext cx="5801199" cy="540947"/>
          </a:xfrm>
          <a:prstGeom prst="rect">
            <a:avLst/>
          </a:prstGeom>
        </p:spPr>
      </p:pic>
      <p:pic>
        <p:nvPicPr>
          <p:cNvPr id="21" name="Picture 20">
            <a:extLst>
              <a:ext uri="{FF2B5EF4-FFF2-40B4-BE49-F238E27FC236}">
                <a16:creationId xmlns:a16="http://schemas.microsoft.com/office/drawing/2014/main" id="{F5203A44-6D75-DF98-4E6B-0902108D4040}"/>
              </a:ext>
            </a:extLst>
          </p:cNvPr>
          <p:cNvPicPr>
            <a:picLocks noChangeAspect="1"/>
          </p:cNvPicPr>
          <p:nvPr/>
        </p:nvPicPr>
        <p:blipFill>
          <a:blip r:embed="rId6"/>
          <a:stretch>
            <a:fillRect/>
          </a:stretch>
        </p:blipFill>
        <p:spPr>
          <a:xfrm>
            <a:off x="1994632" y="5991659"/>
            <a:ext cx="5801199" cy="512910"/>
          </a:xfrm>
          <a:prstGeom prst="rect">
            <a:avLst/>
          </a:prstGeom>
        </p:spPr>
      </p:pic>
    </p:spTree>
    <p:extLst>
      <p:ext uri="{BB962C8B-B14F-4D97-AF65-F5344CB8AC3E}">
        <p14:creationId xmlns:p14="http://schemas.microsoft.com/office/powerpoint/2010/main" val="406880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ustomShape 2"/>
          <p:cNvSpPr/>
          <p:nvPr/>
        </p:nvSpPr>
        <p:spPr>
          <a:xfrm>
            <a:off x="355734" y="706606"/>
            <a:ext cx="4352760" cy="804454"/>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We will usually choose </a:t>
            </a:r>
            <a:r>
              <a:rPr lang="en-US" sz="2200" spc="-1" dirty="0">
                <a:solidFill>
                  <a:srgbClr val="000000"/>
                </a:solidFill>
                <a:latin typeface="Times New Roman"/>
              </a:rPr>
              <a:t>the</a:t>
            </a:r>
            <a:r>
              <a:rPr lang="en-US" sz="2200" b="0" strike="noStrike" spc="-1" dirty="0">
                <a:solidFill>
                  <a:srgbClr val="000000"/>
                </a:solidFill>
                <a:latin typeface="Times New Roman"/>
              </a:rPr>
              <a:t> </a:t>
            </a:r>
            <a:r>
              <a:rPr lang="en-US" sz="2200" b="1" strike="noStrike" spc="-1" dirty="0">
                <a:solidFill>
                  <a:srgbClr val="000000"/>
                </a:solidFill>
                <a:latin typeface="Times New Roman"/>
              </a:rPr>
              <a:t>standard parameterization</a:t>
            </a:r>
            <a:r>
              <a:rPr lang="en-US" sz="2200" b="0" strike="noStrike" spc="-1" dirty="0">
                <a:solidFill>
                  <a:srgbClr val="000000"/>
                </a:solidFill>
                <a:latin typeface="Times New Roman"/>
              </a:rPr>
              <a:t>: </a:t>
            </a:r>
            <a:endParaRPr lang="en-US" sz="2200" b="0" strike="noStrike" spc="-1" dirty="0">
              <a:latin typeface="Arial"/>
            </a:endParaRPr>
          </a:p>
        </p:txBody>
      </p:sp>
      <p:pic>
        <p:nvPicPr>
          <p:cNvPr id="7" name="Picture 6">
            <a:extLst>
              <a:ext uri="{FF2B5EF4-FFF2-40B4-BE49-F238E27FC236}">
                <a16:creationId xmlns:a16="http://schemas.microsoft.com/office/drawing/2014/main" id="{02459C23-D848-19E3-1FB0-73A6682EEE1B}"/>
              </a:ext>
            </a:extLst>
          </p:cNvPr>
          <p:cNvPicPr>
            <a:picLocks noChangeAspect="1"/>
          </p:cNvPicPr>
          <p:nvPr/>
        </p:nvPicPr>
        <p:blipFill>
          <a:blip r:embed="rId2"/>
          <a:stretch>
            <a:fillRect/>
          </a:stretch>
        </p:blipFill>
        <p:spPr>
          <a:xfrm>
            <a:off x="4387417" y="871104"/>
            <a:ext cx="1512596" cy="837553"/>
          </a:xfrm>
          <a:prstGeom prst="rect">
            <a:avLst/>
          </a:prstGeom>
        </p:spPr>
      </p:pic>
      <p:pic>
        <p:nvPicPr>
          <p:cNvPr id="9" name="Picture 8">
            <a:extLst>
              <a:ext uri="{FF2B5EF4-FFF2-40B4-BE49-F238E27FC236}">
                <a16:creationId xmlns:a16="http://schemas.microsoft.com/office/drawing/2014/main" id="{5B5C010A-ED9C-9F7D-2F6B-3D8E67919ED4}"/>
              </a:ext>
            </a:extLst>
          </p:cNvPr>
          <p:cNvPicPr>
            <a:picLocks noChangeAspect="1"/>
          </p:cNvPicPr>
          <p:nvPr/>
        </p:nvPicPr>
        <p:blipFill>
          <a:blip r:embed="rId3"/>
          <a:stretch>
            <a:fillRect/>
          </a:stretch>
        </p:blipFill>
        <p:spPr>
          <a:xfrm>
            <a:off x="491904" y="3767762"/>
            <a:ext cx="8185838" cy="542810"/>
          </a:xfrm>
          <a:prstGeom prst="rect">
            <a:avLst/>
          </a:prstGeom>
        </p:spPr>
      </p:pic>
      <p:pic>
        <p:nvPicPr>
          <p:cNvPr id="10" name="Picture 9">
            <a:extLst>
              <a:ext uri="{FF2B5EF4-FFF2-40B4-BE49-F238E27FC236}">
                <a16:creationId xmlns:a16="http://schemas.microsoft.com/office/drawing/2014/main" id="{C474A037-00E4-4CF6-857A-139AB1CB4B87}"/>
              </a:ext>
            </a:extLst>
          </p:cNvPr>
          <p:cNvPicPr>
            <a:picLocks noChangeAspect="1"/>
          </p:cNvPicPr>
          <p:nvPr/>
        </p:nvPicPr>
        <p:blipFill>
          <a:blip r:embed="rId4"/>
          <a:stretch>
            <a:fillRect/>
          </a:stretch>
        </p:blipFill>
        <p:spPr>
          <a:xfrm>
            <a:off x="3011750" y="2445976"/>
            <a:ext cx="3146146" cy="554079"/>
          </a:xfrm>
          <a:prstGeom prst="rect">
            <a:avLst/>
          </a:prstGeom>
        </p:spPr>
      </p:pic>
      <p:sp>
        <p:nvSpPr>
          <p:cNvPr id="12" name="TextBox 11">
            <a:extLst>
              <a:ext uri="{FF2B5EF4-FFF2-40B4-BE49-F238E27FC236}">
                <a16:creationId xmlns:a16="http://schemas.microsoft.com/office/drawing/2014/main" id="{AD3A333B-3A7F-39E5-14B4-F811427C6CF0}"/>
              </a:ext>
            </a:extLst>
          </p:cNvPr>
          <p:cNvSpPr txBox="1"/>
          <p:nvPr/>
        </p:nvSpPr>
        <p:spPr>
          <a:xfrm>
            <a:off x="670310" y="1848269"/>
            <a:ext cx="6260663" cy="400110"/>
          </a:xfrm>
          <a:prstGeom prst="rect">
            <a:avLst/>
          </a:prstGeom>
          <a:noFill/>
        </p:spPr>
        <p:txBody>
          <a:bodyPr wrap="square">
            <a:spAutoFit/>
          </a:bodyPr>
          <a:lstStyle/>
          <a:p>
            <a:pPr marL="285750" indent="-285750">
              <a:buFont typeface="Arial" panose="020B0604020202020204" pitchFamily="34" charset="0"/>
              <a:buChar char="•"/>
            </a:pPr>
            <a:r>
              <a:rPr lang="en-US" sz="2000" b="0" strike="noStrike" spc="-1" dirty="0">
                <a:solidFill>
                  <a:srgbClr val="000000"/>
                </a:solidFill>
                <a:latin typeface="Times New Roman"/>
              </a:rPr>
              <a:t>So for node parameters in the standard parameterization:</a:t>
            </a:r>
            <a:endParaRPr lang="en-US" sz="2000" dirty="0"/>
          </a:p>
        </p:txBody>
      </p:sp>
      <p:sp>
        <p:nvSpPr>
          <p:cNvPr id="13" name="TextBox 12">
            <a:extLst>
              <a:ext uri="{FF2B5EF4-FFF2-40B4-BE49-F238E27FC236}">
                <a16:creationId xmlns:a16="http://schemas.microsoft.com/office/drawing/2014/main" id="{F71F6A71-4928-7B8B-C962-6BC8EACBCF9C}"/>
              </a:ext>
            </a:extLst>
          </p:cNvPr>
          <p:cNvSpPr txBox="1"/>
          <p:nvPr/>
        </p:nvSpPr>
        <p:spPr>
          <a:xfrm>
            <a:off x="670310" y="3215953"/>
            <a:ext cx="6260663" cy="400110"/>
          </a:xfrm>
          <a:prstGeom prst="rect">
            <a:avLst/>
          </a:prstGeom>
          <a:noFill/>
        </p:spPr>
        <p:txBody>
          <a:bodyPr wrap="square">
            <a:spAutoFit/>
          </a:bodyPr>
          <a:lstStyle/>
          <a:p>
            <a:pPr marL="285750" indent="-285750">
              <a:buFont typeface="Arial" panose="020B0604020202020204" pitchFamily="34" charset="0"/>
              <a:buChar char="•"/>
            </a:pPr>
            <a:r>
              <a:rPr lang="en-US" sz="2000" b="0" strike="noStrike" spc="-1" dirty="0">
                <a:solidFill>
                  <a:srgbClr val="000000"/>
                </a:solidFill>
                <a:latin typeface="Times New Roman"/>
              </a:rPr>
              <a:t>For edge parameters in the standard parameterization:</a:t>
            </a:r>
            <a:endParaRPr lang="en-US" sz="2000" dirty="0"/>
          </a:p>
        </p:txBody>
      </p:sp>
      <p:sp>
        <p:nvSpPr>
          <p:cNvPr id="6" name="CustomShape 5">
            <a:extLst>
              <a:ext uri="{FF2B5EF4-FFF2-40B4-BE49-F238E27FC236}">
                <a16:creationId xmlns:a16="http://schemas.microsoft.com/office/drawing/2014/main" id="{ADB996D4-E530-8E6E-1E91-E043518AA8E3}"/>
              </a:ext>
            </a:extLst>
          </p:cNvPr>
          <p:cNvSpPr/>
          <p:nvPr/>
        </p:nvSpPr>
        <p:spPr>
          <a:xfrm>
            <a:off x="1898280" y="6374176"/>
            <a:ext cx="6120720" cy="40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Times New Roman"/>
              </a:rPr>
              <a:t>Note the </a:t>
            </a:r>
            <a:r>
              <a:rPr lang="en-US" sz="1800" b="0" strike="noStrike" spc="-1" dirty="0" err="1">
                <a:solidFill>
                  <a:srgbClr val="000000"/>
                </a:solidFill>
                <a:latin typeface="Symbol"/>
              </a:rPr>
              <a:t>t</a:t>
            </a:r>
            <a:r>
              <a:rPr lang="en-US" sz="1800" b="0" i="1" strike="noStrike" spc="-1" baseline="-25000" dirty="0" err="1">
                <a:solidFill>
                  <a:srgbClr val="000000"/>
                </a:solidFill>
                <a:latin typeface="Times New Roman"/>
              </a:rPr>
              <a:t>i</a:t>
            </a:r>
            <a:r>
              <a:rPr lang="en-US" sz="1800" b="0" strike="noStrike" spc="-1" dirty="0">
                <a:solidFill>
                  <a:srgbClr val="000000"/>
                </a:solidFill>
                <a:latin typeface="Times New Roman"/>
              </a:rPr>
              <a:t> and </a:t>
            </a:r>
            <a:r>
              <a:rPr lang="en-US" sz="1800" b="0" strike="noStrike" spc="-1" dirty="0" err="1">
                <a:solidFill>
                  <a:srgbClr val="000000"/>
                </a:solidFill>
                <a:latin typeface="Symbol"/>
              </a:rPr>
              <a:t>w</a:t>
            </a:r>
            <a:r>
              <a:rPr lang="en-US" sz="1800" b="0" i="1" strike="noStrike" spc="-1" baseline="-25000" dirty="0" err="1">
                <a:solidFill>
                  <a:srgbClr val="000000"/>
                </a:solidFill>
                <a:latin typeface="Times New Roman"/>
              </a:rPr>
              <a:t>ij</a:t>
            </a:r>
            <a:r>
              <a:rPr lang="en-US" sz="1800" b="0" strike="noStrike" spc="-1" dirty="0">
                <a:solidFill>
                  <a:srgbClr val="000000"/>
                </a:solidFill>
                <a:latin typeface="Times New Roman"/>
              </a:rPr>
              <a:t> are determined </a:t>
            </a:r>
            <a:r>
              <a:rPr lang="en-US" sz="1800" b="0" i="1" u="sng" strike="noStrike" spc="-1" dirty="0">
                <a:solidFill>
                  <a:srgbClr val="000000"/>
                </a:solidFill>
                <a:uFillTx/>
                <a:latin typeface="Times New Roman"/>
              </a:rPr>
              <a:t>relative</a:t>
            </a:r>
            <a:r>
              <a:rPr lang="en-US" sz="1800" b="0" strike="noStrike" spc="-1" dirty="0">
                <a:solidFill>
                  <a:srgbClr val="000000"/>
                </a:solidFill>
                <a:latin typeface="Times New Roman"/>
              </a:rPr>
              <a:t> to the 0-terms</a:t>
            </a:r>
            <a:endParaRPr lang="en-US" sz="1800" b="0" strike="noStrike" spc="-1" dirty="0">
              <a:latin typeface="Arial"/>
            </a:endParaRPr>
          </a:p>
        </p:txBody>
      </p:sp>
      <p:sp>
        <p:nvSpPr>
          <p:cNvPr id="8" name="CustomShape 6">
            <a:extLst>
              <a:ext uri="{FF2B5EF4-FFF2-40B4-BE49-F238E27FC236}">
                <a16:creationId xmlns:a16="http://schemas.microsoft.com/office/drawing/2014/main" id="{76A50631-EE9B-2DEE-BED2-E4EB2227E7C1}"/>
              </a:ext>
            </a:extLst>
          </p:cNvPr>
          <p:cNvSpPr/>
          <p:nvPr/>
        </p:nvSpPr>
        <p:spPr>
          <a:xfrm>
            <a:off x="355734" y="4623438"/>
            <a:ext cx="7799760" cy="9277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We </a:t>
            </a:r>
            <a:r>
              <a:rPr lang="en-US" sz="2200" b="0" i="1" u="sng" strike="noStrike" spc="-1" dirty="0">
                <a:solidFill>
                  <a:srgbClr val="000000"/>
                </a:solidFill>
                <a:uFillTx/>
                <a:latin typeface="Times New Roman"/>
              </a:rPr>
              <a:t>may also</a:t>
            </a:r>
            <a:r>
              <a:rPr lang="en-US" sz="2200" b="0" strike="noStrike" spc="-1" dirty="0">
                <a:solidFill>
                  <a:srgbClr val="000000"/>
                </a:solidFill>
                <a:latin typeface="Times New Roman"/>
              </a:rPr>
              <a:t> choose a slightly more </a:t>
            </a:r>
            <a:r>
              <a:rPr lang="en-US" sz="2200" b="1" strike="noStrike" spc="-1" dirty="0">
                <a:solidFill>
                  <a:srgbClr val="000000"/>
                </a:solidFill>
                <a:latin typeface="Times New Roman"/>
              </a:rPr>
              <a:t>flexible</a:t>
            </a:r>
            <a:r>
              <a:rPr lang="en-US" sz="2200" b="0" strike="noStrike" spc="-1" dirty="0">
                <a:solidFill>
                  <a:srgbClr val="000000"/>
                </a:solidFill>
                <a:latin typeface="Times New Roman"/>
              </a:rPr>
              <a:t> </a:t>
            </a:r>
            <a:r>
              <a:rPr lang="en-US" sz="2200" b="1" strike="noStrike" spc="-1" dirty="0">
                <a:solidFill>
                  <a:srgbClr val="000000"/>
                </a:solidFill>
                <a:latin typeface="Times New Roman"/>
              </a:rPr>
              <a:t>parameterization</a:t>
            </a:r>
            <a:r>
              <a:rPr lang="en-US" sz="2200" b="0" strike="noStrike" spc="-1" dirty="0">
                <a:solidFill>
                  <a:srgbClr val="000000"/>
                </a:solidFill>
                <a:latin typeface="Times New Roman"/>
              </a:rPr>
              <a:t>: </a:t>
            </a:r>
            <a:r>
              <a:rPr lang="en-US" sz="2200" b="1" strike="noStrike" spc="-1" dirty="0">
                <a:solidFill>
                  <a:srgbClr val="000000"/>
                </a:solidFill>
                <a:latin typeface="Times New Roman"/>
              </a:rPr>
              <a:t>for </a:t>
            </a:r>
            <a:r>
              <a:rPr lang="en-US" sz="2200" b="1" strike="noStrike" spc="-1" dirty="0">
                <a:solidFill>
                  <a:srgbClr val="000000"/>
                </a:solidFill>
                <a:latin typeface="Symbol"/>
              </a:rPr>
              <a:t>        </a:t>
            </a:r>
            <a:r>
              <a:rPr lang="en-US" sz="2200" b="0" strike="noStrike" spc="-1" dirty="0">
                <a:solidFill>
                  <a:srgbClr val="000000"/>
                </a:solidFill>
                <a:latin typeface="Times New Roman"/>
              </a:rPr>
              <a:t>where we allow the freedom for </a:t>
            </a:r>
            <a:r>
              <a:rPr lang="en-US" sz="2200" b="0" strike="noStrike" spc="-1" dirty="0">
                <a:solidFill>
                  <a:srgbClr val="000000"/>
                </a:solidFill>
                <a:latin typeface="Symbol"/>
              </a:rPr>
              <a:t>w</a:t>
            </a:r>
            <a:r>
              <a:rPr lang="en-US" sz="2200" b="0" i="1" strike="noStrike" spc="-1" baseline="-25000" dirty="0">
                <a:solidFill>
                  <a:srgbClr val="000000"/>
                </a:solidFill>
                <a:latin typeface="Times New Roman"/>
              </a:rPr>
              <a:t>ij</a:t>
            </a:r>
            <a:r>
              <a:rPr lang="en-US" sz="2200" b="0" strike="noStrike" spc="-1" baseline="-25000" dirty="0">
                <a:solidFill>
                  <a:srgbClr val="000000"/>
                </a:solidFill>
                <a:latin typeface="Times New Roman"/>
              </a:rPr>
              <a:t>11</a:t>
            </a:r>
            <a:r>
              <a:rPr lang="en-US" sz="2200" b="0" strike="noStrike" spc="-1" dirty="0">
                <a:solidFill>
                  <a:srgbClr val="000000"/>
                </a:solidFill>
                <a:latin typeface="Times New Roman"/>
              </a:rPr>
              <a:t> ≠ </a:t>
            </a:r>
            <a:r>
              <a:rPr lang="en-US" sz="2200" b="0" strike="noStrike" spc="-1" dirty="0">
                <a:solidFill>
                  <a:srgbClr val="000000"/>
                </a:solidFill>
                <a:latin typeface="Symbol"/>
              </a:rPr>
              <a:t>w</a:t>
            </a:r>
            <a:r>
              <a:rPr lang="en-US" sz="2200" b="0" i="1" strike="noStrike" spc="-1" baseline="-25000" dirty="0">
                <a:solidFill>
                  <a:srgbClr val="000000"/>
                </a:solidFill>
                <a:latin typeface="Times New Roman"/>
              </a:rPr>
              <a:t>ij</a:t>
            </a:r>
            <a:r>
              <a:rPr lang="en-US" sz="2200" b="0" strike="noStrike" spc="-1" baseline="-25000" dirty="0">
                <a:solidFill>
                  <a:srgbClr val="000000"/>
                </a:solidFill>
                <a:latin typeface="Times New Roman"/>
              </a:rPr>
              <a:t>22</a:t>
            </a:r>
            <a:r>
              <a:rPr lang="en-US" sz="2200" b="0" strike="noStrike" spc="-1" dirty="0">
                <a:solidFill>
                  <a:srgbClr val="000000"/>
                </a:solidFill>
                <a:latin typeface="Times New Roman"/>
              </a:rPr>
              <a:t>:</a:t>
            </a:r>
            <a:endParaRPr lang="en-US" sz="2200" b="0" strike="noStrike" spc="-1" dirty="0">
              <a:latin typeface="Arial"/>
            </a:endParaRPr>
          </a:p>
        </p:txBody>
      </p:sp>
      <p:pic>
        <p:nvPicPr>
          <p:cNvPr id="14" name="Picture 1">
            <a:extLst>
              <a:ext uri="{FF2B5EF4-FFF2-40B4-BE49-F238E27FC236}">
                <a16:creationId xmlns:a16="http://schemas.microsoft.com/office/drawing/2014/main" id="{966D7F60-E1DC-D314-6DFE-95541D90B34F}"/>
              </a:ext>
            </a:extLst>
          </p:cNvPr>
          <p:cNvPicPr/>
          <p:nvPr/>
        </p:nvPicPr>
        <p:blipFill>
          <a:blip r:embed="rId5"/>
          <a:stretch/>
        </p:blipFill>
        <p:spPr>
          <a:xfrm>
            <a:off x="1253962" y="5137582"/>
            <a:ext cx="414000" cy="232920"/>
          </a:xfrm>
          <a:prstGeom prst="rect">
            <a:avLst/>
          </a:prstGeom>
          <a:ln>
            <a:noFill/>
          </a:ln>
        </p:spPr>
      </p:pic>
      <p:pic>
        <p:nvPicPr>
          <p:cNvPr id="16" name="Picture 15">
            <a:extLst>
              <a:ext uri="{FF2B5EF4-FFF2-40B4-BE49-F238E27FC236}">
                <a16:creationId xmlns:a16="http://schemas.microsoft.com/office/drawing/2014/main" id="{90B0598A-B82F-1EC7-236A-0A14A6EBA5FF}"/>
              </a:ext>
            </a:extLst>
          </p:cNvPr>
          <p:cNvPicPr>
            <a:picLocks noChangeAspect="1"/>
          </p:cNvPicPr>
          <p:nvPr/>
        </p:nvPicPr>
        <p:blipFill>
          <a:blip r:embed="rId6"/>
          <a:stretch>
            <a:fillRect/>
          </a:stretch>
        </p:blipFill>
        <p:spPr>
          <a:xfrm>
            <a:off x="2833572" y="5617411"/>
            <a:ext cx="3476853" cy="544040"/>
          </a:xfrm>
          <a:prstGeom prst="rect">
            <a:avLst/>
          </a:prstGeom>
        </p:spPr>
      </p:pic>
      <p:sp>
        <p:nvSpPr>
          <p:cNvPr id="17" name="CustomShape 3">
            <a:extLst>
              <a:ext uri="{FF2B5EF4-FFF2-40B4-BE49-F238E27FC236}">
                <a16:creationId xmlns:a16="http://schemas.microsoft.com/office/drawing/2014/main" id="{1EF6E91E-27C9-60C6-5678-86DF5BD9443C}"/>
              </a:ext>
            </a:extLst>
          </p:cNvPr>
          <p:cNvSpPr/>
          <p:nvPr/>
        </p:nvSpPr>
        <p:spPr>
          <a:xfrm>
            <a:off x="1613690" y="-4479"/>
            <a:ext cx="5942267" cy="622157"/>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defTabSz="685800"/>
            <a:r>
              <a:rPr lang="en-US" sz="3600" spc="-1" dirty="0">
                <a:solidFill>
                  <a:srgbClr val="000000"/>
                </a:solidFill>
                <a:latin typeface="Times New Roman"/>
              </a:rPr>
              <a:t>A Note About Parameterization</a:t>
            </a:r>
            <a:endParaRPr lang="en-US" sz="3600" spc="-1" dirty="0">
              <a:solidFill>
                <a:prstClr val="black"/>
              </a:solidFill>
              <a:latin typeface="Arial"/>
            </a:endParaRPr>
          </a:p>
        </p:txBody>
      </p:sp>
    </p:spTree>
    <p:extLst>
      <p:ext uri="{BB962C8B-B14F-4D97-AF65-F5344CB8AC3E}">
        <p14:creationId xmlns:p14="http://schemas.microsoft.com/office/powerpoint/2010/main" val="235314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Shape 1"/>
          <p:cNvSpPr txBox="1"/>
          <p:nvPr/>
        </p:nvSpPr>
        <p:spPr>
          <a:xfrm>
            <a:off x="457200" y="2322720"/>
            <a:ext cx="8229240" cy="1142640"/>
          </a:xfrm>
          <a:prstGeom prst="rect">
            <a:avLst/>
          </a:prstGeom>
          <a:noFill/>
          <a:ln>
            <a:noFill/>
          </a:ln>
        </p:spPr>
        <p:txBody>
          <a:bodyPr anchor="ctr">
            <a:normAutofit fontScale="90000" lnSpcReduction="20000"/>
          </a:bodyPr>
          <a:lstStyle/>
          <a:p>
            <a:pPr algn="ctr">
              <a:lnSpc>
                <a:spcPct val="100000"/>
              </a:lnSpc>
            </a:pPr>
            <a:r>
              <a:rPr lang="en-US" sz="4400" b="0" strike="noStrike" spc="-1" dirty="0">
                <a:solidFill>
                  <a:srgbClr val="000000"/>
                </a:solidFill>
                <a:latin typeface="Calibri"/>
              </a:rPr>
              <a:t>Markov Random Field Notes</a:t>
            </a:r>
            <a:br>
              <a:rPr dirty="0"/>
            </a:br>
            <a:r>
              <a:rPr lang="en-US" sz="4400" b="0" strike="noStrike" spc="-1" dirty="0">
                <a:solidFill>
                  <a:srgbClr val="000000"/>
                </a:solidFill>
                <a:latin typeface="Calibri"/>
              </a:rPr>
              <a:t>Theory and Computation</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2BD75C46-5299-8D2F-2266-C9FA4B908540}"/>
              </a:ext>
            </a:extLst>
          </p:cNvPr>
          <p:cNvSpPr/>
          <p:nvPr/>
        </p:nvSpPr>
        <p:spPr>
          <a:xfrm>
            <a:off x="1613690" y="278550"/>
            <a:ext cx="5942267" cy="622157"/>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defTabSz="685800"/>
            <a:r>
              <a:rPr lang="en-US" sz="3600" spc="-1" dirty="0">
                <a:solidFill>
                  <a:srgbClr val="000000"/>
                </a:solidFill>
                <a:latin typeface="Times New Roman"/>
              </a:rPr>
              <a:t>A Note About Parameterization</a:t>
            </a:r>
            <a:endParaRPr lang="en-US" sz="3600" spc="-1" dirty="0">
              <a:solidFill>
                <a:prstClr val="black"/>
              </a:solidFill>
              <a:latin typeface="Arial"/>
            </a:endParaRPr>
          </a:p>
        </p:txBody>
      </p:sp>
      <p:sp>
        <p:nvSpPr>
          <p:cNvPr id="7" name="CustomShape 1">
            <a:extLst>
              <a:ext uri="{FF2B5EF4-FFF2-40B4-BE49-F238E27FC236}">
                <a16:creationId xmlns:a16="http://schemas.microsoft.com/office/drawing/2014/main" id="{14E315F4-284F-520C-77B6-90AD668A9596}"/>
              </a:ext>
            </a:extLst>
          </p:cNvPr>
          <p:cNvSpPr/>
          <p:nvPr/>
        </p:nvSpPr>
        <p:spPr>
          <a:xfrm>
            <a:off x="292273" y="1011412"/>
            <a:ext cx="8016978" cy="694432"/>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spcBef>
                <a:spcPts val="439"/>
              </a:spcBef>
              <a:buClr>
                <a:srgbClr val="000000"/>
              </a:buClr>
              <a:buFont typeface="Arial"/>
              <a:buChar char="•"/>
            </a:pPr>
            <a:r>
              <a:rPr lang="en-US" sz="2000" spc="-1" dirty="0">
                <a:solidFill>
                  <a:srgbClr val="000000"/>
                </a:solidFill>
                <a:latin typeface="Times New Roman" panose="02020603050405020304" pitchFamily="18" charset="0"/>
                <a:cs typeface="Times New Roman" panose="02020603050405020304" pitchFamily="18" charset="0"/>
              </a:rPr>
              <a:t>Another popular parameterization is the </a:t>
            </a:r>
            <a:r>
              <a:rPr lang="en-US" sz="2000" b="1" spc="-1" dirty="0" err="1">
                <a:solidFill>
                  <a:srgbClr val="000000"/>
                </a:solidFill>
                <a:latin typeface="Times New Roman" panose="02020603050405020304" pitchFamily="18" charset="0"/>
                <a:cs typeface="Times New Roman" panose="02020603050405020304" pitchFamily="18" charset="0"/>
              </a:rPr>
              <a:t>Ising</a:t>
            </a:r>
            <a:r>
              <a:rPr lang="en-US" sz="2000" b="1" spc="-1" dirty="0">
                <a:solidFill>
                  <a:srgbClr val="000000"/>
                </a:solidFill>
                <a:latin typeface="Times New Roman" panose="02020603050405020304" pitchFamily="18" charset="0"/>
                <a:cs typeface="Times New Roman" panose="02020603050405020304" pitchFamily="18" charset="0"/>
              </a:rPr>
              <a:t> parameterization</a:t>
            </a:r>
            <a:r>
              <a:rPr lang="en-US" sz="2000" spc="-1" dirty="0">
                <a:solidFill>
                  <a:srgbClr val="000000"/>
                </a:solidFill>
                <a:latin typeface="Times New Roman" panose="02020603050405020304" pitchFamily="18" charset="0"/>
                <a:cs typeface="Times New Roman" panose="02020603050405020304" pitchFamily="18" charset="0"/>
              </a:rPr>
              <a:t>, but it’s equivalent to the standard parameterization:</a:t>
            </a:r>
            <a:endParaRPr lang="en-US" sz="2000" b="0" strike="noStrike" spc="-1" dirty="0">
              <a:solidFill>
                <a:srgbClr val="000000"/>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675C66E8-A749-2DA1-E92B-FC4E6F47ECFF}"/>
              </a:ext>
            </a:extLst>
          </p:cNvPr>
          <p:cNvPicPr>
            <a:picLocks noChangeAspect="1"/>
          </p:cNvPicPr>
          <p:nvPr/>
        </p:nvPicPr>
        <p:blipFill>
          <a:blip r:embed="rId2"/>
          <a:stretch>
            <a:fillRect/>
          </a:stretch>
        </p:blipFill>
        <p:spPr>
          <a:xfrm>
            <a:off x="4789707" y="6229452"/>
            <a:ext cx="2702202" cy="455604"/>
          </a:xfrm>
          <a:prstGeom prst="rect">
            <a:avLst/>
          </a:prstGeom>
        </p:spPr>
      </p:pic>
      <p:pic>
        <p:nvPicPr>
          <p:cNvPr id="20" name="Picture 19">
            <a:extLst>
              <a:ext uri="{FF2B5EF4-FFF2-40B4-BE49-F238E27FC236}">
                <a16:creationId xmlns:a16="http://schemas.microsoft.com/office/drawing/2014/main" id="{1E28E255-F3FF-E745-7EA1-A20397F64A7F}"/>
              </a:ext>
            </a:extLst>
          </p:cNvPr>
          <p:cNvPicPr>
            <a:picLocks noChangeAspect="1"/>
          </p:cNvPicPr>
          <p:nvPr/>
        </p:nvPicPr>
        <p:blipFill>
          <a:blip r:embed="rId3"/>
          <a:stretch>
            <a:fillRect/>
          </a:stretch>
        </p:blipFill>
        <p:spPr>
          <a:xfrm>
            <a:off x="2238553" y="4578983"/>
            <a:ext cx="5023487" cy="504670"/>
          </a:xfrm>
          <a:prstGeom prst="rect">
            <a:avLst/>
          </a:prstGeom>
        </p:spPr>
      </p:pic>
      <p:pic>
        <p:nvPicPr>
          <p:cNvPr id="23" name="Picture 22">
            <a:extLst>
              <a:ext uri="{FF2B5EF4-FFF2-40B4-BE49-F238E27FC236}">
                <a16:creationId xmlns:a16="http://schemas.microsoft.com/office/drawing/2014/main" id="{7FE13759-51EF-4B4E-53F1-872EBF0020F8}"/>
              </a:ext>
            </a:extLst>
          </p:cNvPr>
          <p:cNvPicPr>
            <a:picLocks noChangeAspect="1"/>
          </p:cNvPicPr>
          <p:nvPr/>
        </p:nvPicPr>
        <p:blipFill>
          <a:blip r:embed="rId4"/>
          <a:stretch>
            <a:fillRect/>
          </a:stretch>
        </p:blipFill>
        <p:spPr>
          <a:xfrm>
            <a:off x="3167741" y="3332694"/>
            <a:ext cx="2943348" cy="472456"/>
          </a:xfrm>
          <a:prstGeom prst="rect">
            <a:avLst/>
          </a:prstGeom>
        </p:spPr>
      </p:pic>
      <p:pic>
        <p:nvPicPr>
          <p:cNvPr id="24" name="Picture 23">
            <a:extLst>
              <a:ext uri="{FF2B5EF4-FFF2-40B4-BE49-F238E27FC236}">
                <a16:creationId xmlns:a16="http://schemas.microsoft.com/office/drawing/2014/main" id="{7FB417EC-AD79-32AB-C326-8287F85254F0}"/>
              </a:ext>
            </a:extLst>
          </p:cNvPr>
          <p:cNvPicPr>
            <a:picLocks noChangeAspect="1"/>
          </p:cNvPicPr>
          <p:nvPr/>
        </p:nvPicPr>
        <p:blipFill>
          <a:blip r:embed="rId5"/>
          <a:stretch>
            <a:fillRect/>
          </a:stretch>
        </p:blipFill>
        <p:spPr>
          <a:xfrm>
            <a:off x="2415492" y="6229452"/>
            <a:ext cx="1833072" cy="470435"/>
          </a:xfrm>
          <a:prstGeom prst="rect">
            <a:avLst/>
          </a:prstGeom>
        </p:spPr>
      </p:pic>
      <p:pic>
        <p:nvPicPr>
          <p:cNvPr id="25" name="Picture 24">
            <a:extLst>
              <a:ext uri="{FF2B5EF4-FFF2-40B4-BE49-F238E27FC236}">
                <a16:creationId xmlns:a16="http://schemas.microsoft.com/office/drawing/2014/main" id="{03A15589-5293-0A7D-29D1-C0DEFE9D5A7C}"/>
              </a:ext>
            </a:extLst>
          </p:cNvPr>
          <p:cNvPicPr>
            <a:picLocks noChangeAspect="1"/>
          </p:cNvPicPr>
          <p:nvPr/>
        </p:nvPicPr>
        <p:blipFill>
          <a:blip r:embed="rId6"/>
          <a:stretch>
            <a:fillRect/>
          </a:stretch>
        </p:blipFill>
        <p:spPr>
          <a:xfrm>
            <a:off x="3484432" y="1834565"/>
            <a:ext cx="2000959" cy="812890"/>
          </a:xfrm>
          <a:prstGeom prst="rect">
            <a:avLst/>
          </a:prstGeom>
        </p:spPr>
      </p:pic>
      <p:sp>
        <p:nvSpPr>
          <p:cNvPr id="26" name="TextBox 25">
            <a:extLst>
              <a:ext uri="{FF2B5EF4-FFF2-40B4-BE49-F238E27FC236}">
                <a16:creationId xmlns:a16="http://schemas.microsoft.com/office/drawing/2014/main" id="{ED8A3DBD-AEAB-3F28-A0F7-23D74D4E87D2}"/>
              </a:ext>
            </a:extLst>
          </p:cNvPr>
          <p:cNvSpPr txBox="1"/>
          <p:nvPr/>
        </p:nvSpPr>
        <p:spPr>
          <a:xfrm>
            <a:off x="572700" y="2760397"/>
            <a:ext cx="6260663" cy="400110"/>
          </a:xfrm>
          <a:prstGeom prst="rect">
            <a:avLst/>
          </a:prstGeom>
          <a:noFill/>
        </p:spPr>
        <p:txBody>
          <a:bodyPr wrap="square">
            <a:spAutoFit/>
          </a:bodyPr>
          <a:lstStyle/>
          <a:p>
            <a:pPr marL="285750" indent="-285750">
              <a:buFont typeface="Arial" panose="020B0604020202020204" pitchFamily="34" charset="0"/>
              <a:buChar char="•"/>
            </a:pPr>
            <a:r>
              <a:rPr lang="en-US" sz="2000" b="0" strike="noStrike" spc="-1" dirty="0">
                <a:solidFill>
                  <a:srgbClr val="000000"/>
                </a:solidFill>
                <a:latin typeface="Times New Roman"/>
              </a:rPr>
              <a:t>For node parameters in the </a:t>
            </a:r>
            <a:r>
              <a:rPr lang="en-US" sz="2000" b="0" strike="noStrike" spc="-1" dirty="0" err="1">
                <a:solidFill>
                  <a:srgbClr val="000000"/>
                </a:solidFill>
                <a:latin typeface="Times New Roman"/>
              </a:rPr>
              <a:t>Ising</a:t>
            </a:r>
            <a:r>
              <a:rPr lang="en-US" sz="2000" b="0" strike="noStrike" spc="-1" dirty="0">
                <a:solidFill>
                  <a:srgbClr val="000000"/>
                </a:solidFill>
                <a:latin typeface="Times New Roman"/>
              </a:rPr>
              <a:t> parameterization:</a:t>
            </a:r>
            <a:endParaRPr lang="en-US" sz="2000" dirty="0"/>
          </a:p>
        </p:txBody>
      </p:sp>
      <p:sp>
        <p:nvSpPr>
          <p:cNvPr id="27" name="TextBox 26">
            <a:extLst>
              <a:ext uri="{FF2B5EF4-FFF2-40B4-BE49-F238E27FC236}">
                <a16:creationId xmlns:a16="http://schemas.microsoft.com/office/drawing/2014/main" id="{996E95BB-456E-16E4-885C-EECA0FD6A110}"/>
              </a:ext>
            </a:extLst>
          </p:cNvPr>
          <p:cNvSpPr txBox="1"/>
          <p:nvPr/>
        </p:nvSpPr>
        <p:spPr>
          <a:xfrm>
            <a:off x="572697" y="3904444"/>
            <a:ext cx="6260663" cy="400110"/>
          </a:xfrm>
          <a:prstGeom prst="rect">
            <a:avLst/>
          </a:prstGeom>
          <a:noFill/>
        </p:spPr>
        <p:txBody>
          <a:bodyPr wrap="square">
            <a:spAutoFit/>
          </a:bodyPr>
          <a:lstStyle/>
          <a:p>
            <a:pPr marL="285750" indent="-285750">
              <a:buFont typeface="Arial" panose="020B0604020202020204" pitchFamily="34" charset="0"/>
              <a:buChar char="•"/>
            </a:pPr>
            <a:r>
              <a:rPr lang="en-US" sz="2000" b="0" strike="noStrike" spc="-1" dirty="0">
                <a:solidFill>
                  <a:srgbClr val="000000"/>
                </a:solidFill>
                <a:latin typeface="Times New Roman"/>
              </a:rPr>
              <a:t>For edge parameters in the </a:t>
            </a:r>
            <a:r>
              <a:rPr lang="en-US" sz="2000" b="0" strike="noStrike" spc="-1" dirty="0" err="1">
                <a:solidFill>
                  <a:srgbClr val="000000"/>
                </a:solidFill>
                <a:latin typeface="Times New Roman"/>
              </a:rPr>
              <a:t>Ising</a:t>
            </a:r>
            <a:r>
              <a:rPr lang="en-US" sz="2000" b="0" strike="noStrike" spc="-1" dirty="0">
                <a:solidFill>
                  <a:srgbClr val="000000"/>
                </a:solidFill>
                <a:latin typeface="Times New Roman"/>
              </a:rPr>
              <a:t> parameterization:</a:t>
            </a:r>
            <a:endParaRPr lang="en-US" sz="2000" dirty="0"/>
          </a:p>
        </p:txBody>
      </p:sp>
      <p:sp>
        <p:nvSpPr>
          <p:cNvPr id="28" name="CustomShape 6">
            <a:extLst>
              <a:ext uri="{FF2B5EF4-FFF2-40B4-BE49-F238E27FC236}">
                <a16:creationId xmlns:a16="http://schemas.microsoft.com/office/drawing/2014/main" id="{5BCA3F60-03D6-4626-1F0E-E3085CECA14E}"/>
              </a:ext>
            </a:extLst>
          </p:cNvPr>
          <p:cNvSpPr/>
          <p:nvPr/>
        </p:nvSpPr>
        <p:spPr>
          <a:xfrm>
            <a:off x="572696" y="5310540"/>
            <a:ext cx="8484215" cy="769412"/>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000" b="0" strike="noStrike" spc="-1" dirty="0">
                <a:solidFill>
                  <a:srgbClr val="000000"/>
                </a:solidFill>
                <a:latin typeface="Times New Roman"/>
              </a:rPr>
              <a:t>If all the node parameters are the same and all the edge parameters are the same, we recover </a:t>
            </a:r>
            <a:r>
              <a:rPr lang="en-US" sz="2000" b="0" strike="noStrike" spc="-1" dirty="0" err="1">
                <a:solidFill>
                  <a:srgbClr val="000000"/>
                </a:solidFill>
                <a:latin typeface="Times New Roman"/>
              </a:rPr>
              <a:t>Ising’s</a:t>
            </a:r>
            <a:r>
              <a:rPr lang="en-US" sz="2000" b="0" strike="noStrike" spc="-1" dirty="0">
                <a:solidFill>
                  <a:srgbClr val="000000"/>
                </a:solidFill>
                <a:latin typeface="Times New Roman"/>
              </a:rPr>
              <a:t> original parameterization from statistical mechanics: </a:t>
            </a:r>
            <a:endParaRPr lang="en-US" sz="2000" b="0" strike="noStrike" spc="-1" dirty="0">
              <a:latin typeface="Arial"/>
            </a:endParaRPr>
          </a:p>
        </p:txBody>
      </p:sp>
    </p:spTree>
    <p:extLst>
      <p:ext uri="{BB962C8B-B14F-4D97-AF65-F5344CB8AC3E}">
        <p14:creationId xmlns:p14="http://schemas.microsoft.com/office/powerpoint/2010/main" val="2963094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2BD75C46-5299-8D2F-2266-C9FA4B908540}"/>
              </a:ext>
            </a:extLst>
          </p:cNvPr>
          <p:cNvSpPr/>
          <p:nvPr/>
        </p:nvSpPr>
        <p:spPr>
          <a:xfrm>
            <a:off x="1613690" y="278550"/>
            <a:ext cx="5942267" cy="622157"/>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defTabSz="685800"/>
            <a:r>
              <a:rPr lang="en-US" sz="3600" spc="-1" dirty="0">
                <a:solidFill>
                  <a:srgbClr val="000000"/>
                </a:solidFill>
                <a:latin typeface="Times New Roman"/>
              </a:rPr>
              <a:t>A Note About Parameterization</a:t>
            </a:r>
            <a:endParaRPr lang="en-US" sz="3600" spc="-1" dirty="0">
              <a:solidFill>
                <a:prstClr val="black"/>
              </a:solidFill>
              <a:latin typeface="Arial"/>
            </a:endParaRPr>
          </a:p>
        </p:txBody>
      </p:sp>
      <p:sp>
        <p:nvSpPr>
          <p:cNvPr id="7" name="CustomShape 1">
            <a:extLst>
              <a:ext uri="{FF2B5EF4-FFF2-40B4-BE49-F238E27FC236}">
                <a16:creationId xmlns:a16="http://schemas.microsoft.com/office/drawing/2014/main" id="{14E315F4-284F-520C-77B6-90AD668A9596}"/>
              </a:ext>
            </a:extLst>
          </p:cNvPr>
          <p:cNvSpPr/>
          <p:nvPr/>
        </p:nvSpPr>
        <p:spPr>
          <a:xfrm>
            <a:off x="563510" y="1340190"/>
            <a:ext cx="8016978" cy="694432"/>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spcBef>
                <a:spcPts val="439"/>
              </a:spcBef>
              <a:buClr>
                <a:srgbClr val="000000"/>
              </a:buClr>
              <a:buFont typeface="Arial"/>
              <a:buChar char="•"/>
            </a:pPr>
            <a:r>
              <a:rPr lang="en-US" sz="2000" spc="-1" dirty="0">
                <a:solidFill>
                  <a:srgbClr val="000000"/>
                </a:solidFill>
                <a:latin typeface="Times New Roman" panose="02020603050405020304" pitchFamily="18" charset="0"/>
                <a:cs typeface="Times New Roman" panose="02020603050405020304" pitchFamily="18" charset="0"/>
              </a:rPr>
              <a:t>Circling back to our example from three slides ago, under these parameterizations </a:t>
            </a:r>
            <a:r>
              <a:rPr lang="en-US" sz="2000" spc="-1" dirty="0" err="1">
                <a:solidFill>
                  <a:srgbClr val="000000"/>
                </a:solidFill>
                <a:latin typeface="Times New Roman" panose="02020603050405020304" pitchFamily="18" charset="0"/>
                <a:cs typeface="Times New Roman" panose="02020603050405020304" pitchFamily="18" charset="0"/>
              </a:rPr>
              <a:t>Pr</a:t>
            </a:r>
            <a:r>
              <a:rPr lang="en-US" sz="2000" spc="-1" dirty="0">
                <a:solidFill>
                  <a:srgbClr val="000000"/>
                </a:solidFill>
                <a:latin typeface="Times New Roman" panose="02020603050405020304" pitchFamily="18" charset="0"/>
                <a:cs typeface="Times New Roman" panose="02020603050405020304" pitchFamily="18" charset="0"/>
              </a:rPr>
              <a:t>(</a:t>
            </a:r>
            <a:r>
              <a:rPr lang="en-US" sz="2000" b="1" spc="-1" dirty="0">
                <a:solidFill>
                  <a:srgbClr val="000000"/>
                </a:solidFill>
                <a:latin typeface="Times New Roman" panose="02020603050405020304" pitchFamily="18" charset="0"/>
                <a:cs typeface="Times New Roman" panose="02020603050405020304" pitchFamily="18" charset="0"/>
              </a:rPr>
              <a:t>X</a:t>
            </a:r>
            <a:r>
              <a:rPr lang="en-US" sz="2000" spc="-1" dirty="0">
                <a:solidFill>
                  <a:srgbClr val="000000"/>
                </a:solidFill>
                <a:latin typeface="Times New Roman" panose="02020603050405020304" pitchFamily="18" charset="0"/>
                <a:cs typeface="Times New Roman" panose="02020603050405020304" pitchFamily="18" charset="0"/>
              </a:rPr>
              <a:t>) becomes:</a:t>
            </a:r>
            <a:endParaRPr lang="en-US" sz="2000" b="0" strike="noStrike" spc="-1"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1116A34-6036-2830-4710-5CCC4403E7BA}"/>
              </a:ext>
            </a:extLst>
          </p:cNvPr>
          <p:cNvSpPr txBox="1"/>
          <p:nvPr/>
        </p:nvSpPr>
        <p:spPr>
          <a:xfrm>
            <a:off x="0" y="6565796"/>
            <a:ext cx="2547257" cy="369332"/>
          </a:xfrm>
          <a:prstGeom prst="rect">
            <a:avLst/>
          </a:prstGeom>
          <a:noFill/>
        </p:spPr>
        <p:txBody>
          <a:bodyPr wrap="square">
            <a:spAutoFit/>
          </a:bodyPr>
          <a:lstStyle/>
          <a:p>
            <a:r>
              <a:rPr lang="en-US" spc="-1" dirty="0">
                <a:solidFill>
                  <a:srgbClr val="000000"/>
                </a:solidFill>
                <a:latin typeface="Times New Roman" panose="02020603050405020304" pitchFamily="18" charset="0"/>
                <a:cs typeface="Times New Roman" panose="02020603050405020304" pitchFamily="18" charset="0"/>
              </a:rPr>
              <a:t>∘</a:t>
            </a:r>
            <a:r>
              <a:rPr lang="en-US" sz="1400" spc="-1" dirty="0">
                <a:solidFill>
                  <a:srgbClr val="000000"/>
                </a:solidFill>
                <a:latin typeface="Times New Roman" panose="02020603050405020304" pitchFamily="18" charset="0"/>
                <a:cs typeface="Times New Roman" panose="02020603050405020304" pitchFamily="18" charset="0"/>
              </a:rPr>
              <a:t> </a:t>
            </a:r>
            <a:r>
              <a:rPr lang="en-US" sz="1200" spc="-1" dirty="0">
                <a:solidFill>
                  <a:srgbClr val="000000"/>
                </a:solidFill>
                <a:latin typeface="Times New Roman" panose="02020603050405020304" pitchFamily="18" charset="0"/>
                <a:cs typeface="Times New Roman" panose="02020603050405020304" pitchFamily="18" charset="0"/>
              </a:rPr>
              <a:t>is multiplication between potentials</a:t>
            </a:r>
            <a:endParaRPr lang="en-US" sz="1200" dirty="0"/>
          </a:p>
        </p:txBody>
      </p:sp>
      <p:pic>
        <p:nvPicPr>
          <p:cNvPr id="14" name="Picture 13">
            <a:extLst>
              <a:ext uri="{FF2B5EF4-FFF2-40B4-BE49-F238E27FC236}">
                <a16:creationId xmlns:a16="http://schemas.microsoft.com/office/drawing/2014/main" id="{C611B285-2FEC-73DC-94E8-371164AB0BBC}"/>
              </a:ext>
            </a:extLst>
          </p:cNvPr>
          <p:cNvPicPr>
            <a:picLocks noChangeAspect="1"/>
          </p:cNvPicPr>
          <p:nvPr/>
        </p:nvPicPr>
        <p:blipFill>
          <a:blip r:embed="rId2"/>
          <a:stretch>
            <a:fillRect/>
          </a:stretch>
        </p:blipFill>
        <p:spPr>
          <a:xfrm>
            <a:off x="1452389" y="2237747"/>
            <a:ext cx="2771270" cy="433559"/>
          </a:xfrm>
          <a:prstGeom prst="rect">
            <a:avLst/>
          </a:prstGeom>
        </p:spPr>
      </p:pic>
      <p:pic>
        <p:nvPicPr>
          <p:cNvPr id="21" name="Picture 20">
            <a:extLst>
              <a:ext uri="{FF2B5EF4-FFF2-40B4-BE49-F238E27FC236}">
                <a16:creationId xmlns:a16="http://schemas.microsoft.com/office/drawing/2014/main" id="{F5203A44-6D75-DF98-4E6B-0902108D4040}"/>
              </a:ext>
            </a:extLst>
          </p:cNvPr>
          <p:cNvPicPr>
            <a:picLocks noChangeAspect="1"/>
          </p:cNvPicPr>
          <p:nvPr/>
        </p:nvPicPr>
        <p:blipFill>
          <a:blip r:embed="rId3"/>
          <a:stretch>
            <a:fillRect/>
          </a:stretch>
        </p:blipFill>
        <p:spPr>
          <a:xfrm>
            <a:off x="2081720" y="2973461"/>
            <a:ext cx="5801199" cy="512910"/>
          </a:xfrm>
          <a:prstGeom prst="rect">
            <a:avLst/>
          </a:prstGeom>
        </p:spPr>
      </p:pic>
      <p:sp>
        <p:nvSpPr>
          <p:cNvPr id="3" name="TextBox 2">
            <a:extLst>
              <a:ext uri="{FF2B5EF4-FFF2-40B4-BE49-F238E27FC236}">
                <a16:creationId xmlns:a16="http://schemas.microsoft.com/office/drawing/2014/main" id="{0E491E00-598D-7DFA-851B-A2D33BC511B0}"/>
              </a:ext>
            </a:extLst>
          </p:cNvPr>
          <p:cNvSpPr txBox="1"/>
          <p:nvPr/>
        </p:nvSpPr>
        <p:spPr>
          <a:xfrm>
            <a:off x="6160127" y="3922352"/>
            <a:ext cx="2305051" cy="338554"/>
          </a:xfrm>
          <a:prstGeom prst="rect">
            <a:avLst/>
          </a:prstGeom>
          <a:noFill/>
        </p:spPr>
        <p:txBody>
          <a:bodyPr wrap="square">
            <a:spAutoFit/>
          </a:bodyPr>
          <a:lstStyle/>
          <a:p>
            <a:r>
              <a:rPr lang="en-US" sz="1600" spc="-1" dirty="0">
                <a:solidFill>
                  <a:srgbClr val="000000"/>
                </a:solidFill>
                <a:latin typeface="Times New Roman" panose="02020603050405020304" pitchFamily="18" charset="0"/>
                <a:cs typeface="Times New Roman" panose="02020603050405020304" pitchFamily="18" charset="0"/>
              </a:rPr>
              <a:t>general parameterization </a:t>
            </a:r>
            <a:endParaRPr lang="en-US" sz="1600" dirty="0"/>
          </a:p>
        </p:txBody>
      </p:sp>
      <p:pic>
        <p:nvPicPr>
          <p:cNvPr id="6" name="Picture 5">
            <a:extLst>
              <a:ext uri="{FF2B5EF4-FFF2-40B4-BE49-F238E27FC236}">
                <a16:creationId xmlns:a16="http://schemas.microsoft.com/office/drawing/2014/main" id="{D2E6C301-5A74-2386-4420-88D8A60DCFF7}"/>
              </a:ext>
            </a:extLst>
          </p:cNvPr>
          <p:cNvPicPr>
            <a:picLocks noChangeAspect="1"/>
          </p:cNvPicPr>
          <p:nvPr/>
        </p:nvPicPr>
        <p:blipFill>
          <a:blip r:embed="rId4"/>
          <a:stretch>
            <a:fillRect/>
          </a:stretch>
        </p:blipFill>
        <p:spPr>
          <a:xfrm>
            <a:off x="2081720" y="3833955"/>
            <a:ext cx="3556286" cy="532525"/>
          </a:xfrm>
          <a:prstGeom prst="rect">
            <a:avLst/>
          </a:prstGeom>
        </p:spPr>
      </p:pic>
      <p:pic>
        <p:nvPicPr>
          <p:cNvPr id="8" name="Picture 7">
            <a:extLst>
              <a:ext uri="{FF2B5EF4-FFF2-40B4-BE49-F238E27FC236}">
                <a16:creationId xmlns:a16="http://schemas.microsoft.com/office/drawing/2014/main" id="{865F027C-A8E5-85D5-A506-14C07A3BE2DF}"/>
              </a:ext>
            </a:extLst>
          </p:cNvPr>
          <p:cNvPicPr>
            <a:picLocks noChangeAspect="1"/>
          </p:cNvPicPr>
          <p:nvPr/>
        </p:nvPicPr>
        <p:blipFill>
          <a:blip r:embed="rId5"/>
          <a:stretch>
            <a:fillRect/>
          </a:stretch>
        </p:blipFill>
        <p:spPr>
          <a:xfrm>
            <a:off x="2081720" y="4714064"/>
            <a:ext cx="3415568" cy="535413"/>
          </a:xfrm>
          <a:prstGeom prst="rect">
            <a:avLst/>
          </a:prstGeom>
        </p:spPr>
      </p:pic>
      <p:pic>
        <p:nvPicPr>
          <p:cNvPr id="9" name="Picture 8">
            <a:extLst>
              <a:ext uri="{FF2B5EF4-FFF2-40B4-BE49-F238E27FC236}">
                <a16:creationId xmlns:a16="http://schemas.microsoft.com/office/drawing/2014/main" id="{3D41543E-C3BF-94D3-74FD-E15FB1741AE4}"/>
              </a:ext>
            </a:extLst>
          </p:cNvPr>
          <p:cNvPicPr>
            <a:picLocks noChangeAspect="1"/>
          </p:cNvPicPr>
          <p:nvPr/>
        </p:nvPicPr>
        <p:blipFill>
          <a:blip r:embed="rId6"/>
          <a:stretch>
            <a:fillRect/>
          </a:stretch>
        </p:blipFill>
        <p:spPr>
          <a:xfrm>
            <a:off x="2081720" y="5597061"/>
            <a:ext cx="3556286" cy="532525"/>
          </a:xfrm>
          <a:prstGeom prst="rect">
            <a:avLst/>
          </a:prstGeom>
        </p:spPr>
      </p:pic>
      <p:sp>
        <p:nvSpPr>
          <p:cNvPr id="10" name="TextBox 9">
            <a:extLst>
              <a:ext uri="{FF2B5EF4-FFF2-40B4-BE49-F238E27FC236}">
                <a16:creationId xmlns:a16="http://schemas.microsoft.com/office/drawing/2014/main" id="{F54F970F-CDB1-C226-9A8A-803A7790629F}"/>
              </a:ext>
            </a:extLst>
          </p:cNvPr>
          <p:cNvSpPr txBox="1"/>
          <p:nvPr/>
        </p:nvSpPr>
        <p:spPr>
          <a:xfrm>
            <a:off x="6160126" y="4823379"/>
            <a:ext cx="2305051" cy="338554"/>
          </a:xfrm>
          <a:prstGeom prst="rect">
            <a:avLst/>
          </a:prstGeom>
          <a:noFill/>
        </p:spPr>
        <p:txBody>
          <a:bodyPr wrap="square">
            <a:spAutoFit/>
          </a:bodyPr>
          <a:lstStyle/>
          <a:p>
            <a:r>
              <a:rPr lang="en-US" sz="1600" spc="-1" dirty="0">
                <a:solidFill>
                  <a:srgbClr val="000000"/>
                </a:solidFill>
                <a:latin typeface="Times New Roman" panose="02020603050405020304" pitchFamily="18" charset="0"/>
                <a:cs typeface="Times New Roman" panose="02020603050405020304" pitchFamily="18" charset="0"/>
              </a:rPr>
              <a:t>standard parameterization </a:t>
            </a:r>
            <a:endParaRPr lang="en-US" sz="1600" dirty="0"/>
          </a:p>
        </p:txBody>
      </p:sp>
      <p:sp>
        <p:nvSpPr>
          <p:cNvPr id="12" name="TextBox 11">
            <a:extLst>
              <a:ext uri="{FF2B5EF4-FFF2-40B4-BE49-F238E27FC236}">
                <a16:creationId xmlns:a16="http://schemas.microsoft.com/office/drawing/2014/main" id="{72A6857B-66F2-FA3C-9CDD-E328FFF2CBB1}"/>
              </a:ext>
            </a:extLst>
          </p:cNvPr>
          <p:cNvSpPr txBox="1"/>
          <p:nvPr/>
        </p:nvSpPr>
        <p:spPr>
          <a:xfrm>
            <a:off x="6139626" y="5704932"/>
            <a:ext cx="2305051" cy="338554"/>
          </a:xfrm>
          <a:prstGeom prst="rect">
            <a:avLst/>
          </a:prstGeom>
          <a:noFill/>
        </p:spPr>
        <p:txBody>
          <a:bodyPr wrap="square">
            <a:spAutoFit/>
          </a:bodyPr>
          <a:lstStyle/>
          <a:p>
            <a:r>
              <a:rPr lang="en-US" sz="1600" spc="-1" dirty="0">
                <a:solidFill>
                  <a:srgbClr val="000000"/>
                </a:solidFill>
                <a:latin typeface="Times New Roman" panose="02020603050405020304" pitchFamily="18" charset="0"/>
                <a:cs typeface="Times New Roman" panose="02020603050405020304" pitchFamily="18" charset="0"/>
              </a:rPr>
              <a:t>flexible parameterization </a:t>
            </a:r>
            <a:endParaRPr lang="en-US" sz="1600" dirty="0"/>
          </a:p>
        </p:txBody>
      </p:sp>
    </p:spTree>
    <p:extLst>
      <p:ext uri="{BB962C8B-B14F-4D97-AF65-F5344CB8AC3E}">
        <p14:creationId xmlns:p14="http://schemas.microsoft.com/office/powerpoint/2010/main" val="3774696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CustomShape 1"/>
          <p:cNvSpPr/>
          <p:nvPr/>
        </p:nvSpPr>
        <p:spPr>
          <a:xfrm>
            <a:off x="665640" y="727066"/>
            <a:ext cx="7799760" cy="11224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To estimate parameters given data, the standard of practice is to find the Maximum Likelihood Estimate (MLE)  or Maximum Pseudo-Likelihood Estimate (MPL).</a:t>
            </a:r>
            <a:endParaRPr lang="en-US" sz="2200" b="0" strike="noStrike" spc="-1" dirty="0">
              <a:latin typeface="Arial"/>
            </a:endParaRPr>
          </a:p>
        </p:txBody>
      </p:sp>
      <p:sp>
        <p:nvSpPr>
          <p:cNvPr id="409" name="CustomShape 2"/>
          <p:cNvSpPr/>
          <p:nvPr/>
        </p:nvSpPr>
        <p:spPr>
          <a:xfrm>
            <a:off x="678240" y="1918800"/>
            <a:ext cx="7799760" cy="864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As an example of MLE consider the triangle model in the standard parameterization:</a:t>
            </a:r>
            <a:endParaRPr lang="en-US" sz="2200" b="0" strike="noStrike" spc="-1" dirty="0">
              <a:latin typeface="Arial"/>
            </a:endParaRPr>
          </a:p>
        </p:txBody>
      </p:sp>
      <p:sp>
        <p:nvSpPr>
          <p:cNvPr id="411" name="CustomShape 4"/>
          <p:cNvSpPr/>
          <p:nvPr/>
        </p:nvSpPr>
        <p:spPr>
          <a:xfrm>
            <a:off x="4034074" y="377568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412" name="CustomShape 5"/>
          <p:cNvSpPr/>
          <p:nvPr/>
        </p:nvSpPr>
        <p:spPr>
          <a:xfrm>
            <a:off x="4152922" y="3685492"/>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dirty="0">
                <a:solidFill>
                  <a:srgbClr val="000000"/>
                </a:solidFill>
                <a:latin typeface="Times New Roman"/>
              </a:rPr>
              <a:t>B</a:t>
            </a:r>
            <a:endParaRPr lang="en-US" sz="6000" b="0" strike="noStrike" spc="-1" dirty="0">
              <a:latin typeface="Arial"/>
            </a:endParaRPr>
          </a:p>
        </p:txBody>
      </p:sp>
      <p:sp>
        <p:nvSpPr>
          <p:cNvPr id="414" name="CustomShape 7"/>
          <p:cNvSpPr/>
          <p:nvPr/>
        </p:nvSpPr>
        <p:spPr>
          <a:xfrm>
            <a:off x="5157274" y="537804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415" name="CustomShape 8"/>
          <p:cNvSpPr/>
          <p:nvPr/>
        </p:nvSpPr>
        <p:spPr>
          <a:xfrm>
            <a:off x="5212762" y="5313412"/>
            <a:ext cx="68868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a:solidFill>
                  <a:srgbClr val="000000"/>
                </a:solidFill>
                <a:latin typeface="Times New Roman"/>
              </a:rPr>
              <a:t>C</a:t>
            </a:r>
            <a:endParaRPr lang="en-US" sz="6000" b="0" strike="noStrike" spc="-1">
              <a:latin typeface="Arial"/>
            </a:endParaRPr>
          </a:p>
        </p:txBody>
      </p:sp>
      <p:sp>
        <p:nvSpPr>
          <p:cNvPr id="417" name="CustomShape 10"/>
          <p:cNvSpPr/>
          <p:nvPr/>
        </p:nvSpPr>
        <p:spPr>
          <a:xfrm>
            <a:off x="2774434" y="538056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418" name="CustomShape 11"/>
          <p:cNvSpPr/>
          <p:nvPr/>
        </p:nvSpPr>
        <p:spPr>
          <a:xfrm>
            <a:off x="2893642" y="5290372"/>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dirty="0">
                <a:solidFill>
                  <a:srgbClr val="000000"/>
                </a:solidFill>
                <a:latin typeface="Times New Roman"/>
              </a:rPr>
              <a:t>A</a:t>
            </a:r>
            <a:endParaRPr lang="en-US" sz="6000" b="0" strike="noStrike" spc="-1" dirty="0">
              <a:latin typeface="Arial"/>
            </a:endParaRPr>
          </a:p>
        </p:txBody>
      </p:sp>
      <p:sp>
        <p:nvSpPr>
          <p:cNvPr id="419" name="Line 12"/>
          <p:cNvSpPr/>
          <p:nvPr/>
        </p:nvSpPr>
        <p:spPr>
          <a:xfrm>
            <a:off x="3699720" y="5835240"/>
            <a:ext cx="146808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pic>
        <p:nvPicPr>
          <p:cNvPr id="420" name="Picture 14"/>
          <p:cNvPicPr/>
          <p:nvPr/>
        </p:nvPicPr>
        <p:blipFill>
          <a:blip r:embed="rId2"/>
          <a:stretch/>
        </p:blipFill>
        <p:spPr>
          <a:xfrm>
            <a:off x="4379040" y="2451240"/>
            <a:ext cx="4298760" cy="332280"/>
          </a:xfrm>
          <a:prstGeom prst="rect">
            <a:avLst/>
          </a:prstGeom>
          <a:ln>
            <a:noFill/>
          </a:ln>
        </p:spPr>
      </p:pic>
      <p:sp>
        <p:nvSpPr>
          <p:cNvPr id="421" name="Line 13"/>
          <p:cNvSpPr/>
          <p:nvPr/>
        </p:nvSpPr>
        <p:spPr>
          <a:xfrm flipH="1" flipV="1">
            <a:off x="4933440" y="4405320"/>
            <a:ext cx="693000" cy="96084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422" name="Line 14"/>
          <p:cNvSpPr/>
          <p:nvPr/>
        </p:nvSpPr>
        <p:spPr>
          <a:xfrm flipV="1">
            <a:off x="3391200" y="4432320"/>
            <a:ext cx="69300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pic>
        <p:nvPicPr>
          <p:cNvPr id="423" name="Picture 1"/>
          <p:cNvPicPr/>
          <p:nvPr/>
        </p:nvPicPr>
        <p:blipFill>
          <a:blip r:embed="rId3"/>
          <a:stretch/>
        </p:blipFill>
        <p:spPr>
          <a:xfrm>
            <a:off x="3699720" y="3097440"/>
            <a:ext cx="1073520" cy="565920"/>
          </a:xfrm>
          <a:prstGeom prst="rect">
            <a:avLst/>
          </a:prstGeom>
          <a:ln>
            <a:noFill/>
          </a:ln>
        </p:spPr>
      </p:pic>
      <p:pic>
        <p:nvPicPr>
          <p:cNvPr id="424" name="Picture 24"/>
          <p:cNvPicPr/>
          <p:nvPr/>
        </p:nvPicPr>
        <p:blipFill>
          <a:blip r:embed="rId4"/>
          <a:stretch/>
        </p:blipFill>
        <p:spPr>
          <a:xfrm>
            <a:off x="1491840" y="4525920"/>
            <a:ext cx="1842120" cy="496080"/>
          </a:xfrm>
          <a:prstGeom prst="rect">
            <a:avLst/>
          </a:prstGeom>
          <a:ln>
            <a:noFill/>
          </a:ln>
        </p:spPr>
      </p:pic>
      <p:pic>
        <p:nvPicPr>
          <p:cNvPr id="425" name="Picture 25"/>
          <p:cNvPicPr/>
          <p:nvPr/>
        </p:nvPicPr>
        <p:blipFill>
          <a:blip r:embed="rId5"/>
          <a:stretch/>
        </p:blipFill>
        <p:spPr>
          <a:xfrm>
            <a:off x="5511960" y="4545000"/>
            <a:ext cx="1874160" cy="501480"/>
          </a:xfrm>
          <a:prstGeom prst="rect">
            <a:avLst/>
          </a:prstGeom>
          <a:ln>
            <a:noFill/>
          </a:ln>
        </p:spPr>
      </p:pic>
      <p:pic>
        <p:nvPicPr>
          <p:cNvPr id="426" name="Picture 26"/>
          <p:cNvPicPr/>
          <p:nvPr/>
        </p:nvPicPr>
        <p:blipFill>
          <a:blip r:embed="rId6"/>
          <a:stretch/>
        </p:blipFill>
        <p:spPr>
          <a:xfrm>
            <a:off x="3416760" y="6234480"/>
            <a:ext cx="1720440" cy="465840"/>
          </a:xfrm>
          <a:prstGeom prst="rect">
            <a:avLst/>
          </a:prstGeom>
          <a:ln>
            <a:noFill/>
          </a:ln>
        </p:spPr>
      </p:pic>
      <p:pic>
        <p:nvPicPr>
          <p:cNvPr id="427" name="Picture 27"/>
          <p:cNvPicPr/>
          <p:nvPr/>
        </p:nvPicPr>
        <p:blipFill>
          <a:blip r:embed="rId7"/>
          <a:stretch/>
        </p:blipFill>
        <p:spPr>
          <a:xfrm>
            <a:off x="1612800" y="5873400"/>
            <a:ext cx="1041120" cy="559080"/>
          </a:xfrm>
          <a:prstGeom prst="rect">
            <a:avLst/>
          </a:prstGeom>
          <a:ln>
            <a:noFill/>
          </a:ln>
        </p:spPr>
      </p:pic>
      <p:pic>
        <p:nvPicPr>
          <p:cNvPr id="428" name="Picture 28"/>
          <p:cNvPicPr/>
          <p:nvPr/>
        </p:nvPicPr>
        <p:blipFill>
          <a:blip r:embed="rId8"/>
          <a:stretch/>
        </p:blipFill>
        <p:spPr>
          <a:xfrm>
            <a:off x="6177240" y="5937840"/>
            <a:ext cx="1006200" cy="533520"/>
          </a:xfrm>
          <a:prstGeom prst="rect">
            <a:avLst/>
          </a:prstGeom>
          <a:ln>
            <a:noFill/>
          </a:ln>
        </p:spPr>
      </p:pic>
      <p:sp>
        <p:nvSpPr>
          <p:cNvPr id="2" name="CustomShape 3">
            <a:extLst>
              <a:ext uri="{FF2B5EF4-FFF2-40B4-BE49-F238E27FC236}">
                <a16:creationId xmlns:a16="http://schemas.microsoft.com/office/drawing/2014/main" id="{CEBD2C04-5534-9AE4-AFE8-F2C037FCA810}"/>
              </a:ext>
            </a:extLst>
          </p:cNvPr>
          <p:cNvSpPr/>
          <p:nvPr/>
        </p:nvSpPr>
        <p:spPr>
          <a:xfrm>
            <a:off x="678240" y="98444"/>
            <a:ext cx="7857791" cy="591379"/>
          </a:xfrm>
          <a:prstGeom prst="rect">
            <a:avLst/>
          </a:prstGeom>
          <a:noFill/>
          <a:ln>
            <a:noFill/>
          </a:ln>
        </p:spPr>
        <p:style>
          <a:lnRef idx="0">
            <a:scrgbClr r="0" g="0" b="0"/>
          </a:lnRef>
          <a:fillRef idx="0">
            <a:scrgbClr r="0" g="0" b="0"/>
          </a:fillRef>
          <a:effectRef idx="0">
            <a:scrgbClr r="0" g="0" b="0"/>
          </a:effectRef>
          <a:fontRef idx="minor"/>
        </p:style>
        <p:txBody>
          <a:bodyPr wrap="none" lIns="67500" tIns="33750" rIns="67500" bIns="33750">
            <a:spAutoFit/>
          </a:bodyPr>
          <a:lstStyle/>
          <a:p>
            <a:pPr defTabSz="685800"/>
            <a:r>
              <a:rPr lang="en-US" sz="3400" spc="-1" dirty="0">
                <a:solidFill>
                  <a:srgbClr val="000000"/>
                </a:solidFill>
                <a:latin typeface="Times New Roman"/>
              </a:rPr>
              <a:t>Maximum Likelihood Parameter Estimation</a:t>
            </a:r>
            <a:endParaRPr lang="en-US" sz="3400" spc="-1" dirty="0">
              <a:solidFill>
                <a:prstClr val="black"/>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 calcmode="lin" valueType="num">
                                      <p:cBhvr additive="repl">
                                        <p:cTn id="7" dur="500" fill="hold"/>
                                        <p:tgtEl>
                                          <p:spTgt spid="409"/>
                                        </p:tgtEl>
                                        <p:attrNameLst>
                                          <p:attrName>ppt_x</p:attrName>
                                        </p:attrNameLst>
                                      </p:cBhvr>
                                      <p:tavLst>
                                        <p:tav tm="0">
                                          <p:val>
                                            <p:strVal val="#ppt_x"/>
                                          </p:val>
                                        </p:tav>
                                        <p:tav tm="100000">
                                          <p:val>
                                            <p:strVal val="#ppt_x"/>
                                          </p:val>
                                        </p:tav>
                                      </p:tavLst>
                                    </p:anim>
                                    <p:anim calcmode="lin" valueType="num">
                                      <p:cBhvr additive="repl">
                                        <p:cTn id="8" dur="500" fill="hold"/>
                                        <p:tgtEl>
                                          <p:spTgt spid="40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9"/>
                                        </p:tgtEl>
                                        <p:attrNameLst>
                                          <p:attrName>style.visibility</p:attrName>
                                        </p:attrNameLst>
                                      </p:cBhvr>
                                      <p:to>
                                        <p:strVal val="visible"/>
                                      </p:to>
                                    </p:set>
                                    <p:anim calcmode="lin" valueType="num">
                                      <p:cBhvr additive="repl">
                                        <p:cTn id="11" dur="500" fill="hold"/>
                                        <p:tgtEl>
                                          <p:spTgt spid="419"/>
                                        </p:tgtEl>
                                        <p:attrNameLst>
                                          <p:attrName>ppt_x</p:attrName>
                                        </p:attrNameLst>
                                      </p:cBhvr>
                                      <p:tavLst>
                                        <p:tav tm="0">
                                          <p:val>
                                            <p:strVal val="#ppt_x"/>
                                          </p:val>
                                        </p:tav>
                                        <p:tav tm="100000">
                                          <p:val>
                                            <p:strVal val="#ppt_x"/>
                                          </p:val>
                                        </p:tav>
                                      </p:tavLst>
                                    </p:anim>
                                    <p:anim calcmode="lin" valueType="num">
                                      <p:cBhvr additive="repl">
                                        <p:cTn id="12" dur="500" fill="hold"/>
                                        <p:tgtEl>
                                          <p:spTgt spid="4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0"/>
                                        </p:tgtEl>
                                        <p:attrNameLst>
                                          <p:attrName>style.visibility</p:attrName>
                                        </p:attrNameLst>
                                      </p:cBhvr>
                                      <p:to>
                                        <p:strVal val="visible"/>
                                      </p:to>
                                    </p:set>
                                    <p:anim calcmode="lin" valueType="num">
                                      <p:cBhvr additive="repl">
                                        <p:cTn id="15" dur="500" fill="hold"/>
                                        <p:tgtEl>
                                          <p:spTgt spid="420"/>
                                        </p:tgtEl>
                                        <p:attrNameLst>
                                          <p:attrName>ppt_x</p:attrName>
                                        </p:attrNameLst>
                                      </p:cBhvr>
                                      <p:tavLst>
                                        <p:tav tm="0">
                                          <p:val>
                                            <p:strVal val="#ppt_x"/>
                                          </p:val>
                                        </p:tav>
                                        <p:tav tm="100000">
                                          <p:val>
                                            <p:strVal val="#ppt_x"/>
                                          </p:val>
                                        </p:tav>
                                      </p:tavLst>
                                    </p:anim>
                                    <p:anim calcmode="lin" valueType="num">
                                      <p:cBhvr additive="repl">
                                        <p:cTn id="16" dur="500" fill="hold"/>
                                        <p:tgtEl>
                                          <p:spTgt spid="4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21"/>
                                        </p:tgtEl>
                                        <p:attrNameLst>
                                          <p:attrName>style.visibility</p:attrName>
                                        </p:attrNameLst>
                                      </p:cBhvr>
                                      <p:to>
                                        <p:strVal val="visible"/>
                                      </p:to>
                                    </p:set>
                                    <p:anim calcmode="lin" valueType="num">
                                      <p:cBhvr additive="repl">
                                        <p:cTn id="19" dur="500" fill="hold"/>
                                        <p:tgtEl>
                                          <p:spTgt spid="421"/>
                                        </p:tgtEl>
                                        <p:attrNameLst>
                                          <p:attrName>ppt_x</p:attrName>
                                        </p:attrNameLst>
                                      </p:cBhvr>
                                      <p:tavLst>
                                        <p:tav tm="0">
                                          <p:val>
                                            <p:strVal val="#ppt_x"/>
                                          </p:val>
                                        </p:tav>
                                        <p:tav tm="100000">
                                          <p:val>
                                            <p:strVal val="#ppt_x"/>
                                          </p:val>
                                        </p:tav>
                                      </p:tavLst>
                                    </p:anim>
                                    <p:anim calcmode="lin" valueType="num">
                                      <p:cBhvr additive="repl">
                                        <p:cTn id="20" dur="500" fill="hold"/>
                                        <p:tgtEl>
                                          <p:spTgt spid="4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22"/>
                                        </p:tgtEl>
                                        <p:attrNameLst>
                                          <p:attrName>style.visibility</p:attrName>
                                        </p:attrNameLst>
                                      </p:cBhvr>
                                      <p:to>
                                        <p:strVal val="visible"/>
                                      </p:to>
                                    </p:set>
                                    <p:anim calcmode="lin" valueType="num">
                                      <p:cBhvr additive="repl">
                                        <p:cTn id="23" dur="500" fill="hold"/>
                                        <p:tgtEl>
                                          <p:spTgt spid="422"/>
                                        </p:tgtEl>
                                        <p:attrNameLst>
                                          <p:attrName>ppt_x</p:attrName>
                                        </p:attrNameLst>
                                      </p:cBhvr>
                                      <p:tavLst>
                                        <p:tav tm="0">
                                          <p:val>
                                            <p:strVal val="#ppt_x"/>
                                          </p:val>
                                        </p:tav>
                                        <p:tav tm="100000">
                                          <p:val>
                                            <p:strVal val="#ppt_x"/>
                                          </p:val>
                                        </p:tav>
                                      </p:tavLst>
                                    </p:anim>
                                    <p:anim calcmode="lin" valueType="num">
                                      <p:cBhvr additive="repl">
                                        <p:cTn id="24" dur="500" fill="hold"/>
                                        <p:tgtEl>
                                          <p:spTgt spid="4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23"/>
                                        </p:tgtEl>
                                        <p:attrNameLst>
                                          <p:attrName>style.visibility</p:attrName>
                                        </p:attrNameLst>
                                      </p:cBhvr>
                                      <p:to>
                                        <p:strVal val="visible"/>
                                      </p:to>
                                    </p:set>
                                    <p:anim calcmode="lin" valueType="num">
                                      <p:cBhvr additive="repl">
                                        <p:cTn id="27" dur="500" fill="hold"/>
                                        <p:tgtEl>
                                          <p:spTgt spid="423"/>
                                        </p:tgtEl>
                                        <p:attrNameLst>
                                          <p:attrName>ppt_x</p:attrName>
                                        </p:attrNameLst>
                                      </p:cBhvr>
                                      <p:tavLst>
                                        <p:tav tm="0">
                                          <p:val>
                                            <p:strVal val="#ppt_x"/>
                                          </p:val>
                                        </p:tav>
                                        <p:tav tm="100000">
                                          <p:val>
                                            <p:strVal val="#ppt_x"/>
                                          </p:val>
                                        </p:tav>
                                      </p:tavLst>
                                    </p:anim>
                                    <p:anim calcmode="lin" valueType="num">
                                      <p:cBhvr additive="repl">
                                        <p:cTn id="28" dur="500" fill="hold"/>
                                        <p:tgtEl>
                                          <p:spTgt spid="4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24"/>
                                        </p:tgtEl>
                                        <p:attrNameLst>
                                          <p:attrName>style.visibility</p:attrName>
                                        </p:attrNameLst>
                                      </p:cBhvr>
                                      <p:to>
                                        <p:strVal val="visible"/>
                                      </p:to>
                                    </p:set>
                                    <p:anim calcmode="lin" valueType="num">
                                      <p:cBhvr additive="repl">
                                        <p:cTn id="31" dur="500" fill="hold"/>
                                        <p:tgtEl>
                                          <p:spTgt spid="424"/>
                                        </p:tgtEl>
                                        <p:attrNameLst>
                                          <p:attrName>ppt_x</p:attrName>
                                        </p:attrNameLst>
                                      </p:cBhvr>
                                      <p:tavLst>
                                        <p:tav tm="0">
                                          <p:val>
                                            <p:strVal val="#ppt_x"/>
                                          </p:val>
                                        </p:tav>
                                        <p:tav tm="100000">
                                          <p:val>
                                            <p:strVal val="#ppt_x"/>
                                          </p:val>
                                        </p:tav>
                                      </p:tavLst>
                                    </p:anim>
                                    <p:anim calcmode="lin" valueType="num">
                                      <p:cBhvr additive="repl">
                                        <p:cTn id="32" dur="500" fill="hold"/>
                                        <p:tgtEl>
                                          <p:spTgt spid="4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25"/>
                                        </p:tgtEl>
                                        <p:attrNameLst>
                                          <p:attrName>style.visibility</p:attrName>
                                        </p:attrNameLst>
                                      </p:cBhvr>
                                      <p:to>
                                        <p:strVal val="visible"/>
                                      </p:to>
                                    </p:set>
                                    <p:anim calcmode="lin" valueType="num">
                                      <p:cBhvr additive="repl">
                                        <p:cTn id="35" dur="500" fill="hold"/>
                                        <p:tgtEl>
                                          <p:spTgt spid="425"/>
                                        </p:tgtEl>
                                        <p:attrNameLst>
                                          <p:attrName>ppt_x</p:attrName>
                                        </p:attrNameLst>
                                      </p:cBhvr>
                                      <p:tavLst>
                                        <p:tav tm="0">
                                          <p:val>
                                            <p:strVal val="#ppt_x"/>
                                          </p:val>
                                        </p:tav>
                                        <p:tav tm="100000">
                                          <p:val>
                                            <p:strVal val="#ppt_x"/>
                                          </p:val>
                                        </p:tav>
                                      </p:tavLst>
                                    </p:anim>
                                    <p:anim calcmode="lin" valueType="num">
                                      <p:cBhvr additive="repl">
                                        <p:cTn id="36" dur="500" fill="hold"/>
                                        <p:tgtEl>
                                          <p:spTgt spid="4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26"/>
                                        </p:tgtEl>
                                        <p:attrNameLst>
                                          <p:attrName>style.visibility</p:attrName>
                                        </p:attrNameLst>
                                      </p:cBhvr>
                                      <p:to>
                                        <p:strVal val="visible"/>
                                      </p:to>
                                    </p:set>
                                    <p:anim calcmode="lin" valueType="num">
                                      <p:cBhvr additive="repl">
                                        <p:cTn id="39" dur="500" fill="hold"/>
                                        <p:tgtEl>
                                          <p:spTgt spid="426"/>
                                        </p:tgtEl>
                                        <p:attrNameLst>
                                          <p:attrName>ppt_x</p:attrName>
                                        </p:attrNameLst>
                                      </p:cBhvr>
                                      <p:tavLst>
                                        <p:tav tm="0">
                                          <p:val>
                                            <p:strVal val="#ppt_x"/>
                                          </p:val>
                                        </p:tav>
                                        <p:tav tm="100000">
                                          <p:val>
                                            <p:strVal val="#ppt_x"/>
                                          </p:val>
                                        </p:tav>
                                      </p:tavLst>
                                    </p:anim>
                                    <p:anim calcmode="lin" valueType="num">
                                      <p:cBhvr additive="repl">
                                        <p:cTn id="40" dur="500" fill="hold"/>
                                        <p:tgtEl>
                                          <p:spTgt spid="42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repl">
                                        <p:cTn id="43" dur="500" fill="hold"/>
                                        <p:tgtEl>
                                          <p:spTgt spid="427"/>
                                        </p:tgtEl>
                                        <p:attrNameLst>
                                          <p:attrName>ppt_x</p:attrName>
                                        </p:attrNameLst>
                                      </p:cBhvr>
                                      <p:tavLst>
                                        <p:tav tm="0">
                                          <p:val>
                                            <p:strVal val="#ppt_x"/>
                                          </p:val>
                                        </p:tav>
                                        <p:tav tm="100000">
                                          <p:val>
                                            <p:strVal val="#ppt_x"/>
                                          </p:val>
                                        </p:tav>
                                      </p:tavLst>
                                    </p:anim>
                                    <p:anim calcmode="lin" valueType="num">
                                      <p:cBhvr additive="repl">
                                        <p:cTn id="44" dur="500" fill="hold"/>
                                        <p:tgtEl>
                                          <p:spTgt spid="42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28"/>
                                        </p:tgtEl>
                                        <p:attrNameLst>
                                          <p:attrName>style.visibility</p:attrName>
                                        </p:attrNameLst>
                                      </p:cBhvr>
                                      <p:to>
                                        <p:strVal val="visible"/>
                                      </p:to>
                                    </p:set>
                                    <p:anim calcmode="lin" valueType="num">
                                      <p:cBhvr additive="repl">
                                        <p:cTn id="47" dur="500" fill="hold"/>
                                        <p:tgtEl>
                                          <p:spTgt spid="428"/>
                                        </p:tgtEl>
                                        <p:attrNameLst>
                                          <p:attrName>ppt_x</p:attrName>
                                        </p:attrNameLst>
                                      </p:cBhvr>
                                      <p:tavLst>
                                        <p:tav tm="0">
                                          <p:val>
                                            <p:strVal val="#ppt_x"/>
                                          </p:val>
                                        </p:tav>
                                        <p:tav tm="100000">
                                          <p:val>
                                            <p:strVal val="#ppt_x"/>
                                          </p:val>
                                        </p:tav>
                                      </p:tavLst>
                                    </p:anim>
                                    <p:anim calcmode="lin" valueType="num">
                                      <p:cBhvr additive="repl">
                                        <p:cTn id="48" dur="500" fill="hold"/>
                                        <p:tgtEl>
                                          <p:spTgt spid="4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CustomShape 1"/>
          <p:cNvSpPr/>
          <p:nvPr/>
        </p:nvSpPr>
        <p:spPr>
          <a:xfrm>
            <a:off x="665640" y="559800"/>
            <a:ext cx="7799760" cy="5320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For this model (as every other MRF):</a:t>
            </a:r>
            <a:endParaRPr lang="en-US" sz="2200" b="0" strike="noStrike" spc="-1">
              <a:latin typeface="Arial"/>
            </a:endParaRPr>
          </a:p>
        </p:txBody>
      </p:sp>
      <p:pic>
        <p:nvPicPr>
          <p:cNvPr id="430" name="Picture 22"/>
          <p:cNvPicPr/>
          <p:nvPr/>
        </p:nvPicPr>
        <p:blipFill>
          <a:blip r:embed="rId2"/>
          <a:stretch/>
        </p:blipFill>
        <p:spPr>
          <a:xfrm>
            <a:off x="2875680" y="1210320"/>
            <a:ext cx="2251800" cy="631080"/>
          </a:xfrm>
          <a:prstGeom prst="rect">
            <a:avLst/>
          </a:prstGeom>
          <a:ln>
            <a:noFill/>
          </a:ln>
        </p:spPr>
      </p:pic>
      <p:sp>
        <p:nvSpPr>
          <p:cNvPr id="431" name="CustomShape 2"/>
          <p:cNvSpPr/>
          <p:nvPr/>
        </p:nvSpPr>
        <p:spPr>
          <a:xfrm>
            <a:off x="601920" y="2058480"/>
            <a:ext cx="7799760" cy="5320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The log-likelihood for a configuration </a:t>
            </a:r>
            <a:r>
              <a:rPr lang="en-US" sz="2200" b="1" strike="noStrike" spc="-1">
                <a:solidFill>
                  <a:srgbClr val="000000"/>
                </a:solidFill>
                <a:latin typeface="Times New Roman"/>
              </a:rPr>
              <a:t>X</a:t>
            </a:r>
            <a:r>
              <a:rPr lang="en-US" sz="2200" b="0" strike="noStrike" spc="-1">
                <a:solidFill>
                  <a:srgbClr val="000000"/>
                </a:solidFill>
                <a:latin typeface="Times New Roman"/>
              </a:rPr>
              <a:t> is proportional to:</a:t>
            </a:r>
            <a:endParaRPr lang="en-US" sz="2200" b="0" strike="noStrike" spc="-1">
              <a:latin typeface="Arial"/>
            </a:endParaRPr>
          </a:p>
        </p:txBody>
      </p:sp>
      <p:pic>
        <p:nvPicPr>
          <p:cNvPr id="432" name="Picture 30"/>
          <p:cNvPicPr/>
          <p:nvPr/>
        </p:nvPicPr>
        <p:blipFill>
          <a:blip r:embed="rId3"/>
          <a:stretch/>
        </p:blipFill>
        <p:spPr>
          <a:xfrm>
            <a:off x="779760" y="2781360"/>
            <a:ext cx="7619760" cy="754920"/>
          </a:xfrm>
          <a:prstGeom prst="rect">
            <a:avLst/>
          </a:prstGeom>
          <a:ln>
            <a:noFill/>
          </a:ln>
        </p:spPr>
      </p:pic>
      <p:sp>
        <p:nvSpPr>
          <p:cNvPr id="433" name="CustomShape 3"/>
          <p:cNvSpPr/>
          <p:nvPr/>
        </p:nvSpPr>
        <p:spPr>
          <a:xfrm>
            <a:off x="754560" y="3950640"/>
            <a:ext cx="7799760" cy="5320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The total log-likelihood for a </a:t>
            </a:r>
            <a:r>
              <a:rPr lang="en-US" sz="2200" b="0" i="1" u="sng" strike="noStrike" spc="-1" dirty="0">
                <a:solidFill>
                  <a:srgbClr val="000000"/>
                </a:solidFill>
                <a:uFillTx/>
                <a:latin typeface="Times New Roman"/>
              </a:rPr>
              <a:t>sample of data of size N</a:t>
            </a:r>
            <a:r>
              <a:rPr lang="en-US" sz="2200" b="0" strike="noStrike" spc="-1" dirty="0">
                <a:solidFill>
                  <a:srgbClr val="000000"/>
                </a:solidFill>
                <a:latin typeface="Times New Roman"/>
              </a:rPr>
              <a:t> (i.e. </a:t>
            </a:r>
            <a:r>
              <a:rPr lang="en-US" sz="2200" b="0" i="1" strike="noStrike" spc="-1" dirty="0">
                <a:solidFill>
                  <a:srgbClr val="000000"/>
                </a:solidFill>
                <a:latin typeface="Times New Roman"/>
              </a:rPr>
              <a:t>N</a:t>
            </a:r>
            <a:r>
              <a:rPr lang="en-US" sz="2200" b="0" strike="noStrike" spc="-1" dirty="0">
                <a:solidFill>
                  <a:srgbClr val="000000"/>
                </a:solidFill>
                <a:latin typeface="Times New Roman"/>
              </a:rPr>
              <a:t> </a:t>
            </a:r>
            <a:r>
              <a:rPr lang="en-US" sz="2200" b="1" strike="noStrike" spc="-1" dirty="0">
                <a:solidFill>
                  <a:srgbClr val="000000"/>
                </a:solidFill>
                <a:latin typeface="Times New Roman"/>
              </a:rPr>
              <a:t>X</a:t>
            </a:r>
            <a:r>
              <a:rPr lang="en-US" sz="2200" b="0" i="1" strike="noStrike" spc="-1" baseline="-25000" dirty="0">
                <a:solidFill>
                  <a:srgbClr val="000000"/>
                </a:solidFill>
                <a:latin typeface="Times New Roman"/>
              </a:rPr>
              <a:t>i</a:t>
            </a:r>
            <a:r>
              <a:rPr lang="en-US" sz="2200" b="0" strike="noStrike" spc="-1" dirty="0">
                <a:solidFill>
                  <a:srgbClr val="000000"/>
                </a:solidFill>
                <a:latin typeface="Times New Roman"/>
              </a:rPr>
              <a:t>) is:</a:t>
            </a:r>
            <a:endParaRPr lang="en-US" sz="2200" b="0" strike="noStrike" spc="-1" dirty="0">
              <a:latin typeface="Arial"/>
            </a:endParaRPr>
          </a:p>
        </p:txBody>
      </p:sp>
      <p:pic>
        <p:nvPicPr>
          <p:cNvPr id="434" name="Picture 17"/>
          <p:cNvPicPr/>
          <p:nvPr/>
        </p:nvPicPr>
        <p:blipFill>
          <a:blip r:embed="rId4"/>
          <a:stretch/>
        </p:blipFill>
        <p:spPr>
          <a:xfrm>
            <a:off x="2374920" y="4813200"/>
            <a:ext cx="4063680" cy="10404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 calcmode="lin" valueType="num">
                                      <p:cBhvr additive="repl">
                                        <p:cTn id="7" dur="500" fill="hold"/>
                                        <p:tgtEl>
                                          <p:spTgt spid="431"/>
                                        </p:tgtEl>
                                        <p:attrNameLst>
                                          <p:attrName>ppt_x</p:attrName>
                                        </p:attrNameLst>
                                      </p:cBhvr>
                                      <p:tavLst>
                                        <p:tav tm="0">
                                          <p:val>
                                            <p:strVal val="#ppt_x"/>
                                          </p:val>
                                        </p:tav>
                                        <p:tav tm="100000">
                                          <p:val>
                                            <p:strVal val="#ppt_x"/>
                                          </p:val>
                                        </p:tav>
                                      </p:tavLst>
                                    </p:anim>
                                    <p:anim calcmode="lin" valueType="num">
                                      <p:cBhvr additive="repl">
                                        <p:cTn id="8" dur="500" fill="hold"/>
                                        <p:tgtEl>
                                          <p:spTgt spid="4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2"/>
                                        </p:tgtEl>
                                        <p:attrNameLst>
                                          <p:attrName>style.visibility</p:attrName>
                                        </p:attrNameLst>
                                      </p:cBhvr>
                                      <p:to>
                                        <p:strVal val="visible"/>
                                      </p:to>
                                    </p:set>
                                    <p:anim calcmode="lin" valueType="num">
                                      <p:cBhvr additive="repl">
                                        <p:cTn id="11" dur="500" fill="hold"/>
                                        <p:tgtEl>
                                          <p:spTgt spid="432"/>
                                        </p:tgtEl>
                                        <p:attrNameLst>
                                          <p:attrName>ppt_x</p:attrName>
                                        </p:attrNameLst>
                                      </p:cBhvr>
                                      <p:tavLst>
                                        <p:tav tm="0">
                                          <p:val>
                                            <p:strVal val="#ppt_x"/>
                                          </p:val>
                                        </p:tav>
                                        <p:tav tm="100000">
                                          <p:val>
                                            <p:strVal val="#ppt_x"/>
                                          </p:val>
                                        </p:tav>
                                      </p:tavLst>
                                    </p:anim>
                                    <p:anim calcmode="lin" valueType="num">
                                      <p:cBhvr additive="repl">
                                        <p:cTn id="12" dur="500" fill="hold"/>
                                        <p:tgtEl>
                                          <p:spTgt spid="4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33"/>
                                        </p:tgtEl>
                                        <p:attrNameLst>
                                          <p:attrName>style.visibility</p:attrName>
                                        </p:attrNameLst>
                                      </p:cBhvr>
                                      <p:to>
                                        <p:strVal val="visible"/>
                                      </p:to>
                                    </p:set>
                                    <p:anim calcmode="lin" valueType="num">
                                      <p:cBhvr additive="repl">
                                        <p:cTn id="17" dur="500" fill="hold"/>
                                        <p:tgtEl>
                                          <p:spTgt spid="433"/>
                                        </p:tgtEl>
                                        <p:attrNameLst>
                                          <p:attrName>ppt_x</p:attrName>
                                        </p:attrNameLst>
                                      </p:cBhvr>
                                      <p:tavLst>
                                        <p:tav tm="0">
                                          <p:val>
                                            <p:strVal val="#ppt_x"/>
                                          </p:val>
                                        </p:tav>
                                        <p:tav tm="100000">
                                          <p:val>
                                            <p:strVal val="#ppt_x"/>
                                          </p:val>
                                        </p:tav>
                                      </p:tavLst>
                                    </p:anim>
                                    <p:anim calcmode="lin" valueType="num">
                                      <p:cBhvr additive="repl">
                                        <p:cTn id="18" dur="500" fill="hold"/>
                                        <p:tgtEl>
                                          <p:spTgt spid="43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4"/>
                                        </p:tgtEl>
                                        <p:attrNameLst>
                                          <p:attrName>style.visibility</p:attrName>
                                        </p:attrNameLst>
                                      </p:cBhvr>
                                      <p:to>
                                        <p:strVal val="visible"/>
                                      </p:to>
                                    </p:set>
                                    <p:anim calcmode="lin" valueType="num">
                                      <p:cBhvr additive="repl">
                                        <p:cTn id="21" dur="500" fill="hold"/>
                                        <p:tgtEl>
                                          <p:spTgt spid="434"/>
                                        </p:tgtEl>
                                        <p:attrNameLst>
                                          <p:attrName>ppt_x</p:attrName>
                                        </p:attrNameLst>
                                      </p:cBhvr>
                                      <p:tavLst>
                                        <p:tav tm="0">
                                          <p:val>
                                            <p:strVal val="#ppt_x"/>
                                          </p:val>
                                        </p:tav>
                                        <p:tav tm="100000">
                                          <p:val>
                                            <p:strVal val="#ppt_x"/>
                                          </p:val>
                                        </p:tav>
                                      </p:tavLst>
                                    </p:anim>
                                    <p:anim calcmode="lin" valueType="num">
                                      <p:cBhvr additive="repl">
                                        <p:cTn id="22" dur="500" fill="hold"/>
                                        <p:tgtEl>
                                          <p:spTgt spid="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CustomShape 1"/>
          <p:cNvSpPr/>
          <p:nvPr/>
        </p:nvSpPr>
        <p:spPr>
          <a:xfrm>
            <a:off x="665640" y="559800"/>
            <a:ext cx="7799760" cy="5320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Let's say we observe the sample:</a:t>
            </a:r>
            <a:endParaRPr lang="en-US" sz="2200" b="0" strike="noStrike" spc="-1" dirty="0">
              <a:latin typeface="Arial"/>
            </a:endParaRPr>
          </a:p>
        </p:txBody>
      </p:sp>
      <p:sp>
        <p:nvSpPr>
          <p:cNvPr id="436" name="CustomShape 2"/>
          <p:cNvSpPr/>
          <p:nvPr/>
        </p:nvSpPr>
        <p:spPr>
          <a:xfrm>
            <a:off x="3125880" y="988200"/>
            <a:ext cx="1627560" cy="505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000000"/>
                </a:solidFill>
                <a:latin typeface="Times New Roman"/>
              </a:rPr>
              <a:t>X</a:t>
            </a:r>
            <a:r>
              <a:rPr lang="en-US" sz="2400" b="0" strike="noStrike" spc="-1" baseline="-25000">
                <a:solidFill>
                  <a:srgbClr val="000000"/>
                </a:solidFill>
                <a:latin typeface="Times New Roman"/>
              </a:rPr>
              <a:t>1</a:t>
            </a:r>
            <a:r>
              <a:rPr lang="en-US" sz="2400" b="0" strike="noStrike" spc="-1">
                <a:solidFill>
                  <a:srgbClr val="000000"/>
                </a:solidFill>
                <a:latin typeface="Times New Roman"/>
              </a:rPr>
              <a:t> = (1,1,1)</a:t>
            </a:r>
            <a:endParaRPr lang="en-US" sz="2400" b="0" strike="noStrike" spc="-1">
              <a:latin typeface="Arial"/>
            </a:endParaRPr>
          </a:p>
        </p:txBody>
      </p:sp>
      <p:sp>
        <p:nvSpPr>
          <p:cNvPr id="437" name="CustomShape 3"/>
          <p:cNvSpPr/>
          <p:nvPr/>
        </p:nvSpPr>
        <p:spPr>
          <a:xfrm>
            <a:off x="3138480" y="1407240"/>
            <a:ext cx="1627560" cy="505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 (1,2,1)</a:t>
            </a:r>
            <a:endParaRPr lang="en-US" sz="2400" b="0" strike="noStrike" spc="-1">
              <a:latin typeface="Arial"/>
            </a:endParaRPr>
          </a:p>
        </p:txBody>
      </p:sp>
      <p:sp>
        <p:nvSpPr>
          <p:cNvPr id="438" name="CustomShape 4"/>
          <p:cNvSpPr/>
          <p:nvPr/>
        </p:nvSpPr>
        <p:spPr>
          <a:xfrm>
            <a:off x="3138480" y="1869120"/>
            <a:ext cx="1627560" cy="505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000000"/>
                </a:solidFill>
                <a:latin typeface="Times New Roman"/>
              </a:rPr>
              <a:t>X</a:t>
            </a:r>
            <a:r>
              <a:rPr lang="en-US" sz="2400" b="0" strike="noStrike" spc="-1" baseline="-25000">
                <a:solidFill>
                  <a:srgbClr val="000000"/>
                </a:solidFill>
                <a:latin typeface="Times New Roman"/>
              </a:rPr>
              <a:t>3</a:t>
            </a:r>
            <a:r>
              <a:rPr lang="en-US" sz="2400" b="0" strike="noStrike" spc="-1">
                <a:solidFill>
                  <a:srgbClr val="000000"/>
                </a:solidFill>
                <a:latin typeface="Times New Roman"/>
              </a:rPr>
              <a:t> = (1,1,1)</a:t>
            </a:r>
            <a:endParaRPr lang="en-US" sz="2400" b="0" strike="noStrike" spc="-1">
              <a:latin typeface="Arial"/>
            </a:endParaRPr>
          </a:p>
        </p:txBody>
      </p:sp>
      <p:sp>
        <p:nvSpPr>
          <p:cNvPr id="439" name="CustomShape 5"/>
          <p:cNvSpPr/>
          <p:nvPr/>
        </p:nvSpPr>
        <p:spPr>
          <a:xfrm>
            <a:off x="665640" y="2515680"/>
            <a:ext cx="7799760" cy="5320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The energies of each sampled configuration are:</a:t>
            </a:r>
            <a:endParaRPr lang="en-US" sz="2200" b="0" strike="noStrike" spc="-1">
              <a:latin typeface="Arial"/>
            </a:endParaRPr>
          </a:p>
        </p:txBody>
      </p:sp>
      <p:pic>
        <p:nvPicPr>
          <p:cNvPr id="440" name="Picture 2"/>
          <p:cNvPicPr/>
          <p:nvPr/>
        </p:nvPicPr>
        <p:blipFill>
          <a:blip r:embed="rId2"/>
          <a:stretch/>
        </p:blipFill>
        <p:spPr>
          <a:xfrm>
            <a:off x="1143000" y="3213000"/>
            <a:ext cx="5829480" cy="311400"/>
          </a:xfrm>
          <a:prstGeom prst="rect">
            <a:avLst/>
          </a:prstGeom>
          <a:ln>
            <a:noFill/>
          </a:ln>
        </p:spPr>
      </p:pic>
      <p:pic>
        <p:nvPicPr>
          <p:cNvPr id="441" name="Picture 4"/>
          <p:cNvPicPr/>
          <p:nvPr/>
        </p:nvPicPr>
        <p:blipFill>
          <a:blip r:embed="rId3"/>
          <a:stretch/>
        </p:blipFill>
        <p:spPr>
          <a:xfrm>
            <a:off x="1155240" y="4569120"/>
            <a:ext cx="5880600" cy="313920"/>
          </a:xfrm>
          <a:prstGeom prst="rect">
            <a:avLst/>
          </a:prstGeom>
          <a:ln>
            <a:noFill/>
          </a:ln>
        </p:spPr>
      </p:pic>
      <p:pic>
        <p:nvPicPr>
          <p:cNvPr id="442" name="Picture 5"/>
          <p:cNvPicPr/>
          <p:nvPr/>
        </p:nvPicPr>
        <p:blipFill>
          <a:blip r:embed="rId4"/>
          <a:stretch/>
        </p:blipFill>
        <p:spPr>
          <a:xfrm>
            <a:off x="1143000" y="3890880"/>
            <a:ext cx="3254760" cy="313920"/>
          </a:xfrm>
          <a:prstGeom prst="rect">
            <a:avLst/>
          </a:prstGeom>
          <a:ln>
            <a:noFill/>
          </a:ln>
        </p:spPr>
      </p:pic>
      <p:sp>
        <p:nvSpPr>
          <p:cNvPr id="443" name="CustomShape 6"/>
          <p:cNvSpPr/>
          <p:nvPr/>
        </p:nvSpPr>
        <p:spPr>
          <a:xfrm>
            <a:off x="665640" y="5220720"/>
            <a:ext cx="7799760" cy="5320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Thus, the total sample log-likelihood is:</a:t>
            </a:r>
            <a:endParaRPr lang="en-US" sz="2200" b="0" strike="noStrike" spc="-1" dirty="0">
              <a:latin typeface="Arial"/>
            </a:endParaRPr>
          </a:p>
        </p:txBody>
      </p:sp>
      <p:pic>
        <p:nvPicPr>
          <p:cNvPr id="444" name="Picture 11"/>
          <p:cNvPicPr/>
          <p:nvPr/>
        </p:nvPicPr>
        <p:blipFill>
          <a:blip r:embed="rId5"/>
          <a:stretch/>
        </p:blipFill>
        <p:spPr>
          <a:xfrm>
            <a:off x="127080" y="5768280"/>
            <a:ext cx="8923320" cy="74088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 calcmode="lin" valueType="num">
                                      <p:cBhvr additive="repl">
                                        <p:cTn id="7" dur="500" fill="hold"/>
                                        <p:tgtEl>
                                          <p:spTgt spid="436"/>
                                        </p:tgtEl>
                                        <p:attrNameLst>
                                          <p:attrName>ppt_x</p:attrName>
                                        </p:attrNameLst>
                                      </p:cBhvr>
                                      <p:tavLst>
                                        <p:tav tm="0">
                                          <p:val>
                                            <p:strVal val="#ppt_x"/>
                                          </p:val>
                                        </p:tav>
                                        <p:tav tm="100000">
                                          <p:val>
                                            <p:strVal val="#ppt_x"/>
                                          </p:val>
                                        </p:tav>
                                      </p:tavLst>
                                    </p:anim>
                                    <p:anim calcmode="lin" valueType="num">
                                      <p:cBhvr additive="repl">
                                        <p:cTn id="8" dur="500" fill="hold"/>
                                        <p:tgtEl>
                                          <p:spTgt spid="4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37"/>
                                        </p:tgtEl>
                                        <p:attrNameLst>
                                          <p:attrName>style.visibility</p:attrName>
                                        </p:attrNameLst>
                                      </p:cBhvr>
                                      <p:to>
                                        <p:strVal val="visible"/>
                                      </p:to>
                                    </p:set>
                                    <p:anim calcmode="lin" valueType="num">
                                      <p:cBhvr additive="repl">
                                        <p:cTn id="12" dur="500" fill="hold"/>
                                        <p:tgtEl>
                                          <p:spTgt spid="437"/>
                                        </p:tgtEl>
                                        <p:attrNameLst>
                                          <p:attrName>ppt_x</p:attrName>
                                        </p:attrNameLst>
                                      </p:cBhvr>
                                      <p:tavLst>
                                        <p:tav tm="0">
                                          <p:val>
                                            <p:strVal val="#ppt_x"/>
                                          </p:val>
                                        </p:tav>
                                        <p:tav tm="100000">
                                          <p:val>
                                            <p:strVal val="#ppt_x"/>
                                          </p:val>
                                        </p:tav>
                                      </p:tavLst>
                                    </p:anim>
                                    <p:anim calcmode="lin" valueType="num">
                                      <p:cBhvr additive="repl">
                                        <p:cTn id="13" dur="500" fill="hold"/>
                                        <p:tgtEl>
                                          <p:spTgt spid="43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38"/>
                                        </p:tgtEl>
                                        <p:attrNameLst>
                                          <p:attrName>style.visibility</p:attrName>
                                        </p:attrNameLst>
                                      </p:cBhvr>
                                      <p:to>
                                        <p:strVal val="visible"/>
                                      </p:to>
                                    </p:set>
                                    <p:anim calcmode="lin" valueType="num">
                                      <p:cBhvr additive="repl">
                                        <p:cTn id="17" dur="500" fill="hold"/>
                                        <p:tgtEl>
                                          <p:spTgt spid="438"/>
                                        </p:tgtEl>
                                        <p:attrNameLst>
                                          <p:attrName>ppt_x</p:attrName>
                                        </p:attrNameLst>
                                      </p:cBhvr>
                                      <p:tavLst>
                                        <p:tav tm="0">
                                          <p:val>
                                            <p:strVal val="#ppt_x"/>
                                          </p:val>
                                        </p:tav>
                                        <p:tav tm="100000">
                                          <p:val>
                                            <p:strVal val="#ppt_x"/>
                                          </p:val>
                                        </p:tav>
                                      </p:tavLst>
                                    </p:anim>
                                    <p:anim calcmode="lin" valueType="num">
                                      <p:cBhvr additive="repl">
                                        <p:cTn id="18" dur="500" fill="hold"/>
                                        <p:tgtEl>
                                          <p:spTgt spid="43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39"/>
                                        </p:tgtEl>
                                        <p:attrNameLst>
                                          <p:attrName>style.visibility</p:attrName>
                                        </p:attrNameLst>
                                      </p:cBhvr>
                                      <p:to>
                                        <p:strVal val="visible"/>
                                      </p:to>
                                    </p:set>
                                    <p:anim calcmode="lin" valueType="num">
                                      <p:cBhvr additive="repl">
                                        <p:cTn id="23" dur="500" fill="hold"/>
                                        <p:tgtEl>
                                          <p:spTgt spid="439"/>
                                        </p:tgtEl>
                                        <p:attrNameLst>
                                          <p:attrName>ppt_x</p:attrName>
                                        </p:attrNameLst>
                                      </p:cBhvr>
                                      <p:tavLst>
                                        <p:tav tm="0">
                                          <p:val>
                                            <p:strVal val="#ppt_x"/>
                                          </p:val>
                                        </p:tav>
                                        <p:tav tm="100000">
                                          <p:val>
                                            <p:strVal val="#ppt_x"/>
                                          </p:val>
                                        </p:tav>
                                      </p:tavLst>
                                    </p:anim>
                                    <p:anim calcmode="lin" valueType="num">
                                      <p:cBhvr additive="repl">
                                        <p:cTn id="24" dur="500" fill="hold"/>
                                        <p:tgtEl>
                                          <p:spTgt spid="43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440"/>
                                        </p:tgtEl>
                                        <p:attrNameLst>
                                          <p:attrName>style.visibility</p:attrName>
                                        </p:attrNameLst>
                                      </p:cBhvr>
                                      <p:to>
                                        <p:strVal val="visible"/>
                                      </p:to>
                                    </p:set>
                                    <p:anim calcmode="lin" valueType="num">
                                      <p:cBhvr additive="repl">
                                        <p:cTn id="28" dur="500" fill="hold"/>
                                        <p:tgtEl>
                                          <p:spTgt spid="440"/>
                                        </p:tgtEl>
                                        <p:attrNameLst>
                                          <p:attrName>ppt_x</p:attrName>
                                        </p:attrNameLst>
                                      </p:cBhvr>
                                      <p:tavLst>
                                        <p:tav tm="0">
                                          <p:val>
                                            <p:strVal val="#ppt_x"/>
                                          </p:val>
                                        </p:tav>
                                        <p:tav tm="100000">
                                          <p:val>
                                            <p:strVal val="#ppt_x"/>
                                          </p:val>
                                        </p:tav>
                                      </p:tavLst>
                                    </p:anim>
                                    <p:anim calcmode="lin" valueType="num">
                                      <p:cBhvr additive="repl">
                                        <p:cTn id="29" dur="500" fill="hold"/>
                                        <p:tgtEl>
                                          <p:spTgt spid="440"/>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442"/>
                                        </p:tgtEl>
                                        <p:attrNameLst>
                                          <p:attrName>style.visibility</p:attrName>
                                        </p:attrNameLst>
                                      </p:cBhvr>
                                      <p:to>
                                        <p:strVal val="visible"/>
                                      </p:to>
                                    </p:set>
                                    <p:anim calcmode="lin" valueType="num">
                                      <p:cBhvr additive="repl">
                                        <p:cTn id="33" dur="500" fill="hold"/>
                                        <p:tgtEl>
                                          <p:spTgt spid="442"/>
                                        </p:tgtEl>
                                        <p:attrNameLst>
                                          <p:attrName>ppt_x</p:attrName>
                                        </p:attrNameLst>
                                      </p:cBhvr>
                                      <p:tavLst>
                                        <p:tav tm="0">
                                          <p:val>
                                            <p:strVal val="#ppt_x"/>
                                          </p:val>
                                        </p:tav>
                                        <p:tav tm="100000">
                                          <p:val>
                                            <p:strVal val="#ppt_x"/>
                                          </p:val>
                                        </p:tav>
                                      </p:tavLst>
                                    </p:anim>
                                    <p:anim calcmode="lin" valueType="num">
                                      <p:cBhvr additive="repl">
                                        <p:cTn id="34" dur="500" fill="hold"/>
                                        <p:tgtEl>
                                          <p:spTgt spid="442"/>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nodeType="afterEffect">
                                  <p:stCondLst>
                                    <p:cond delay="0"/>
                                  </p:stCondLst>
                                  <p:childTnLst>
                                    <p:set>
                                      <p:cBhvr>
                                        <p:cTn id="37" dur="1" fill="hold">
                                          <p:stCondLst>
                                            <p:cond delay="0"/>
                                          </p:stCondLst>
                                        </p:cTn>
                                        <p:tgtEl>
                                          <p:spTgt spid="441"/>
                                        </p:tgtEl>
                                        <p:attrNameLst>
                                          <p:attrName>style.visibility</p:attrName>
                                        </p:attrNameLst>
                                      </p:cBhvr>
                                      <p:to>
                                        <p:strVal val="visible"/>
                                      </p:to>
                                    </p:set>
                                    <p:anim calcmode="lin" valueType="num">
                                      <p:cBhvr additive="repl">
                                        <p:cTn id="38" dur="500" fill="hold"/>
                                        <p:tgtEl>
                                          <p:spTgt spid="441"/>
                                        </p:tgtEl>
                                        <p:attrNameLst>
                                          <p:attrName>ppt_x</p:attrName>
                                        </p:attrNameLst>
                                      </p:cBhvr>
                                      <p:tavLst>
                                        <p:tav tm="0">
                                          <p:val>
                                            <p:strVal val="#ppt_x"/>
                                          </p:val>
                                        </p:tav>
                                        <p:tav tm="100000">
                                          <p:val>
                                            <p:strVal val="#ppt_x"/>
                                          </p:val>
                                        </p:tav>
                                      </p:tavLst>
                                    </p:anim>
                                    <p:anim calcmode="lin" valueType="num">
                                      <p:cBhvr additive="repl">
                                        <p:cTn id="39" dur="500" fill="hold"/>
                                        <p:tgtEl>
                                          <p:spTgt spid="44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43"/>
                                        </p:tgtEl>
                                        <p:attrNameLst>
                                          <p:attrName>style.visibility</p:attrName>
                                        </p:attrNameLst>
                                      </p:cBhvr>
                                      <p:to>
                                        <p:strVal val="visible"/>
                                      </p:to>
                                    </p:set>
                                    <p:anim calcmode="lin" valueType="num">
                                      <p:cBhvr additive="repl">
                                        <p:cTn id="44" dur="500" fill="hold"/>
                                        <p:tgtEl>
                                          <p:spTgt spid="443"/>
                                        </p:tgtEl>
                                        <p:attrNameLst>
                                          <p:attrName>ppt_x</p:attrName>
                                        </p:attrNameLst>
                                      </p:cBhvr>
                                      <p:tavLst>
                                        <p:tav tm="0">
                                          <p:val>
                                            <p:strVal val="#ppt_x"/>
                                          </p:val>
                                        </p:tav>
                                        <p:tav tm="100000">
                                          <p:val>
                                            <p:strVal val="#ppt_x"/>
                                          </p:val>
                                        </p:tav>
                                      </p:tavLst>
                                    </p:anim>
                                    <p:anim calcmode="lin" valueType="num">
                                      <p:cBhvr additive="repl">
                                        <p:cTn id="45" dur="500" fill="hold"/>
                                        <p:tgtEl>
                                          <p:spTgt spid="443"/>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44"/>
                                        </p:tgtEl>
                                        <p:attrNameLst>
                                          <p:attrName>style.visibility</p:attrName>
                                        </p:attrNameLst>
                                      </p:cBhvr>
                                      <p:to>
                                        <p:strVal val="visible"/>
                                      </p:to>
                                    </p:set>
                                    <p:anim calcmode="lin" valueType="num">
                                      <p:cBhvr additive="repl">
                                        <p:cTn id="48" dur="500" fill="hold"/>
                                        <p:tgtEl>
                                          <p:spTgt spid="444"/>
                                        </p:tgtEl>
                                        <p:attrNameLst>
                                          <p:attrName>ppt_x</p:attrName>
                                        </p:attrNameLst>
                                      </p:cBhvr>
                                      <p:tavLst>
                                        <p:tav tm="0">
                                          <p:val>
                                            <p:strVal val="#ppt_x"/>
                                          </p:val>
                                        </p:tav>
                                        <p:tav tm="100000">
                                          <p:val>
                                            <p:strVal val="#ppt_x"/>
                                          </p:val>
                                        </p:tav>
                                      </p:tavLst>
                                    </p:anim>
                                    <p:anim calcmode="lin" valueType="num">
                                      <p:cBhvr additive="repl">
                                        <p:cTn id="49" dur="500" fill="hold"/>
                                        <p:tgtEl>
                                          <p:spTgt spid="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CustomShape 1"/>
          <p:cNvSpPr/>
          <p:nvPr/>
        </p:nvSpPr>
        <p:spPr>
          <a:xfrm>
            <a:off x="665640" y="293040"/>
            <a:ext cx="7799760" cy="5320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Thus, the total sample log-likelihood is:</a:t>
            </a:r>
            <a:endParaRPr lang="en-US" sz="2200" b="0" strike="noStrike" spc="-1" dirty="0">
              <a:latin typeface="Arial"/>
            </a:endParaRPr>
          </a:p>
        </p:txBody>
      </p:sp>
      <p:sp>
        <p:nvSpPr>
          <p:cNvPr id="446" name="CustomShape 2"/>
          <p:cNvSpPr/>
          <p:nvPr/>
        </p:nvSpPr>
        <p:spPr>
          <a:xfrm flipH="1" flipV="1">
            <a:off x="1422360" y="1384200"/>
            <a:ext cx="2018880" cy="7488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47" name="CustomShape 3"/>
          <p:cNvSpPr/>
          <p:nvPr/>
        </p:nvSpPr>
        <p:spPr>
          <a:xfrm flipH="1" flipV="1">
            <a:off x="2272680" y="1384200"/>
            <a:ext cx="1168200" cy="7488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48" name="CustomShape 4"/>
          <p:cNvSpPr/>
          <p:nvPr/>
        </p:nvSpPr>
        <p:spPr>
          <a:xfrm flipH="1" flipV="1">
            <a:off x="3212280" y="1346760"/>
            <a:ext cx="240840" cy="78624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49" name="CustomShape 5"/>
          <p:cNvSpPr/>
          <p:nvPr/>
        </p:nvSpPr>
        <p:spPr>
          <a:xfrm flipV="1">
            <a:off x="3441600" y="1346760"/>
            <a:ext cx="659880" cy="78624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50" name="CustomShape 6"/>
          <p:cNvSpPr/>
          <p:nvPr/>
        </p:nvSpPr>
        <p:spPr>
          <a:xfrm flipV="1">
            <a:off x="3441600" y="1346760"/>
            <a:ext cx="1841400" cy="78624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51" name="CustomShape 7"/>
          <p:cNvSpPr/>
          <p:nvPr/>
        </p:nvSpPr>
        <p:spPr>
          <a:xfrm flipV="1">
            <a:off x="3441600" y="1346760"/>
            <a:ext cx="3022200" cy="78624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52" name="CustomShape 8"/>
          <p:cNvSpPr/>
          <p:nvPr/>
        </p:nvSpPr>
        <p:spPr>
          <a:xfrm>
            <a:off x="787320" y="2146320"/>
            <a:ext cx="78483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MRF </a:t>
            </a:r>
            <a:r>
              <a:rPr lang="en-US" sz="1800" b="1" strike="noStrike" spc="-1">
                <a:solidFill>
                  <a:srgbClr val="000000"/>
                </a:solidFill>
                <a:latin typeface="Times New Roman"/>
              </a:rPr>
              <a:t>sufficient statistics</a:t>
            </a:r>
            <a:r>
              <a:rPr lang="en-US" sz="1800" b="0" strike="noStrike" spc="-1">
                <a:solidFill>
                  <a:srgbClr val="000000"/>
                </a:solidFill>
                <a:latin typeface="Times New Roman"/>
              </a:rPr>
              <a:t>: the number of times each parameter appears in the total log-likelihood</a:t>
            </a:r>
            <a:endParaRPr lang="en-US" sz="1800" b="0" strike="noStrike" spc="-1">
              <a:latin typeface="Arial"/>
            </a:endParaRPr>
          </a:p>
        </p:txBody>
      </p:sp>
      <p:sp>
        <p:nvSpPr>
          <p:cNvPr id="453" name="CustomShape 9"/>
          <p:cNvSpPr/>
          <p:nvPr/>
        </p:nvSpPr>
        <p:spPr>
          <a:xfrm>
            <a:off x="774720" y="3150720"/>
            <a:ext cx="7569000" cy="8874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Having a sample of size </a:t>
            </a:r>
            <a:r>
              <a:rPr lang="en-US" sz="2000" b="0" i="1" strike="noStrike" spc="-1">
                <a:solidFill>
                  <a:srgbClr val="000000"/>
                </a:solidFill>
                <a:latin typeface="Times New Roman"/>
              </a:rPr>
              <a:t>N</a:t>
            </a:r>
            <a:r>
              <a:rPr lang="en-US" sz="2000" b="0" strike="noStrike" spc="-1">
                <a:solidFill>
                  <a:srgbClr val="000000"/>
                </a:solidFill>
                <a:latin typeface="Times New Roman"/>
              </a:rPr>
              <a:t> and a parameterized MRF model, one can always compute the corresponding vector of sufficient statistics </a:t>
            </a:r>
            <a:r>
              <a:rPr lang="en-US" sz="2000" b="1" strike="noStrike" spc="-1">
                <a:solidFill>
                  <a:srgbClr val="000000"/>
                </a:solidFill>
                <a:latin typeface="Times New Roman"/>
              </a:rPr>
              <a:t>s</a:t>
            </a:r>
            <a:endParaRPr lang="en-US" sz="2000" b="0" strike="noStrike" spc="-1">
              <a:latin typeface="Arial"/>
            </a:endParaRPr>
          </a:p>
        </p:txBody>
      </p:sp>
      <p:sp>
        <p:nvSpPr>
          <p:cNvPr id="454" name="CustomShape 10"/>
          <p:cNvSpPr/>
          <p:nvPr/>
        </p:nvSpPr>
        <p:spPr>
          <a:xfrm>
            <a:off x="1086840" y="4595400"/>
            <a:ext cx="6659640" cy="7257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Collecting together the parameters of the MRF into a vector</a:t>
            </a:r>
            <a:endParaRPr lang="en-US" sz="2000" b="0" strike="noStrike" spc="-1">
              <a:latin typeface="Arial"/>
            </a:endParaRPr>
          </a:p>
        </p:txBody>
      </p:sp>
      <p:pic>
        <p:nvPicPr>
          <p:cNvPr id="455" name="Picture 30"/>
          <p:cNvPicPr/>
          <p:nvPr/>
        </p:nvPicPr>
        <p:blipFill>
          <a:blip r:embed="rId2"/>
          <a:stretch/>
        </p:blipFill>
        <p:spPr>
          <a:xfrm>
            <a:off x="1689120" y="5126400"/>
            <a:ext cx="4258800" cy="354600"/>
          </a:xfrm>
          <a:prstGeom prst="rect">
            <a:avLst/>
          </a:prstGeom>
          <a:ln>
            <a:noFill/>
          </a:ln>
        </p:spPr>
      </p:pic>
      <p:pic>
        <p:nvPicPr>
          <p:cNvPr id="456" name="Picture 31"/>
          <p:cNvPicPr/>
          <p:nvPr/>
        </p:nvPicPr>
        <p:blipFill>
          <a:blip r:embed="rId3"/>
          <a:stretch/>
        </p:blipFill>
        <p:spPr>
          <a:xfrm>
            <a:off x="2616120" y="4051440"/>
            <a:ext cx="2302560" cy="342720"/>
          </a:xfrm>
          <a:prstGeom prst="rect">
            <a:avLst/>
          </a:prstGeom>
          <a:ln>
            <a:noFill/>
          </a:ln>
        </p:spPr>
      </p:pic>
      <p:sp>
        <p:nvSpPr>
          <p:cNvPr id="457" name="CustomShape 11"/>
          <p:cNvSpPr/>
          <p:nvPr/>
        </p:nvSpPr>
        <p:spPr>
          <a:xfrm>
            <a:off x="5258160" y="4036320"/>
            <a:ext cx="167472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for this model </a:t>
            </a:r>
            <a:endParaRPr lang="en-US" sz="2000" b="0" strike="noStrike" spc="-1">
              <a:latin typeface="Arial"/>
            </a:endParaRPr>
          </a:p>
        </p:txBody>
      </p:sp>
      <p:sp>
        <p:nvSpPr>
          <p:cNvPr id="458" name="CustomShape 12"/>
          <p:cNvSpPr/>
          <p:nvPr/>
        </p:nvSpPr>
        <p:spPr>
          <a:xfrm>
            <a:off x="1486440" y="5758920"/>
            <a:ext cx="476532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we can represent the total log-likelihood as:  </a:t>
            </a:r>
            <a:endParaRPr lang="en-US" sz="2000" b="0" strike="noStrike" spc="-1">
              <a:latin typeface="Arial"/>
            </a:endParaRPr>
          </a:p>
        </p:txBody>
      </p:sp>
      <p:sp>
        <p:nvSpPr>
          <p:cNvPr id="459" name="CustomShape 13"/>
          <p:cNvSpPr/>
          <p:nvPr/>
        </p:nvSpPr>
        <p:spPr>
          <a:xfrm>
            <a:off x="6123240" y="5132160"/>
            <a:ext cx="167472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for this model </a:t>
            </a:r>
            <a:endParaRPr lang="en-US" sz="2000" b="0" strike="noStrike" spc="-1">
              <a:latin typeface="Arial"/>
            </a:endParaRPr>
          </a:p>
        </p:txBody>
      </p:sp>
      <p:pic>
        <p:nvPicPr>
          <p:cNvPr id="461" name="Picture 36"/>
          <p:cNvPicPr/>
          <p:nvPr/>
        </p:nvPicPr>
        <p:blipFill>
          <a:blip r:embed="rId4"/>
          <a:stretch/>
        </p:blipFill>
        <p:spPr>
          <a:xfrm>
            <a:off x="571680" y="1003320"/>
            <a:ext cx="8263800" cy="343080"/>
          </a:xfrm>
          <a:prstGeom prst="rect">
            <a:avLst/>
          </a:prstGeom>
          <a:ln>
            <a:noFill/>
          </a:ln>
        </p:spPr>
      </p:pic>
      <p:pic>
        <p:nvPicPr>
          <p:cNvPr id="462" name="Picture 42"/>
          <p:cNvPicPr/>
          <p:nvPr/>
        </p:nvPicPr>
        <p:blipFill>
          <a:blip r:embed="rId5"/>
          <a:stretch/>
        </p:blipFill>
        <p:spPr>
          <a:xfrm>
            <a:off x="2781360" y="6311520"/>
            <a:ext cx="3919320" cy="435240"/>
          </a:xfrm>
          <a:prstGeom prst="rect">
            <a:avLst/>
          </a:prstGeom>
          <a:ln>
            <a:noFill/>
          </a:ln>
        </p:spPr>
      </p:pic>
      <p:pic>
        <p:nvPicPr>
          <p:cNvPr id="2" name="Picture 1">
            <a:extLst>
              <a:ext uri="{FF2B5EF4-FFF2-40B4-BE49-F238E27FC236}">
                <a16:creationId xmlns:a16="http://schemas.microsoft.com/office/drawing/2014/main" id="{0021960A-5695-47FF-9CD8-D3020F00D53E}"/>
              </a:ext>
            </a:extLst>
          </p:cNvPr>
          <p:cNvPicPr>
            <a:picLocks noChangeAspect="1"/>
          </p:cNvPicPr>
          <p:nvPr/>
        </p:nvPicPr>
        <p:blipFill>
          <a:blip r:embed="rId6"/>
          <a:stretch>
            <a:fillRect/>
          </a:stretch>
        </p:blipFill>
        <p:spPr>
          <a:xfrm>
            <a:off x="7688779" y="4651716"/>
            <a:ext cx="204716" cy="274320"/>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 calcmode="lin" valueType="num">
                                      <p:cBhvr additive="repl">
                                        <p:cTn id="7" dur="500" fill="hold"/>
                                        <p:tgtEl>
                                          <p:spTgt spid="446"/>
                                        </p:tgtEl>
                                        <p:attrNameLst>
                                          <p:attrName>ppt_x</p:attrName>
                                        </p:attrNameLst>
                                      </p:cBhvr>
                                      <p:tavLst>
                                        <p:tav tm="0">
                                          <p:val>
                                            <p:strVal val="#ppt_x"/>
                                          </p:val>
                                        </p:tav>
                                        <p:tav tm="100000">
                                          <p:val>
                                            <p:strVal val="#ppt_x"/>
                                          </p:val>
                                        </p:tav>
                                      </p:tavLst>
                                    </p:anim>
                                    <p:anim calcmode="lin" valueType="num">
                                      <p:cBhvr additive="repl">
                                        <p:cTn id="8" dur="500" fill="hold"/>
                                        <p:tgtEl>
                                          <p:spTgt spid="4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7"/>
                                        </p:tgtEl>
                                        <p:attrNameLst>
                                          <p:attrName>style.visibility</p:attrName>
                                        </p:attrNameLst>
                                      </p:cBhvr>
                                      <p:to>
                                        <p:strVal val="visible"/>
                                      </p:to>
                                    </p:set>
                                    <p:anim calcmode="lin" valueType="num">
                                      <p:cBhvr additive="repl">
                                        <p:cTn id="11" dur="500" fill="hold"/>
                                        <p:tgtEl>
                                          <p:spTgt spid="447"/>
                                        </p:tgtEl>
                                        <p:attrNameLst>
                                          <p:attrName>ppt_x</p:attrName>
                                        </p:attrNameLst>
                                      </p:cBhvr>
                                      <p:tavLst>
                                        <p:tav tm="0">
                                          <p:val>
                                            <p:strVal val="#ppt_x"/>
                                          </p:val>
                                        </p:tav>
                                        <p:tav tm="100000">
                                          <p:val>
                                            <p:strVal val="#ppt_x"/>
                                          </p:val>
                                        </p:tav>
                                      </p:tavLst>
                                    </p:anim>
                                    <p:anim calcmode="lin" valueType="num">
                                      <p:cBhvr additive="repl">
                                        <p:cTn id="12" dur="500" fill="hold"/>
                                        <p:tgtEl>
                                          <p:spTgt spid="4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repl">
                                        <p:cTn id="15" dur="500" fill="hold"/>
                                        <p:tgtEl>
                                          <p:spTgt spid="448"/>
                                        </p:tgtEl>
                                        <p:attrNameLst>
                                          <p:attrName>ppt_x</p:attrName>
                                        </p:attrNameLst>
                                      </p:cBhvr>
                                      <p:tavLst>
                                        <p:tav tm="0">
                                          <p:val>
                                            <p:strVal val="#ppt_x"/>
                                          </p:val>
                                        </p:tav>
                                        <p:tav tm="100000">
                                          <p:val>
                                            <p:strVal val="#ppt_x"/>
                                          </p:val>
                                        </p:tav>
                                      </p:tavLst>
                                    </p:anim>
                                    <p:anim calcmode="lin" valueType="num">
                                      <p:cBhvr additive="repl">
                                        <p:cTn id="16" dur="500" fill="hold"/>
                                        <p:tgtEl>
                                          <p:spTgt spid="44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9"/>
                                        </p:tgtEl>
                                        <p:attrNameLst>
                                          <p:attrName>style.visibility</p:attrName>
                                        </p:attrNameLst>
                                      </p:cBhvr>
                                      <p:to>
                                        <p:strVal val="visible"/>
                                      </p:to>
                                    </p:set>
                                    <p:anim calcmode="lin" valueType="num">
                                      <p:cBhvr additive="repl">
                                        <p:cTn id="19" dur="500" fill="hold"/>
                                        <p:tgtEl>
                                          <p:spTgt spid="449"/>
                                        </p:tgtEl>
                                        <p:attrNameLst>
                                          <p:attrName>ppt_x</p:attrName>
                                        </p:attrNameLst>
                                      </p:cBhvr>
                                      <p:tavLst>
                                        <p:tav tm="0">
                                          <p:val>
                                            <p:strVal val="#ppt_x"/>
                                          </p:val>
                                        </p:tav>
                                        <p:tav tm="100000">
                                          <p:val>
                                            <p:strVal val="#ppt_x"/>
                                          </p:val>
                                        </p:tav>
                                      </p:tavLst>
                                    </p:anim>
                                    <p:anim calcmode="lin" valueType="num">
                                      <p:cBhvr additive="repl">
                                        <p:cTn id="20" dur="500" fill="hold"/>
                                        <p:tgtEl>
                                          <p:spTgt spid="44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0"/>
                                        </p:tgtEl>
                                        <p:attrNameLst>
                                          <p:attrName>style.visibility</p:attrName>
                                        </p:attrNameLst>
                                      </p:cBhvr>
                                      <p:to>
                                        <p:strVal val="visible"/>
                                      </p:to>
                                    </p:set>
                                    <p:anim calcmode="lin" valueType="num">
                                      <p:cBhvr additive="repl">
                                        <p:cTn id="23" dur="500" fill="hold"/>
                                        <p:tgtEl>
                                          <p:spTgt spid="450"/>
                                        </p:tgtEl>
                                        <p:attrNameLst>
                                          <p:attrName>ppt_x</p:attrName>
                                        </p:attrNameLst>
                                      </p:cBhvr>
                                      <p:tavLst>
                                        <p:tav tm="0">
                                          <p:val>
                                            <p:strVal val="#ppt_x"/>
                                          </p:val>
                                        </p:tav>
                                        <p:tav tm="100000">
                                          <p:val>
                                            <p:strVal val="#ppt_x"/>
                                          </p:val>
                                        </p:tav>
                                      </p:tavLst>
                                    </p:anim>
                                    <p:anim calcmode="lin" valueType="num">
                                      <p:cBhvr additive="repl">
                                        <p:cTn id="24" dur="500" fill="hold"/>
                                        <p:tgtEl>
                                          <p:spTgt spid="45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51"/>
                                        </p:tgtEl>
                                        <p:attrNameLst>
                                          <p:attrName>style.visibility</p:attrName>
                                        </p:attrNameLst>
                                      </p:cBhvr>
                                      <p:to>
                                        <p:strVal val="visible"/>
                                      </p:to>
                                    </p:set>
                                    <p:anim calcmode="lin" valueType="num">
                                      <p:cBhvr additive="repl">
                                        <p:cTn id="27" dur="500" fill="hold"/>
                                        <p:tgtEl>
                                          <p:spTgt spid="451"/>
                                        </p:tgtEl>
                                        <p:attrNameLst>
                                          <p:attrName>ppt_x</p:attrName>
                                        </p:attrNameLst>
                                      </p:cBhvr>
                                      <p:tavLst>
                                        <p:tav tm="0">
                                          <p:val>
                                            <p:strVal val="#ppt_x"/>
                                          </p:val>
                                        </p:tav>
                                        <p:tav tm="100000">
                                          <p:val>
                                            <p:strVal val="#ppt_x"/>
                                          </p:val>
                                        </p:tav>
                                      </p:tavLst>
                                    </p:anim>
                                    <p:anim calcmode="lin" valueType="num">
                                      <p:cBhvr additive="repl">
                                        <p:cTn id="28" dur="500" fill="hold"/>
                                        <p:tgtEl>
                                          <p:spTgt spid="45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52"/>
                                        </p:tgtEl>
                                        <p:attrNameLst>
                                          <p:attrName>style.visibility</p:attrName>
                                        </p:attrNameLst>
                                      </p:cBhvr>
                                      <p:to>
                                        <p:strVal val="visible"/>
                                      </p:to>
                                    </p:set>
                                    <p:anim calcmode="lin" valueType="num">
                                      <p:cBhvr additive="repl">
                                        <p:cTn id="31" dur="500" fill="hold"/>
                                        <p:tgtEl>
                                          <p:spTgt spid="452"/>
                                        </p:tgtEl>
                                        <p:attrNameLst>
                                          <p:attrName>ppt_x</p:attrName>
                                        </p:attrNameLst>
                                      </p:cBhvr>
                                      <p:tavLst>
                                        <p:tav tm="0">
                                          <p:val>
                                            <p:strVal val="#ppt_x"/>
                                          </p:val>
                                        </p:tav>
                                        <p:tav tm="100000">
                                          <p:val>
                                            <p:strVal val="#ppt_x"/>
                                          </p:val>
                                        </p:tav>
                                      </p:tavLst>
                                    </p:anim>
                                    <p:anim calcmode="lin" valueType="num">
                                      <p:cBhvr additive="repl">
                                        <p:cTn id="32" dur="500" fill="hold"/>
                                        <p:tgtEl>
                                          <p:spTgt spid="4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53"/>
                                        </p:tgtEl>
                                        <p:attrNameLst>
                                          <p:attrName>style.visibility</p:attrName>
                                        </p:attrNameLst>
                                      </p:cBhvr>
                                      <p:to>
                                        <p:strVal val="visible"/>
                                      </p:to>
                                    </p:set>
                                    <p:anim calcmode="lin" valueType="num">
                                      <p:cBhvr additive="repl">
                                        <p:cTn id="37" dur="500" fill="hold"/>
                                        <p:tgtEl>
                                          <p:spTgt spid="453"/>
                                        </p:tgtEl>
                                        <p:attrNameLst>
                                          <p:attrName>ppt_x</p:attrName>
                                        </p:attrNameLst>
                                      </p:cBhvr>
                                      <p:tavLst>
                                        <p:tav tm="0">
                                          <p:val>
                                            <p:strVal val="#ppt_x"/>
                                          </p:val>
                                        </p:tav>
                                        <p:tav tm="100000">
                                          <p:val>
                                            <p:strVal val="#ppt_x"/>
                                          </p:val>
                                        </p:tav>
                                      </p:tavLst>
                                    </p:anim>
                                    <p:anim calcmode="lin" valueType="num">
                                      <p:cBhvr additive="repl">
                                        <p:cTn id="38" dur="500" fill="hold"/>
                                        <p:tgtEl>
                                          <p:spTgt spid="45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56"/>
                                        </p:tgtEl>
                                        <p:attrNameLst>
                                          <p:attrName>style.visibility</p:attrName>
                                        </p:attrNameLst>
                                      </p:cBhvr>
                                      <p:to>
                                        <p:strVal val="visible"/>
                                      </p:to>
                                    </p:set>
                                    <p:anim calcmode="lin" valueType="num">
                                      <p:cBhvr additive="repl">
                                        <p:cTn id="43" dur="500" fill="hold"/>
                                        <p:tgtEl>
                                          <p:spTgt spid="456"/>
                                        </p:tgtEl>
                                        <p:attrNameLst>
                                          <p:attrName>ppt_x</p:attrName>
                                        </p:attrNameLst>
                                      </p:cBhvr>
                                      <p:tavLst>
                                        <p:tav tm="0">
                                          <p:val>
                                            <p:strVal val="#ppt_x"/>
                                          </p:val>
                                        </p:tav>
                                        <p:tav tm="100000">
                                          <p:val>
                                            <p:strVal val="#ppt_x"/>
                                          </p:val>
                                        </p:tav>
                                      </p:tavLst>
                                    </p:anim>
                                    <p:anim calcmode="lin" valueType="num">
                                      <p:cBhvr additive="repl">
                                        <p:cTn id="44" dur="500" fill="hold"/>
                                        <p:tgtEl>
                                          <p:spTgt spid="45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anim calcmode="lin" valueType="num">
                                      <p:cBhvr additive="repl">
                                        <p:cTn id="47" dur="500" fill="hold"/>
                                        <p:tgtEl>
                                          <p:spTgt spid="457"/>
                                        </p:tgtEl>
                                        <p:attrNameLst>
                                          <p:attrName>ppt_x</p:attrName>
                                        </p:attrNameLst>
                                      </p:cBhvr>
                                      <p:tavLst>
                                        <p:tav tm="0">
                                          <p:val>
                                            <p:strVal val="#ppt_x"/>
                                          </p:val>
                                        </p:tav>
                                        <p:tav tm="100000">
                                          <p:val>
                                            <p:strVal val="#ppt_x"/>
                                          </p:val>
                                        </p:tav>
                                      </p:tavLst>
                                    </p:anim>
                                    <p:anim calcmode="lin" valueType="num">
                                      <p:cBhvr additive="repl">
                                        <p:cTn id="48" dur="500" fill="hold"/>
                                        <p:tgtEl>
                                          <p:spTgt spid="45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54"/>
                                        </p:tgtEl>
                                        <p:attrNameLst>
                                          <p:attrName>style.visibility</p:attrName>
                                        </p:attrNameLst>
                                      </p:cBhvr>
                                      <p:to>
                                        <p:strVal val="visible"/>
                                      </p:to>
                                    </p:set>
                                    <p:anim calcmode="lin" valueType="num">
                                      <p:cBhvr additive="repl">
                                        <p:cTn id="53" dur="500" fill="hold"/>
                                        <p:tgtEl>
                                          <p:spTgt spid="454"/>
                                        </p:tgtEl>
                                        <p:attrNameLst>
                                          <p:attrName>ppt_x</p:attrName>
                                        </p:attrNameLst>
                                      </p:cBhvr>
                                      <p:tavLst>
                                        <p:tav tm="0">
                                          <p:val>
                                            <p:strVal val="#ppt_x"/>
                                          </p:val>
                                        </p:tav>
                                        <p:tav tm="100000">
                                          <p:val>
                                            <p:strVal val="#ppt_x"/>
                                          </p:val>
                                        </p:tav>
                                      </p:tavLst>
                                    </p:anim>
                                    <p:anim calcmode="lin" valueType="num">
                                      <p:cBhvr additive="repl">
                                        <p:cTn id="54" dur="500" fill="hold"/>
                                        <p:tgtEl>
                                          <p:spTgt spid="45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55"/>
                                        </p:tgtEl>
                                        <p:attrNameLst>
                                          <p:attrName>style.visibility</p:attrName>
                                        </p:attrNameLst>
                                      </p:cBhvr>
                                      <p:to>
                                        <p:strVal val="visible"/>
                                      </p:to>
                                    </p:set>
                                    <p:anim calcmode="lin" valueType="num">
                                      <p:cBhvr additive="repl">
                                        <p:cTn id="57" dur="500" fill="hold"/>
                                        <p:tgtEl>
                                          <p:spTgt spid="455"/>
                                        </p:tgtEl>
                                        <p:attrNameLst>
                                          <p:attrName>ppt_x</p:attrName>
                                        </p:attrNameLst>
                                      </p:cBhvr>
                                      <p:tavLst>
                                        <p:tav tm="0">
                                          <p:val>
                                            <p:strVal val="#ppt_x"/>
                                          </p:val>
                                        </p:tav>
                                        <p:tav tm="100000">
                                          <p:val>
                                            <p:strVal val="#ppt_x"/>
                                          </p:val>
                                        </p:tav>
                                      </p:tavLst>
                                    </p:anim>
                                    <p:anim calcmode="lin" valueType="num">
                                      <p:cBhvr additive="repl">
                                        <p:cTn id="58" dur="500" fill="hold"/>
                                        <p:tgtEl>
                                          <p:spTgt spid="45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59"/>
                                        </p:tgtEl>
                                        <p:attrNameLst>
                                          <p:attrName>style.visibility</p:attrName>
                                        </p:attrNameLst>
                                      </p:cBhvr>
                                      <p:to>
                                        <p:strVal val="visible"/>
                                      </p:to>
                                    </p:set>
                                    <p:anim calcmode="lin" valueType="num">
                                      <p:cBhvr additive="repl">
                                        <p:cTn id="61" dur="500" fill="hold"/>
                                        <p:tgtEl>
                                          <p:spTgt spid="459"/>
                                        </p:tgtEl>
                                        <p:attrNameLst>
                                          <p:attrName>ppt_x</p:attrName>
                                        </p:attrNameLst>
                                      </p:cBhvr>
                                      <p:tavLst>
                                        <p:tav tm="0">
                                          <p:val>
                                            <p:strVal val="#ppt_x"/>
                                          </p:val>
                                        </p:tav>
                                        <p:tav tm="100000">
                                          <p:val>
                                            <p:strVal val="#ppt_x"/>
                                          </p:val>
                                        </p:tav>
                                      </p:tavLst>
                                    </p:anim>
                                    <p:anim calcmode="lin" valueType="num">
                                      <p:cBhvr additive="repl">
                                        <p:cTn id="62" dur="500" fill="hold"/>
                                        <p:tgtEl>
                                          <p:spTgt spid="45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58"/>
                                        </p:tgtEl>
                                        <p:attrNameLst>
                                          <p:attrName>style.visibility</p:attrName>
                                        </p:attrNameLst>
                                      </p:cBhvr>
                                      <p:to>
                                        <p:strVal val="visible"/>
                                      </p:to>
                                    </p:set>
                                    <p:anim calcmode="lin" valueType="num">
                                      <p:cBhvr additive="repl">
                                        <p:cTn id="65" dur="500" fill="hold"/>
                                        <p:tgtEl>
                                          <p:spTgt spid="458"/>
                                        </p:tgtEl>
                                        <p:attrNameLst>
                                          <p:attrName>ppt_x</p:attrName>
                                        </p:attrNameLst>
                                      </p:cBhvr>
                                      <p:tavLst>
                                        <p:tav tm="0">
                                          <p:val>
                                            <p:strVal val="#ppt_x"/>
                                          </p:val>
                                        </p:tav>
                                        <p:tav tm="100000">
                                          <p:val>
                                            <p:strVal val="#ppt_x"/>
                                          </p:val>
                                        </p:tav>
                                      </p:tavLst>
                                    </p:anim>
                                    <p:anim calcmode="lin" valueType="num">
                                      <p:cBhvr additive="repl">
                                        <p:cTn id="66" dur="500" fill="hold"/>
                                        <p:tgtEl>
                                          <p:spTgt spid="45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62"/>
                                        </p:tgtEl>
                                        <p:attrNameLst>
                                          <p:attrName>style.visibility</p:attrName>
                                        </p:attrNameLst>
                                      </p:cBhvr>
                                      <p:to>
                                        <p:strVal val="visible"/>
                                      </p:to>
                                    </p:set>
                                    <p:anim calcmode="lin" valueType="num">
                                      <p:cBhvr additive="repl">
                                        <p:cTn id="69" dur="500" fill="hold"/>
                                        <p:tgtEl>
                                          <p:spTgt spid="462"/>
                                        </p:tgtEl>
                                        <p:attrNameLst>
                                          <p:attrName>ppt_x</p:attrName>
                                        </p:attrNameLst>
                                      </p:cBhvr>
                                      <p:tavLst>
                                        <p:tav tm="0">
                                          <p:val>
                                            <p:strVal val="#ppt_x"/>
                                          </p:val>
                                        </p:tav>
                                        <p:tav tm="100000">
                                          <p:val>
                                            <p:strVal val="#ppt_x"/>
                                          </p:val>
                                        </p:tav>
                                      </p:tavLst>
                                    </p:anim>
                                    <p:anim calcmode="lin" valueType="num">
                                      <p:cBhvr additive="repl">
                                        <p:cTn id="70" dur="500" fill="hold"/>
                                        <p:tgtEl>
                                          <p:spTgt spid="46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CustomShape 1"/>
          <p:cNvSpPr/>
          <p:nvPr/>
        </p:nvSpPr>
        <p:spPr>
          <a:xfrm>
            <a:off x="665640" y="293040"/>
            <a:ext cx="7799760" cy="5320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Under MLE we find the       that maximizes     :</a:t>
            </a:r>
            <a:endParaRPr lang="en-US" sz="2200" b="0" strike="noStrike" spc="-1" dirty="0">
              <a:latin typeface="Arial"/>
            </a:endParaRPr>
          </a:p>
        </p:txBody>
      </p:sp>
      <p:pic>
        <p:nvPicPr>
          <p:cNvPr id="466" name="Picture 1"/>
          <p:cNvPicPr/>
          <p:nvPr/>
        </p:nvPicPr>
        <p:blipFill>
          <a:blip r:embed="rId2"/>
          <a:stretch/>
        </p:blipFill>
        <p:spPr>
          <a:xfrm>
            <a:off x="3200400" y="965160"/>
            <a:ext cx="2353680" cy="519480"/>
          </a:xfrm>
          <a:prstGeom prst="rect">
            <a:avLst/>
          </a:prstGeom>
          <a:ln>
            <a:noFill/>
          </a:ln>
        </p:spPr>
      </p:pic>
      <p:sp>
        <p:nvSpPr>
          <p:cNvPr id="470" name="CustomShape 3"/>
          <p:cNvSpPr/>
          <p:nvPr/>
        </p:nvSpPr>
        <p:spPr>
          <a:xfrm>
            <a:off x="1070280" y="3187800"/>
            <a:ext cx="7799760" cy="10422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i="1" strike="noStrike" spc="-1">
                <a:solidFill>
                  <a:srgbClr val="000000"/>
                </a:solidFill>
                <a:latin typeface="Times New Roman"/>
              </a:rPr>
              <a:t>Z</a:t>
            </a:r>
            <a:r>
              <a:rPr lang="en-US" sz="2000" b="0" strike="noStrike" spc="-1">
                <a:solidFill>
                  <a:srgbClr val="000000"/>
                </a:solidFill>
                <a:latin typeface="Times New Roman"/>
              </a:rPr>
              <a:t> is prohibitive to re-compute for large networks, but we’ll use this method anyway.</a:t>
            </a:r>
            <a:endParaRPr lang="en-US" sz="2000" b="0" strike="noStrike" spc="-1">
              <a:latin typeface="Arial"/>
            </a:endParaRPr>
          </a:p>
          <a:p>
            <a:pPr marL="743040" lvl="1" indent="-285480">
              <a:lnSpc>
                <a:spcPct val="100000"/>
              </a:lnSpc>
              <a:spcBef>
                <a:spcPts val="400"/>
              </a:spcBef>
              <a:buClr>
                <a:srgbClr val="000000"/>
              </a:buClr>
              <a:buFont typeface="Arial"/>
              <a:buChar char="•"/>
            </a:pPr>
            <a:r>
              <a:rPr lang="en-US" sz="2000" b="0" strike="noStrike" spc="-1">
                <a:solidFill>
                  <a:srgbClr val="000000"/>
                </a:solidFill>
                <a:latin typeface="Times New Roman"/>
              </a:rPr>
              <a:t>We need to be careful not to let let the networks get too big…</a:t>
            </a:r>
            <a:endParaRPr lang="en-US" sz="2000" b="0" strike="noStrike" spc="-1">
              <a:latin typeface="Arial"/>
            </a:endParaRPr>
          </a:p>
        </p:txBody>
      </p:sp>
      <p:sp>
        <p:nvSpPr>
          <p:cNvPr id="471" name="CustomShape 4"/>
          <p:cNvSpPr/>
          <p:nvPr/>
        </p:nvSpPr>
        <p:spPr>
          <a:xfrm>
            <a:off x="665640" y="4845240"/>
            <a:ext cx="8342280" cy="10731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Before we explore how to implement this maximization, lets explore </a:t>
            </a:r>
            <a:r>
              <a:rPr lang="en-US" sz="2200" b="1" strike="noStrike" spc="-1">
                <a:solidFill>
                  <a:srgbClr val="000000"/>
                </a:solidFill>
                <a:latin typeface="Times New Roman"/>
              </a:rPr>
              <a:t>s</a:t>
            </a:r>
            <a:r>
              <a:rPr lang="en-US" sz="2200" b="0" strike="noStrike" spc="-1">
                <a:solidFill>
                  <a:srgbClr val="000000"/>
                </a:solidFill>
                <a:latin typeface="Times New Roman"/>
              </a:rPr>
              <a:t> in a tad more detail and define what we’ll call a “feature” </a:t>
            </a:r>
            <a:r>
              <a:rPr lang="en-US" sz="2200" b="0" i="1" strike="noStrike" spc="-1">
                <a:solidFill>
                  <a:srgbClr val="000000"/>
                </a:solidFill>
                <a:latin typeface="Symbol"/>
              </a:rPr>
              <a:t>f</a:t>
            </a:r>
            <a:r>
              <a:rPr lang="en-US" sz="2200" b="0" i="1" strike="noStrike" spc="-1" baseline="-25000">
                <a:solidFill>
                  <a:srgbClr val="000000"/>
                </a:solidFill>
                <a:latin typeface="Times New Roman"/>
              </a:rPr>
              <a:t>k</a:t>
            </a:r>
            <a:r>
              <a:rPr lang="en-US" sz="2200" b="0" strike="noStrike" spc="-1">
                <a:solidFill>
                  <a:srgbClr val="000000"/>
                </a:solidFill>
                <a:latin typeface="Times New Roman"/>
              </a:rPr>
              <a:t>(</a:t>
            </a:r>
            <a:r>
              <a:rPr lang="en-US" sz="2200" b="1" strike="noStrike" spc="-1">
                <a:solidFill>
                  <a:srgbClr val="000000"/>
                </a:solidFill>
                <a:latin typeface="Times New Roman"/>
              </a:rPr>
              <a:t>X</a:t>
            </a:r>
            <a:r>
              <a:rPr lang="en-US" sz="2200" b="0" strike="noStrike" spc="-1">
                <a:solidFill>
                  <a:srgbClr val="000000"/>
                </a:solidFill>
                <a:latin typeface="Times New Roman"/>
              </a:rPr>
              <a:t>).</a:t>
            </a:r>
            <a:endParaRPr lang="en-US" sz="2200" b="0" strike="noStrike" spc="-1">
              <a:latin typeface="Arial"/>
            </a:endParaRPr>
          </a:p>
        </p:txBody>
      </p:sp>
      <p:pic>
        <p:nvPicPr>
          <p:cNvPr id="11" name="Picture 10">
            <a:extLst>
              <a:ext uri="{FF2B5EF4-FFF2-40B4-BE49-F238E27FC236}">
                <a16:creationId xmlns:a16="http://schemas.microsoft.com/office/drawing/2014/main" id="{86A9955A-B34E-4F1D-B388-B2C7EB7E00F4}"/>
              </a:ext>
            </a:extLst>
          </p:cNvPr>
          <p:cNvPicPr>
            <a:picLocks noChangeAspect="1"/>
          </p:cNvPicPr>
          <p:nvPr/>
        </p:nvPicPr>
        <p:blipFill>
          <a:blip r:embed="rId3"/>
          <a:stretch>
            <a:fillRect/>
          </a:stretch>
        </p:blipFill>
        <p:spPr>
          <a:xfrm>
            <a:off x="3929760" y="350676"/>
            <a:ext cx="204716" cy="274320"/>
          </a:xfrm>
          <a:prstGeom prst="rect">
            <a:avLst/>
          </a:prstGeom>
        </p:spPr>
      </p:pic>
      <p:pic>
        <p:nvPicPr>
          <p:cNvPr id="2" name="Picture 1">
            <a:extLst>
              <a:ext uri="{FF2B5EF4-FFF2-40B4-BE49-F238E27FC236}">
                <a16:creationId xmlns:a16="http://schemas.microsoft.com/office/drawing/2014/main" id="{F22038B6-3CDF-4622-A688-7F426B4613E7}"/>
              </a:ext>
            </a:extLst>
          </p:cNvPr>
          <p:cNvPicPr>
            <a:picLocks noChangeAspect="1"/>
          </p:cNvPicPr>
          <p:nvPr/>
        </p:nvPicPr>
        <p:blipFill>
          <a:blip r:embed="rId4"/>
          <a:stretch>
            <a:fillRect/>
          </a:stretch>
        </p:blipFill>
        <p:spPr>
          <a:xfrm>
            <a:off x="6071231" y="337183"/>
            <a:ext cx="237471" cy="274320"/>
          </a:xfrm>
          <a:prstGeom prst="rect">
            <a:avLst/>
          </a:prstGeom>
        </p:spPr>
      </p:pic>
      <p:grpSp>
        <p:nvGrpSpPr>
          <p:cNvPr id="3" name="Group 2">
            <a:extLst>
              <a:ext uri="{FF2B5EF4-FFF2-40B4-BE49-F238E27FC236}">
                <a16:creationId xmlns:a16="http://schemas.microsoft.com/office/drawing/2014/main" id="{5BEE307F-744C-4D24-AD2F-BD7ED5019839}"/>
              </a:ext>
            </a:extLst>
          </p:cNvPr>
          <p:cNvGrpSpPr/>
          <p:nvPr/>
        </p:nvGrpSpPr>
        <p:grpSpPr>
          <a:xfrm>
            <a:off x="1072080" y="1855440"/>
            <a:ext cx="7799760" cy="1042200"/>
            <a:chOff x="1072080" y="1855440"/>
            <a:chExt cx="7799760" cy="1042200"/>
          </a:xfrm>
        </p:grpSpPr>
        <p:sp>
          <p:nvSpPr>
            <p:cNvPr id="467" name="CustomShape 2"/>
            <p:cNvSpPr/>
            <p:nvPr/>
          </p:nvSpPr>
          <p:spPr>
            <a:xfrm>
              <a:off x="1072080" y="1855440"/>
              <a:ext cx="7799760" cy="10422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The problem is we don’t know </a:t>
              </a:r>
              <a:r>
                <a:rPr lang="en-US" sz="2000" b="0" i="1" strike="noStrike" spc="-1">
                  <a:solidFill>
                    <a:srgbClr val="000000"/>
                  </a:solidFill>
                  <a:latin typeface="Times New Roman"/>
                </a:rPr>
                <a:t>Z</a:t>
              </a:r>
              <a:r>
                <a:rPr lang="en-US" sz="2000" b="0" strike="noStrike" spc="-1">
                  <a:solidFill>
                    <a:srgbClr val="000000"/>
                  </a:solidFill>
                  <a:latin typeface="Times New Roman"/>
                </a:rPr>
                <a:t> when we start the calculation…</a:t>
              </a:r>
              <a:endParaRPr lang="en-US" sz="2000" b="0" strike="noStrike" spc="-1">
                <a:latin typeface="Arial"/>
              </a:endParaRPr>
            </a:p>
            <a:p>
              <a:pPr marL="743040" lvl="1" indent="-285480">
                <a:lnSpc>
                  <a:spcPct val="100000"/>
                </a:lnSpc>
                <a:spcBef>
                  <a:spcPts val="400"/>
                </a:spcBef>
                <a:buClr>
                  <a:srgbClr val="000000"/>
                </a:buClr>
                <a:buFont typeface="Arial"/>
                <a:buChar char="•"/>
              </a:pPr>
              <a:r>
                <a:rPr lang="en-US" sz="2000" b="0" strike="noStrike" spc="-1">
                  <a:solidFill>
                    <a:srgbClr val="000000"/>
                  </a:solidFill>
                  <a:latin typeface="Times New Roman"/>
                </a:rPr>
                <a:t>We can solve the problem iteratively by re-computing </a:t>
              </a:r>
              <a:r>
                <a:rPr lang="en-US" sz="2000" b="0" i="1" strike="noStrike" spc="-1">
                  <a:solidFill>
                    <a:srgbClr val="000000"/>
                  </a:solidFill>
                  <a:latin typeface="Times New Roman"/>
                </a:rPr>
                <a:t>Z</a:t>
              </a:r>
              <a:r>
                <a:rPr lang="en-US" sz="2000" b="0" strike="noStrike" spc="-1">
                  <a:solidFill>
                    <a:srgbClr val="000000"/>
                  </a:solidFill>
                  <a:latin typeface="Times New Roman"/>
                </a:rPr>
                <a:t> after each time we adjust     in the process of reaching </a:t>
              </a:r>
              <a:endParaRPr lang="en-US" sz="2000" b="0" strike="noStrike" spc="-1">
                <a:latin typeface="Arial"/>
              </a:endParaRPr>
            </a:p>
          </p:txBody>
        </p:sp>
        <p:pic>
          <p:nvPicPr>
            <p:cNvPr id="469" name="Picture 2"/>
            <p:cNvPicPr/>
            <p:nvPr/>
          </p:nvPicPr>
          <p:blipFill>
            <a:blip r:embed="rId5"/>
            <a:stretch/>
          </p:blipFill>
          <p:spPr>
            <a:xfrm>
              <a:off x="6388200" y="2604600"/>
              <a:ext cx="748440" cy="218160"/>
            </a:xfrm>
            <a:prstGeom prst="rect">
              <a:avLst/>
            </a:prstGeom>
            <a:ln>
              <a:noFill/>
            </a:ln>
          </p:spPr>
        </p:pic>
        <p:pic>
          <p:nvPicPr>
            <p:cNvPr id="13" name="Picture 12">
              <a:extLst>
                <a:ext uri="{FF2B5EF4-FFF2-40B4-BE49-F238E27FC236}">
                  <a16:creationId xmlns:a16="http://schemas.microsoft.com/office/drawing/2014/main" id="{F6670547-79AD-4B5B-B41C-5E2AA34894DC}"/>
                </a:ext>
              </a:extLst>
            </p:cNvPr>
            <p:cNvPicPr>
              <a:picLocks noChangeAspect="1"/>
            </p:cNvPicPr>
            <p:nvPr/>
          </p:nvPicPr>
          <p:blipFill>
            <a:blip r:embed="rId3"/>
            <a:stretch>
              <a:fillRect/>
            </a:stretch>
          </p:blipFill>
          <p:spPr>
            <a:xfrm>
              <a:off x="3468670" y="2594820"/>
              <a:ext cx="182880" cy="245059"/>
            </a:xfrm>
            <a:prstGeom prst="rect">
              <a:avLst/>
            </a:prstGeom>
          </p:spPr>
        </p:pic>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 calcmode="lin" valueType="num">
                                      <p:cBhvr additive="repl">
                                        <p:cTn id="7" dur="500" fill="hold"/>
                                        <p:tgtEl>
                                          <p:spTgt spid="470"/>
                                        </p:tgtEl>
                                        <p:attrNameLst>
                                          <p:attrName>ppt_x</p:attrName>
                                        </p:attrNameLst>
                                      </p:cBhvr>
                                      <p:tavLst>
                                        <p:tav tm="0">
                                          <p:val>
                                            <p:strVal val="#ppt_x"/>
                                          </p:val>
                                        </p:tav>
                                        <p:tav tm="100000">
                                          <p:val>
                                            <p:strVal val="#ppt_x"/>
                                          </p:val>
                                        </p:tav>
                                      </p:tavLst>
                                    </p:anim>
                                    <p:anim calcmode="lin" valueType="num">
                                      <p:cBhvr additive="repl">
                                        <p:cTn id="8" dur="500" fill="hold"/>
                                        <p:tgtEl>
                                          <p:spTgt spid="4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1"/>
                                        </p:tgtEl>
                                        <p:attrNameLst>
                                          <p:attrName>style.visibility</p:attrName>
                                        </p:attrNameLst>
                                      </p:cBhvr>
                                      <p:to>
                                        <p:strVal val="visible"/>
                                      </p:to>
                                    </p:set>
                                    <p:anim calcmode="lin" valueType="num">
                                      <p:cBhvr additive="repl">
                                        <p:cTn id="13" dur="500" fill="hold"/>
                                        <p:tgtEl>
                                          <p:spTgt spid="471"/>
                                        </p:tgtEl>
                                        <p:attrNameLst>
                                          <p:attrName>ppt_x</p:attrName>
                                        </p:attrNameLst>
                                      </p:cBhvr>
                                      <p:tavLst>
                                        <p:tav tm="0">
                                          <p:val>
                                            <p:strVal val="#ppt_x"/>
                                          </p:val>
                                        </p:tav>
                                        <p:tav tm="100000">
                                          <p:val>
                                            <p:strVal val="#ppt_x"/>
                                          </p:val>
                                        </p:tav>
                                      </p:tavLst>
                                    </p:anim>
                                    <p:anim calcmode="lin" valueType="num">
                                      <p:cBhvr additive="repl">
                                        <p:cTn id="14" dur="500" fill="hold"/>
                                        <p:tgtEl>
                                          <p:spTgt spid="4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CustomShape 1"/>
          <p:cNvSpPr/>
          <p:nvPr/>
        </p:nvSpPr>
        <p:spPr>
          <a:xfrm>
            <a:off x="502560" y="222120"/>
            <a:ext cx="7569000" cy="5292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79"/>
              </a:spcBef>
              <a:buClr>
                <a:srgbClr val="000000"/>
              </a:buClr>
              <a:buFont typeface="Arial"/>
              <a:buChar char="•"/>
            </a:pPr>
            <a:r>
              <a:rPr lang="en-US" sz="2400" b="0" strike="noStrike" spc="-1" dirty="0">
                <a:solidFill>
                  <a:srgbClr val="000000"/>
                </a:solidFill>
                <a:latin typeface="Times New Roman"/>
              </a:rPr>
              <a:t>A note about the sufficient statistics </a:t>
            </a:r>
            <a:r>
              <a:rPr lang="en-US" sz="2400" b="1" strike="noStrike" spc="-1" dirty="0">
                <a:solidFill>
                  <a:srgbClr val="000000"/>
                </a:solidFill>
                <a:latin typeface="Times New Roman"/>
              </a:rPr>
              <a:t>s</a:t>
            </a:r>
            <a:r>
              <a:rPr lang="en-US" sz="2400" b="0" strike="noStrike" spc="-1" dirty="0">
                <a:solidFill>
                  <a:srgbClr val="000000"/>
                </a:solidFill>
                <a:latin typeface="Times New Roman"/>
              </a:rPr>
              <a:t>:</a:t>
            </a:r>
            <a:endParaRPr lang="en-US" sz="2400" b="0" strike="noStrike" spc="-1" dirty="0">
              <a:latin typeface="Arial"/>
            </a:endParaRPr>
          </a:p>
        </p:txBody>
      </p:sp>
      <p:sp>
        <p:nvSpPr>
          <p:cNvPr id="473" name="CustomShape 2"/>
          <p:cNvSpPr/>
          <p:nvPr/>
        </p:nvSpPr>
        <p:spPr>
          <a:xfrm>
            <a:off x="810360" y="761400"/>
            <a:ext cx="8105040" cy="18162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Let </a:t>
            </a:r>
            <a:r>
              <a:rPr lang="en-US" sz="2200" b="0" i="1" strike="noStrike" spc="-1" dirty="0" err="1">
                <a:solidFill>
                  <a:srgbClr val="000000"/>
                </a:solidFill>
                <a:latin typeface="Symbol"/>
              </a:rPr>
              <a:t>f</a:t>
            </a:r>
            <a:r>
              <a:rPr lang="en-US" sz="2200" b="0" i="1" strike="noStrike" spc="-1" baseline="-25000" dirty="0" err="1">
                <a:solidFill>
                  <a:srgbClr val="000000"/>
                </a:solidFill>
                <a:latin typeface="Times New Roman"/>
              </a:rPr>
              <a:t>k</a:t>
            </a:r>
            <a:r>
              <a:rPr lang="en-US" sz="2200" b="0" strike="noStrike" spc="-1" dirty="0">
                <a:solidFill>
                  <a:srgbClr val="000000"/>
                </a:solidFill>
                <a:latin typeface="Times New Roman"/>
              </a:rPr>
              <a:t>(</a:t>
            </a:r>
            <a:r>
              <a:rPr lang="en-US" sz="2200" b="1" strike="noStrike" spc="-1" dirty="0">
                <a:solidFill>
                  <a:srgbClr val="000000"/>
                </a:solidFill>
                <a:latin typeface="Times New Roman"/>
              </a:rPr>
              <a:t>X</a:t>
            </a:r>
            <a:r>
              <a:rPr lang="en-US" sz="2200" b="0" strike="noStrike" spc="-1" dirty="0">
                <a:solidFill>
                  <a:srgbClr val="000000"/>
                </a:solidFill>
                <a:latin typeface="Times New Roman"/>
              </a:rPr>
              <a:t>) = </a:t>
            </a:r>
            <a:r>
              <a:rPr lang="en-US" sz="2200" b="0" i="1" strike="noStrike" spc="-1" dirty="0" err="1">
                <a:solidFill>
                  <a:srgbClr val="000000"/>
                </a:solidFill>
                <a:latin typeface="Symbol"/>
              </a:rPr>
              <a:t>f</a:t>
            </a:r>
            <a:r>
              <a:rPr lang="en-US" sz="2200" b="0" i="1" strike="noStrike" spc="-1" baseline="-25000" dirty="0" err="1">
                <a:solidFill>
                  <a:srgbClr val="000000"/>
                </a:solidFill>
                <a:latin typeface="Times New Roman"/>
              </a:rPr>
              <a:t>k</a:t>
            </a:r>
            <a:r>
              <a:rPr lang="en-US" sz="2200" b="0" i="1" strike="noStrike" spc="-1" baseline="-25000" dirty="0">
                <a:solidFill>
                  <a:srgbClr val="000000"/>
                </a:solidFill>
                <a:latin typeface="Times New Roman"/>
              </a:rPr>
              <a:t> </a:t>
            </a:r>
            <a:r>
              <a:rPr lang="en-US" sz="2200" b="0" strike="noStrike" spc="-1" dirty="0">
                <a:solidFill>
                  <a:srgbClr val="000000"/>
                </a:solidFill>
                <a:latin typeface="Times New Roman"/>
              </a:rPr>
              <a:t>be the number of times parameter </a:t>
            </a:r>
            <a:r>
              <a:rPr lang="en-US" sz="2200" b="0" i="1" strike="noStrike" spc="-1" dirty="0">
                <a:solidFill>
                  <a:srgbClr val="000000"/>
                </a:solidFill>
                <a:latin typeface="Times New Roman"/>
              </a:rPr>
              <a:t>k</a:t>
            </a:r>
            <a:r>
              <a:rPr lang="en-US" sz="2200" b="0" strike="noStrike" spc="-1" dirty="0">
                <a:solidFill>
                  <a:srgbClr val="000000"/>
                </a:solidFill>
                <a:latin typeface="Times New Roman"/>
              </a:rPr>
              <a:t> appears in </a:t>
            </a:r>
            <a:r>
              <a:rPr lang="en-US" sz="2200" b="0" i="1" strike="noStrike" spc="-1" dirty="0">
                <a:solidFill>
                  <a:srgbClr val="000000"/>
                </a:solidFill>
                <a:latin typeface="Times New Roman"/>
              </a:rPr>
              <a:t>E</a:t>
            </a:r>
            <a:r>
              <a:rPr lang="en-US" sz="2200" b="0" strike="noStrike" spc="-1" dirty="0">
                <a:solidFill>
                  <a:srgbClr val="000000"/>
                </a:solidFill>
                <a:latin typeface="Times New Roman"/>
              </a:rPr>
              <a:t>(</a:t>
            </a:r>
            <a:r>
              <a:rPr lang="en-US" sz="2200" b="1" strike="noStrike" spc="-1" dirty="0">
                <a:solidFill>
                  <a:srgbClr val="000000"/>
                </a:solidFill>
                <a:latin typeface="Times New Roman"/>
              </a:rPr>
              <a:t>X</a:t>
            </a:r>
            <a:r>
              <a:rPr lang="en-US" sz="2200" b="0" strike="noStrike" spc="-1" dirty="0">
                <a:solidFill>
                  <a:srgbClr val="000000"/>
                </a:solidFill>
                <a:latin typeface="Times New Roman"/>
              </a:rPr>
              <a:t>)</a:t>
            </a:r>
            <a:endParaRPr lang="en-US" sz="2200" b="0" strike="noStrike" spc="-1" dirty="0">
              <a:latin typeface="Arial"/>
            </a:endParaRPr>
          </a:p>
          <a:p>
            <a:pPr marL="743040" lvl="1" indent="-285480">
              <a:lnSpc>
                <a:spcPct val="100000"/>
              </a:lnSpc>
              <a:spcBef>
                <a:spcPts val="400"/>
              </a:spcBef>
              <a:buClr>
                <a:srgbClr val="000000"/>
              </a:buClr>
              <a:buFont typeface="Arial"/>
              <a:buChar char="•"/>
            </a:pPr>
            <a:r>
              <a:rPr lang="en-US" sz="2000" b="0" i="1" strike="noStrike" spc="-1" dirty="0" err="1">
                <a:solidFill>
                  <a:srgbClr val="000000"/>
                </a:solidFill>
                <a:latin typeface="Symbol"/>
              </a:rPr>
              <a:t>f</a:t>
            </a:r>
            <a:r>
              <a:rPr lang="en-US" sz="2000" b="0" i="1" strike="noStrike" spc="-1" baseline="-25000" dirty="0" err="1">
                <a:solidFill>
                  <a:srgbClr val="000000"/>
                </a:solidFill>
                <a:latin typeface="Times New Roman"/>
              </a:rPr>
              <a:t>k</a:t>
            </a:r>
            <a:r>
              <a:rPr lang="en-US" sz="2000" b="0" strike="noStrike" spc="-1" dirty="0">
                <a:solidFill>
                  <a:srgbClr val="000000"/>
                </a:solidFill>
                <a:latin typeface="Times New Roman"/>
              </a:rPr>
              <a:t> are indicator variables: </a:t>
            </a:r>
            <a:r>
              <a:rPr lang="en-US" sz="2000" b="0" i="1" strike="noStrike" spc="-1" dirty="0" err="1">
                <a:solidFill>
                  <a:srgbClr val="000000"/>
                </a:solidFill>
                <a:latin typeface="Symbol"/>
              </a:rPr>
              <a:t>f</a:t>
            </a:r>
            <a:r>
              <a:rPr lang="en-US" sz="2000" b="0" i="1" strike="noStrike" spc="-1" baseline="-25000" dirty="0" err="1">
                <a:solidFill>
                  <a:srgbClr val="000000"/>
                </a:solidFill>
                <a:latin typeface="Times New Roman"/>
              </a:rPr>
              <a:t>k</a:t>
            </a:r>
            <a:r>
              <a:rPr lang="en-US" sz="2000" b="0" strike="noStrike" spc="-1" dirty="0">
                <a:solidFill>
                  <a:srgbClr val="000000"/>
                </a:solidFill>
                <a:latin typeface="Times New Roman"/>
              </a:rPr>
              <a:t> = 1 if parameter </a:t>
            </a:r>
            <a:r>
              <a:rPr lang="en-US" sz="2000" b="0" i="1" strike="noStrike" spc="-1" dirty="0">
                <a:solidFill>
                  <a:srgbClr val="000000"/>
                </a:solidFill>
                <a:latin typeface="Times New Roman"/>
              </a:rPr>
              <a:t>k</a:t>
            </a:r>
            <a:r>
              <a:rPr lang="en-US" sz="2000" b="0" strike="noStrike" spc="-1" dirty="0">
                <a:solidFill>
                  <a:srgbClr val="000000"/>
                </a:solidFill>
                <a:latin typeface="Times New Roman"/>
              </a:rPr>
              <a:t> appears in </a:t>
            </a:r>
            <a:r>
              <a:rPr lang="en-US" sz="2000" b="0" i="1" strike="noStrike" spc="-1" dirty="0">
                <a:solidFill>
                  <a:srgbClr val="000000"/>
                </a:solidFill>
                <a:latin typeface="Times New Roman"/>
              </a:rPr>
              <a:t>E</a:t>
            </a:r>
            <a:r>
              <a:rPr lang="en-US" sz="2000" b="0" strike="noStrike" spc="-1" dirty="0">
                <a:solidFill>
                  <a:srgbClr val="000000"/>
                </a:solidFill>
                <a:latin typeface="Times New Roman"/>
              </a:rPr>
              <a:t>(</a:t>
            </a:r>
            <a:r>
              <a:rPr lang="en-US" sz="2000" b="1" strike="noStrike" spc="-1" dirty="0">
                <a:solidFill>
                  <a:srgbClr val="000000"/>
                </a:solidFill>
                <a:latin typeface="Times New Roman"/>
              </a:rPr>
              <a:t>X</a:t>
            </a:r>
            <a:r>
              <a:rPr lang="en-US" sz="2000" b="0" strike="noStrike" spc="-1" dirty="0">
                <a:solidFill>
                  <a:srgbClr val="000000"/>
                </a:solidFill>
                <a:latin typeface="Times New Roman"/>
              </a:rPr>
              <a:t>) and 0 otherwise.</a:t>
            </a:r>
            <a:endParaRPr lang="en-US" sz="2000" b="0" strike="noStrike" spc="-1" dirty="0">
              <a:latin typeface="Arial"/>
            </a:endParaRPr>
          </a:p>
          <a:p>
            <a:pPr marL="743040" lvl="1" indent="-285480">
              <a:lnSpc>
                <a:spcPct val="100000"/>
              </a:lnSpc>
              <a:spcBef>
                <a:spcPts val="400"/>
              </a:spcBef>
              <a:buClr>
                <a:srgbClr val="000000"/>
              </a:buClr>
              <a:buFont typeface="Arial"/>
              <a:buChar char="•"/>
            </a:pPr>
            <a:r>
              <a:rPr lang="en-US" sz="2000" b="0" i="1" strike="noStrike" spc="-1" dirty="0" err="1">
                <a:solidFill>
                  <a:srgbClr val="000000"/>
                </a:solidFill>
                <a:latin typeface="Symbol"/>
              </a:rPr>
              <a:t>f</a:t>
            </a:r>
            <a:r>
              <a:rPr lang="en-US" sz="2000" b="0" i="1" strike="noStrike" spc="-1" baseline="-25000" dirty="0" err="1">
                <a:solidFill>
                  <a:srgbClr val="000000"/>
                </a:solidFill>
                <a:latin typeface="Times New Roman"/>
              </a:rPr>
              <a:t>k</a:t>
            </a:r>
            <a:r>
              <a:rPr lang="en-US" sz="2000" b="0" strike="noStrike" spc="-1" dirty="0">
                <a:solidFill>
                  <a:srgbClr val="000000"/>
                </a:solidFill>
                <a:latin typeface="Times New Roman"/>
              </a:rPr>
              <a:t> is called a “</a:t>
            </a:r>
            <a:r>
              <a:rPr lang="en-US" sz="2000" b="1" strike="noStrike" spc="-1" dirty="0">
                <a:solidFill>
                  <a:srgbClr val="000000"/>
                </a:solidFill>
                <a:latin typeface="Times New Roman"/>
              </a:rPr>
              <a:t>feature</a:t>
            </a:r>
            <a:r>
              <a:rPr lang="en-US" sz="2000" b="0" strike="noStrike" spc="-1" dirty="0">
                <a:solidFill>
                  <a:srgbClr val="000000"/>
                </a:solidFill>
                <a:latin typeface="Times New Roman"/>
              </a:rPr>
              <a:t>” (just to be confusing…). It </a:t>
            </a:r>
            <a:r>
              <a:rPr lang="en-US" sz="2000" b="0" i="1" u="sng" strike="noStrike" spc="-1" dirty="0">
                <a:solidFill>
                  <a:srgbClr val="000000"/>
                </a:solidFill>
                <a:uFillTx/>
                <a:latin typeface="Times New Roman"/>
              </a:rPr>
              <a:t>is not</a:t>
            </a:r>
            <a:r>
              <a:rPr lang="en-US" sz="2000" b="0" strike="noStrike" spc="-1" dirty="0">
                <a:solidFill>
                  <a:srgbClr val="000000"/>
                </a:solidFill>
                <a:latin typeface="Times New Roman"/>
              </a:rPr>
              <a:t> the feature function </a:t>
            </a:r>
            <a:r>
              <a:rPr lang="en-US" sz="2000" b="1" strike="noStrike" spc="-1" dirty="0">
                <a:solidFill>
                  <a:srgbClr val="000000"/>
                </a:solidFill>
                <a:latin typeface="Times New Roman"/>
              </a:rPr>
              <a:t>f</a:t>
            </a:r>
            <a:r>
              <a:rPr lang="en-US" sz="2000" b="0" strike="noStrike" spc="-1" dirty="0">
                <a:solidFill>
                  <a:srgbClr val="000000"/>
                </a:solidFill>
                <a:latin typeface="Times New Roman"/>
              </a:rPr>
              <a:t>(X</a:t>
            </a:r>
            <a:r>
              <a:rPr lang="en-US" sz="2000" b="0" i="1" strike="noStrike" spc="-1" baseline="-25000" dirty="0">
                <a:solidFill>
                  <a:srgbClr val="000000"/>
                </a:solidFill>
                <a:latin typeface="Times New Roman"/>
              </a:rPr>
              <a:t>i</a:t>
            </a:r>
            <a:r>
              <a:rPr lang="en-US" sz="2000" b="0" strike="noStrike" spc="-1" dirty="0">
                <a:solidFill>
                  <a:srgbClr val="000000"/>
                </a:solidFill>
                <a:latin typeface="Times New Roman"/>
              </a:rPr>
              <a:t>), but is related to it (see next slide).</a:t>
            </a:r>
            <a:endParaRPr lang="en-US" sz="2000" b="0" strike="noStrike" spc="-1" dirty="0">
              <a:latin typeface="Arial"/>
            </a:endParaRPr>
          </a:p>
        </p:txBody>
      </p:sp>
      <p:sp>
        <p:nvSpPr>
          <p:cNvPr id="474" name="CustomShape 3"/>
          <p:cNvSpPr/>
          <p:nvPr/>
        </p:nvSpPr>
        <p:spPr>
          <a:xfrm>
            <a:off x="810360" y="2577960"/>
            <a:ext cx="7569000" cy="5292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As an example consider </a:t>
            </a:r>
            <a:r>
              <a:rPr lang="en-US" sz="2200" b="1" strike="noStrike" spc="-1">
                <a:solidFill>
                  <a:srgbClr val="000000"/>
                </a:solidFill>
                <a:latin typeface="Times New Roman"/>
              </a:rPr>
              <a:t>X</a:t>
            </a:r>
            <a:r>
              <a:rPr lang="en-US" sz="2200" b="0" strike="noStrike" spc="-1" baseline="-25000">
                <a:solidFill>
                  <a:srgbClr val="000000"/>
                </a:solidFill>
                <a:latin typeface="Times New Roman"/>
              </a:rPr>
              <a:t>2</a:t>
            </a:r>
            <a:r>
              <a:rPr lang="en-US" sz="2200" b="0" strike="noStrike" spc="-1">
                <a:solidFill>
                  <a:srgbClr val="000000"/>
                </a:solidFill>
                <a:latin typeface="Times New Roman"/>
              </a:rPr>
              <a:t> for the triangle network:</a:t>
            </a:r>
            <a:endParaRPr lang="en-US" sz="2200" b="0" strike="noStrike" spc="-1">
              <a:latin typeface="Arial"/>
            </a:endParaRPr>
          </a:p>
        </p:txBody>
      </p:sp>
      <p:pic>
        <p:nvPicPr>
          <p:cNvPr id="475" name="Picture 7"/>
          <p:cNvPicPr/>
          <p:nvPr/>
        </p:nvPicPr>
        <p:blipFill>
          <a:blip r:embed="rId2"/>
          <a:stretch/>
        </p:blipFill>
        <p:spPr>
          <a:xfrm>
            <a:off x="1974240" y="3623400"/>
            <a:ext cx="4258800" cy="354600"/>
          </a:xfrm>
          <a:prstGeom prst="rect">
            <a:avLst/>
          </a:prstGeom>
          <a:ln>
            <a:noFill/>
          </a:ln>
        </p:spPr>
      </p:pic>
      <p:sp>
        <p:nvSpPr>
          <p:cNvPr id="476" name="CustomShape 4"/>
          <p:cNvSpPr/>
          <p:nvPr/>
        </p:nvSpPr>
        <p:spPr>
          <a:xfrm>
            <a:off x="1256400" y="3597480"/>
            <a:ext cx="63360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with</a:t>
            </a:r>
            <a:endParaRPr lang="en-US" sz="2000" b="0" strike="noStrike" spc="-1">
              <a:latin typeface="Arial"/>
            </a:endParaRPr>
          </a:p>
        </p:txBody>
      </p:sp>
      <p:sp>
        <p:nvSpPr>
          <p:cNvPr id="477" name="CustomShape 5"/>
          <p:cNvSpPr/>
          <p:nvPr/>
        </p:nvSpPr>
        <p:spPr>
          <a:xfrm>
            <a:off x="3106440" y="4180680"/>
            <a:ext cx="2847600" cy="258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i="1" strike="noStrike" spc="-1">
                <a:solidFill>
                  <a:srgbClr val="000000"/>
                </a:solidFill>
                <a:latin typeface="Symbol"/>
              </a:rPr>
              <a:t>f</a:t>
            </a:r>
            <a:r>
              <a:rPr lang="en-US" sz="2400" b="0" strike="noStrike" spc="-1" baseline="-25000">
                <a:solidFill>
                  <a:srgbClr val="000000"/>
                </a:solidFill>
                <a:latin typeface="Times New Roman"/>
              </a:rPr>
              <a:t>1</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 </a:t>
            </a:r>
            <a:r>
              <a:rPr lang="en-US" sz="2400" b="0" i="1" strike="noStrike" spc="-1">
                <a:solidFill>
                  <a:srgbClr val="000000"/>
                </a:solidFill>
                <a:latin typeface="Symbol"/>
              </a:rPr>
              <a:t>f</a:t>
            </a:r>
            <a:r>
              <a:rPr lang="en-US" sz="2400" b="0" strike="noStrike" spc="-1" baseline="-25000">
                <a:solidFill>
                  <a:srgbClr val="000000"/>
                </a:solidFill>
                <a:latin typeface="Symbol"/>
              </a:rPr>
              <a:t>t</a:t>
            </a:r>
            <a:r>
              <a:rPr lang="en-US" sz="2400" b="0" strike="noStrike" spc="-1" baseline="-25000">
                <a:solidFill>
                  <a:srgbClr val="000000"/>
                </a:solidFill>
                <a:latin typeface="Times New Roman"/>
              </a:rPr>
              <a:t>A</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 1</a:t>
            </a:r>
            <a:endParaRPr lang="en-US" sz="2400" b="0" strike="noStrike" spc="-1">
              <a:latin typeface="Arial"/>
            </a:endParaRPr>
          </a:p>
          <a:p>
            <a:pPr>
              <a:lnSpc>
                <a:spcPct val="100000"/>
              </a:lnSpc>
            </a:pPr>
            <a:r>
              <a:rPr lang="en-US" sz="2400" b="0" i="1" strike="noStrike" spc="-1">
                <a:solidFill>
                  <a:srgbClr val="000000"/>
                </a:solidFill>
                <a:latin typeface="Symbol"/>
              </a:rPr>
              <a:t>f</a:t>
            </a:r>
            <a:r>
              <a:rPr lang="en-US" sz="2400" b="0" strike="noStrike" spc="-1" baseline="-25000">
                <a:solidFill>
                  <a:srgbClr val="000000"/>
                </a:solidFill>
                <a:latin typeface="Times New Roman"/>
              </a:rPr>
              <a:t>2</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  </a:t>
            </a:r>
            <a:r>
              <a:rPr lang="en-US" sz="2400" b="0" i="1" strike="noStrike" spc="-1">
                <a:solidFill>
                  <a:srgbClr val="000000"/>
                </a:solidFill>
                <a:latin typeface="Symbol"/>
              </a:rPr>
              <a:t>f</a:t>
            </a:r>
            <a:r>
              <a:rPr lang="en-US" sz="2400" b="0" strike="noStrike" spc="-1" baseline="-25000">
                <a:solidFill>
                  <a:srgbClr val="000000"/>
                </a:solidFill>
                <a:latin typeface="Symbol"/>
              </a:rPr>
              <a:t>t</a:t>
            </a:r>
            <a:r>
              <a:rPr lang="en-US" sz="2400" b="0" strike="noStrike" spc="-1" baseline="-25000">
                <a:solidFill>
                  <a:srgbClr val="000000"/>
                </a:solidFill>
                <a:latin typeface="Times New Roman"/>
              </a:rPr>
              <a:t>B</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=0</a:t>
            </a:r>
            <a:endParaRPr lang="en-US" sz="2400" b="0" strike="noStrike" spc="-1">
              <a:latin typeface="Arial"/>
            </a:endParaRPr>
          </a:p>
          <a:p>
            <a:pPr>
              <a:lnSpc>
                <a:spcPct val="100000"/>
              </a:lnSpc>
            </a:pPr>
            <a:r>
              <a:rPr lang="en-US" sz="2400" b="0" i="1" strike="noStrike" spc="-1">
                <a:solidFill>
                  <a:srgbClr val="000000"/>
                </a:solidFill>
                <a:latin typeface="Symbol"/>
              </a:rPr>
              <a:t>f</a:t>
            </a:r>
            <a:r>
              <a:rPr lang="en-US" sz="2400" b="0" strike="noStrike" spc="-1" baseline="-25000">
                <a:solidFill>
                  <a:srgbClr val="000000"/>
                </a:solidFill>
                <a:latin typeface="Times New Roman"/>
              </a:rPr>
              <a:t>3</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  </a:t>
            </a:r>
            <a:r>
              <a:rPr lang="en-US" sz="2400" b="0" i="1" strike="noStrike" spc="-1">
                <a:solidFill>
                  <a:srgbClr val="000000"/>
                </a:solidFill>
                <a:latin typeface="Symbol"/>
              </a:rPr>
              <a:t>f</a:t>
            </a:r>
            <a:r>
              <a:rPr lang="en-US" sz="2400" b="0" strike="noStrike" spc="-1" baseline="-25000">
                <a:solidFill>
                  <a:srgbClr val="000000"/>
                </a:solidFill>
                <a:latin typeface="Symbol"/>
              </a:rPr>
              <a:t>t</a:t>
            </a:r>
            <a:r>
              <a:rPr lang="en-US" sz="2400" b="0" strike="noStrike" spc="-1" baseline="-25000">
                <a:solidFill>
                  <a:srgbClr val="000000"/>
                </a:solidFill>
                <a:latin typeface="Times New Roman"/>
              </a:rPr>
              <a:t>C</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=1</a:t>
            </a:r>
            <a:endParaRPr lang="en-US" sz="2400" b="0" strike="noStrike" spc="-1">
              <a:latin typeface="Arial"/>
            </a:endParaRPr>
          </a:p>
          <a:p>
            <a:pPr>
              <a:lnSpc>
                <a:spcPct val="100000"/>
              </a:lnSpc>
            </a:pPr>
            <a:r>
              <a:rPr lang="en-US" sz="2400" b="0" i="1" strike="noStrike" spc="-1">
                <a:solidFill>
                  <a:srgbClr val="000000"/>
                </a:solidFill>
                <a:latin typeface="Symbol"/>
              </a:rPr>
              <a:t>f</a:t>
            </a:r>
            <a:r>
              <a:rPr lang="en-US" sz="2400" b="0" strike="noStrike" spc="-1" baseline="-25000">
                <a:solidFill>
                  <a:srgbClr val="000000"/>
                </a:solidFill>
                <a:latin typeface="Times New Roman"/>
              </a:rPr>
              <a:t>4</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  </a:t>
            </a:r>
            <a:r>
              <a:rPr lang="en-US" sz="2400" b="0" i="1" strike="noStrike" spc="-1">
                <a:solidFill>
                  <a:srgbClr val="000000"/>
                </a:solidFill>
                <a:latin typeface="Symbol"/>
              </a:rPr>
              <a:t>f</a:t>
            </a:r>
            <a:r>
              <a:rPr lang="en-US" sz="2400" b="0" strike="noStrike" spc="-1" baseline="-25000">
                <a:solidFill>
                  <a:srgbClr val="000000"/>
                </a:solidFill>
                <a:latin typeface="Symbol"/>
              </a:rPr>
              <a:t>w</a:t>
            </a:r>
            <a:r>
              <a:rPr lang="en-US" sz="2400" b="0" strike="noStrike" spc="-1" baseline="-25000">
                <a:solidFill>
                  <a:srgbClr val="000000"/>
                </a:solidFill>
                <a:latin typeface="Times New Roman"/>
              </a:rPr>
              <a:t>AB</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=0</a:t>
            </a:r>
            <a:endParaRPr lang="en-US" sz="2400" b="0" strike="noStrike" spc="-1">
              <a:latin typeface="Arial"/>
            </a:endParaRPr>
          </a:p>
          <a:p>
            <a:pPr>
              <a:lnSpc>
                <a:spcPct val="100000"/>
              </a:lnSpc>
            </a:pPr>
            <a:r>
              <a:rPr lang="en-US" sz="2400" b="0" i="1" strike="noStrike" spc="-1">
                <a:solidFill>
                  <a:srgbClr val="000000"/>
                </a:solidFill>
                <a:latin typeface="Symbol"/>
              </a:rPr>
              <a:t>f</a:t>
            </a:r>
            <a:r>
              <a:rPr lang="en-US" sz="2400" b="0" strike="noStrike" spc="-1" baseline="-25000">
                <a:solidFill>
                  <a:srgbClr val="000000"/>
                </a:solidFill>
                <a:latin typeface="Times New Roman"/>
              </a:rPr>
              <a:t>5</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  </a:t>
            </a:r>
            <a:r>
              <a:rPr lang="en-US" sz="2400" b="0" i="1" strike="noStrike" spc="-1">
                <a:solidFill>
                  <a:srgbClr val="000000"/>
                </a:solidFill>
                <a:latin typeface="Symbol"/>
              </a:rPr>
              <a:t>f</a:t>
            </a:r>
            <a:r>
              <a:rPr lang="en-US" sz="2400" b="0" strike="noStrike" spc="-1" baseline="-25000">
                <a:solidFill>
                  <a:srgbClr val="000000"/>
                </a:solidFill>
                <a:latin typeface="Symbol"/>
              </a:rPr>
              <a:t>w</a:t>
            </a:r>
            <a:r>
              <a:rPr lang="en-US" sz="2400" b="0" strike="noStrike" spc="-1" baseline="-25000">
                <a:solidFill>
                  <a:srgbClr val="000000"/>
                </a:solidFill>
                <a:latin typeface="Times New Roman"/>
              </a:rPr>
              <a:t>AC</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=1</a:t>
            </a:r>
            <a:endParaRPr lang="en-US" sz="2400" b="0" strike="noStrike" spc="-1">
              <a:latin typeface="Arial"/>
            </a:endParaRPr>
          </a:p>
          <a:p>
            <a:pPr>
              <a:lnSpc>
                <a:spcPct val="100000"/>
              </a:lnSpc>
            </a:pPr>
            <a:r>
              <a:rPr lang="en-US" sz="2400" b="0" i="1" strike="noStrike" spc="-1">
                <a:solidFill>
                  <a:srgbClr val="000000"/>
                </a:solidFill>
                <a:latin typeface="Symbol"/>
              </a:rPr>
              <a:t>f</a:t>
            </a:r>
            <a:r>
              <a:rPr lang="en-US" sz="2400" b="0" strike="noStrike" spc="-1" baseline="-25000">
                <a:solidFill>
                  <a:srgbClr val="000000"/>
                </a:solidFill>
                <a:latin typeface="Times New Roman"/>
              </a:rPr>
              <a:t>6</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  </a:t>
            </a:r>
            <a:r>
              <a:rPr lang="en-US" sz="2400" b="0" i="1" strike="noStrike" spc="-1">
                <a:solidFill>
                  <a:srgbClr val="000000"/>
                </a:solidFill>
                <a:latin typeface="Symbol"/>
              </a:rPr>
              <a:t>f</a:t>
            </a:r>
            <a:r>
              <a:rPr lang="en-US" sz="2400" b="0" strike="noStrike" spc="-1" baseline="-25000">
                <a:solidFill>
                  <a:srgbClr val="000000"/>
                </a:solidFill>
                <a:latin typeface="Symbol"/>
              </a:rPr>
              <a:t>w</a:t>
            </a:r>
            <a:r>
              <a:rPr lang="en-US" sz="2400" b="0" strike="noStrike" spc="-1" baseline="-25000">
                <a:solidFill>
                  <a:srgbClr val="000000"/>
                </a:solidFill>
                <a:latin typeface="Times New Roman"/>
              </a:rPr>
              <a:t>BC</a:t>
            </a:r>
            <a:r>
              <a:rPr lang="en-US" sz="2400" b="0" strike="noStrike" spc="-1">
                <a:solidFill>
                  <a:srgbClr val="000000"/>
                </a:solidFill>
                <a:latin typeface="Times New Roman"/>
              </a:rPr>
              <a:t>(</a:t>
            </a: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r>
              <a:rPr lang="en-US" sz="2400" b="0" strike="noStrike" spc="-1">
                <a:solidFill>
                  <a:srgbClr val="000000"/>
                </a:solidFill>
                <a:latin typeface="Times New Roman"/>
              </a:rPr>
              <a:t>) =0</a:t>
            </a:r>
            <a:endParaRPr lang="en-US" sz="2400" b="0" strike="noStrike" spc="-1">
              <a:latin typeface="Arial"/>
            </a:endParaRPr>
          </a:p>
        </p:txBody>
      </p:sp>
      <p:pic>
        <p:nvPicPr>
          <p:cNvPr id="478" name="Picture 10"/>
          <p:cNvPicPr/>
          <p:nvPr/>
        </p:nvPicPr>
        <p:blipFill>
          <a:blip r:embed="rId3"/>
          <a:stretch/>
        </p:blipFill>
        <p:spPr>
          <a:xfrm>
            <a:off x="2581560" y="3165480"/>
            <a:ext cx="3254760" cy="3139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 calcmode="lin" valueType="num">
                                      <p:cBhvr additive="repl">
                                        <p:cTn id="7" dur="500" fill="hold"/>
                                        <p:tgtEl>
                                          <p:spTgt spid="472"/>
                                        </p:tgtEl>
                                        <p:attrNameLst>
                                          <p:attrName>ppt_x</p:attrName>
                                        </p:attrNameLst>
                                      </p:cBhvr>
                                      <p:tavLst>
                                        <p:tav tm="0">
                                          <p:val>
                                            <p:strVal val="#ppt_x"/>
                                          </p:val>
                                        </p:tav>
                                        <p:tav tm="100000">
                                          <p:val>
                                            <p:strVal val="#ppt_x"/>
                                          </p:val>
                                        </p:tav>
                                      </p:tavLst>
                                    </p:anim>
                                    <p:anim calcmode="lin" valueType="num">
                                      <p:cBhvr additive="repl">
                                        <p:cTn id="8" dur="500" fill="hold"/>
                                        <p:tgtEl>
                                          <p:spTgt spid="4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3"/>
                                        </p:tgtEl>
                                        <p:attrNameLst>
                                          <p:attrName>style.visibility</p:attrName>
                                        </p:attrNameLst>
                                      </p:cBhvr>
                                      <p:to>
                                        <p:strVal val="visible"/>
                                      </p:to>
                                    </p:set>
                                    <p:anim calcmode="lin" valueType="num">
                                      <p:cBhvr additive="repl">
                                        <p:cTn id="13" dur="500" fill="hold"/>
                                        <p:tgtEl>
                                          <p:spTgt spid="473"/>
                                        </p:tgtEl>
                                        <p:attrNameLst>
                                          <p:attrName>ppt_x</p:attrName>
                                        </p:attrNameLst>
                                      </p:cBhvr>
                                      <p:tavLst>
                                        <p:tav tm="0">
                                          <p:val>
                                            <p:strVal val="#ppt_x"/>
                                          </p:val>
                                        </p:tav>
                                        <p:tav tm="100000">
                                          <p:val>
                                            <p:strVal val="#ppt_x"/>
                                          </p:val>
                                        </p:tav>
                                      </p:tavLst>
                                    </p:anim>
                                    <p:anim calcmode="lin" valueType="num">
                                      <p:cBhvr additive="repl">
                                        <p:cTn id="14" dur="500" fill="hold"/>
                                        <p:tgtEl>
                                          <p:spTgt spid="4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4"/>
                                        </p:tgtEl>
                                        <p:attrNameLst>
                                          <p:attrName>style.visibility</p:attrName>
                                        </p:attrNameLst>
                                      </p:cBhvr>
                                      <p:to>
                                        <p:strVal val="visible"/>
                                      </p:to>
                                    </p:set>
                                    <p:anim calcmode="lin" valueType="num">
                                      <p:cBhvr additive="repl">
                                        <p:cTn id="19" dur="500" fill="hold"/>
                                        <p:tgtEl>
                                          <p:spTgt spid="474"/>
                                        </p:tgtEl>
                                        <p:attrNameLst>
                                          <p:attrName>ppt_x</p:attrName>
                                        </p:attrNameLst>
                                      </p:cBhvr>
                                      <p:tavLst>
                                        <p:tav tm="0">
                                          <p:val>
                                            <p:strVal val="#ppt_x"/>
                                          </p:val>
                                        </p:tav>
                                        <p:tav tm="100000">
                                          <p:val>
                                            <p:strVal val="#ppt_x"/>
                                          </p:val>
                                        </p:tav>
                                      </p:tavLst>
                                    </p:anim>
                                    <p:anim calcmode="lin" valueType="num">
                                      <p:cBhvr additive="repl">
                                        <p:cTn id="20" dur="500" fill="hold"/>
                                        <p:tgtEl>
                                          <p:spTgt spid="47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5"/>
                                        </p:tgtEl>
                                        <p:attrNameLst>
                                          <p:attrName>style.visibility</p:attrName>
                                        </p:attrNameLst>
                                      </p:cBhvr>
                                      <p:to>
                                        <p:strVal val="visible"/>
                                      </p:to>
                                    </p:set>
                                    <p:anim calcmode="lin" valueType="num">
                                      <p:cBhvr additive="repl">
                                        <p:cTn id="23" dur="500" fill="hold"/>
                                        <p:tgtEl>
                                          <p:spTgt spid="475"/>
                                        </p:tgtEl>
                                        <p:attrNameLst>
                                          <p:attrName>ppt_x</p:attrName>
                                        </p:attrNameLst>
                                      </p:cBhvr>
                                      <p:tavLst>
                                        <p:tav tm="0">
                                          <p:val>
                                            <p:strVal val="#ppt_x"/>
                                          </p:val>
                                        </p:tav>
                                        <p:tav tm="100000">
                                          <p:val>
                                            <p:strVal val="#ppt_x"/>
                                          </p:val>
                                        </p:tav>
                                      </p:tavLst>
                                    </p:anim>
                                    <p:anim calcmode="lin" valueType="num">
                                      <p:cBhvr additive="repl">
                                        <p:cTn id="24" dur="500" fill="hold"/>
                                        <p:tgtEl>
                                          <p:spTgt spid="47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78"/>
                                        </p:tgtEl>
                                        <p:attrNameLst>
                                          <p:attrName>style.visibility</p:attrName>
                                        </p:attrNameLst>
                                      </p:cBhvr>
                                      <p:to>
                                        <p:strVal val="visible"/>
                                      </p:to>
                                    </p:set>
                                    <p:anim calcmode="lin" valueType="num">
                                      <p:cBhvr additive="repl">
                                        <p:cTn id="27" dur="500" fill="hold"/>
                                        <p:tgtEl>
                                          <p:spTgt spid="478"/>
                                        </p:tgtEl>
                                        <p:attrNameLst>
                                          <p:attrName>ppt_x</p:attrName>
                                        </p:attrNameLst>
                                      </p:cBhvr>
                                      <p:tavLst>
                                        <p:tav tm="0">
                                          <p:val>
                                            <p:strVal val="#ppt_x"/>
                                          </p:val>
                                        </p:tav>
                                        <p:tav tm="100000">
                                          <p:val>
                                            <p:strVal val="#ppt_x"/>
                                          </p:val>
                                        </p:tav>
                                      </p:tavLst>
                                    </p:anim>
                                    <p:anim calcmode="lin" valueType="num">
                                      <p:cBhvr additive="repl">
                                        <p:cTn id="28" dur="500" fill="hold"/>
                                        <p:tgtEl>
                                          <p:spTgt spid="47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6"/>
                                        </p:tgtEl>
                                        <p:attrNameLst>
                                          <p:attrName>style.visibility</p:attrName>
                                        </p:attrNameLst>
                                      </p:cBhvr>
                                      <p:to>
                                        <p:strVal val="visible"/>
                                      </p:to>
                                    </p:set>
                                    <p:anim calcmode="lin" valueType="num">
                                      <p:cBhvr additive="repl">
                                        <p:cTn id="31" dur="500" fill="hold"/>
                                        <p:tgtEl>
                                          <p:spTgt spid="476"/>
                                        </p:tgtEl>
                                        <p:attrNameLst>
                                          <p:attrName>ppt_x</p:attrName>
                                        </p:attrNameLst>
                                      </p:cBhvr>
                                      <p:tavLst>
                                        <p:tav tm="0">
                                          <p:val>
                                            <p:strVal val="#ppt_x"/>
                                          </p:val>
                                        </p:tav>
                                        <p:tav tm="100000">
                                          <p:val>
                                            <p:strVal val="#ppt_x"/>
                                          </p:val>
                                        </p:tav>
                                      </p:tavLst>
                                    </p:anim>
                                    <p:anim calcmode="lin" valueType="num">
                                      <p:cBhvr additive="repl">
                                        <p:cTn id="32" dur="500" fill="hold"/>
                                        <p:tgtEl>
                                          <p:spTgt spid="47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77"/>
                                        </p:tgtEl>
                                        <p:attrNameLst>
                                          <p:attrName>style.visibility</p:attrName>
                                        </p:attrNameLst>
                                      </p:cBhvr>
                                      <p:to>
                                        <p:strVal val="visible"/>
                                      </p:to>
                                    </p:set>
                                    <p:anim calcmode="lin" valueType="num">
                                      <p:cBhvr additive="repl">
                                        <p:cTn id="37" dur="500" fill="hold"/>
                                        <p:tgtEl>
                                          <p:spTgt spid="477"/>
                                        </p:tgtEl>
                                        <p:attrNameLst>
                                          <p:attrName>ppt_x</p:attrName>
                                        </p:attrNameLst>
                                      </p:cBhvr>
                                      <p:tavLst>
                                        <p:tav tm="0">
                                          <p:val>
                                            <p:strVal val="#ppt_x"/>
                                          </p:val>
                                        </p:tav>
                                        <p:tav tm="100000">
                                          <p:val>
                                            <p:strVal val="#ppt_x"/>
                                          </p:val>
                                        </p:tav>
                                      </p:tavLst>
                                    </p:anim>
                                    <p:anim calcmode="lin" valueType="num">
                                      <p:cBhvr additive="repl">
                                        <p:cTn id="38" dur="500" fill="hold"/>
                                        <p:tgtEl>
                                          <p:spTgt spid="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CustomShape 1"/>
          <p:cNvSpPr/>
          <p:nvPr/>
        </p:nvSpPr>
        <p:spPr>
          <a:xfrm>
            <a:off x="645120" y="891720"/>
            <a:ext cx="4050061"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Thus, for node parameters </a:t>
            </a:r>
            <a:r>
              <a:rPr lang="en-US" sz="2400" b="0" strike="noStrike" spc="-1" dirty="0">
                <a:solidFill>
                  <a:srgbClr val="000000"/>
                </a:solidFill>
                <a:latin typeface="Symbol"/>
              </a:rPr>
              <a:t>t</a:t>
            </a:r>
            <a:r>
              <a:rPr lang="en-US" sz="2400" b="0" strike="noStrike" spc="-1" dirty="0">
                <a:solidFill>
                  <a:srgbClr val="000000"/>
                </a:solidFill>
                <a:latin typeface="Times New Roman"/>
              </a:rPr>
              <a:t>:</a:t>
            </a:r>
            <a:endParaRPr lang="en-US" sz="2400" b="0" strike="noStrike" spc="-1" dirty="0">
              <a:latin typeface="Arial"/>
            </a:endParaRPr>
          </a:p>
        </p:txBody>
      </p:sp>
      <p:sp>
        <p:nvSpPr>
          <p:cNvPr id="480" name="CustomShape 2"/>
          <p:cNvSpPr/>
          <p:nvPr/>
        </p:nvSpPr>
        <p:spPr>
          <a:xfrm>
            <a:off x="643680" y="3386520"/>
            <a:ext cx="338616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For edge parameters </a:t>
            </a:r>
            <a:r>
              <a:rPr lang="en-US" sz="2400" b="0" strike="noStrike" spc="-1">
                <a:solidFill>
                  <a:srgbClr val="000000"/>
                </a:solidFill>
                <a:latin typeface="Symbol"/>
              </a:rPr>
              <a:t>w</a:t>
            </a:r>
            <a:r>
              <a:rPr lang="en-US" sz="2400" b="0" strike="noStrike" spc="-1">
                <a:solidFill>
                  <a:srgbClr val="000000"/>
                </a:solidFill>
                <a:latin typeface="Times New Roman"/>
              </a:rPr>
              <a:t>:</a:t>
            </a:r>
            <a:endParaRPr lang="en-US" sz="2400" b="0" strike="noStrike" spc="-1">
              <a:latin typeface="Arial"/>
            </a:endParaRPr>
          </a:p>
        </p:txBody>
      </p:sp>
      <p:sp>
        <p:nvSpPr>
          <p:cNvPr id="481" name="Line 3"/>
          <p:cNvSpPr/>
          <p:nvPr/>
        </p:nvSpPr>
        <p:spPr>
          <a:xfrm>
            <a:off x="4237200" y="4806000"/>
            <a:ext cx="360" cy="3369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482" name="Line 4"/>
          <p:cNvSpPr/>
          <p:nvPr/>
        </p:nvSpPr>
        <p:spPr>
          <a:xfrm flipH="1">
            <a:off x="1839960" y="5142960"/>
            <a:ext cx="239724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483" name="CustomShape 5"/>
          <p:cNvSpPr/>
          <p:nvPr/>
        </p:nvSpPr>
        <p:spPr>
          <a:xfrm flipV="1">
            <a:off x="1839960" y="4805640"/>
            <a:ext cx="360" cy="3366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84" name="CustomShape 6"/>
          <p:cNvSpPr/>
          <p:nvPr/>
        </p:nvSpPr>
        <p:spPr>
          <a:xfrm>
            <a:off x="1840320" y="5248440"/>
            <a:ext cx="2396880" cy="72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Times New Roman"/>
              </a:rPr>
              <a:t>A little extra notation for edges to show what nodes are associated with parameter </a:t>
            </a:r>
            <a:r>
              <a:rPr lang="en-US" sz="1400" b="0" i="1" strike="noStrike" spc="-1">
                <a:solidFill>
                  <a:srgbClr val="000000"/>
                </a:solidFill>
                <a:latin typeface="Times New Roman"/>
              </a:rPr>
              <a:t>k</a:t>
            </a:r>
            <a:r>
              <a:rPr lang="en-US" sz="1400" b="0" strike="noStrike" spc="-1">
                <a:solidFill>
                  <a:srgbClr val="000000"/>
                </a:solidFill>
                <a:latin typeface="Times New Roman"/>
              </a:rPr>
              <a:t> </a:t>
            </a:r>
            <a:endParaRPr lang="en-US" sz="1400" b="0" strike="noStrike" spc="-1">
              <a:latin typeface="Arial"/>
            </a:endParaRPr>
          </a:p>
        </p:txBody>
      </p:sp>
      <p:pic>
        <p:nvPicPr>
          <p:cNvPr id="485" name="Picture 1"/>
          <p:cNvPicPr/>
          <p:nvPr/>
        </p:nvPicPr>
        <p:blipFill>
          <a:blip r:embed="rId2"/>
          <a:stretch/>
        </p:blipFill>
        <p:spPr>
          <a:xfrm>
            <a:off x="1428480" y="4112640"/>
            <a:ext cx="7368120" cy="820080"/>
          </a:xfrm>
          <a:prstGeom prst="rect">
            <a:avLst/>
          </a:prstGeom>
          <a:ln>
            <a:noFill/>
          </a:ln>
        </p:spPr>
      </p:pic>
      <p:pic>
        <p:nvPicPr>
          <p:cNvPr id="486" name="Picture 7"/>
          <p:cNvPicPr/>
          <p:nvPr/>
        </p:nvPicPr>
        <p:blipFill>
          <a:blip r:embed="rId3"/>
          <a:stretch/>
        </p:blipFill>
        <p:spPr>
          <a:xfrm>
            <a:off x="1323000" y="1391400"/>
            <a:ext cx="5739480" cy="832680"/>
          </a:xfrm>
          <a:prstGeom prst="rect">
            <a:avLst/>
          </a:prstGeom>
          <a:ln>
            <a:noFill/>
          </a:ln>
        </p:spPr>
      </p:pic>
      <p:sp>
        <p:nvSpPr>
          <p:cNvPr id="487" name="Line 7"/>
          <p:cNvSpPr/>
          <p:nvPr/>
        </p:nvSpPr>
        <p:spPr>
          <a:xfrm>
            <a:off x="3711240" y="2034720"/>
            <a:ext cx="360" cy="3369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488" name="Line 8"/>
          <p:cNvSpPr/>
          <p:nvPr/>
        </p:nvSpPr>
        <p:spPr>
          <a:xfrm flipH="1">
            <a:off x="1684080" y="2371680"/>
            <a:ext cx="202716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489" name="CustomShape 9"/>
          <p:cNvSpPr/>
          <p:nvPr/>
        </p:nvSpPr>
        <p:spPr>
          <a:xfrm flipV="1">
            <a:off x="1684440" y="2034360"/>
            <a:ext cx="360" cy="3366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90" name="CustomShape 10"/>
          <p:cNvSpPr/>
          <p:nvPr/>
        </p:nvSpPr>
        <p:spPr>
          <a:xfrm>
            <a:off x="1499040" y="2397600"/>
            <a:ext cx="4810320" cy="72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Times New Roman"/>
              </a:rPr>
              <a:t>A little extra notation to indicate node </a:t>
            </a:r>
            <a:r>
              <a:rPr lang="en-US" sz="1400" b="0" i="1" strike="noStrike" spc="-1">
                <a:solidFill>
                  <a:srgbClr val="000000"/>
                </a:solidFill>
                <a:latin typeface="Times New Roman"/>
              </a:rPr>
              <a:t>i</a:t>
            </a:r>
            <a:r>
              <a:rPr lang="en-US" sz="1400" b="0" strike="noStrike" spc="-1">
                <a:solidFill>
                  <a:srgbClr val="000000"/>
                </a:solidFill>
                <a:latin typeface="Times New Roman"/>
              </a:rPr>
              <a:t> is associated with parameter </a:t>
            </a:r>
            <a:r>
              <a:rPr lang="en-US" sz="1400" b="0" i="1" strike="noStrike" spc="-1">
                <a:solidFill>
                  <a:srgbClr val="000000"/>
                </a:solidFill>
                <a:latin typeface="Times New Roman"/>
              </a:rPr>
              <a:t>k</a:t>
            </a:r>
            <a:r>
              <a:rPr lang="en-US" sz="1400" b="0" strike="noStrike" spc="-1">
                <a:solidFill>
                  <a:srgbClr val="000000"/>
                </a:solidFill>
                <a:latin typeface="Times New Roman"/>
              </a:rPr>
              <a:t>. Though </a:t>
            </a:r>
            <a:r>
              <a:rPr lang="en-US" sz="1400" b="0" i="1" strike="noStrike" spc="-1">
                <a:solidFill>
                  <a:srgbClr val="000000"/>
                </a:solidFill>
                <a:latin typeface="Times New Roman"/>
              </a:rPr>
              <a:t>i</a:t>
            </a:r>
            <a:r>
              <a:rPr lang="en-US" sz="1400" b="0" strike="noStrike" spc="-1">
                <a:solidFill>
                  <a:srgbClr val="000000"/>
                </a:solidFill>
                <a:latin typeface="Times New Roman"/>
              </a:rPr>
              <a:t> and </a:t>
            </a:r>
            <a:r>
              <a:rPr lang="en-US" sz="1400" b="0" i="1" strike="noStrike" spc="-1">
                <a:solidFill>
                  <a:srgbClr val="000000"/>
                </a:solidFill>
                <a:latin typeface="Times New Roman"/>
              </a:rPr>
              <a:t>k</a:t>
            </a:r>
            <a:r>
              <a:rPr lang="en-US" sz="1400" b="0" strike="noStrike" spc="-1">
                <a:solidFill>
                  <a:srgbClr val="000000"/>
                </a:solidFill>
                <a:latin typeface="Times New Roman"/>
              </a:rPr>
              <a:t> are often the same number, they can differ depending on the parameterization scheme.</a:t>
            </a:r>
            <a:endParaRPr lang="en-US" sz="1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 calcmode="lin" valueType="num">
                                      <p:cBhvr additive="repl">
                                        <p:cTn id="7" dur="500" fill="hold"/>
                                        <p:tgtEl>
                                          <p:spTgt spid="480"/>
                                        </p:tgtEl>
                                        <p:attrNameLst>
                                          <p:attrName>ppt_x</p:attrName>
                                        </p:attrNameLst>
                                      </p:cBhvr>
                                      <p:tavLst>
                                        <p:tav tm="0">
                                          <p:val>
                                            <p:strVal val="#ppt_x"/>
                                          </p:val>
                                        </p:tav>
                                        <p:tav tm="100000">
                                          <p:val>
                                            <p:strVal val="#ppt_x"/>
                                          </p:val>
                                        </p:tav>
                                      </p:tavLst>
                                    </p:anim>
                                    <p:anim calcmode="lin" valueType="num">
                                      <p:cBhvr additive="repl">
                                        <p:cTn id="8" dur="500" fill="hold"/>
                                        <p:tgtEl>
                                          <p:spTgt spid="48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85"/>
                                        </p:tgtEl>
                                        <p:attrNameLst>
                                          <p:attrName>style.visibility</p:attrName>
                                        </p:attrNameLst>
                                      </p:cBhvr>
                                      <p:to>
                                        <p:strVal val="visible"/>
                                      </p:to>
                                    </p:set>
                                    <p:anim calcmode="lin" valueType="num">
                                      <p:cBhvr additive="repl">
                                        <p:cTn id="11" dur="500" fill="hold"/>
                                        <p:tgtEl>
                                          <p:spTgt spid="485"/>
                                        </p:tgtEl>
                                        <p:attrNameLst>
                                          <p:attrName>ppt_x</p:attrName>
                                        </p:attrNameLst>
                                      </p:cBhvr>
                                      <p:tavLst>
                                        <p:tav tm="0">
                                          <p:val>
                                            <p:strVal val="#ppt_x"/>
                                          </p:val>
                                        </p:tav>
                                        <p:tav tm="100000">
                                          <p:val>
                                            <p:strVal val="#ppt_x"/>
                                          </p:val>
                                        </p:tav>
                                      </p:tavLst>
                                    </p:anim>
                                    <p:anim calcmode="lin" valueType="num">
                                      <p:cBhvr additive="repl">
                                        <p:cTn id="12" dur="500" fill="hold"/>
                                        <p:tgtEl>
                                          <p:spTgt spid="48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81"/>
                                        </p:tgtEl>
                                        <p:attrNameLst>
                                          <p:attrName>style.visibility</p:attrName>
                                        </p:attrNameLst>
                                      </p:cBhvr>
                                      <p:to>
                                        <p:strVal val="visible"/>
                                      </p:to>
                                    </p:set>
                                    <p:anim calcmode="lin" valueType="num">
                                      <p:cBhvr additive="repl">
                                        <p:cTn id="16" dur="500" fill="hold"/>
                                        <p:tgtEl>
                                          <p:spTgt spid="481"/>
                                        </p:tgtEl>
                                        <p:attrNameLst>
                                          <p:attrName>ppt_x</p:attrName>
                                        </p:attrNameLst>
                                      </p:cBhvr>
                                      <p:tavLst>
                                        <p:tav tm="0">
                                          <p:val>
                                            <p:strVal val="#ppt_x"/>
                                          </p:val>
                                        </p:tav>
                                        <p:tav tm="100000">
                                          <p:val>
                                            <p:strVal val="#ppt_x"/>
                                          </p:val>
                                        </p:tav>
                                      </p:tavLst>
                                    </p:anim>
                                    <p:anim calcmode="lin" valueType="num">
                                      <p:cBhvr additive="repl">
                                        <p:cTn id="17" dur="500" fill="hold"/>
                                        <p:tgtEl>
                                          <p:spTgt spid="48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82"/>
                                        </p:tgtEl>
                                        <p:attrNameLst>
                                          <p:attrName>style.visibility</p:attrName>
                                        </p:attrNameLst>
                                      </p:cBhvr>
                                      <p:to>
                                        <p:strVal val="visible"/>
                                      </p:to>
                                    </p:set>
                                    <p:anim calcmode="lin" valueType="num">
                                      <p:cBhvr additive="repl">
                                        <p:cTn id="20" dur="500" fill="hold"/>
                                        <p:tgtEl>
                                          <p:spTgt spid="482"/>
                                        </p:tgtEl>
                                        <p:attrNameLst>
                                          <p:attrName>ppt_x</p:attrName>
                                        </p:attrNameLst>
                                      </p:cBhvr>
                                      <p:tavLst>
                                        <p:tav tm="0">
                                          <p:val>
                                            <p:strVal val="#ppt_x"/>
                                          </p:val>
                                        </p:tav>
                                        <p:tav tm="100000">
                                          <p:val>
                                            <p:strVal val="#ppt_x"/>
                                          </p:val>
                                        </p:tav>
                                      </p:tavLst>
                                    </p:anim>
                                    <p:anim calcmode="lin" valueType="num">
                                      <p:cBhvr additive="repl">
                                        <p:cTn id="21" dur="500" fill="hold"/>
                                        <p:tgtEl>
                                          <p:spTgt spid="48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83"/>
                                        </p:tgtEl>
                                        <p:attrNameLst>
                                          <p:attrName>style.visibility</p:attrName>
                                        </p:attrNameLst>
                                      </p:cBhvr>
                                      <p:to>
                                        <p:strVal val="visible"/>
                                      </p:to>
                                    </p:set>
                                    <p:anim calcmode="lin" valueType="num">
                                      <p:cBhvr additive="repl">
                                        <p:cTn id="24" dur="500" fill="hold"/>
                                        <p:tgtEl>
                                          <p:spTgt spid="483"/>
                                        </p:tgtEl>
                                        <p:attrNameLst>
                                          <p:attrName>ppt_x</p:attrName>
                                        </p:attrNameLst>
                                      </p:cBhvr>
                                      <p:tavLst>
                                        <p:tav tm="0">
                                          <p:val>
                                            <p:strVal val="#ppt_x"/>
                                          </p:val>
                                        </p:tav>
                                        <p:tav tm="100000">
                                          <p:val>
                                            <p:strVal val="#ppt_x"/>
                                          </p:val>
                                        </p:tav>
                                      </p:tavLst>
                                    </p:anim>
                                    <p:anim calcmode="lin" valueType="num">
                                      <p:cBhvr additive="repl">
                                        <p:cTn id="25" dur="500" fill="hold"/>
                                        <p:tgtEl>
                                          <p:spTgt spid="48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84"/>
                                        </p:tgtEl>
                                        <p:attrNameLst>
                                          <p:attrName>style.visibility</p:attrName>
                                        </p:attrNameLst>
                                      </p:cBhvr>
                                      <p:to>
                                        <p:strVal val="visible"/>
                                      </p:to>
                                    </p:set>
                                    <p:anim calcmode="lin" valueType="num">
                                      <p:cBhvr additive="repl">
                                        <p:cTn id="28" dur="500" fill="hold"/>
                                        <p:tgtEl>
                                          <p:spTgt spid="484"/>
                                        </p:tgtEl>
                                        <p:attrNameLst>
                                          <p:attrName>ppt_x</p:attrName>
                                        </p:attrNameLst>
                                      </p:cBhvr>
                                      <p:tavLst>
                                        <p:tav tm="0">
                                          <p:val>
                                            <p:strVal val="#ppt_x"/>
                                          </p:val>
                                        </p:tav>
                                        <p:tav tm="100000">
                                          <p:val>
                                            <p:strVal val="#ppt_x"/>
                                          </p:val>
                                        </p:tav>
                                      </p:tavLst>
                                    </p:anim>
                                    <p:anim calcmode="lin" valueType="num">
                                      <p:cBhvr additive="repl">
                                        <p:cTn id="29" dur="500" fill="hold"/>
                                        <p:tgtEl>
                                          <p:spTgt spid="48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487"/>
                                        </p:tgtEl>
                                        <p:attrNameLst>
                                          <p:attrName>style.visibility</p:attrName>
                                        </p:attrNameLst>
                                      </p:cBhvr>
                                      <p:to>
                                        <p:strVal val="visible"/>
                                      </p:to>
                                    </p:set>
                                    <p:anim calcmode="lin" valueType="num">
                                      <p:cBhvr additive="repl">
                                        <p:cTn id="33" dur="500" fill="hold"/>
                                        <p:tgtEl>
                                          <p:spTgt spid="487"/>
                                        </p:tgtEl>
                                        <p:attrNameLst>
                                          <p:attrName>ppt_x</p:attrName>
                                        </p:attrNameLst>
                                      </p:cBhvr>
                                      <p:tavLst>
                                        <p:tav tm="0">
                                          <p:val>
                                            <p:strVal val="#ppt_x"/>
                                          </p:val>
                                        </p:tav>
                                        <p:tav tm="100000">
                                          <p:val>
                                            <p:strVal val="#ppt_x"/>
                                          </p:val>
                                        </p:tav>
                                      </p:tavLst>
                                    </p:anim>
                                    <p:anim calcmode="lin" valueType="num">
                                      <p:cBhvr additive="repl">
                                        <p:cTn id="34" dur="500" fill="hold"/>
                                        <p:tgtEl>
                                          <p:spTgt spid="48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88"/>
                                        </p:tgtEl>
                                        <p:attrNameLst>
                                          <p:attrName>style.visibility</p:attrName>
                                        </p:attrNameLst>
                                      </p:cBhvr>
                                      <p:to>
                                        <p:strVal val="visible"/>
                                      </p:to>
                                    </p:set>
                                    <p:anim calcmode="lin" valueType="num">
                                      <p:cBhvr additive="repl">
                                        <p:cTn id="37" dur="500" fill="hold"/>
                                        <p:tgtEl>
                                          <p:spTgt spid="488"/>
                                        </p:tgtEl>
                                        <p:attrNameLst>
                                          <p:attrName>ppt_x</p:attrName>
                                        </p:attrNameLst>
                                      </p:cBhvr>
                                      <p:tavLst>
                                        <p:tav tm="0">
                                          <p:val>
                                            <p:strVal val="#ppt_x"/>
                                          </p:val>
                                        </p:tav>
                                        <p:tav tm="100000">
                                          <p:val>
                                            <p:strVal val="#ppt_x"/>
                                          </p:val>
                                        </p:tav>
                                      </p:tavLst>
                                    </p:anim>
                                    <p:anim calcmode="lin" valueType="num">
                                      <p:cBhvr additive="repl">
                                        <p:cTn id="38" dur="500" fill="hold"/>
                                        <p:tgtEl>
                                          <p:spTgt spid="48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89"/>
                                        </p:tgtEl>
                                        <p:attrNameLst>
                                          <p:attrName>style.visibility</p:attrName>
                                        </p:attrNameLst>
                                      </p:cBhvr>
                                      <p:to>
                                        <p:strVal val="visible"/>
                                      </p:to>
                                    </p:set>
                                    <p:anim calcmode="lin" valueType="num">
                                      <p:cBhvr additive="repl">
                                        <p:cTn id="41" dur="500" fill="hold"/>
                                        <p:tgtEl>
                                          <p:spTgt spid="489"/>
                                        </p:tgtEl>
                                        <p:attrNameLst>
                                          <p:attrName>ppt_x</p:attrName>
                                        </p:attrNameLst>
                                      </p:cBhvr>
                                      <p:tavLst>
                                        <p:tav tm="0">
                                          <p:val>
                                            <p:strVal val="#ppt_x"/>
                                          </p:val>
                                        </p:tav>
                                        <p:tav tm="100000">
                                          <p:val>
                                            <p:strVal val="#ppt_x"/>
                                          </p:val>
                                        </p:tav>
                                      </p:tavLst>
                                    </p:anim>
                                    <p:anim calcmode="lin" valueType="num">
                                      <p:cBhvr additive="repl">
                                        <p:cTn id="42" dur="500" fill="hold"/>
                                        <p:tgtEl>
                                          <p:spTgt spid="48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90"/>
                                        </p:tgtEl>
                                        <p:attrNameLst>
                                          <p:attrName>style.visibility</p:attrName>
                                        </p:attrNameLst>
                                      </p:cBhvr>
                                      <p:to>
                                        <p:strVal val="visible"/>
                                      </p:to>
                                    </p:set>
                                    <p:anim calcmode="lin" valueType="num">
                                      <p:cBhvr additive="repl">
                                        <p:cTn id="45" dur="500" fill="hold"/>
                                        <p:tgtEl>
                                          <p:spTgt spid="490"/>
                                        </p:tgtEl>
                                        <p:attrNameLst>
                                          <p:attrName>ppt_x</p:attrName>
                                        </p:attrNameLst>
                                      </p:cBhvr>
                                      <p:tavLst>
                                        <p:tav tm="0">
                                          <p:val>
                                            <p:strVal val="#ppt_x"/>
                                          </p:val>
                                        </p:tav>
                                        <p:tav tm="100000">
                                          <p:val>
                                            <p:strVal val="#ppt_x"/>
                                          </p:val>
                                        </p:tav>
                                      </p:tavLst>
                                    </p:anim>
                                    <p:anim calcmode="lin" valueType="num">
                                      <p:cBhvr additive="repl">
                                        <p:cTn id="46" dur="500" fill="hold"/>
                                        <p:tgtEl>
                                          <p:spTgt spid="4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CustomShape 1"/>
          <p:cNvSpPr/>
          <p:nvPr/>
        </p:nvSpPr>
        <p:spPr>
          <a:xfrm>
            <a:off x="198000" y="1163160"/>
            <a:ext cx="871740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It’s a bit confusing (for me at least…) to convert between parameter and node/edge indices.</a:t>
            </a:r>
            <a:endParaRPr lang="en-US" sz="2400" b="0" strike="noStrike" spc="-1">
              <a:latin typeface="Arial"/>
            </a:endParaRPr>
          </a:p>
        </p:txBody>
      </p:sp>
      <p:sp>
        <p:nvSpPr>
          <p:cNvPr id="492" name="CustomShape 2"/>
          <p:cNvSpPr/>
          <p:nvPr/>
        </p:nvSpPr>
        <p:spPr>
          <a:xfrm>
            <a:off x="864720" y="2179440"/>
            <a:ext cx="7222320" cy="210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The “easiest” way I can think of is to exploit the UGM/CRF data structures which must be set up to index the parameterization scheme chosen. They are the </a:t>
            </a:r>
            <a:r>
              <a:rPr lang="en-US" sz="2200" b="1" strike="noStrike" spc="-1">
                <a:solidFill>
                  <a:srgbClr val="000000"/>
                </a:solidFill>
                <a:latin typeface="Times New Roman"/>
              </a:rPr>
              <a:t>parameter index matrices</a:t>
            </a:r>
            <a:endParaRPr lang="en-US" sz="2200" b="0" strike="noStrike" spc="-1">
              <a:latin typeface="Arial"/>
            </a:endParaRPr>
          </a:p>
          <a:p>
            <a:pPr marL="800280" lvl="1" indent="-342720">
              <a:lnSpc>
                <a:spcPct val="100000"/>
              </a:lnSpc>
              <a:buClr>
                <a:srgbClr val="000000"/>
              </a:buClr>
              <a:buFont typeface="Arial"/>
              <a:buChar char="•"/>
            </a:pPr>
            <a:r>
              <a:rPr lang="en-US" sz="2200" b="0" strike="noStrike" spc="-1">
                <a:solidFill>
                  <a:srgbClr val="000000"/>
                </a:solidFill>
                <a:latin typeface="Times New Roman"/>
              </a:rPr>
              <a:t>In UGM these are called nodeMap and edgeMap</a:t>
            </a:r>
            <a:endParaRPr lang="en-US" sz="2200" b="0" strike="noStrike" spc="-1">
              <a:latin typeface="Arial"/>
            </a:endParaRPr>
          </a:p>
          <a:p>
            <a:pPr marL="800280" lvl="1" indent="-342720">
              <a:lnSpc>
                <a:spcPct val="100000"/>
              </a:lnSpc>
              <a:buClr>
                <a:srgbClr val="000000"/>
              </a:buClr>
              <a:buFont typeface="Arial"/>
              <a:buChar char="•"/>
            </a:pPr>
            <a:r>
              <a:rPr lang="en-US" sz="2200" b="0" strike="noStrike" spc="-1">
                <a:solidFill>
                  <a:srgbClr val="000000"/>
                </a:solidFill>
                <a:latin typeface="Times New Roman"/>
              </a:rPr>
              <a:t>In CRF these are called node.par and edge.par</a:t>
            </a:r>
            <a:endParaRPr lang="en-US" sz="2200" b="0" strike="noStrike" spc="-1">
              <a:latin typeface="Arial"/>
            </a:endParaRPr>
          </a:p>
        </p:txBody>
      </p:sp>
      <p:sp>
        <p:nvSpPr>
          <p:cNvPr id="493" name="CustomShape 3"/>
          <p:cNvSpPr/>
          <p:nvPr/>
        </p:nvSpPr>
        <p:spPr>
          <a:xfrm>
            <a:off x="1507320" y="198360"/>
            <a:ext cx="6208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dirty="0">
                <a:solidFill>
                  <a:srgbClr val="000000"/>
                </a:solidFill>
                <a:latin typeface="Times New Roman"/>
              </a:rPr>
              <a:t>Aside: Parameter Index Matrices</a:t>
            </a:r>
            <a:endParaRPr lang="en-US" sz="36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Shape 1"/>
          <p:cNvSpPr txBox="1"/>
          <p:nvPr/>
        </p:nvSpPr>
        <p:spPr>
          <a:xfrm>
            <a:off x="457200" y="765000"/>
            <a:ext cx="7619760" cy="809640"/>
          </a:xfrm>
          <a:prstGeom prst="rect">
            <a:avLst/>
          </a:prstGeom>
          <a:noFill/>
          <a:ln>
            <a:noFill/>
          </a:ln>
        </p:spPr>
        <p:txBody>
          <a:bodyPr>
            <a:normAutofit lnSpcReduction="10000"/>
          </a:bodyPr>
          <a:lstStyle/>
          <a:p>
            <a:pPr marL="343080" indent="-342720">
              <a:lnSpc>
                <a:spcPct val="100000"/>
              </a:lnSpc>
              <a:spcBef>
                <a:spcPts val="479"/>
              </a:spcBef>
              <a:buClr>
                <a:srgbClr val="000000"/>
              </a:buClr>
              <a:buFont typeface="Arial"/>
              <a:buChar char="•"/>
            </a:pPr>
            <a:r>
              <a:rPr lang="en-US" sz="2400" b="0" strike="noStrike" spc="-1" dirty="0">
                <a:solidFill>
                  <a:srgbClr val="000000"/>
                </a:solidFill>
                <a:latin typeface="Times New Roman"/>
              </a:rPr>
              <a:t>For some joint probability distribution over a set of variables*			        , </a:t>
            </a:r>
            <a:r>
              <a:rPr lang="en-US" sz="2400" b="0" strike="noStrike" spc="-1" dirty="0" err="1">
                <a:solidFill>
                  <a:srgbClr val="000000"/>
                </a:solidFill>
                <a:latin typeface="Times New Roman"/>
              </a:rPr>
              <a:t>Pr</a:t>
            </a:r>
            <a:r>
              <a:rPr lang="en-US" sz="2400" b="0" strike="noStrike" spc="-1" dirty="0">
                <a:solidFill>
                  <a:srgbClr val="000000"/>
                </a:solidFill>
                <a:latin typeface="Times New Roman"/>
              </a:rPr>
              <a:t>(</a:t>
            </a:r>
            <a:r>
              <a:rPr lang="en-US" sz="2400" b="1" strike="noStrike" spc="-1" dirty="0">
                <a:solidFill>
                  <a:srgbClr val="000000"/>
                </a:solidFill>
                <a:latin typeface="Times New Roman"/>
              </a:rPr>
              <a:t>X</a:t>
            </a:r>
            <a:r>
              <a:rPr lang="en-US" sz="2400" b="0" strike="noStrike" spc="-1" dirty="0">
                <a:solidFill>
                  <a:srgbClr val="000000"/>
                </a:solidFill>
                <a:latin typeface="Times New Roman"/>
              </a:rPr>
              <a:t>):</a:t>
            </a:r>
            <a:endParaRPr lang="en-US" sz="2400" b="0" strike="noStrike" spc="-1" dirty="0">
              <a:solidFill>
                <a:srgbClr val="000000"/>
              </a:solidFill>
              <a:latin typeface="Calibri"/>
            </a:endParaRPr>
          </a:p>
        </p:txBody>
      </p:sp>
      <p:pic>
        <p:nvPicPr>
          <p:cNvPr id="95" name="Picture 4"/>
          <p:cNvPicPr/>
          <p:nvPr/>
        </p:nvPicPr>
        <p:blipFill>
          <a:blip r:embed="rId2"/>
          <a:stretch/>
        </p:blipFill>
        <p:spPr>
          <a:xfrm>
            <a:off x="2253615" y="1154880"/>
            <a:ext cx="2597040" cy="333000"/>
          </a:xfrm>
          <a:prstGeom prst="rect">
            <a:avLst/>
          </a:prstGeom>
          <a:ln>
            <a:noFill/>
          </a:ln>
        </p:spPr>
      </p:pic>
      <p:sp>
        <p:nvSpPr>
          <p:cNvPr id="96" name="CustomShape 2"/>
          <p:cNvSpPr/>
          <p:nvPr/>
        </p:nvSpPr>
        <p:spPr>
          <a:xfrm>
            <a:off x="699480" y="1673568"/>
            <a:ext cx="8216640" cy="809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The </a:t>
            </a:r>
            <a:r>
              <a:rPr lang="en-US" sz="2200" b="1" i="1" u="sng" strike="noStrike" spc="-1" dirty="0">
                <a:solidFill>
                  <a:srgbClr val="000000"/>
                </a:solidFill>
                <a:latin typeface="Times New Roman"/>
              </a:rPr>
              <a:t>dependencies</a:t>
            </a:r>
            <a:r>
              <a:rPr lang="en-US" sz="2200" b="0" strike="noStrike" spc="-1" dirty="0">
                <a:solidFill>
                  <a:srgbClr val="000000"/>
                </a:solidFill>
                <a:latin typeface="Times New Roman"/>
              </a:rPr>
              <a:t> between the </a:t>
            </a:r>
            <a:r>
              <a:rPr lang="en-US" sz="2200" b="0" i="1" strike="noStrike" spc="-1" dirty="0">
                <a:solidFill>
                  <a:srgbClr val="000000"/>
                </a:solidFill>
                <a:latin typeface="Times New Roman"/>
              </a:rPr>
              <a:t>X</a:t>
            </a:r>
            <a:r>
              <a:rPr lang="en-US" sz="2200" b="0" i="1" strike="noStrike" spc="-1" baseline="-25000" dirty="0">
                <a:solidFill>
                  <a:srgbClr val="000000"/>
                </a:solidFill>
                <a:latin typeface="Times New Roman"/>
              </a:rPr>
              <a:t>i</a:t>
            </a:r>
            <a:r>
              <a:rPr lang="en-US" sz="2200" b="0" strike="noStrike" spc="-1" dirty="0">
                <a:solidFill>
                  <a:srgbClr val="000000"/>
                </a:solidFill>
                <a:latin typeface="Times New Roman"/>
              </a:rPr>
              <a:t> can be represented as a graph. </a:t>
            </a:r>
          </a:p>
          <a:p>
            <a:pPr marL="800280" lvl="1" indent="-342720">
              <a:spcBef>
                <a:spcPts val="439"/>
              </a:spcBef>
              <a:buClr>
                <a:srgbClr val="000000"/>
              </a:buClr>
              <a:buFont typeface="Arial"/>
              <a:buChar char="•"/>
            </a:pPr>
            <a:r>
              <a:rPr lang="en-US" sz="2000" b="0" strike="noStrike" spc="-1" dirty="0">
                <a:solidFill>
                  <a:srgbClr val="000000"/>
                </a:solidFill>
                <a:latin typeface="Times New Roman"/>
              </a:rPr>
              <a:t>An example for a 5-variable distribution </a:t>
            </a:r>
            <a:r>
              <a:rPr lang="en-US" sz="2000" b="0" strike="noStrike" spc="-1" dirty="0" err="1">
                <a:solidFill>
                  <a:srgbClr val="000000"/>
                </a:solidFill>
                <a:latin typeface="Times New Roman"/>
              </a:rPr>
              <a:t>Pr</a:t>
            </a:r>
            <a:r>
              <a:rPr lang="en-US" sz="2000" b="0" strike="noStrike" spc="-1" dirty="0">
                <a:solidFill>
                  <a:srgbClr val="000000"/>
                </a:solidFill>
                <a:latin typeface="Times New Roman"/>
              </a:rPr>
              <a:t>(</a:t>
            </a:r>
            <a:r>
              <a:rPr lang="en-US" sz="2000" b="0" i="1" strike="noStrike" spc="-1" dirty="0">
                <a:solidFill>
                  <a:srgbClr val="000000"/>
                </a:solidFill>
                <a:latin typeface="Times New Roman"/>
              </a:rPr>
              <a:t>A</a:t>
            </a:r>
            <a:r>
              <a:rPr lang="en-US" sz="2000" b="0" strike="noStrike" spc="-1" dirty="0">
                <a:solidFill>
                  <a:srgbClr val="000000"/>
                </a:solidFill>
                <a:latin typeface="Times New Roman"/>
              </a:rPr>
              <a:t>,</a:t>
            </a:r>
            <a:r>
              <a:rPr lang="en-US" sz="2000" b="0" i="1" strike="noStrike" spc="-1" dirty="0">
                <a:solidFill>
                  <a:srgbClr val="000000"/>
                </a:solidFill>
                <a:latin typeface="Times New Roman"/>
              </a:rPr>
              <a:t>B</a:t>
            </a:r>
            <a:r>
              <a:rPr lang="en-US" sz="2000" b="0" strike="noStrike" spc="-1" dirty="0">
                <a:solidFill>
                  <a:srgbClr val="000000"/>
                </a:solidFill>
                <a:latin typeface="Times New Roman"/>
              </a:rPr>
              <a:t>,</a:t>
            </a:r>
            <a:r>
              <a:rPr lang="en-US" sz="2000" b="0" i="1" strike="noStrike" spc="-1" dirty="0">
                <a:solidFill>
                  <a:srgbClr val="000000"/>
                </a:solidFill>
                <a:latin typeface="Times New Roman"/>
              </a:rPr>
              <a:t>C</a:t>
            </a:r>
            <a:r>
              <a:rPr lang="en-US" sz="2000" b="0" strike="noStrike" spc="-1" dirty="0">
                <a:solidFill>
                  <a:srgbClr val="000000"/>
                </a:solidFill>
                <a:latin typeface="Times New Roman"/>
              </a:rPr>
              <a:t>,</a:t>
            </a:r>
            <a:r>
              <a:rPr lang="en-US" sz="2000" b="0" i="1" strike="noStrike" spc="-1" dirty="0">
                <a:solidFill>
                  <a:srgbClr val="000000"/>
                </a:solidFill>
                <a:latin typeface="Times New Roman"/>
              </a:rPr>
              <a:t>D</a:t>
            </a:r>
            <a:r>
              <a:rPr lang="en-US" sz="2000" b="0" strike="noStrike" spc="-1" dirty="0">
                <a:solidFill>
                  <a:srgbClr val="000000"/>
                </a:solidFill>
                <a:latin typeface="Times New Roman"/>
              </a:rPr>
              <a:t>,</a:t>
            </a:r>
            <a:r>
              <a:rPr lang="en-US" sz="2000" b="0" i="1" strike="noStrike" spc="-1" dirty="0">
                <a:solidFill>
                  <a:srgbClr val="000000"/>
                </a:solidFill>
                <a:latin typeface="Times New Roman"/>
              </a:rPr>
              <a:t>E</a:t>
            </a:r>
            <a:r>
              <a:rPr lang="en-US" sz="2000" b="0" strike="noStrike" spc="-1" dirty="0">
                <a:solidFill>
                  <a:srgbClr val="000000"/>
                </a:solidFill>
                <a:latin typeface="Times New Roman"/>
              </a:rPr>
              <a:t>)</a:t>
            </a:r>
            <a:endParaRPr lang="en-US" sz="2000" b="0" strike="noStrike" spc="-1" dirty="0">
              <a:latin typeface="Arial"/>
            </a:endParaRPr>
          </a:p>
        </p:txBody>
      </p:sp>
      <p:sp>
        <p:nvSpPr>
          <p:cNvPr id="99" name="CustomShape 5"/>
          <p:cNvSpPr/>
          <p:nvPr/>
        </p:nvSpPr>
        <p:spPr>
          <a:xfrm rot="2153579">
            <a:off x="3565930" y="2492643"/>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00" name="CustomShape 6"/>
          <p:cNvSpPr/>
          <p:nvPr/>
        </p:nvSpPr>
        <p:spPr>
          <a:xfrm rot="21596190">
            <a:off x="3671923" y="2384899"/>
            <a:ext cx="651310" cy="101420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6000" b="0" i="1" strike="noStrike" spc="-1" dirty="0">
                <a:solidFill>
                  <a:srgbClr val="000000"/>
                </a:solidFill>
                <a:latin typeface="Times New Roman"/>
              </a:rPr>
              <a:t>A</a:t>
            </a:r>
            <a:endParaRPr lang="en-US" sz="6000" b="0" strike="noStrike" spc="-1" dirty="0">
              <a:latin typeface="Arial"/>
            </a:endParaRPr>
          </a:p>
        </p:txBody>
      </p:sp>
      <p:sp>
        <p:nvSpPr>
          <p:cNvPr id="102" name="CustomShape 8"/>
          <p:cNvSpPr/>
          <p:nvPr/>
        </p:nvSpPr>
        <p:spPr>
          <a:xfrm rot="2153579">
            <a:off x="5130499" y="3611578"/>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03" name="CustomShape 9"/>
          <p:cNvSpPr/>
          <p:nvPr/>
        </p:nvSpPr>
        <p:spPr>
          <a:xfrm rot="21596190">
            <a:off x="5274568" y="3558453"/>
            <a:ext cx="645840" cy="100476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6000" b="0" i="1" strike="noStrike" spc="-1">
                <a:solidFill>
                  <a:srgbClr val="000000"/>
                </a:solidFill>
                <a:latin typeface="Times New Roman"/>
              </a:rPr>
              <a:t>B</a:t>
            </a:r>
            <a:endParaRPr lang="en-US" sz="6000" b="0" strike="noStrike" spc="-1">
              <a:latin typeface="Arial"/>
            </a:endParaRPr>
          </a:p>
        </p:txBody>
      </p:sp>
      <p:sp>
        <p:nvSpPr>
          <p:cNvPr id="104" name="CustomShape 10"/>
          <p:cNvSpPr/>
          <p:nvPr/>
        </p:nvSpPr>
        <p:spPr>
          <a:xfrm rot="2153579">
            <a:off x="4305207" y="3507452"/>
            <a:ext cx="1036440" cy="36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06" name="CustomShape 12"/>
          <p:cNvSpPr/>
          <p:nvPr/>
        </p:nvSpPr>
        <p:spPr>
          <a:xfrm rot="2153579">
            <a:off x="2120401" y="3489793"/>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07" name="CustomShape 13"/>
          <p:cNvSpPr/>
          <p:nvPr/>
        </p:nvSpPr>
        <p:spPr>
          <a:xfrm rot="21596190">
            <a:off x="2209736" y="3425721"/>
            <a:ext cx="645840" cy="100476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6000" b="0" i="1" strike="noStrike" spc="-1">
                <a:solidFill>
                  <a:srgbClr val="000000"/>
                </a:solidFill>
                <a:latin typeface="Times New Roman"/>
              </a:rPr>
              <a:t>E</a:t>
            </a:r>
            <a:endParaRPr lang="en-US" sz="6000" b="0" strike="noStrike" spc="-1">
              <a:latin typeface="Arial"/>
            </a:endParaRPr>
          </a:p>
        </p:txBody>
      </p:sp>
      <p:sp>
        <p:nvSpPr>
          <p:cNvPr id="109" name="CustomShape 15"/>
          <p:cNvSpPr/>
          <p:nvPr/>
        </p:nvSpPr>
        <p:spPr>
          <a:xfrm rot="2153579">
            <a:off x="4671671" y="5323242"/>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10" name="CustomShape 16"/>
          <p:cNvSpPr/>
          <p:nvPr/>
        </p:nvSpPr>
        <p:spPr>
          <a:xfrm rot="21596190">
            <a:off x="4749465" y="5285344"/>
            <a:ext cx="688680" cy="100476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6000" b="0" i="1" strike="noStrike" spc="-1" dirty="0">
                <a:solidFill>
                  <a:srgbClr val="000000"/>
                </a:solidFill>
                <a:latin typeface="Times New Roman"/>
              </a:rPr>
              <a:t>C</a:t>
            </a:r>
            <a:endParaRPr lang="en-US" sz="6000" b="0" strike="noStrike" spc="-1" dirty="0">
              <a:latin typeface="Arial"/>
            </a:endParaRPr>
          </a:p>
        </p:txBody>
      </p:sp>
      <p:sp>
        <p:nvSpPr>
          <p:cNvPr id="112" name="CustomShape 18"/>
          <p:cNvSpPr/>
          <p:nvPr/>
        </p:nvSpPr>
        <p:spPr>
          <a:xfrm rot="2153579">
            <a:off x="2672564" y="5427397"/>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13" name="CustomShape 19"/>
          <p:cNvSpPr/>
          <p:nvPr/>
        </p:nvSpPr>
        <p:spPr>
          <a:xfrm rot="21596190">
            <a:off x="2745322" y="5335780"/>
            <a:ext cx="731160" cy="100476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6000" b="0" i="1" strike="noStrike" spc="-1" dirty="0">
                <a:solidFill>
                  <a:srgbClr val="000000"/>
                </a:solidFill>
                <a:latin typeface="Times New Roman"/>
              </a:rPr>
              <a:t>D</a:t>
            </a:r>
            <a:endParaRPr lang="en-US" sz="6000" b="0" strike="noStrike" spc="-1" dirty="0">
              <a:latin typeface="Arial"/>
            </a:endParaRPr>
          </a:p>
        </p:txBody>
      </p:sp>
      <p:sp>
        <p:nvSpPr>
          <p:cNvPr id="114" name="CustomShape 20"/>
          <p:cNvSpPr/>
          <p:nvPr/>
        </p:nvSpPr>
        <p:spPr>
          <a:xfrm rot="2153579" flipV="1">
            <a:off x="3136060" y="3073028"/>
            <a:ext cx="327600" cy="75132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5" name="CustomShape 21"/>
          <p:cNvSpPr>
            <a:spLocks noChangeAspect="1"/>
          </p:cNvSpPr>
          <p:nvPr/>
        </p:nvSpPr>
        <p:spPr>
          <a:xfrm rot="2153579" flipH="1" flipV="1">
            <a:off x="5349154" y="4558757"/>
            <a:ext cx="365760" cy="838836"/>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6" name="CustomShape 22"/>
          <p:cNvSpPr/>
          <p:nvPr/>
        </p:nvSpPr>
        <p:spPr>
          <a:xfrm rot="2153579">
            <a:off x="2045701" y="4585512"/>
            <a:ext cx="1044720" cy="79632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7" name="CustomShape 23"/>
          <p:cNvSpPr/>
          <p:nvPr/>
        </p:nvSpPr>
        <p:spPr>
          <a:xfrm rot="2153579" flipH="1">
            <a:off x="3674132" y="5497536"/>
            <a:ext cx="920845" cy="669323"/>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18" name="Line 24"/>
          <p:cNvSpPr/>
          <p:nvPr/>
        </p:nvSpPr>
        <p:spPr>
          <a:xfrm rot="2153579">
            <a:off x="3448796" y="3842605"/>
            <a:ext cx="1850040" cy="124560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19" name="Line 25"/>
          <p:cNvSpPr/>
          <p:nvPr/>
        </p:nvSpPr>
        <p:spPr>
          <a:xfrm rot="2153579" flipH="1">
            <a:off x="3128266" y="3638980"/>
            <a:ext cx="1918800" cy="127512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20" name="Line 26"/>
          <p:cNvSpPr/>
          <p:nvPr/>
        </p:nvSpPr>
        <p:spPr>
          <a:xfrm rot="2153579">
            <a:off x="3318908" y="3444791"/>
            <a:ext cx="751680" cy="204444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21" name="Line 27"/>
          <p:cNvSpPr/>
          <p:nvPr/>
        </p:nvSpPr>
        <p:spPr>
          <a:xfrm rot="2153579" flipH="1">
            <a:off x="3924197" y="3896772"/>
            <a:ext cx="790200" cy="204444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122" name="CustomShape 28"/>
          <p:cNvSpPr/>
          <p:nvPr/>
        </p:nvSpPr>
        <p:spPr>
          <a:xfrm>
            <a:off x="6289920" y="3100320"/>
            <a:ext cx="2719080" cy="14758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Times New Roman"/>
              </a:rPr>
              <a:t>A 5-variable PMF with dependencies represented by an </a:t>
            </a:r>
            <a:r>
              <a:rPr lang="en-US" sz="1800" b="1" strike="noStrike" spc="-1" dirty="0">
                <a:solidFill>
                  <a:srgbClr val="000000"/>
                </a:solidFill>
                <a:latin typeface="Times New Roman"/>
              </a:rPr>
              <a:t>undirected graph </a:t>
            </a:r>
            <a:r>
              <a:rPr lang="en-US" sz="1800" b="0" strike="noStrike" spc="-1" dirty="0">
                <a:solidFill>
                  <a:srgbClr val="000000"/>
                </a:solidFill>
                <a:latin typeface="Times New Roman"/>
              </a:rPr>
              <a:t>(</a:t>
            </a:r>
            <a:r>
              <a:rPr lang="en-US" sz="1800" b="1" strike="noStrike" spc="-1" dirty="0">
                <a:solidFill>
                  <a:srgbClr val="000000"/>
                </a:solidFill>
                <a:latin typeface="Times New Roman"/>
              </a:rPr>
              <a:t>Markov Random Field </a:t>
            </a:r>
            <a:r>
              <a:rPr lang="en-US" sz="1800" strike="noStrike" spc="-1" dirty="0">
                <a:solidFill>
                  <a:srgbClr val="000000"/>
                </a:solidFill>
                <a:latin typeface="Times New Roman"/>
              </a:rPr>
              <a:t>or </a:t>
            </a:r>
            <a:r>
              <a:rPr lang="en-US" sz="1800" b="1" strike="noStrike" spc="-1" dirty="0">
                <a:solidFill>
                  <a:srgbClr val="000000"/>
                </a:solidFill>
                <a:latin typeface="Times New Roman"/>
              </a:rPr>
              <a:t>Markov Network</a:t>
            </a:r>
            <a:r>
              <a:rPr lang="en-US" sz="1800" b="0" strike="noStrike" spc="-1" dirty="0">
                <a:solidFill>
                  <a:srgbClr val="000000"/>
                </a:solidFill>
                <a:latin typeface="Times New Roman"/>
              </a:rPr>
              <a:t>)</a:t>
            </a:r>
            <a:endParaRPr lang="en-US" sz="1800" b="0" strike="noStrike" spc="-1" dirty="0">
              <a:latin typeface="Arial"/>
            </a:endParaRPr>
          </a:p>
        </p:txBody>
      </p:sp>
      <p:sp>
        <p:nvSpPr>
          <p:cNvPr id="3" name="TextBox 2">
            <a:extLst>
              <a:ext uri="{FF2B5EF4-FFF2-40B4-BE49-F238E27FC236}">
                <a16:creationId xmlns:a16="http://schemas.microsoft.com/office/drawing/2014/main" id="{DB1E5EA8-576F-A04D-9CC9-8C86985D956D}"/>
              </a:ext>
            </a:extLst>
          </p:cNvPr>
          <p:cNvSpPr txBox="1"/>
          <p:nvPr/>
        </p:nvSpPr>
        <p:spPr>
          <a:xfrm>
            <a:off x="101468" y="6263298"/>
            <a:ext cx="2701133"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*We’ll assume variables are discrete unless stated otherwise</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repl">
                                        <p:cTn id="7" dur="500" fill="hold"/>
                                        <p:tgtEl>
                                          <p:spTgt spid="96"/>
                                        </p:tgtEl>
                                        <p:attrNameLst>
                                          <p:attrName>ppt_x</p:attrName>
                                        </p:attrNameLst>
                                      </p:cBhvr>
                                      <p:tavLst>
                                        <p:tav tm="0">
                                          <p:val>
                                            <p:strVal val="#ppt_x"/>
                                          </p:val>
                                        </p:tav>
                                        <p:tav tm="100000">
                                          <p:val>
                                            <p:strVal val="#ppt_x"/>
                                          </p:val>
                                        </p:tav>
                                      </p:tavLst>
                                    </p:anim>
                                    <p:anim calcmode="lin" valueType="num">
                                      <p:cBhvr additive="repl">
                                        <p:cTn id="8" dur="500" fill="hold"/>
                                        <p:tgtEl>
                                          <p:spTgt spid="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2"/>
                                        </p:tgtEl>
                                        <p:attrNameLst>
                                          <p:attrName>style.visibility</p:attrName>
                                        </p:attrNameLst>
                                      </p:cBhvr>
                                      <p:to>
                                        <p:strVal val="visible"/>
                                      </p:to>
                                    </p:set>
                                    <p:anim calcmode="lin" valueType="num">
                                      <p:cBhvr additive="repl">
                                        <p:cTn id="12" dur="500" fill="hold"/>
                                        <p:tgtEl>
                                          <p:spTgt spid="122"/>
                                        </p:tgtEl>
                                        <p:attrNameLst>
                                          <p:attrName>ppt_x</p:attrName>
                                        </p:attrNameLst>
                                      </p:cBhvr>
                                      <p:tavLst>
                                        <p:tav tm="0">
                                          <p:val>
                                            <p:strVal val="#ppt_x"/>
                                          </p:val>
                                        </p:tav>
                                        <p:tav tm="100000">
                                          <p:val>
                                            <p:strVal val="#ppt_x"/>
                                          </p:val>
                                        </p:tav>
                                      </p:tavLst>
                                    </p:anim>
                                    <p:anim calcmode="lin" valueType="num">
                                      <p:cBhvr additive="repl">
                                        <p:cTn id="13"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CustomShape 1"/>
          <p:cNvSpPr/>
          <p:nvPr/>
        </p:nvSpPr>
        <p:spPr>
          <a:xfrm>
            <a:off x="198000" y="1097280"/>
            <a:ext cx="87174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We’ll stick with the CRF nomenclature for these things.</a:t>
            </a:r>
            <a:endParaRPr lang="en-US" sz="2400" b="0" strike="noStrike" spc="-1">
              <a:latin typeface="Arial"/>
            </a:endParaRPr>
          </a:p>
        </p:txBody>
      </p:sp>
      <p:sp>
        <p:nvSpPr>
          <p:cNvPr id="495" name="CustomShape 2"/>
          <p:cNvSpPr/>
          <p:nvPr/>
        </p:nvSpPr>
        <p:spPr>
          <a:xfrm>
            <a:off x="1507320" y="198360"/>
            <a:ext cx="6208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a:solidFill>
                  <a:srgbClr val="000000"/>
                </a:solidFill>
                <a:latin typeface="Times New Roman"/>
              </a:rPr>
              <a:t>Aside: Parameter Index Matrices</a:t>
            </a:r>
            <a:endParaRPr lang="en-US" sz="3600" b="0" strike="noStrike" spc="-1">
              <a:latin typeface="Arial"/>
            </a:endParaRPr>
          </a:p>
        </p:txBody>
      </p:sp>
      <p:sp>
        <p:nvSpPr>
          <p:cNvPr id="496" name="CustomShape 3"/>
          <p:cNvSpPr/>
          <p:nvPr/>
        </p:nvSpPr>
        <p:spPr>
          <a:xfrm>
            <a:off x="628200" y="1662840"/>
            <a:ext cx="7612560" cy="76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Let’s consider an example (weird) parameterization of the triangle model:</a:t>
            </a:r>
            <a:endParaRPr lang="en-US" sz="2200" b="0" strike="noStrike" spc="-1">
              <a:latin typeface="Arial"/>
            </a:endParaRPr>
          </a:p>
        </p:txBody>
      </p:sp>
      <p:grpSp>
        <p:nvGrpSpPr>
          <p:cNvPr id="497" name="Group 4"/>
          <p:cNvGrpSpPr/>
          <p:nvPr/>
        </p:nvGrpSpPr>
        <p:grpSpPr>
          <a:xfrm>
            <a:off x="3693240" y="2835000"/>
            <a:ext cx="914040" cy="986040"/>
            <a:chOff x="3693240" y="2835000"/>
            <a:chExt cx="914040" cy="986040"/>
          </a:xfrm>
        </p:grpSpPr>
        <p:sp>
          <p:nvSpPr>
            <p:cNvPr id="498" name="CustomShape 5"/>
            <p:cNvSpPr/>
            <p:nvPr/>
          </p:nvSpPr>
          <p:spPr>
            <a:xfrm>
              <a:off x="3693240" y="290700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499" name="CustomShape 6"/>
            <p:cNvSpPr/>
            <p:nvPr/>
          </p:nvSpPr>
          <p:spPr>
            <a:xfrm>
              <a:off x="3851640" y="283500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2</a:t>
              </a:r>
              <a:endParaRPr lang="en-US" sz="4800" b="0" strike="noStrike" spc="-1">
                <a:latin typeface="Arial"/>
              </a:endParaRPr>
            </a:p>
          </p:txBody>
        </p:sp>
      </p:grpSp>
      <p:grpSp>
        <p:nvGrpSpPr>
          <p:cNvPr id="500" name="Group 7"/>
          <p:cNvGrpSpPr/>
          <p:nvPr/>
        </p:nvGrpSpPr>
        <p:grpSpPr>
          <a:xfrm>
            <a:off x="4816440" y="4489560"/>
            <a:ext cx="914040" cy="933840"/>
            <a:chOff x="4816440" y="4489560"/>
            <a:chExt cx="914040" cy="933840"/>
          </a:xfrm>
        </p:grpSpPr>
        <p:sp>
          <p:nvSpPr>
            <p:cNvPr id="501" name="CustomShape 8"/>
            <p:cNvSpPr/>
            <p:nvPr/>
          </p:nvSpPr>
          <p:spPr>
            <a:xfrm>
              <a:off x="4816440" y="450936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502" name="CustomShape 9"/>
            <p:cNvSpPr/>
            <p:nvPr/>
          </p:nvSpPr>
          <p:spPr>
            <a:xfrm>
              <a:off x="4978080" y="448956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3</a:t>
              </a:r>
              <a:endParaRPr lang="en-US" sz="4800" b="0" strike="noStrike" spc="-1">
                <a:latin typeface="Arial"/>
              </a:endParaRPr>
            </a:p>
          </p:txBody>
        </p:sp>
      </p:grpSp>
      <p:grpSp>
        <p:nvGrpSpPr>
          <p:cNvPr id="503" name="Group 10"/>
          <p:cNvGrpSpPr/>
          <p:nvPr/>
        </p:nvGrpSpPr>
        <p:grpSpPr>
          <a:xfrm>
            <a:off x="2433960" y="4493160"/>
            <a:ext cx="914040" cy="932400"/>
            <a:chOff x="2433960" y="4493160"/>
            <a:chExt cx="914040" cy="932400"/>
          </a:xfrm>
        </p:grpSpPr>
        <p:sp>
          <p:nvSpPr>
            <p:cNvPr id="504" name="CustomShape 11"/>
            <p:cNvSpPr/>
            <p:nvPr/>
          </p:nvSpPr>
          <p:spPr>
            <a:xfrm>
              <a:off x="2433960" y="451152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505" name="CustomShape 12"/>
            <p:cNvSpPr/>
            <p:nvPr/>
          </p:nvSpPr>
          <p:spPr>
            <a:xfrm>
              <a:off x="2592360" y="449316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1</a:t>
              </a:r>
              <a:endParaRPr lang="en-US" sz="4800" b="0" strike="noStrike" spc="-1">
                <a:latin typeface="Arial"/>
              </a:endParaRPr>
            </a:p>
          </p:txBody>
        </p:sp>
      </p:grpSp>
      <p:sp>
        <p:nvSpPr>
          <p:cNvPr id="506" name="Line 13"/>
          <p:cNvSpPr/>
          <p:nvPr/>
        </p:nvSpPr>
        <p:spPr>
          <a:xfrm>
            <a:off x="3348000" y="4966200"/>
            <a:ext cx="146844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507" name="Line 14"/>
          <p:cNvSpPr/>
          <p:nvPr/>
        </p:nvSpPr>
        <p:spPr>
          <a:xfrm flipH="1" flipV="1">
            <a:off x="4582080" y="3536640"/>
            <a:ext cx="69300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508" name="Line 15"/>
          <p:cNvSpPr/>
          <p:nvPr/>
        </p:nvSpPr>
        <p:spPr>
          <a:xfrm flipV="1">
            <a:off x="3039840" y="3563640"/>
            <a:ext cx="69300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pic>
        <p:nvPicPr>
          <p:cNvPr id="509" name="Picture 22"/>
          <p:cNvPicPr/>
          <p:nvPr/>
        </p:nvPicPr>
        <p:blipFill>
          <a:blip r:embed="rId2"/>
          <a:stretch/>
        </p:blipFill>
        <p:spPr>
          <a:xfrm>
            <a:off x="1145160" y="5066280"/>
            <a:ext cx="1122120" cy="567360"/>
          </a:xfrm>
          <a:prstGeom prst="rect">
            <a:avLst/>
          </a:prstGeom>
          <a:ln>
            <a:noFill/>
          </a:ln>
        </p:spPr>
      </p:pic>
      <p:pic>
        <p:nvPicPr>
          <p:cNvPr id="510" name="Picture 23"/>
          <p:cNvPicPr/>
          <p:nvPr/>
        </p:nvPicPr>
        <p:blipFill>
          <a:blip r:embed="rId3"/>
          <a:stretch/>
        </p:blipFill>
        <p:spPr>
          <a:xfrm>
            <a:off x="3609360" y="2285640"/>
            <a:ext cx="1116360" cy="564480"/>
          </a:xfrm>
          <a:prstGeom prst="rect">
            <a:avLst/>
          </a:prstGeom>
          <a:ln>
            <a:noFill/>
          </a:ln>
        </p:spPr>
      </p:pic>
      <p:pic>
        <p:nvPicPr>
          <p:cNvPr id="511" name="Picture 1"/>
          <p:cNvPicPr/>
          <p:nvPr/>
        </p:nvPicPr>
        <p:blipFill>
          <a:blip r:embed="rId4"/>
          <a:stretch/>
        </p:blipFill>
        <p:spPr>
          <a:xfrm>
            <a:off x="5763960" y="5082480"/>
            <a:ext cx="1122840" cy="567720"/>
          </a:xfrm>
          <a:prstGeom prst="rect">
            <a:avLst/>
          </a:prstGeom>
          <a:ln>
            <a:noFill/>
          </a:ln>
        </p:spPr>
      </p:pic>
      <p:pic>
        <p:nvPicPr>
          <p:cNvPr id="512" name="Picture 2"/>
          <p:cNvPicPr/>
          <p:nvPr/>
        </p:nvPicPr>
        <p:blipFill>
          <a:blip r:embed="rId5"/>
          <a:stretch/>
        </p:blipFill>
        <p:spPr>
          <a:xfrm>
            <a:off x="1317240" y="3581640"/>
            <a:ext cx="1771200" cy="546120"/>
          </a:xfrm>
          <a:prstGeom prst="rect">
            <a:avLst/>
          </a:prstGeom>
          <a:ln>
            <a:noFill/>
          </a:ln>
        </p:spPr>
      </p:pic>
      <p:pic>
        <p:nvPicPr>
          <p:cNvPr id="513" name="Picture 3"/>
          <p:cNvPicPr/>
          <p:nvPr/>
        </p:nvPicPr>
        <p:blipFill>
          <a:blip r:embed="rId6"/>
          <a:stretch/>
        </p:blipFill>
        <p:spPr>
          <a:xfrm>
            <a:off x="3178080" y="5399640"/>
            <a:ext cx="1690920" cy="521280"/>
          </a:xfrm>
          <a:prstGeom prst="rect">
            <a:avLst/>
          </a:prstGeom>
          <a:ln>
            <a:noFill/>
          </a:ln>
        </p:spPr>
      </p:pic>
      <p:pic>
        <p:nvPicPr>
          <p:cNvPr id="514" name="Picture 28"/>
          <p:cNvPicPr/>
          <p:nvPr/>
        </p:nvPicPr>
        <p:blipFill>
          <a:blip r:embed="rId7"/>
          <a:stretch/>
        </p:blipFill>
        <p:spPr>
          <a:xfrm>
            <a:off x="5048280" y="3601080"/>
            <a:ext cx="1796400" cy="554040"/>
          </a:xfrm>
          <a:prstGeom prst="rect">
            <a:avLst/>
          </a:prstGeom>
          <a:ln>
            <a:noFill/>
          </a:ln>
        </p:spPr>
      </p:pic>
      <p:pic>
        <p:nvPicPr>
          <p:cNvPr id="515" name="Picture 29"/>
          <p:cNvPicPr/>
          <p:nvPr/>
        </p:nvPicPr>
        <p:blipFill>
          <a:blip r:embed="rId8"/>
          <a:stretch/>
        </p:blipFill>
        <p:spPr>
          <a:xfrm>
            <a:off x="2383920" y="6297840"/>
            <a:ext cx="3485160" cy="3798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6"/>
                                        </p:tgtEl>
                                        <p:attrNameLst>
                                          <p:attrName>style.visibility</p:attrName>
                                        </p:attrNameLst>
                                      </p:cBhvr>
                                      <p:to>
                                        <p:strVal val="visible"/>
                                      </p:to>
                                    </p:set>
                                    <p:anim calcmode="lin" valueType="num">
                                      <p:cBhvr additive="repl">
                                        <p:cTn id="7" dur="500" fill="hold"/>
                                        <p:tgtEl>
                                          <p:spTgt spid="496"/>
                                        </p:tgtEl>
                                        <p:attrNameLst>
                                          <p:attrName>ppt_x</p:attrName>
                                        </p:attrNameLst>
                                      </p:cBhvr>
                                      <p:tavLst>
                                        <p:tav tm="0">
                                          <p:val>
                                            <p:strVal val="#ppt_x"/>
                                          </p:val>
                                        </p:tav>
                                        <p:tav tm="100000">
                                          <p:val>
                                            <p:strVal val="#ppt_x"/>
                                          </p:val>
                                        </p:tav>
                                      </p:tavLst>
                                    </p:anim>
                                    <p:anim calcmode="lin" valueType="num">
                                      <p:cBhvr additive="repl">
                                        <p:cTn id="8" dur="500" fill="hold"/>
                                        <p:tgtEl>
                                          <p:spTgt spid="4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97"/>
                                        </p:tgtEl>
                                        <p:attrNameLst>
                                          <p:attrName>style.visibility</p:attrName>
                                        </p:attrNameLst>
                                      </p:cBhvr>
                                      <p:to>
                                        <p:strVal val="visible"/>
                                      </p:to>
                                    </p:set>
                                    <p:anim calcmode="lin" valueType="num">
                                      <p:cBhvr additive="base">
                                        <p:cTn id="12" dur="500" fill="hold"/>
                                        <p:tgtEl>
                                          <p:spTgt spid="497"/>
                                        </p:tgtEl>
                                        <p:attrNameLst>
                                          <p:attrName>ppt_x</p:attrName>
                                        </p:attrNameLst>
                                      </p:cBhvr>
                                      <p:tavLst>
                                        <p:tav tm="0">
                                          <p:val>
                                            <p:strVal val="#ppt_x"/>
                                          </p:val>
                                        </p:tav>
                                        <p:tav tm="100000">
                                          <p:val>
                                            <p:strVal val="#ppt_x"/>
                                          </p:val>
                                        </p:tav>
                                      </p:tavLst>
                                    </p:anim>
                                    <p:anim calcmode="lin" valueType="num">
                                      <p:cBhvr additive="base">
                                        <p:cTn id="13" dur="500" fill="hold"/>
                                        <p:tgtEl>
                                          <p:spTgt spid="49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00"/>
                                        </p:tgtEl>
                                        <p:attrNameLst>
                                          <p:attrName>style.visibility</p:attrName>
                                        </p:attrNameLst>
                                      </p:cBhvr>
                                      <p:to>
                                        <p:strVal val="visible"/>
                                      </p:to>
                                    </p:set>
                                    <p:anim calcmode="lin" valueType="num">
                                      <p:cBhvr additive="base">
                                        <p:cTn id="16" dur="500" fill="hold"/>
                                        <p:tgtEl>
                                          <p:spTgt spid="500"/>
                                        </p:tgtEl>
                                        <p:attrNameLst>
                                          <p:attrName>ppt_x</p:attrName>
                                        </p:attrNameLst>
                                      </p:cBhvr>
                                      <p:tavLst>
                                        <p:tav tm="0">
                                          <p:val>
                                            <p:strVal val="#ppt_x"/>
                                          </p:val>
                                        </p:tav>
                                        <p:tav tm="100000">
                                          <p:val>
                                            <p:strVal val="#ppt_x"/>
                                          </p:val>
                                        </p:tav>
                                      </p:tavLst>
                                    </p:anim>
                                    <p:anim calcmode="lin" valueType="num">
                                      <p:cBhvr additive="base">
                                        <p:cTn id="17" dur="500" fill="hold"/>
                                        <p:tgtEl>
                                          <p:spTgt spid="50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03"/>
                                        </p:tgtEl>
                                        <p:attrNameLst>
                                          <p:attrName>style.visibility</p:attrName>
                                        </p:attrNameLst>
                                      </p:cBhvr>
                                      <p:to>
                                        <p:strVal val="visible"/>
                                      </p:to>
                                    </p:set>
                                    <p:anim calcmode="lin" valueType="num">
                                      <p:cBhvr additive="base">
                                        <p:cTn id="20" dur="500" fill="hold"/>
                                        <p:tgtEl>
                                          <p:spTgt spid="503"/>
                                        </p:tgtEl>
                                        <p:attrNameLst>
                                          <p:attrName>ppt_x</p:attrName>
                                        </p:attrNameLst>
                                      </p:cBhvr>
                                      <p:tavLst>
                                        <p:tav tm="0">
                                          <p:val>
                                            <p:strVal val="#ppt_x"/>
                                          </p:val>
                                        </p:tav>
                                        <p:tav tm="100000">
                                          <p:val>
                                            <p:strVal val="#ppt_x"/>
                                          </p:val>
                                        </p:tav>
                                      </p:tavLst>
                                    </p:anim>
                                    <p:anim calcmode="lin" valueType="num">
                                      <p:cBhvr additive="base">
                                        <p:cTn id="21" dur="500" fill="hold"/>
                                        <p:tgtEl>
                                          <p:spTgt spid="50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06"/>
                                        </p:tgtEl>
                                        <p:attrNameLst>
                                          <p:attrName>style.visibility</p:attrName>
                                        </p:attrNameLst>
                                      </p:cBhvr>
                                      <p:to>
                                        <p:strVal val="visible"/>
                                      </p:to>
                                    </p:set>
                                    <p:anim calcmode="lin" valueType="num">
                                      <p:cBhvr additive="base">
                                        <p:cTn id="24" dur="500" fill="hold"/>
                                        <p:tgtEl>
                                          <p:spTgt spid="506"/>
                                        </p:tgtEl>
                                        <p:attrNameLst>
                                          <p:attrName>ppt_x</p:attrName>
                                        </p:attrNameLst>
                                      </p:cBhvr>
                                      <p:tavLst>
                                        <p:tav tm="0">
                                          <p:val>
                                            <p:strVal val="#ppt_x"/>
                                          </p:val>
                                        </p:tav>
                                        <p:tav tm="100000">
                                          <p:val>
                                            <p:strVal val="#ppt_x"/>
                                          </p:val>
                                        </p:tav>
                                      </p:tavLst>
                                    </p:anim>
                                    <p:anim calcmode="lin" valueType="num">
                                      <p:cBhvr additive="base">
                                        <p:cTn id="25" dur="500" fill="hold"/>
                                        <p:tgtEl>
                                          <p:spTgt spid="50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07"/>
                                        </p:tgtEl>
                                        <p:attrNameLst>
                                          <p:attrName>style.visibility</p:attrName>
                                        </p:attrNameLst>
                                      </p:cBhvr>
                                      <p:to>
                                        <p:strVal val="visible"/>
                                      </p:to>
                                    </p:set>
                                    <p:anim calcmode="lin" valueType="num">
                                      <p:cBhvr additive="base">
                                        <p:cTn id="28" dur="500" fill="hold"/>
                                        <p:tgtEl>
                                          <p:spTgt spid="507"/>
                                        </p:tgtEl>
                                        <p:attrNameLst>
                                          <p:attrName>ppt_x</p:attrName>
                                        </p:attrNameLst>
                                      </p:cBhvr>
                                      <p:tavLst>
                                        <p:tav tm="0">
                                          <p:val>
                                            <p:strVal val="#ppt_x"/>
                                          </p:val>
                                        </p:tav>
                                        <p:tav tm="100000">
                                          <p:val>
                                            <p:strVal val="#ppt_x"/>
                                          </p:val>
                                        </p:tav>
                                      </p:tavLst>
                                    </p:anim>
                                    <p:anim calcmode="lin" valueType="num">
                                      <p:cBhvr additive="base">
                                        <p:cTn id="29" dur="500" fill="hold"/>
                                        <p:tgtEl>
                                          <p:spTgt spid="50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08"/>
                                        </p:tgtEl>
                                        <p:attrNameLst>
                                          <p:attrName>style.visibility</p:attrName>
                                        </p:attrNameLst>
                                      </p:cBhvr>
                                      <p:to>
                                        <p:strVal val="visible"/>
                                      </p:to>
                                    </p:set>
                                    <p:anim calcmode="lin" valueType="num">
                                      <p:cBhvr additive="base">
                                        <p:cTn id="32" dur="500" fill="hold"/>
                                        <p:tgtEl>
                                          <p:spTgt spid="508"/>
                                        </p:tgtEl>
                                        <p:attrNameLst>
                                          <p:attrName>ppt_x</p:attrName>
                                        </p:attrNameLst>
                                      </p:cBhvr>
                                      <p:tavLst>
                                        <p:tav tm="0">
                                          <p:val>
                                            <p:strVal val="#ppt_x"/>
                                          </p:val>
                                        </p:tav>
                                        <p:tav tm="100000">
                                          <p:val>
                                            <p:strVal val="#ppt_x"/>
                                          </p:val>
                                        </p:tav>
                                      </p:tavLst>
                                    </p:anim>
                                    <p:anim calcmode="lin" valueType="num">
                                      <p:cBhvr additive="base">
                                        <p:cTn id="33" dur="500" fill="hold"/>
                                        <p:tgtEl>
                                          <p:spTgt spid="508"/>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509"/>
                                        </p:tgtEl>
                                        <p:attrNameLst>
                                          <p:attrName>style.visibility</p:attrName>
                                        </p:attrNameLst>
                                      </p:cBhvr>
                                      <p:to>
                                        <p:strVal val="visible"/>
                                      </p:to>
                                    </p:set>
                                    <p:anim calcmode="lin" valueType="num">
                                      <p:cBhvr additive="base">
                                        <p:cTn id="36" dur="500" fill="hold"/>
                                        <p:tgtEl>
                                          <p:spTgt spid="509"/>
                                        </p:tgtEl>
                                        <p:attrNameLst>
                                          <p:attrName>ppt_x</p:attrName>
                                        </p:attrNameLst>
                                      </p:cBhvr>
                                      <p:tavLst>
                                        <p:tav tm="0">
                                          <p:val>
                                            <p:strVal val="#ppt_x"/>
                                          </p:val>
                                        </p:tav>
                                        <p:tav tm="100000">
                                          <p:val>
                                            <p:strVal val="#ppt_x"/>
                                          </p:val>
                                        </p:tav>
                                      </p:tavLst>
                                    </p:anim>
                                    <p:anim calcmode="lin" valueType="num">
                                      <p:cBhvr additive="base">
                                        <p:cTn id="37" dur="500" fill="hold"/>
                                        <p:tgtEl>
                                          <p:spTgt spid="50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510"/>
                                        </p:tgtEl>
                                        <p:attrNameLst>
                                          <p:attrName>style.visibility</p:attrName>
                                        </p:attrNameLst>
                                      </p:cBhvr>
                                      <p:to>
                                        <p:strVal val="visible"/>
                                      </p:to>
                                    </p:set>
                                    <p:anim calcmode="lin" valueType="num">
                                      <p:cBhvr additive="base">
                                        <p:cTn id="40" dur="500" fill="hold"/>
                                        <p:tgtEl>
                                          <p:spTgt spid="510"/>
                                        </p:tgtEl>
                                        <p:attrNameLst>
                                          <p:attrName>ppt_x</p:attrName>
                                        </p:attrNameLst>
                                      </p:cBhvr>
                                      <p:tavLst>
                                        <p:tav tm="0">
                                          <p:val>
                                            <p:strVal val="#ppt_x"/>
                                          </p:val>
                                        </p:tav>
                                        <p:tav tm="100000">
                                          <p:val>
                                            <p:strVal val="#ppt_x"/>
                                          </p:val>
                                        </p:tav>
                                      </p:tavLst>
                                    </p:anim>
                                    <p:anim calcmode="lin" valueType="num">
                                      <p:cBhvr additive="base">
                                        <p:cTn id="41" dur="500" fill="hold"/>
                                        <p:tgtEl>
                                          <p:spTgt spid="510"/>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511"/>
                                        </p:tgtEl>
                                        <p:attrNameLst>
                                          <p:attrName>style.visibility</p:attrName>
                                        </p:attrNameLst>
                                      </p:cBhvr>
                                      <p:to>
                                        <p:strVal val="visible"/>
                                      </p:to>
                                    </p:set>
                                    <p:anim calcmode="lin" valueType="num">
                                      <p:cBhvr additive="base">
                                        <p:cTn id="44" dur="500" fill="hold"/>
                                        <p:tgtEl>
                                          <p:spTgt spid="511"/>
                                        </p:tgtEl>
                                        <p:attrNameLst>
                                          <p:attrName>ppt_x</p:attrName>
                                        </p:attrNameLst>
                                      </p:cBhvr>
                                      <p:tavLst>
                                        <p:tav tm="0">
                                          <p:val>
                                            <p:strVal val="#ppt_x"/>
                                          </p:val>
                                        </p:tav>
                                        <p:tav tm="100000">
                                          <p:val>
                                            <p:strVal val="#ppt_x"/>
                                          </p:val>
                                        </p:tav>
                                      </p:tavLst>
                                    </p:anim>
                                    <p:anim calcmode="lin" valueType="num">
                                      <p:cBhvr additive="base">
                                        <p:cTn id="45" dur="500" fill="hold"/>
                                        <p:tgtEl>
                                          <p:spTgt spid="511"/>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12"/>
                                        </p:tgtEl>
                                        <p:attrNameLst>
                                          <p:attrName>style.visibility</p:attrName>
                                        </p:attrNameLst>
                                      </p:cBhvr>
                                      <p:to>
                                        <p:strVal val="visible"/>
                                      </p:to>
                                    </p:set>
                                    <p:anim calcmode="lin" valueType="num">
                                      <p:cBhvr additive="base">
                                        <p:cTn id="48" dur="500" fill="hold"/>
                                        <p:tgtEl>
                                          <p:spTgt spid="512"/>
                                        </p:tgtEl>
                                        <p:attrNameLst>
                                          <p:attrName>ppt_x</p:attrName>
                                        </p:attrNameLst>
                                      </p:cBhvr>
                                      <p:tavLst>
                                        <p:tav tm="0">
                                          <p:val>
                                            <p:strVal val="#ppt_x"/>
                                          </p:val>
                                        </p:tav>
                                        <p:tav tm="100000">
                                          <p:val>
                                            <p:strVal val="#ppt_x"/>
                                          </p:val>
                                        </p:tav>
                                      </p:tavLst>
                                    </p:anim>
                                    <p:anim calcmode="lin" valueType="num">
                                      <p:cBhvr additive="base">
                                        <p:cTn id="49" dur="500" fill="hold"/>
                                        <p:tgtEl>
                                          <p:spTgt spid="512"/>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513"/>
                                        </p:tgtEl>
                                        <p:attrNameLst>
                                          <p:attrName>style.visibility</p:attrName>
                                        </p:attrNameLst>
                                      </p:cBhvr>
                                      <p:to>
                                        <p:strVal val="visible"/>
                                      </p:to>
                                    </p:set>
                                    <p:anim calcmode="lin" valueType="num">
                                      <p:cBhvr additive="base">
                                        <p:cTn id="52" dur="500" fill="hold"/>
                                        <p:tgtEl>
                                          <p:spTgt spid="513"/>
                                        </p:tgtEl>
                                        <p:attrNameLst>
                                          <p:attrName>ppt_x</p:attrName>
                                        </p:attrNameLst>
                                      </p:cBhvr>
                                      <p:tavLst>
                                        <p:tav tm="0">
                                          <p:val>
                                            <p:strVal val="#ppt_x"/>
                                          </p:val>
                                        </p:tav>
                                        <p:tav tm="100000">
                                          <p:val>
                                            <p:strVal val="#ppt_x"/>
                                          </p:val>
                                        </p:tav>
                                      </p:tavLst>
                                    </p:anim>
                                    <p:anim calcmode="lin" valueType="num">
                                      <p:cBhvr additive="base">
                                        <p:cTn id="53" dur="500" fill="hold"/>
                                        <p:tgtEl>
                                          <p:spTgt spid="513"/>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14"/>
                                        </p:tgtEl>
                                        <p:attrNameLst>
                                          <p:attrName>style.visibility</p:attrName>
                                        </p:attrNameLst>
                                      </p:cBhvr>
                                      <p:to>
                                        <p:strVal val="visible"/>
                                      </p:to>
                                    </p:set>
                                    <p:anim calcmode="lin" valueType="num">
                                      <p:cBhvr additive="base">
                                        <p:cTn id="56" dur="500" fill="hold"/>
                                        <p:tgtEl>
                                          <p:spTgt spid="514"/>
                                        </p:tgtEl>
                                        <p:attrNameLst>
                                          <p:attrName>ppt_x</p:attrName>
                                        </p:attrNameLst>
                                      </p:cBhvr>
                                      <p:tavLst>
                                        <p:tav tm="0">
                                          <p:val>
                                            <p:strVal val="#ppt_x"/>
                                          </p:val>
                                        </p:tav>
                                        <p:tav tm="100000">
                                          <p:val>
                                            <p:strVal val="#ppt_x"/>
                                          </p:val>
                                        </p:tav>
                                      </p:tavLst>
                                    </p:anim>
                                    <p:anim calcmode="lin" valueType="num">
                                      <p:cBhvr additive="base">
                                        <p:cTn id="57" dur="500" fill="hold"/>
                                        <p:tgtEl>
                                          <p:spTgt spid="514"/>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515"/>
                                        </p:tgtEl>
                                        <p:attrNameLst>
                                          <p:attrName>style.visibility</p:attrName>
                                        </p:attrNameLst>
                                      </p:cBhvr>
                                      <p:to>
                                        <p:strVal val="visible"/>
                                      </p:to>
                                    </p:set>
                                    <p:anim calcmode="lin" valueType="num">
                                      <p:cBhvr additive="base">
                                        <p:cTn id="60" dur="500" fill="hold"/>
                                        <p:tgtEl>
                                          <p:spTgt spid="515"/>
                                        </p:tgtEl>
                                        <p:attrNameLst>
                                          <p:attrName>ppt_x</p:attrName>
                                        </p:attrNameLst>
                                      </p:cBhvr>
                                      <p:tavLst>
                                        <p:tav tm="0">
                                          <p:val>
                                            <p:strVal val="#ppt_x"/>
                                          </p:val>
                                        </p:tav>
                                        <p:tav tm="100000">
                                          <p:val>
                                            <p:strVal val="#ppt_x"/>
                                          </p:val>
                                        </p:tav>
                                      </p:tavLst>
                                    </p:anim>
                                    <p:anim calcmode="lin" valueType="num">
                                      <p:cBhvr additive="base">
                                        <p:cTn id="61" dur="500" fill="hold"/>
                                        <p:tgtEl>
                                          <p:spTgt spid="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CustomShape 1"/>
          <p:cNvSpPr/>
          <p:nvPr/>
        </p:nvSpPr>
        <p:spPr>
          <a:xfrm>
            <a:off x="1507320" y="198360"/>
            <a:ext cx="6208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a:solidFill>
                  <a:srgbClr val="000000"/>
                </a:solidFill>
                <a:latin typeface="Times New Roman"/>
              </a:rPr>
              <a:t>Aside: Parameter Index Matrices</a:t>
            </a:r>
            <a:endParaRPr lang="en-US" sz="3600" b="0" strike="noStrike" spc="-1">
              <a:latin typeface="Arial"/>
            </a:endParaRPr>
          </a:p>
        </p:txBody>
      </p:sp>
      <p:sp>
        <p:nvSpPr>
          <p:cNvPr id="517" name="CustomShape 2"/>
          <p:cNvSpPr/>
          <p:nvPr/>
        </p:nvSpPr>
        <p:spPr>
          <a:xfrm>
            <a:off x="363960" y="1289160"/>
            <a:ext cx="7718400" cy="47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node.par (</a:t>
            </a:r>
            <a:r>
              <a:rPr lang="en-US" sz="2200" b="1" strike="noStrike" spc="-1">
                <a:solidFill>
                  <a:srgbClr val="000000"/>
                </a:solidFill>
                <a:latin typeface="Symbol"/>
              </a:rPr>
              <a:t>h</a:t>
            </a:r>
            <a:r>
              <a:rPr lang="en-US" sz="2200" b="1" strike="noStrike" spc="-1" baseline="-25000">
                <a:solidFill>
                  <a:srgbClr val="000000"/>
                </a:solidFill>
                <a:latin typeface="Symbol"/>
              </a:rPr>
              <a:t>t</a:t>
            </a:r>
            <a:r>
              <a:rPr lang="en-US" sz="2200" b="0" strike="noStrike" spc="-1">
                <a:solidFill>
                  <a:srgbClr val="000000"/>
                </a:solidFill>
                <a:latin typeface="Times New Roman"/>
              </a:rPr>
              <a:t>) is a row-stacked matrix of tau-index vectors:</a:t>
            </a:r>
            <a:endParaRPr lang="en-US" sz="2200" b="0" strike="noStrike" spc="-1">
              <a:latin typeface="Arial"/>
            </a:endParaRPr>
          </a:p>
        </p:txBody>
      </p:sp>
      <p:sp>
        <p:nvSpPr>
          <p:cNvPr id="518" name="CustomShape 3"/>
          <p:cNvSpPr/>
          <p:nvPr/>
        </p:nvSpPr>
        <p:spPr>
          <a:xfrm>
            <a:off x="363960" y="3704040"/>
            <a:ext cx="7718400" cy="47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edge.par (</a:t>
            </a:r>
            <a:r>
              <a:rPr lang="en-US" sz="2200" b="0" strike="noStrike" spc="-1">
                <a:solidFill>
                  <a:srgbClr val="000000"/>
                </a:solidFill>
                <a:latin typeface="Symbol"/>
              </a:rPr>
              <a:t>e</a:t>
            </a:r>
            <a:r>
              <a:rPr lang="en-US" sz="2200" b="0" strike="noStrike" spc="-1" baseline="-25000">
                <a:solidFill>
                  <a:srgbClr val="000000"/>
                </a:solidFill>
                <a:latin typeface="Symbol"/>
              </a:rPr>
              <a:t>w</a:t>
            </a:r>
            <a:r>
              <a:rPr lang="en-US" sz="2200" b="0" strike="noStrike" spc="-1">
                <a:solidFill>
                  <a:srgbClr val="000000"/>
                </a:solidFill>
                <a:latin typeface="Times New Roman"/>
              </a:rPr>
              <a:t>) is an (R) list of omega-index matrices:</a:t>
            </a:r>
            <a:endParaRPr lang="en-US" sz="2200" b="0" strike="noStrike" spc="-1">
              <a:latin typeface="Arial"/>
            </a:endParaRPr>
          </a:p>
        </p:txBody>
      </p:sp>
      <p:sp>
        <p:nvSpPr>
          <p:cNvPr id="519" name="CustomShape 4"/>
          <p:cNvSpPr/>
          <p:nvPr/>
        </p:nvSpPr>
        <p:spPr>
          <a:xfrm>
            <a:off x="4875120" y="2160720"/>
            <a:ext cx="38808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1</a:t>
            </a:r>
            <a:endParaRPr lang="en-US" sz="1800" b="0" strike="noStrike" spc="-1">
              <a:latin typeface="Arial"/>
            </a:endParaRPr>
          </a:p>
        </p:txBody>
      </p:sp>
      <p:sp>
        <p:nvSpPr>
          <p:cNvPr id="520" name="CustomShape 5"/>
          <p:cNvSpPr/>
          <p:nvPr/>
        </p:nvSpPr>
        <p:spPr>
          <a:xfrm>
            <a:off x="4868640" y="2524680"/>
            <a:ext cx="38808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2</a:t>
            </a:r>
            <a:endParaRPr lang="en-US" sz="1800" b="0" strike="noStrike" spc="-1">
              <a:latin typeface="Arial"/>
            </a:endParaRPr>
          </a:p>
        </p:txBody>
      </p:sp>
      <p:sp>
        <p:nvSpPr>
          <p:cNvPr id="521" name="CustomShape 6"/>
          <p:cNvSpPr/>
          <p:nvPr/>
        </p:nvSpPr>
        <p:spPr>
          <a:xfrm>
            <a:off x="4875480" y="2915280"/>
            <a:ext cx="38808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3</a:t>
            </a:r>
            <a:endParaRPr lang="en-US" sz="1800" b="0" strike="noStrike" spc="-1">
              <a:latin typeface="Arial"/>
            </a:endParaRPr>
          </a:p>
        </p:txBody>
      </p:sp>
      <p:sp>
        <p:nvSpPr>
          <p:cNvPr id="522" name="CustomShape 7"/>
          <p:cNvSpPr/>
          <p:nvPr/>
        </p:nvSpPr>
        <p:spPr>
          <a:xfrm>
            <a:off x="4897080" y="1762200"/>
            <a:ext cx="110484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s</a:t>
            </a:r>
            <a:r>
              <a:rPr lang="en-US" sz="1800" b="0" i="1" strike="noStrike" spc="-1" baseline="-25000">
                <a:solidFill>
                  <a:srgbClr val="000000"/>
                </a:solidFill>
                <a:latin typeface="Times New Roman"/>
              </a:rPr>
              <a:t>X</a:t>
            </a:r>
            <a:r>
              <a:rPr lang="en-US" sz="1800" b="0" strike="noStrike" spc="-1" baseline="-25000">
                <a:solidFill>
                  <a:srgbClr val="000000"/>
                </a:solidFill>
                <a:latin typeface="Times New Roman"/>
              </a:rPr>
              <a:t>i</a:t>
            </a:r>
            <a:r>
              <a:rPr lang="en-US" sz="1800" b="0" strike="noStrike" spc="-1">
                <a:solidFill>
                  <a:srgbClr val="000000"/>
                </a:solidFill>
                <a:latin typeface="Times New Roman"/>
              </a:rPr>
              <a:t>= </a:t>
            </a:r>
            <a:r>
              <a:rPr lang="en-US" sz="1800" b="0" strike="noStrike" spc="-1">
                <a:solidFill>
                  <a:srgbClr val="000000"/>
                </a:solidFill>
                <a:latin typeface="Wingdings"/>
                <a:ea typeface="Wingdings"/>
              </a:rPr>
              <a:t> </a:t>
            </a:r>
            <a:endParaRPr lang="en-US" sz="1800" b="0" strike="noStrike" spc="-1">
              <a:latin typeface="Arial"/>
            </a:endParaRPr>
          </a:p>
        </p:txBody>
      </p:sp>
      <p:sp>
        <p:nvSpPr>
          <p:cNvPr id="523" name="CustomShape 8"/>
          <p:cNvSpPr/>
          <p:nvPr/>
        </p:nvSpPr>
        <p:spPr>
          <a:xfrm>
            <a:off x="3909960" y="482400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1</a:t>
            </a:r>
            <a:r>
              <a:rPr lang="en-US" sz="1800" b="0" strike="noStrike" spc="-1">
                <a:solidFill>
                  <a:srgbClr val="000000"/>
                </a:solidFill>
                <a:latin typeface="Times New Roman"/>
              </a:rPr>
              <a:t>:</a:t>
            </a:r>
            <a:endParaRPr lang="en-US" sz="1800" b="0" strike="noStrike" spc="-1">
              <a:latin typeface="Arial"/>
            </a:endParaRPr>
          </a:p>
        </p:txBody>
      </p:sp>
      <p:sp>
        <p:nvSpPr>
          <p:cNvPr id="524" name="CustomShape 9"/>
          <p:cNvSpPr/>
          <p:nvPr/>
        </p:nvSpPr>
        <p:spPr>
          <a:xfrm>
            <a:off x="4499280" y="420084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2</a:t>
            </a:r>
            <a:r>
              <a:rPr lang="en-US" sz="1800" b="0" strike="noStrike" spc="-1">
                <a:solidFill>
                  <a:srgbClr val="000000"/>
                </a:solidFill>
                <a:latin typeface="Times New Roman"/>
              </a:rPr>
              <a:t>:</a:t>
            </a:r>
            <a:endParaRPr lang="en-US" sz="1800" b="0" strike="noStrike" spc="-1">
              <a:latin typeface="Arial"/>
            </a:endParaRPr>
          </a:p>
        </p:txBody>
      </p:sp>
      <p:sp>
        <p:nvSpPr>
          <p:cNvPr id="525" name="CustomShape 10"/>
          <p:cNvSpPr/>
          <p:nvPr/>
        </p:nvSpPr>
        <p:spPr>
          <a:xfrm>
            <a:off x="4208040" y="4831920"/>
            <a:ext cx="408240" cy="852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p:txBody>
      </p:sp>
      <p:sp>
        <p:nvSpPr>
          <p:cNvPr id="526" name="CustomShape 11"/>
          <p:cNvSpPr/>
          <p:nvPr/>
        </p:nvSpPr>
        <p:spPr>
          <a:xfrm>
            <a:off x="4606200" y="4491000"/>
            <a:ext cx="711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 </a:t>
            </a:r>
            <a:endParaRPr lang="en-US" sz="1800" b="0" strike="noStrike" spc="-1">
              <a:latin typeface="Arial"/>
            </a:endParaRPr>
          </a:p>
        </p:txBody>
      </p:sp>
      <p:sp>
        <p:nvSpPr>
          <p:cNvPr id="527" name="CustomShape 12"/>
          <p:cNvSpPr/>
          <p:nvPr/>
        </p:nvSpPr>
        <p:spPr>
          <a:xfrm>
            <a:off x="5596560" y="483084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1</a:t>
            </a:r>
            <a:r>
              <a:rPr lang="en-US" sz="1800" b="0" strike="noStrike" spc="-1">
                <a:solidFill>
                  <a:srgbClr val="000000"/>
                </a:solidFill>
                <a:latin typeface="Times New Roman"/>
              </a:rPr>
              <a:t>:</a:t>
            </a:r>
            <a:endParaRPr lang="en-US" sz="1800" b="0" strike="noStrike" spc="-1">
              <a:latin typeface="Arial"/>
            </a:endParaRPr>
          </a:p>
        </p:txBody>
      </p:sp>
      <p:sp>
        <p:nvSpPr>
          <p:cNvPr id="528" name="CustomShape 13"/>
          <p:cNvSpPr/>
          <p:nvPr/>
        </p:nvSpPr>
        <p:spPr>
          <a:xfrm>
            <a:off x="6212520" y="420768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3</a:t>
            </a:r>
            <a:r>
              <a:rPr lang="en-US" sz="1800" b="0" strike="noStrike" spc="-1">
                <a:solidFill>
                  <a:srgbClr val="000000"/>
                </a:solidFill>
                <a:latin typeface="Times New Roman"/>
              </a:rPr>
              <a:t>:</a:t>
            </a:r>
            <a:endParaRPr lang="en-US" sz="1800" b="0" strike="noStrike" spc="-1">
              <a:latin typeface="Arial"/>
            </a:endParaRPr>
          </a:p>
        </p:txBody>
      </p:sp>
      <p:sp>
        <p:nvSpPr>
          <p:cNvPr id="529" name="CustomShape 14"/>
          <p:cNvSpPr/>
          <p:nvPr/>
        </p:nvSpPr>
        <p:spPr>
          <a:xfrm>
            <a:off x="5895000" y="4838760"/>
            <a:ext cx="408240" cy="852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p:txBody>
      </p:sp>
      <p:sp>
        <p:nvSpPr>
          <p:cNvPr id="530" name="CustomShape 15"/>
          <p:cNvSpPr/>
          <p:nvPr/>
        </p:nvSpPr>
        <p:spPr>
          <a:xfrm>
            <a:off x="6319440" y="4497840"/>
            <a:ext cx="711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 </a:t>
            </a:r>
            <a:endParaRPr lang="en-US" sz="1800" b="0" strike="noStrike" spc="-1">
              <a:latin typeface="Arial"/>
            </a:endParaRPr>
          </a:p>
        </p:txBody>
      </p:sp>
      <p:sp>
        <p:nvSpPr>
          <p:cNvPr id="531" name="CustomShape 16"/>
          <p:cNvSpPr/>
          <p:nvPr/>
        </p:nvSpPr>
        <p:spPr>
          <a:xfrm>
            <a:off x="7257240" y="483768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2</a:t>
            </a:r>
            <a:r>
              <a:rPr lang="en-US" sz="1800" b="0" strike="noStrike" spc="-1">
                <a:solidFill>
                  <a:srgbClr val="000000"/>
                </a:solidFill>
                <a:latin typeface="Times New Roman"/>
              </a:rPr>
              <a:t>:</a:t>
            </a:r>
            <a:endParaRPr lang="en-US" sz="1800" b="0" strike="noStrike" spc="-1">
              <a:latin typeface="Arial"/>
            </a:endParaRPr>
          </a:p>
        </p:txBody>
      </p:sp>
      <p:sp>
        <p:nvSpPr>
          <p:cNvPr id="532" name="CustomShape 17"/>
          <p:cNvSpPr/>
          <p:nvPr/>
        </p:nvSpPr>
        <p:spPr>
          <a:xfrm>
            <a:off x="7872840" y="421488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3</a:t>
            </a:r>
            <a:r>
              <a:rPr lang="en-US" sz="1800" b="0" strike="noStrike" spc="-1">
                <a:solidFill>
                  <a:srgbClr val="000000"/>
                </a:solidFill>
                <a:latin typeface="Times New Roman"/>
              </a:rPr>
              <a:t>:</a:t>
            </a:r>
            <a:endParaRPr lang="en-US" sz="1800" b="0" strike="noStrike" spc="-1">
              <a:latin typeface="Arial"/>
            </a:endParaRPr>
          </a:p>
        </p:txBody>
      </p:sp>
      <p:sp>
        <p:nvSpPr>
          <p:cNvPr id="533" name="CustomShape 18"/>
          <p:cNvSpPr/>
          <p:nvPr/>
        </p:nvSpPr>
        <p:spPr>
          <a:xfrm>
            <a:off x="7581600" y="4845600"/>
            <a:ext cx="408240" cy="852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p:txBody>
      </p:sp>
      <p:sp>
        <p:nvSpPr>
          <p:cNvPr id="534" name="CustomShape 19"/>
          <p:cNvSpPr/>
          <p:nvPr/>
        </p:nvSpPr>
        <p:spPr>
          <a:xfrm>
            <a:off x="7979760" y="4504680"/>
            <a:ext cx="711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 </a:t>
            </a:r>
            <a:endParaRPr lang="en-US" sz="1800" b="0" strike="noStrike" spc="-1">
              <a:latin typeface="Arial"/>
            </a:endParaRPr>
          </a:p>
        </p:txBody>
      </p:sp>
      <p:pic>
        <p:nvPicPr>
          <p:cNvPr id="535" name="Picture 44"/>
          <p:cNvPicPr/>
          <p:nvPr/>
        </p:nvPicPr>
        <p:blipFill>
          <a:blip r:embed="rId2"/>
          <a:stretch/>
        </p:blipFill>
        <p:spPr>
          <a:xfrm>
            <a:off x="2874240" y="2160720"/>
            <a:ext cx="3143160" cy="1060920"/>
          </a:xfrm>
          <a:prstGeom prst="rect">
            <a:avLst/>
          </a:prstGeom>
          <a:ln>
            <a:noFill/>
          </a:ln>
        </p:spPr>
      </p:pic>
      <p:pic>
        <p:nvPicPr>
          <p:cNvPr id="536" name="Picture 1"/>
          <p:cNvPicPr/>
          <p:nvPr/>
        </p:nvPicPr>
        <p:blipFill>
          <a:blip r:embed="rId3"/>
          <a:stretch/>
        </p:blipFill>
        <p:spPr>
          <a:xfrm>
            <a:off x="38880" y="4748400"/>
            <a:ext cx="9070920" cy="10126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CustomShape 1"/>
          <p:cNvSpPr/>
          <p:nvPr/>
        </p:nvSpPr>
        <p:spPr>
          <a:xfrm>
            <a:off x="1507320" y="198360"/>
            <a:ext cx="6208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a:solidFill>
                  <a:srgbClr val="000000"/>
                </a:solidFill>
                <a:latin typeface="Times New Roman"/>
              </a:rPr>
              <a:t>Aside: Parameter Index Matrices</a:t>
            </a:r>
            <a:endParaRPr lang="en-US" sz="3600" b="0" strike="noStrike" spc="-1">
              <a:latin typeface="Arial"/>
            </a:endParaRPr>
          </a:p>
        </p:txBody>
      </p:sp>
      <p:sp>
        <p:nvSpPr>
          <p:cNvPr id="538" name="CustomShape 2"/>
          <p:cNvSpPr/>
          <p:nvPr/>
        </p:nvSpPr>
        <p:spPr>
          <a:xfrm>
            <a:off x="363960" y="1355400"/>
            <a:ext cx="7718400" cy="1095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Using these parameter index matrices, it is a little more transparent as to how the conversion between parameter and node/edge indices works:</a:t>
            </a:r>
            <a:endParaRPr lang="en-US" sz="2200" b="0" strike="noStrike" spc="-1">
              <a:latin typeface="Arial"/>
            </a:endParaRPr>
          </a:p>
        </p:txBody>
      </p:sp>
      <p:sp>
        <p:nvSpPr>
          <p:cNvPr id="539" name="CustomShape 3"/>
          <p:cNvSpPr/>
          <p:nvPr/>
        </p:nvSpPr>
        <p:spPr>
          <a:xfrm>
            <a:off x="959040" y="5701680"/>
            <a:ext cx="4041000" cy="42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We’ll find this handy later.</a:t>
            </a:r>
            <a:endParaRPr lang="en-US" sz="2200" b="0" strike="noStrike" spc="-1">
              <a:latin typeface="Arial"/>
            </a:endParaRPr>
          </a:p>
        </p:txBody>
      </p:sp>
      <p:sp>
        <p:nvSpPr>
          <p:cNvPr id="540" name="CustomShape 4"/>
          <p:cNvSpPr/>
          <p:nvPr/>
        </p:nvSpPr>
        <p:spPr>
          <a:xfrm>
            <a:off x="2889360" y="3297240"/>
            <a:ext cx="187452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row </a:t>
            </a:r>
            <a:r>
              <a:rPr lang="en-US" sz="1800" b="0" i="1" strike="noStrike" spc="-1">
                <a:solidFill>
                  <a:srgbClr val="000000"/>
                </a:solidFill>
                <a:latin typeface="Times New Roman"/>
              </a:rPr>
              <a:t>i</a:t>
            </a:r>
            <a:r>
              <a:rPr lang="en-US" sz="1800" b="0" strike="noStrike" spc="-1">
                <a:solidFill>
                  <a:srgbClr val="000000"/>
                </a:solidFill>
                <a:latin typeface="Times New Roman"/>
              </a:rPr>
              <a:t> of  </a:t>
            </a:r>
            <a:r>
              <a:rPr lang="en-US" sz="1800" b="1" strike="noStrike" spc="-1">
                <a:solidFill>
                  <a:srgbClr val="000000"/>
                </a:solidFill>
                <a:latin typeface="Symbol"/>
              </a:rPr>
              <a:t>h</a:t>
            </a:r>
            <a:r>
              <a:rPr lang="en-US" sz="1800" b="1" strike="noStrike" spc="-1" baseline="-25000">
                <a:solidFill>
                  <a:srgbClr val="000000"/>
                </a:solidFill>
                <a:latin typeface="Symbol"/>
              </a:rPr>
              <a:t>t</a:t>
            </a:r>
            <a:r>
              <a:rPr lang="en-US" sz="1800" b="0" strike="noStrike" spc="-1">
                <a:solidFill>
                  <a:srgbClr val="000000"/>
                </a:solidFill>
                <a:latin typeface="Times New Roman"/>
              </a:rPr>
              <a:t> matrix</a:t>
            </a:r>
            <a:endParaRPr lang="en-US" sz="1800" b="0" strike="noStrike" spc="-1">
              <a:latin typeface="Arial"/>
            </a:endParaRPr>
          </a:p>
        </p:txBody>
      </p:sp>
      <p:sp>
        <p:nvSpPr>
          <p:cNvPr id="541" name="CustomShape 5"/>
          <p:cNvSpPr/>
          <p:nvPr/>
        </p:nvSpPr>
        <p:spPr>
          <a:xfrm rot="16200000" flipV="1">
            <a:off x="3121920" y="2966040"/>
            <a:ext cx="318240" cy="528480"/>
          </a:xfrm>
          <a:prstGeom prst="lef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542" name="CustomShape 6"/>
          <p:cNvSpPr/>
          <p:nvPr/>
        </p:nvSpPr>
        <p:spPr>
          <a:xfrm>
            <a:off x="4638240" y="2638800"/>
            <a:ext cx="418644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parameter </a:t>
            </a:r>
            <a:r>
              <a:rPr lang="en-US" sz="1800" b="0" i="1" strike="noStrike" spc="-1">
                <a:solidFill>
                  <a:srgbClr val="000000"/>
                </a:solidFill>
                <a:latin typeface="Times New Roman"/>
              </a:rPr>
              <a:t>k</a:t>
            </a:r>
            <a:r>
              <a:rPr lang="en-US" sz="1800" b="0" strike="noStrike" spc="-1">
                <a:solidFill>
                  <a:srgbClr val="000000"/>
                </a:solidFill>
                <a:latin typeface="Times New Roman"/>
              </a:rPr>
              <a:t>                 node </a:t>
            </a:r>
            <a:r>
              <a:rPr lang="en-US" sz="1800" b="0" i="1" strike="noStrike" spc="-1">
                <a:solidFill>
                  <a:srgbClr val="000000"/>
                </a:solidFill>
                <a:latin typeface="Times New Roman"/>
              </a:rPr>
              <a:t>i </a:t>
            </a:r>
            <a:r>
              <a:rPr lang="en-US" sz="1800" b="0" strike="noStrike" spc="-1">
                <a:solidFill>
                  <a:srgbClr val="000000"/>
                </a:solidFill>
                <a:latin typeface="Times New Roman"/>
              </a:rPr>
              <a:t>in state </a:t>
            </a:r>
            <a:r>
              <a:rPr lang="en-US" sz="1800" b="0" i="1" strike="noStrike" spc="-1">
                <a:solidFill>
                  <a:srgbClr val="000000"/>
                </a:solidFill>
                <a:latin typeface="Times New Roman"/>
              </a:rPr>
              <a:t>X</a:t>
            </a:r>
            <a:r>
              <a:rPr lang="en-US" sz="1800" b="0" i="1" strike="noStrike" spc="-1" baseline="-25000">
                <a:solidFill>
                  <a:srgbClr val="000000"/>
                </a:solidFill>
                <a:latin typeface="Times New Roman"/>
              </a:rPr>
              <a:t>i </a:t>
            </a:r>
            <a:r>
              <a:rPr lang="en-US" sz="1800" b="0" strike="noStrike" spc="-1">
                <a:solidFill>
                  <a:srgbClr val="000000"/>
                </a:solidFill>
                <a:latin typeface="Times New Roman"/>
              </a:rPr>
              <a:t>= </a:t>
            </a:r>
            <a:r>
              <a:rPr lang="en-US" sz="1800" b="0" i="1" strike="noStrike" spc="-1">
                <a:solidFill>
                  <a:srgbClr val="000000"/>
                </a:solidFill>
                <a:latin typeface="Times New Roman"/>
              </a:rPr>
              <a:t>s</a:t>
            </a:r>
            <a:r>
              <a:rPr lang="en-US" sz="1800" b="0" i="1" strike="noStrike" spc="-1" baseline="-25000">
                <a:solidFill>
                  <a:srgbClr val="000000"/>
                </a:solidFill>
                <a:latin typeface="Times New Roman"/>
              </a:rPr>
              <a:t>Xi</a:t>
            </a:r>
            <a:endParaRPr lang="en-US" sz="1800" b="0" strike="noStrike" spc="-1">
              <a:latin typeface="Arial"/>
            </a:endParaRPr>
          </a:p>
        </p:txBody>
      </p:sp>
      <p:sp>
        <p:nvSpPr>
          <p:cNvPr id="543" name="CustomShape 7"/>
          <p:cNvSpPr/>
          <p:nvPr/>
        </p:nvSpPr>
        <p:spPr>
          <a:xfrm>
            <a:off x="5873400" y="2769840"/>
            <a:ext cx="661320" cy="158400"/>
          </a:xfrm>
          <a:prstGeom prst="leftRightArrow">
            <a:avLst>
              <a:gd name="adj1" fmla="val 50000"/>
              <a:gd name="adj2" fmla="val 50000"/>
            </a:avLst>
          </a:prstGeom>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pic>
        <p:nvPicPr>
          <p:cNvPr id="545" name="Picture 10"/>
          <p:cNvPicPr/>
          <p:nvPr/>
        </p:nvPicPr>
        <p:blipFill>
          <a:blip r:embed="rId2"/>
          <a:stretch/>
        </p:blipFill>
        <p:spPr>
          <a:xfrm>
            <a:off x="668160" y="2694600"/>
            <a:ext cx="3672720" cy="389880"/>
          </a:xfrm>
          <a:prstGeom prst="rect">
            <a:avLst/>
          </a:prstGeom>
          <a:ln>
            <a:noFill/>
          </a:ln>
        </p:spPr>
      </p:pic>
      <p:sp>
        <p:nvSpPr>
          <p:cNvPr id="546" name="CustomShape 8"/>
          <p:cNvSpPr/>
          <p:nvPr/>
        </p:nvSpPr>
        <p:spPr>
          <a:xfrm>
            <a:off x="4638240" y="4868280"/>
            <a:ext cx="418644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parameter </a:t>
            </a:r>
            <a:r>
              <a:rPr lang="en-US" sz="1800" b="0" i="1" strike="noStrike" spc="-1">
                <a:solidFill>
                  <a:srgbClr val="000000"/>
                </a:solidFill>
                <a:latin typeface="Times New Roman"/>
              </a:rPr>
              <a:t>k</a:t>
            </a:r>
            <a:r>
              <a:rPr lang="en-US" sz="1800" b="0" strike="noStrike" spc="-1">
                <a:solidFill>
                  <a:srgbClr val="000000"/>
                </a:solidFill>
                <a:latin typeface="Times New Roman"/>
              </a:rPr>
              <a:t>                 node </a:t>
            </a:r>
            <a:r>
              <a:rPr lang="en-US" sz="1800" b="0" i="1" strike="noStrike" spc="-1">
                <a:solidFill>
                  <a:srgbClr val="000000"/>
                </a:solidFill>
                <a:latin typeface="Times New Roman"/>
              </a:rPr>
              <a:t>i </a:t>
            </a:r>
            <a:r>
              <a:rPr lang="en-US" sz="1800" b="0" strike="noStrike" spc="-1">
                <a:solidFill>
                  <a:srgbClr val="000000"/>
                </a:solidFill>
                <a:latin typeface="Times New Roman"/>
              </a:rPr>
              <a:t>in state </a:t>
            </a:r>
            <a:r>
              <a:rPr lang="en-US" sz="1800" b="0" i="1" strike="noStrike" spc="-1">
                <a:solidFill>
                  <a:srgbClr val="000000"/>
                </a:solidFill>
                <a:latin typeface="Times New Roman"/>
              </a:rPr>
              <a:t>X</a:t>
            </a:r>
            <a:r>
              <a:rPr lang="en-US" sz="1800" b="0" i="1" strike="noStrike" spc="-1" baseline="-25000">
                <a:solidFill>
                  <a:srgbClr val="000000"/>
                </a:solidFill>
                <a:latin typeface="Times New Roman"/>
              </a:rPr>
              <a:t>i </a:t>
            </a:r>
            <a:r>
              <a:rPr lang="en-US" sz="1800" b="0" strike="noStrike" spc="-1">
                <a:solidFill>
                  <a:srgbClr val="000000"/>
                </a:solidFill>
                <a:latin typeface="Times New Roman"/>
              </a:rPr>
              <a:t>= </a:t>
            </a:r>
            <a:r>
              <a:rPr lang="en-US" sz="1800" b="0" i="1" strike="noStrike" spc="-1">
                <a:solidFill>
                  <a:srgbClr val="000000"/>
                </a:solidFill>
                <a:latin typeface="Times New Roman"/>
              </a:rPr>
              <a:t>s</a:t>
            </a:r>
            <a:r>
              <a:rPr lang="en-US" sz="1800" b="0" i="1" strike="noStrike" spc="-1" baseline="-25000">
                <a:solidFill>
                  <a:srgbClr val="000000"/>
                </a:solidFill>
                <a:latin typeface="Times New Roman"/>
              </a:rPr>
              <a:t>Xi</a:t>
            </a:r>
            <a:endParaRPr lang="en-US" sz="1800" b="0" strike="noStrike" spc="-1">
              <a:latin typeface="Arial"/>
            </a:endParaRPr>
          </a:p>
        </p:txBody>
      </p:sp>
      <p:sp>
        <p:nvSpPr>
          <p:cNvPr id="547" name="CustomShape 9"/>
          <p:cNvSpPr/>
          <p:nvPr/>
        </p:nvSpPr>
        <p:spPr>
          <a:xfrm>
            <a:off x="5873400" y="4999320"/>
            <a:ext cx="661320" cy="158400"/>
          </a:xfrm>
          <a:prstGeom prst="leftRightArrow">
            <a:avLst>
              <a:gd name="adj1" fmla="val 50000"/>
              <a:gd name="adj2" fmla="val 50000"/>
            </a:avLst>
          </a:prstGeom>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548" name="CustomShape 10"/>
          <p:cNvSpPr/>
          <p:nvPr/>
        </p:nvSpPr>
        <p:spPr>
          <a:xfrm>
            <a:off x="6684840" y="5198040"/>
            <a:ext cx="209088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node </a:t>
            </a:r>
            <a:r>
              <a:rPr lang="en-US" sz="1800" b="0" i="1" strike="noStrike" spc="-1">
                <a:solidFill>
                  <a:srgbClr val="000000"/>
                </a:solidFill>
                <a:latin typeface="Times New Roman"/>
              </a:rPr>
              <a:t>j </a:t>
            </a:r>
            <a:r>
              <a:rPr lang="en-US" sz="1800" b="0" strike="noStrike" spc="-1">
                <a:solidFill>
                  <a:srgbClr val="000000"/>
                </a:solidFill>
                <a:latin typeface="Times New Roman"/>
              </a:rPr>
              <a:t>in state </a:t>
            </a:r>
            <a:r>
              <a:rPr lang="en-US" sz="1800" b="0" i="1" strike="noStrike" spc="-1">
                <a:solidFill>
                  <a:srgbClr val="000000"/>
                </a:solidFill>
                <a:latin typeface="Times New Roman"/>
              </a:rPr>
              <a:t>X</a:t>
            </a:r>
            <a:r>
              <a:rPr lang="en-US" sz="1800" b="0" i="1" strike="noStrike" spc="-1" baseline="-25000">
                <a:solidFill>
                  <a:srgbClr val="000000"/>
                </a:solidFill>
                <a:latin typeface="Times New Roman"/>
              </a:rPr>
              <a:t>j</a:t>
            </a:r>
            <a:r>
              <a:rPr lang="en-US" sz="1800" b="0" strike="noStrike" spc="-1">
                <a:solidFill>
                  <a:srgbClr val="000000"/>
                </a:solidFill>
                <a:latin typeface="Times New Roman"/>
              </a:rPr>
              <a:t>= </a:t>
            </a:r>
            <a:r>
              <a:rPr lang="en-US" sz="1800" b="0" i="1" strike="noStrike" spc="-1">
                <a:solidFill>
                  <a:srgbClr val="000000"/>
                </a:solidFill>
                <a:latin typeface="Times New Roman"/>
              </a:rPr>
              <a:t>s</a:t>
            </a:r>
            <a:r>
              <a:rPr lang="en-US" sz="1800" b="0" i="1" strike="noStrike" spc="-1" baseline="-25000">
                <a:solidFill>
                  <a:srgbClr val="000000"/>
                </a:solidFill>
                <a:latin typeface="Times New Roman"/>
              </a:rPr>
              <a:t>Xj</a:t>
            </a:r>
            <a:endParaRPr lang="en-US" sz="1800" b="0" strike="noStrike" spc="-1">
              <a:latin typeface="Arial"/>
            </a:endParaRPr>
          </a:p>
        </p:txBody>
      </p:sp>
      <p:pic>
        <p:nvPicPr>
          <p:cNvPr id="2" name="Picture 1">
            <a:extLst>
              <a:ext uri="{FF2B5EF4-FFF2-40B4-BE49-F238E27FC236}">
                <a16:creationId xmlns:a16="http://schemas.microsoft.com/office/drawing/2014/main" id="{CBA980DA-7FDF-604E-B43A-237C5D5D4090}"/>
              </a:ext>
            </a:extLst>
          </p:cNvPr>
          <p:cNvPicPr>
            <a:picLocks noChangeAspect="1"/>
          </p:cNvPicPr>
          <p:nvPr/>
        </p:nvPicPr>
        <p:blipFill>
          <a:blip r:embed="rId3"/>
          <a:stretch>
            <a:fillRect/>
          </a:stretch>
        </p:blipFill>
        <p:spPr>
          <a:xfrm>
            <a:off x="668160" y="4401667"/>
            <a:ext cx="5086080" cy="42849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507320" y="198360"/>
            <a:ext cx="6208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a:solidFill>
                  <a:srgbClr val="000000"/>
                </a:solidFill>
                <a:latin typeface="Times New Roman"/>
              </a:rPr>
              <a:t>Aside: Parameter Index Matrices</a:t>
            </a:r>
            <a:endParaRPr lang="en-US" sz="3600" b="0" strike="noStrike" spc="-1">
              <a:latin typeface="Arial"/>
            </a:endParaRPr>
          </a:p>
        </p:txBody>
      </p:sp>
      <p:sp>
        <p:nvSpPr>
          <p:cNvPr id="550" name="CustomShape 2"/>
          <p:cNvSpPr/>
          <p:nvPr/>
        </p:nvSpPr>
        <p:spPr>
          <a:xfrm>
            <a:off x="363960" y="1355400"/>
            <a:ext cx="7718400" cy="76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For example, under this model/parameterization consider configuration </a:t>
            </a:r>
            <a:r>
              <a:rPr lang="en-US" sz="2200" b="1" strike="noStrike" spc="-1">
                <a:solidFill>
                  <a:srgbClr val="000000"/>
                </a:solidFill>
                <a:latin typeface="Times New Roman"/>
              </a:rPr>
              <a:t>X</a:t>
            </a:r>
            <a:r>
              <a:rPr lang="en-US" sz="2200" b="0" strike="noStrike" spc="-1">
                <a:solidFill>
                  <a:srgbClr val="000000"/>
                </a:solidFill>
                <a:latin typeface="Times New Roman"/>
              </a:rPr>
              <a:t> = (1,2,1):</a:t>
            </a:r>
            <a:endParaRPr lang="en-US" sz="2200" b="0" strike="noStrike" spc="-1">
              <a:latin typeface="Arial"/>
            </a:endParaRPr>
          </a:p>
        </p:txBody>
      </p:sp>
      <p:pic>
        <p:nvPicPr>
          <p:cNvPr id="551" name="Picture 5"/>
          <p:cNvPicPr/>
          <p:nvPr/>
        </p:nvPicPr>
        <p:blipFill>
          <a:blip r:embed="rId2"/>
          <a:stretch/>
        </p:blipFill>
        <p:spPr>
          <a:xfrm>
            <a:off x="489600" y="2533680"/>
            <a:ext cx="8082000" cy="720000"/>
          </a:xfrm>
          <a:prstGeom prst="rect">
            <a:avLst/>
          </a:prstGeom>
          <a:ln>
            <a:noFill/>
          </a:ln>
        </p:spPr>
      </p:pic>
      <p:pic>
        <p:nvPicPr>
          <p:cNvPr id="552" name="Picture 6"/>
          <p:cNvPicPr/>
          <p:nvPr/>
        </p:nvPicPr>
        <p:blipFill>
          <a:blip r:embed="rId3"/>
          <a:stretch/>
        </p:blipFill>
        <p:spPr>
          <a:xfrm>
            <a:off x="476280" y="4736880"/>
            <a:ext cx="8111880" cy="722160"/>
          </a:xfrm>
          <a:prstGeom prst="rect">
            <a:avLst/>
          </a:prstGeom>
          <a:ln>
            <a:noFill/>
          </a:ln>
        </p:spPr>
      </p:pic>
      <p:pic>
        <p:nvPicPr>
          <p:cNvPr id="553" name="Picture 7"/>
          <p:cNvPicPr/>
          <p:nvPr/>
        </p:nvPicPr>
        <p:blipFill>
          <a:blip r:embed="rId4"/>
          <a:stretch/>
        </p:blipFill>
        <p:spPr>
          <a:xfrm>
            <a:off x="489600" y="3645000"/>
            <a:ext cx="8111880" cy="7221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CustomShape 1"/>
          <p:cNvSpPr/>
          <p:nvPr/>
        </p:nvSpPr>
        <p:spPr>
          <a:xfrm>
            <a:off x="1507320" y="198360"/>
            <a:ext cx="6208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a:solidFill>
                  <a:srgbClr val="000000"/>
                </a:solidFill>
                <a:latin typeface="Times New Roman"/>
              </a:rPr>
              <a:t>Aside: Parameter Index Matrices</a:t>
            </a:r>
            <a:endParaRPr lang="en-US" sz="3600" b="0" strike="noStrike" spc="-1">
              <a:latin typeface="Arial"/>
            </a:endParaRPr>
          </a:p>
        </p:txBody>
      </p:sp>
      <p:sp>
        <p:nvSpPr>
          <p:cNvPr id="555" name="CustomShape 2"/>
          <p:cNvSpPr/>
          <p:nvPr/>
        </p:nvSpPr>
        <p:spPr>
          <a:xfrm>
            <a:off x="363960" y="1355400"/>
            <a:ext cx="7718400" cy="76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For example, under this model/parameterization and configuration </a:t>
            </a:r>
            <a:r>
              <a:rPr lang="en-US" sz="2200" b="1" strike="noStrike" spc="-1">
                <a:solidFill>
                  <a:srgbClr val="000000"/>
                </a:solidFill>
                <a:latin typeface="Times New Roman"/>
              </a:rPr>
              <a:t>X</a:t>
            </a:r>
            <a:r>
              <a:rPr lang="en-US" sz="2200" b="0" strike="noStrike" spc="-1">
                <a:solidFill>
                  <a:srgbClr val="000000"/>
                </a:solidFill>
                <a:latin typeface="Times New Roman"/>
              </a:rPr>
              <a:t> = (1,2,1):</a:t>
            </a:r>
            <a:endParaRPr lang="en-US" sz="2200" b="0" strike="noStrike" spc="-1">
              <a:latin typeface="Arial"/>
            </a:endParaRPr>
          </a:p>
        </p:txBody>
      </p:sp>
      <p:sp>
        <p:nvSpPr>
          <p:cNvPr id="559" name="CustomShape 3"/>
          <p:cNvSpPr/>
          <p:nvPr/>
        </p:nvSpPr>
        <p:spPr>
          <a:xfrm>
            <a:off x="1071360" y="5649840"/>
            <a:ext cx="347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From these evaluation we can infer:</a:t>
            </a:r>
            <a:endParaRPr lang="en-US" sz="1800" b="0" strike="noStrike" spc="-1">
              <a:latin typeface="Arial"/>
            </a:endParaRPr>
          </a:p>
        </p:txBody>
      </p:sp>
      <p:pic>
        <p:nvPicPr>
          <p:cNvPr id="560" name="Picture 10"/>
          <p:cNvPicPr/>
          <p:nvPr/>
        </p:nvPicPr>
        <p:blipFill>
          <a:blip r:embed="rId2"/>
          <a:stretch/>
        </p:blipFill>
        <p:spPr>
          <a:xfrm>
            <a:off x="2431440" y="6235920"/>
            <a:ext cx="4565880" cy="393480"/>
          </a:xfrm>
          <a:prstGeom prst="rect">
            <a:avLst/>
          </a:prstGeom>
          <a:ln>
            <a:noFill/>
          </a:ln>
        </p:spPr>
      </p:pic>
      <p:pic>
        <p:nvPicPr>
          <p:cNvPr id="2" name="Picture 1">
            <a:extLst>
              <a:ext uri="{FF2B5EF4-FFF2-40B4-BE49-F238E27FC236}">
                <a16:creationId xmlns:a16="http://schemas.microsoft.com/office/drawing/2014/main" id="{D972B4AE-8068-8C46-98D7-AEDC62BDDBE5}"/>
              </a:ext>
            </a:extLst>
          </p:cNvPr>
          <p:cNvPicPr>
            <a:picLocks noChangeAspect="1"/>
          </p:cNvPicPr>
          <p:nvPr/>
        </p:nvPicPr>
        <p:blipFill>
          <a:blip r:embed="rId3"/>
          <a:stretch>
            <a:fillRect/>
          </a:stretch>
        </p:blipFill>
        <p:spPr>
          <a:xfrm>
            <a:off x="22034" y="2559932"/>
            <a:ext cx="9083737" cy="552261"/>
          </a:xfrm>
          <a:prstGeom prst="rect">
            <a:avLst/>
          </a:prstGeom>
        </p:spPr>
      </p:pic>
      <p:pic>
        <p:nvPicPr>
          <p:cNvPr id="3" name="Picture 2">
            <a:extLst>
              <a:ext uri="{FF2B5EF4-FFF2-40B4-BE49-F238E27FC236}">
                <a16:creationId xmlns:a16="http://schemas.microsoft.com/office/drawing/2014/main" id="{E0D50292-6845-8347-89B3-32AFA72CB2BE}"/>
              </a:ext>
            </a:extLst>
          </p:cNvPr>
          <p:cNvPicPr>
            <a:picLocks noChangeAspect="1"/>
          </p:cNvPicPr>
          <p:nvPr/>
        </p:nvPicPr>
        <p:blipFill>
          <a:blip r:embed="rId4"/>
          <a:stretch>
            <a:fillRect/>
          </a:stretch>
        </p:blipFill>
        <p:spPr>
          <a:xfrm>
            <a:off x="22034" y="3591517"/>
            <a:ext cx="9083737" cy="552647"/>
          </a:xfrm>
          <a:prstGeom prst="rect">
            <a:avLst/>
          </a:prstGeom>
        </p:spPr>
      </p:pic>
      <p:pic>
        <p:nvPicPr>
          <p:cNvPr id="4" name="Picture 3">
            <a:extLst>
              <a:ext uri="{FF2B5EF4-FFF2-40B4-BE49-F238E27FC236}">
                <a16:creationId xmlns:a16="http://schemas.microsoft.com/office/drawing/2014/main" id="{49A1DFA1-8C4D-CD42-BB6D-934C8F69D418}"/>
              </a:ext>
            </a:extLst>
          </p:cNvPr>
          <p:cNvPicPr>
            <a:picLocks noChangeAspect="1"/>
          </p:cNvPicPr>
          <p:nvPr/>
        </p:nvPicPr>
        <p:blipFill>
          <a:blip r:embed="rId5"/>
          <a:stretch>
            <a:fillRect/>
          </a:stretch>
        </p:blipFill>
        <p:spPr>
          <a:xfrm>
            <a:off x="22034" y="4616283"/>
            <a:ext cx="9083737" cy="55226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CustomShape 1"/>
          <p:cNvSpPr/>
          <p:nvPr/>
        </p:nvSpPr>
        <p:spPr>
          <a:xfrm>
            <a:off x="1507320" y="198360"/>
            <a:ext cx="6208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a:solidFill>
                  <a:srgbClr val="000000"/>
                </a:solidFill>
                <a:latin typeface="Times New Roman"/>
              </a:rPr>
              <a:t>Aside: Parameter Index Matrices</a:t>
            </a:r>
            <a:endParaRPr lang="en-US" sz="3600" b="0" strike="noStrike" spc="-1">
              <a:latin typeface="Arial"/>
            </a:endParaRPr>
          </a:p>
        </p:txBody>
      </p:sp>
      <p:sp>
        <p:nvSpPr>
          <p:cNvPr id="562" name="CustomShape 2"/>
          <p:cNvSpPr/>
          <p:nvPr/>
        </p:nvSpPr>
        <p:spPr>
          <a:xfrm>
            <a:off x="363960" y="640800"/>
            <a:ext cx="7718400" cy="42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Check:</a:t>
            </a:r>
            <a:endParaRPr lang="en-US" sz="2200" b="0" strike="noStrike" spc="-1">
              <a:latin typeface="Arial"/>
            </a:endParaRPr>
          </a:p>
        </p:txBody>
      </p:sp>
      <p:sp>
        <p:nvSpPr>
          <p:cNvPr id="563" name="CustomShape 3"/>
          <p:cNvSpPr/>
          <p:nvPr/>
        </p:nvSpPr>
        <p:spPr>
          <a:xfrm>
            <a:off x="92520" y="1012320"/>
            <a:ext cx="8955000" cy="5815523"/>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dirty="0">
                <a:solidFill>
                  <a:srgbClr val="FFFFFF"/>
                </a:solidFill>
                <a:latin typeface="Courier New"/>
              </a:rPr>
              <a:t>library(</a:t>
            </a:r>
            <a:r>
              <a:rPr lang="en-US" sz="1200" b="0" strike="noStrike" spc="-1" dirty="0" err="1">
                <a:solidFill>
                  <a:srgbClr val="FFFFFF"/>
                </a:solidFill>
                <a:latin typeface="Courier New"/>
              </a:rPr>
              <a:t>CRFutil</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Graph formula:</a:t>
            </a:r>
            <a:endParaRPr lang="en-US" sz="1200" b="0" strike="noStrike" spc="-1" dirty="0">
              <a:latin typeface="Arial"/>
            </a:endParaRPr>
          </a:p>
          <a:p>
            <a:pPr>
              <a:lnSpc>
                <a:spcPct val="100000"/>
              </a:lnSpc>
            </a:pPr>
            <a:r>
              <a:rPr lang="en-US" sz="1200" b="0" strike="noStrike" spc="-1" dirty="0" err="1">
                <a:solidFill>
                  <a:srgbClr val="FFFFFF"/>
                </a:solidFill>
                <a:latin typeface="Courier New"/>
              </a:rPr>
              <a:t>grphf</a:t>
            </a:r>
            <a:r>
              <a:rPr lang="en-US" sz="1200" b="0" strike="noStrike" spc="-1" dirty="0">
                <a:solidFill>
                  <a:srgbClr val="FFFFFF"/>
                </a:solidFill>
                <a:latin typeface="Courier New"/>
              </a:rPr>
              <a:t> &lt;- ~A:B:C</a:t>
            </a:r>
            <a:endParaRPr lang="en-US" sz="1200" b="0" strike="noStrike" spc="-1" dirty="0">
              <a:latin typeface="Arial"/>
            </a:endParaRPr>
          </a:p>
          <a:p>
            <a:pPr>
              <a:lnSpc>
                <a:spcPct val="100000"/>
              </a:lnSpc>
            </a:pPr>
            <a:r>
              <a:rPr lang="en-US" sz="1200" b="0" strike="noStrike" spc="-1" dirty="0">
                <a:solidFill>
                  <a:srgbClr val="FFFFFF"/>
                </a:solidFill>
                <a:latin typeface="Courier New"/>
              </a:rPr>
              <a:t>adj   &lt;- ug(</a:t>
            </a:r>
            <a:r>
              <a:rPr lang="en-US" sz="1200" b="0" strike="noStrike" spc="-1" dirty="0" err="1">
                <a:solidFill>
                  <a:srgbClr val="FFFFFF"/>
                </a:solidFill>
                <a:latin typeface="Courier New"/>
              </a:rPr>
              <a:t>grphf</a:t>
            </a:r>
            <a:r>
              <a:rPr lang="en-US" sz="1200" b="0" strike="noStrike" spc="-1" dirty="0">
                <a:solidFill>
                  <a:srgbClr val="FFFFFF"/>
                </a:solidFill>
                <a:latin typeface="Courier New"/>
              </a:rPr>
              <a:t>, result=</a:t>
            </a:r>
            <a:r>
              <a:rPr lang="en-US" sz="1200" b="0" strike="noStrike" spc="-1" dirty="0">
                <a:solidFill>
                  <a:srgbClr val="00B050"/>
                </a:solidFill>
                <a:latin typeface="Courier New"/>
              </a:rPr>
              <a:t>"matrix"</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err="1">
                <a:solidFill>
                  <a:srgbClr val="FFFFFF"/>
                </a:solidFill>
                <a:latin typeface="Courier New"/>
              </a:rPr>
              <a:t>n.states</a:t>
            </a:r>
            <a:r>
              <a:rPr lang="en-US" sz="1200" b="0" strike="noStrike" spc="-1" dirty="0">
                <a:solidFill>
                  <a:srgbClr val="FFFFFF"/>
                </a:solidFill>
                <a:latin typeface="Courier New"/>
              </a:rPr>
              <a:t> &lt;- 2</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a:t>
            </a:r>
            <a:r>
              <a:rPr lang="en-US" sz="1200" b="0" strike="noStrike" spc="-1" dirty="0">
                <a:solidFill>
                  <a:srgbClr val="FFFFFF"/>
                </a:solidFill>
                <a:latin typeface="Courier New"/>
              </a:rPr>
              <a:t> &lt;- </a:t>
            </a:r>
            <a:r>
              <a:rPr lang="en-US" sz="1200" b="0" strike="noStrike" spc="-1" dirty="0" err="1">
                <a:solidFill>
                  <a:srgbClr val="FFFFFF"/>
                </a:solidFill>
                <a:latin typeface="Courier New"/>
              </a:rPr>
              <a:t>make.crf</a:t>
            </a:r>
            <a:r>
              <a:rPr lang="en-US" sz="1200" b="0" strike="noStrike" spc="-1" dirty="0">
                <a:solidFill>
                  <a:srgbClr val="FFFFFF"/>
                </a:solidFill>
                <a:latin typeface="Courier New"/>
              </a:rPr>
              <a:t>(adj, </a:t>
            </a:r>
            <a:r>
              <a:rPr lang="en-US" sz="1200" b="0" strike="noStrike" spc="-1" dirty="0" err="1">
                <a:solidFill>
                  <a:srgbClr val="FFFFFF"/>
                </a:solidFill>
                <a:latin typeface="Courier New"/>
              </a:rPr>
              <a:t>n.states</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a:t>
            </a:r>
            <a:r>
              <a:rPr lang="en-US" sz="1200" b="0" strike="noStrike" spc="-1" dirty="0">
                <a:solidFill>
                  <a:srgbClr val="FFFFFF"/>
                </a:solidFill>
                <a:latin typeface="Courier New"/>
              </a:rPr>
              <a:t> &lt;- </a:t>
            </a:r>
            <a:r>
              <a:rPr lang="en-US" sz="1200" b="0" strike="noStrike" spc="-1" dirty="0" err="1">
                <a:solidFill>
                  <a:srgbClr val="FFFFFF"/>
                </a:solidFill>
                <a:latin typeface="Courier New"/>
              </a:rPr>
              <a:t>make.features</a:t>
            </a:r>
            <a:r>
              <a:rPr lang="en-US" sz="1200" b="0" strike="noStrike" spc="-1" dirty="0">
                <a:solidFill>
                  <a:srgbClr val="FFFFFF"/>
                </a:solidFill>
                <a:latin typeface="Courier New"/>
              </a:rPr>
              <a:t>(</a:t>
            </a:r>
            <a:r>
              <a:rPr lang="en-US" sz="1200" b="0" strike="noStrike" spc="-1" dirty="0" err="1">
                <a:solidFill>
                  <a:srgbClr val="FFFFFF"/>
                </a:solidFill>
                <a:latin typeface="Courier New"/>
              </a:rPr>
              <a:t>fitc</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a:t>
            </a:r>
            <a:r>
              <a:rPr lang="en-US" sz="1200" b="0" strike="noStrike" spc="-1" dirty="0">
                <a:solidFill>
                  <a:srgbClr val="FFFFFF"/>
                </a:solidFill>
                <a:latin typeface="Courier New"/>
              </a:rPr>
              <a:t> &lt;- </a:t>
            </a:r>
            <a:r>
              <a:rPr lang="en-US" sz="1200" b="0" strike="noStrike" spc="-1" dirty="0" err="1">
                <a:solidFill>
                  <a:srgbClr val="FFFFFF"/>
                </a:solidFill>
                <a:latin typeface="Courier New"/>
              </a:rPr>
              <a:t>make.par</a:t>
            </a:r>
            <a:r>
              <a:rPr lang="en-US" sz="1200" b="0" strike="noStrike" spc="-1" dirty="0">
                <a:solidFill>
                  <a:srgbClr val="FFFFFF"/>
                </a:solidFill>
                <a:latin typeface="Courier New"/>
              </a:rPr>
              <a:t>(</a:t>
            </a:r>
            <a:r>
              <a:rPr lang="en-US" sz="1200" b="0" strike="noStrike" spc="-1" dirty="0" err="1">
                <a:solidFill>
                  <a:srgbClr val="FFFFFF"/>
                </a:solidFill>
                <a:latin typeface="Courier New"/>
              </a:rPr>
              <a:t>fitc</a:t>
            </a:r>
            <a:r>
              <a:rPr lang="en-US" sz="1200" b="0" strike="noStrike" spc="-1" dirty="0">
                <a:solidFill>
                  <a:srgbClr val="FFFFFF"/>
                </a:solidFill>
                <a:latin typeface="Courier New"/>
              </a:rPr>
              <a:t>, 6)</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Parameterization:</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fitc$node.par</a:t>
            </a:r>
            <a:r>
              <a:rPr lang="en-US" sz="1200" b="0" strike="noStrike" spc="-1" dirty="0">
                <a:solidFill>
                  <a:srgbClr val="FFFFFF"/>
                </a:solidFill>
                <a:latin typeface="Courier New"/>
              </a:rPr>
              <a:t>[1,1,] &lt;- 1</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fitc$node.par</a:t>
            </a:r>
            <a:r>
              <a:rPr lang="en-US" sz="1200" b="0" strike="noStrike" spc="-1" dirty="0">
                <a:solidFill>
                  <a:srgbClr val="FFFFFF"/>
                </a:solidFill>
                <a:latin typeface="Courier New"/>
              </a:rPr>
              <a:t>[2,1,] &lt;- 2</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fitc$node.par</a:t>
            </a:r>
            <a:r>
              <a:rPr lang="en-US" sz="1200" b="0" strike="noStrike" spc="-1" dirty="0">
                <a:solidFill>
                  <a:srgbClr val="FFFFFF"/>
                </a:solidFill>
                <a:latin typeface="Courier New"/>
              </a:rPr>
              <a:t>[3,1,] &lt;- 2</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fitc$edge.par</a:t>
            </a:r>
            <a:r>
              <a:rPr lang="en-US" sz="1200" b="0" strike="noStrike" spc="-1" dirty="0">
                <a:solidFill>
                  <a:srgbClr val="FFFFFF"/>
                </a:solidFill>
                <a:latin typeface="Courier New"/>
              </a:rPr>
              <a:t>[[1]][1,1,1] &lt;- 3</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fitc$edge.par</a:t>
            </a:r>
            <a:r>
              <a:rPr lang="en-US" sz="1200" b="0" strike="noStrike" spc="-1" dirty="0">
                <a:solidFill>
                  <a:srgbClr val="FFFFFF"/>
                </a:solidFill>
                <a:latin typeface="Courier New"/>
              </a:rPr>
              <a:t>[[1]][2,2,1] &lt;- 3</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fitc$edge.par</a:t>
            </a:r>
            <a:r>
              <a:rPr lang="en-US" sz="1200" b="0" strike="noStrike" spc="-1" dirty="0">
                <a:solidFill>
                  <a:srgbClr val="FFFFFF"/>
                </a:solidFill>
                <a:latin typeface="Courier New"/>
              </a:rPr>
              <a:t>[[2]][1,1,1] &lt;- 2</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fitc$edge.par</a:t>
            </a:r>
            <a:r>
              <a:rPr lang="en-US" sz="1200" b="0" strike="noStrike" spc="-1" dirty="0">
                <a:solidFill>
                  <a:srgbClr val="FFFFFF"/>
                </a:solidFill>
                <a:latin typeface="Courier New"/>
              </a:rPr>
              <a:t>[[2]][2,2,1] &lt;- 4</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fitc$edge.par</a:t>
            </a:r>
            <a:r>
              <a:rPr lang="en-US" sz="1200" b="0" strike="noStrike" spc="-1" dirty="0">
                <a:solidFill>
                  <a:srgbClr val="FFFFFF"/>
                </a:solidFill>
                <a:latin typeface="Courier New"/>
              </a:rPr>
              <a:t>[[3]][1,1,1] &lt;- 5</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fitc$edge.par</a:t>
            </a:r>
            <a:r>
              <a:rPr lang="en-US" sz="1200" b="0" strike="noStrike" spc="-1" dirty="0">
                <a:solidFill>
                  <a:srgbClr val="FFFFFF"/>
                </a:solidFill>
                <a:latin typeface="Courier New"/>
              </a:rPr>
              <a:t>[[3]][2,2,1] &lt;- 6</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fitc$edges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fitc$node.par</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fitc$edge.par</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Node numbers</a:t>
            </a:r>
            <a:endParaRPr lang="en-US" sz="1200" b="0" strike="noStrike" spc="-1" dirty="0">
              <a:latin typeface="Arial"/>
            </a:endParaRPr>
          </a:p>
          <a:p>
            <a:pPr>
              <a:lnSpc>
                <a:spcPct val="100000"/>
              </a:lnSpc>
            </a:pPr>
            <a:r>
              <a:rPr lang="en-US" sz="1200" b="0" strike="noStrike" spc="-1" dirty="0">
                <a:solidFill>
                  <a:srgbClr val="FFFFFF"/>
                </a:solidFill>
                <a:latin typeface="Courier New"/>
              </a:rPr>
              <a:t>X &lt;- c(1,2,1)</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FF"/>
                </a:solidFill>
                <a:latin typeface="Courier New"/>
              </a:rPr>
              <a:t>s1&lt;-1</a:t>
            </a:r>
            <a:endParaRPr lang="en-US" sz="1200" b="0" strike="noStrike" spc="-1" dirty="0">
              <a:latin typeface="Arial"/>
            </a:endParaRPr>
          </a:p>
          <a:p>
            <a:pPr>
              <a:lnSpc>
                <a:spcPct val="100000"/>
              </a:lnSpc>
            </a:pPr>
            <a:r>
              <a:rPr lang="en-US" sz="1200" b="0" strike="noStrike" spc="-1" dirty="0">
                <a:solidFill>
                  <a:srgbClr val="FFFFFF"/>
                </a:solidFill>
                <a:latin typeface="Courier New"/>
              </a:rPr>
              <a:t>s2&lt;-2</a:t>
            </a:r>
            <a:endParaRPr lang="en-US" sz="1200" b="0" strike="noStrike" spc="-1" dirty="0">
              <a:latin typeface="Arial"/>
            </a:endParaRPr>
          </a:p>
          <a:p>
            <a:pPr>
              <a:lnSpc>
                <a:spcPct val="100000"/>
              </a:lnSpc>
            </a:pPr>
            <a:r>
              <a:rPr lang="en-US" sz="1200" b="0" strike="noStrike" spc="-1" dirty="0">
                <a:solidFill>
                  <a:srgbClr val="FFFFFF"/>
                </a:solidFill>
                <a:latin typeface="Courier New"/>
              </a:rPr>
              <a:t>f0 &lt;- function(y){ </a:t>
            </a:r>
            <a:r>
              <a:rPr lang="en-US" sz="1200" b="0" strike="noStrike" spc="-1" dirty="0" err="1">
                <a:solidFill>
                  <a:srgbClr val="FFFFFF"/>
                </a:solidFill>
                <a:latin typeface="Courier New"/>
              </a:rPr>
              <a:t>as.numeric</a:t>
            </a:r>
            <a:r>
              <a:rPr lang="en-US" sz="1200" b="0" strike="noStrike" spc="-1" dirty="0">
                <a:solidFill>
                  <a:srgbClr val="FFFFFF"/>
                </a:solidFill>
                <a:latin typeface="Courier New"/>
              </a:rPr>
              <a:t>(c((y==1),(y==2)))}    </a:t>
            </a:r>
            <a:r>
              <a:rPr lang="en-US" sz="1200" b="0" strike="noStrike" spc="-1" dirty="0">
                <a:solidFill>
                  <a:srgbClr val="FFFF00"/>
                </a:solidFill>
                <a:latin typeface="Courier New"/>
              </a:rPr>
              <a:t># Feature function</a:t>
            </a:r>
            <a:endParaRPr lang="en-US" sz="12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63"/>
                                        </p:tgtEl>
                                        <p:attrNameLst>
                                          <p:attrName>style.visibility</p:attrName>
                                        </p:attrNameLst>
                                      </p:cBhvr>
                                      <p:to>
                                        <p:strVal val="visible"/>
                                      </p:to>
                                    </p:set>
                                    <p:anim calcmode="lin" valueType="num">
                                      <p:cBhvr additive="repl">
                                        <p:cTn id="7" dur="500" fill="hold"/>
                                        <p:tgtEl>
                                          <p:spTgt spid="563"/>
                                        </p:tgtEl>
                                        <p:attrNameLst>
                                          <p:attrName>ppt_x</p:attrName>
                                        </p:attrNameLst>
                                      </p:cBhvr>
                                      <p:tavLst>
                                        <p:tav tm="0">
                                          <p:val>
                                            <p:strVal val="#ppt_x"/>
                                          </p:val>
                                        </p:tav>
                                        <p:tav tm="100000">
                                          <p:val>
                                            <p:strVal val="#ppt_x"/>
                                          </p:val>
                                        </p:tav>
                                      </p:tavLst>
                                    </p:anim>
                                    <p:anim calcmode="lin" valueType="num">
                                      <p:cBhvr additive="repl">
                                        <p:cTn id="8" dur="500" fill="hold"/>
                                        <p:tgtEl>
                                          <p:spTgt spid="5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CustomShape 1"/>
          <p:cNvSpPr/>
          <p:nvPr/>
        </p:nvSpPr>
        <p:spPr>
          <a:xfrm>
            <a:off x="1507320" y="198360"/>
            <a:ext cx="6208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a:solidFill>
                  <a:srgbClr val="000000"/>
                </a:solidFill>
                <a:latin typeface="Times New Roman"/>
              </a:rPr>
              <a:t>Aside: Parameter Index Matrices</a:t>
            </a:r>
            <a:endParaRPr lang="en-US" sz="3600" b="0" strike="noStrike" spc="-1">
              <a:latin typeface="Arial"/>
            </a:endParaRPr>
          </a:p>
        </p:txBody>
      </p:sp>
      <p:sp>
        <p:nvSpPr>
          <p:cNvPr id="565" name="CustomShape 2"/>
          <p:cNvSpPr/>
          <p:nvPr/>
        </p:nvSpPr>
        <p:spPr>
          <a:xfrm>
            <a:off x="363960" y="812880"/>
            <a:ext cx="7718400" cy="42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Check:</a:t>
            </a:r>
            <a:endParaRPr lang="en-US" sz="2200" b="0" strike="noStrike" spc="-1">
              <a:latin typeface="Arial"/>
            </a:endParaRPr>
          </a:p>
        </p:txBody>
      </p:sp>
      <p:sp>
        <p:nvSpPr>
          <p:cNvPr id="566" name="CustomShape 3"/>
          <p:cNvSpPr/>
          <p:nvPr/>
        </p:nvSpPr>
        <p:spPr>
          <a:xfrm>
            <a:off x="92520" y="1237320"/>
            <a:ext cx="8955000" cy="203724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b="0" strike="noStrike" spc="-1">
                <a:solidFill>
                  <a:srgbClr val="FFFF00"/>
                </a:solidFill>
                <a:latin typeface="Courier New"/>
              </a:rPr>
              <a:t># Compute phi for this configuration using CRFutil:</a:t>
            </a:r>
            <a:endParaRPr lang="en-US" sz="1600" b="0" strike="noStrike" spc="-1">
              <a:latin typeface="Arial"/>
            </a:endParaRPr>
          </a:p>
          <a:p>
            <a:pPr>
              <a:lnSpc>
                <a:spcPct val="100000"/>
              </a:lnSpc>
            </a:pPr>
            <a:r>
              <a:rPr lang="en-US" sz="1600" b="0" strike="noStrike" spc="-1">
                <a:solidFill>
                  <a:srgbClr val="FFFFFF"/>
                </a:solidFill>
                <a:latin typeface="Courier New"/>
              </a:rPr>
              <a:t>phi.features(</a:t>
            </a:r>
            <a:endParaRPr lang="en-US" sz="1600" b="0" strike="noStrike" spc="-1">
              <a:latin typeface="Arial"/>
            </a:endParaRPr>
          </a:p>
          <a:p>
            <a:pPr>
              <a:lnSpc>
                <a:spcPct val="100000"/>
              </a:lnSpc>
            </a:pPr>
            <a:r>
              <a:rPr lang="en-US" sz="1600" b="0" strike="noStrike" spc="-1">
                <a:solidFill>
                  <a:srgbClr val="FFFFFF"/>
                </a:solidFill>
                <a:latin typeface="Courier New"/>
              </a:rPr>
              <a:t>  config    = X,</a:t>
            </a:r>
            <a:endParaRPr lang="en-US" sz="1600" b="0" strike="noStrike" spc="-1">
              <a:latin typeface="Arial"/>
            </a:endParaRPr>
          </a:p>
          <a:p>
            <a:pPr>
              <a:lnSpc>
                <a:spcPct val="100000"/>
              </a:lnSpc>
            </a:pPr>
            <a:r>
              <a:rPr lang="en-US" sz="1600" b="0" strike="noStrike" spc="-1">
                <a:solidFill>
                  <a:srgbClr val="FFFFFF"/>
                </a:solidFill>
                <a:latin typeface="Courier New"/>
              </a:rPr>
              <a:t>  edges.mat = fitc$edges,</a:t>
            </a:r>
            <a:endParaRPr lang="en-US" sz="1600" b="0" strike="noStrike" spc="-1">
              <a:latin typeface="Arial"/>
            </a:endParaRPr>
          </a:p>
          <a:p>
            <a:pPr>
              <a:lnSpc>
                <a:spcPct val="100000"/>
              </a:lnSpc>
            </a:pPr>
            <a:r>
              <a:rPr lang="en-US" sz="1600" b="0" strike="noStrike" spc="-1">
                <a:solidFill>
                  <a:srgbClr val="FFFFFF"/>
                </a:solidFill>
                <a:latin typeface="Courier New"/>
              </a:rPr>
              <a:t>  node.par  = fitc$node.par,</a:t>
            </a:r>
            <a:endParaRPr lang="en-US" sz="1600" b="0" strike="noStrike" spc="-1">
              <a:latin typeface="Arial"/>
            </a:endParaRPr>
          </a:p>
          <a:p>
            <a:pPr>
              <a:lnSpc>
                <a:spcPct val="100000"/>
              </a:lnSpc>
            </a:pPr>
            <a:r>
              <a:rPr lang="en-US" sz="1600" b="0" strike="noStrike" spc="-1">
                <a:solidFill>
                  <a:srgbClr val="FFFFFF"/>
                </a:solidFill>
                <a:latin typeface="Courier New"/>
              </a:rPr>
              <a:t>  edge.par  = fitc$edge.par,</a:t>
            </a:r>
            <a:endParaRPr lang="en-US" sz="1600" b="0" strike="noStrike" spc="-1">
              <a:latin typeface="Arial"/>
            </a:endParaRPr>
          </a:p>
          <a:p>
            <a:pPr>
              <a:lnSpc>
                <a:spcPct val="100000"/>
              </a:lnSpc>
            </a:pPr>
            <a:r>
              <a:rPr lang="en-US" sz="1600" b="0" strike="noStrike" spc="-1">
                <a:solidFill>
                  <a:srgbClr val="FFFFFF"/>
                </a:solidFill>
                <a:latin typeface="Courier New"/>
              </a:rPr>
              <a:t>  ff        = f0</a:t>
            </a:r>
            <a:endParaRPr lang="en-US" sz="1600" b="0" strike="noStrike" spc="-1">
              <a:latin typeface="Arial"/>
            </a:endParaRPr>
          </a:p>
          <a:p>
            <a:pPr>
              <a:lnSpc>
                <a:spcPct val="100000"/>
              </a:lnSpc>
            </a:pPr>
            <a:r>
              <a:rPr lang="en-US" sz="1600" b="0" strike="noStrike" spc="-1">
                <a:solidFill>
                  <a:srgbClr val="FFFFFF"/>
                </a:solidFill>
                <a:latin typeface="Courier New"/>
              </a:rPr>
              <a:t>)</a:t>
            </a:r>
            <a:endParaRPr lang="en-US" sz="1600" b="0" strike="noStrike" spc="-1">
              <a:latin typeface="Arial"/>
            </a:endParaRPr>
          </a:p>
        </p:txBody>
      </p:sp>
      <p:pic>
        <p:nvPicPr>
          <p:cNvPr id="567" name="Picture 6"/>
          <p:cNvPicPr/>
          <p:nvPr/>
        </p:nvPicPr>
        <p:blipFill>
          <a:blip r:embed="rId2"/>
          <a:stretch/>
        </p:blipFill>
        <p:spPr>
          <a:xfrm>
            <a:off x="2391840" y="5786280"/>
            <a:ext cx="4565880" cy="393480"/>
          </a:xfrm>
          <a:prstGeom prst="rect">
            <a:avLst/>
          </a:prstGeom>
          <a:ln>
            <a:noFill/>
          </a:ln>
        </p:spPr>
      </p:pic>
      <p:pic>
        <p:nvPicPr>
          <p:cNvPr id="568" name="Picture 1"/>
          <p:cNvPicPr/>
          <p:nvPr/>
        </p:nvPicPr>
        <p:blipFill>
          <a:blip r:embed="rId3"/>
          <a:stretch/>
        </p:blipFill>
        <p:spPr>
          <a:xfrm>
            <a:off x="2873880" y="3431880"/>
            <a:ext cx="3568320" cy="206964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 calcmode="lin" valueType="num">
                                      <p:cBhvr additive="base">
                                        <p:cTn id="7" dur="500" fill="hold"/>
                                        <p:tgtEl>
                                          <p:spTgt spid="568"/>
                                        </p:tgtEl>
                                        <p:attrNameLst>
                                          <p:attrName>ppt_x</p:attrName>
                                        </p:attrNameLst>
                                      </p:cBhvr>
                                      <p:tavLst>
                                        <p:tav tm="0">
                                          <p:val>
                                            <p:strVal val="#ppt_x"/>
                                          </p:val>
                                        </p:tav>
                                        <p:tav tm="100000">
                                          <p:val>
                                            <p:strVal val="#ppt_x"/>
                                          </p:val>
                                        </p:tav>
                                      </p:tavLst>
                                    </p:anim>
                                    <p:anim calcmode="lin" valueType="num">
                                      <p:cBhvr additive="base">
                                        <p:cTn id="8" dur="500" fill="hold"/>
                                        <p:tgtEl>
                                          <p:spTgt spid="5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7"/>
                                        </p:tgtEl>
                                        <p:attrNameLst>
                                          <p:attrName>style.visibility</p:attrName>
                                        </p:attrNameLst>
                                      </p:cBhvr>
                                      <p:to>
                                        <p:strVal val="visible"/>
                                      </p:to>
                                    </p:set>
                                    <p:anim calcmode="lin" valueType="num">
                                      <p:cBhvr additive="base">
                                        <p:cTn id="11" dur="500" fill="hold"/>
                                        <p:tgtEl>
                                          <p:spTgt spid="567"/>
                                        </p:tgtEl>
                                        <p:attrNameLst>
                                          <p:attrName>ppt_x</p:attrName>
                                        </p:attrNameLst>
                                      </p:cBhvr>
                                      <p:tavLst>
                                        <p:tav tm="0">
                                          <p:val>
                                            <p:strVal val="#ppt_x"/>
                                          </p:val>
                                        </p:tav>
                                        <p:tav tm="100000">
                                          <p:val>
                                            <p:strVal val="#ppt_x"/>
                                          </p:val>
                                        </p:tav>
                                      </p:tavLst>
                                    </p:anim>
                                    <p:anim calcmode="lin" valueType="num">
                                      <p:cBhvr additive="base">
                                        <p:cTn id="12" dur="500" fill="hold"/>
                                        <p:tgtEl>
                                          <p:spTgt spid="5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375840" y="199080"/>
            <a:ext cx="842292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Using “features” we can express the probability of a configuration </a:t>
            </a:r>
            <a:r>
              <a:rPr lang="en-US" sz="2400" b="1" strike="noStrike" spc="-1">
                <a:solidFill>
                  <a:srgbClr val="000000"/>
                </a:solidFill>
                <a:latin typeface="Times New Roman"/>
              </a:rPr>
              <a:t>X</a:t>
            </a:r>
            <a:r>
              <a:rPr lang="en-US" sz="2400" b="0" strike="noStrike" spc="-1">
                <a:solidFill>
                  <a:srgbClr val="000000"/>
                </a:solidFill>
                <a:latin typeface="Times New Roman"/>
              </a:rPr>
              <a:t> equivalently as:</a:t>
            </a:r>
            <a:endParaRPr lang="en-US" sz="2400" b="0" strike="noStrike" spc="-1">
              <a:latin typeface="Arial"/>
            </a:endParaRPr>
          </a:p>
        </p:txBody>
      </p:sp>
      <p:sp>
        <p:nvSpPr>
          <p:cNvPr id="570" name="CustomShape 2"/>
          <p:cNvSpPr/>
          <p:nvPr/>
        </p:nvSpPr>
        <p:spPr>
          <a:xfrm>
            <a:off x="375840" y="5544720"/>
            <a:ext cx="84229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I don’t like the feature formulation as much because it hides a lot of structure. That said, it is more compact and more common in the literature.</a:t>
            </a:r>
            <a:endParaRPr lang="en-US" sz="1800" b="0" strike="noStrike" spc="-1">
              <a:latin typeface="Arial"/>
            </a:endParaRPr>
          </a:p>
        </p:txBody>
      </p:sp>
      <p:sp>
        <p:nvSpPr>
          <p:cNvPr id="571" name="CustomShape 3"/>
          <p:cNvSpPr/>
          <p:nvPr/>
        </p:nvSpPr>
        <p:spPr>
          <a:xfrm>
            <a:off x="987480" y="4542120"/>
            <a:ext cx="1958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feature formulation</a:t>
            </a:r>
            <a:endParaRPr lang="en-US" sz="1800" b="0" strike="noStrike" spc="-1">
              <a:latin typeface="Arial"/>
            </a:endParaRPr>
          </a:p>
        </p:txBody>
      </p:sp>
      <p:sp>
        <p:nvSpPr>
          <p:cNvPr id="572" name="CustomShape 4"/>
          <p:cNvSpPr/>
          <p:nvPr/>
        </p:nvSpPr>
        <p:spPr>
          <a:xfrm>
            <a:off x="4751640" y="4542120"/>
            <a:ext cx="2779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feature function formulation</a:t>
            </a:r>
            <a:endParaRPr lang="en-US" sz="1800" b="0" strike="noStrike" spc="-1">
              <a:latin typeface="Arial"/>
            </a:endParaRPr>
          </a:p>
        </p:txBody>
      </p:sp>
      <p:sp>
        <p:nvSpPr>
          <p:cNvPr id="573" name="CustomShape 5"/>
          <p:cNvSpPr/>
          <p:nvPr/>
        </p:nvSpPr>
        <p:spPr>
          <a:xfrm>
            <a:off x="707040" y="2840400"/>
            <a:ext cx="333828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0" strike="noStrike" spc="-1">
                <a:solidFill>
                  <a:srgbClr val="000000"/>
                </a:solidFill>
                <a:latin typeface="Times New Roman"/>
              </a:rPr>
              <a:t>Note the correspondence:</a:t>
            </a:r>
            <a:endParaRPr lang="en-US" sz="2000" b="0" strike="noStrike" spc="-1">
              <a:latin typeface="Arial"/>
            </a:endParaRPr>
          </a:p>
        </p:txBody>
      </p:sp>
      <p:sp>
        <p:nvSpPr>
          <p:cNvPr id="574" name="CustomShape 6"/>
          <p:cNvSpPr/>
          <p:nvPr/>
        </p:nvSpPr>
        <p:spPr>
          <a:xfrm rot="5400000">
            <a:off x="1592640" y="3493080"/>
            <a:ext cx="460080" cy="159192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575" name="CustomShape 7"/>
          <p:cNvSpPr/>
          <p:nvPr/>
        </p:nvSpPr>
        <p:spPr>
          <a:xfrm rot="5400000">
            <a:off x="5762880" y="1284840"/>
            <a:ext cx="437760" cy="603108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576" name="Picture 7"/>
          <p:cNvPicPr/>
          <p:nvPr/>
        </p:nvPicPr>
        <p:blipFill>
          <a:blip r:embed="rId2"/>
          <a:stretch/>
        </p:blipFill>
        <p:spPr>
          <a:xfrm>
            <a:off x="839160" y="1306440"/>
            <a:ext cx="7531200" cy="1185840"/>
          </a:xfrm>
          <a:prstGeom prst="rect">
            <a:avLst/>
          </a:prstGeom>
          <a:ln>
            <a:noFill/>
          </a:ln>
        </p:spPr>
      </p:pic>
      <p:pic>
        <p:nvPicPr>
          <p:cNvPr id="577" name="Picture 11"/>
          <p:cNvPicPr/>
          <p:nvPr/>
        </p:nvPicPr>
        <p:blipFill>
          <a:blip r:embed="rId3"/>
          <a:stretch/>
        </p:blipFill>
        <p:spPr>
          <a:xfrm>
            <a:off x="0" y="3378600"/>
            <a:ext cx="9143640" cy="7538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3"/>
                                        </p:tgtEl>
                                        <p:attrNameLst>
                                          <p:attrName>style.visibility</p:attrName>
                                        </p:attrNameLst>
                                      </p:cBhvr>
                                      <p:to>
                                        <p:strVal val="visible"/>
                                      </p:to>
                                    </p:set>
                                    <p:anim calcmode="lin" valueType="num">
                                      <p:cBhvr additive="repl">
                                        <p:cTn id="7" dur="500" fill="hold"/>
                                        <p:tgtEl>
                                          <p:spTgt spid="573"/>
                                        </p:tgtEl>
                                        <p:attrNameLst>
                                          <p:attrName>ppt_x</p:attrName>
                                        </p:attrNameLst>
                                      </p:cBhvr>
                                      <p:tavLst>
                                        <p:tav tm="0">
                                          <p:val>
                                            <p:strVal val="#ppt_x"/>
                                          </p:val>
                                        </p:tav>
                                        <p:tav tm="100000">
                                          <p:val>
                                            <p:strVal val="#ppt_x"/>
                                          </p:val>
                                        </p:tav>
                                      </p:tavLst>
                                    </p:anim>
                                    <p:anim calcmode="lin" valueType="num">
                                      <p:cBhvr additive="repl">
                                        <p:cTn id="8" dur="500" fill="hold"/>
                                        <p:tgtEl>
                                          <p:spTgt spid="57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7"/>
                                        </p:tgtEl>
                                        <p:attrNameLst>
                                          <p:attrName>style.visibility</p:attrName>
                                        </p:attrNameLst>
                                      </p:cBhvr>
                                      <p:to>
                                        <p:strVal val="visible"/>
                                      </p:to>
                                    </p:set>
                                    <p:anim calcmode="lin" valueType="num">
                                      <p:cBhvr additive="repl">
                                        <p:cTn id="11" dur="500" fill="hold"/>
                                        <p:tgtEl>
                                          <p:spTgt spid="577"/>
                                        </p:tgtEl>
                                        <p:attrNameLst>
                                          <p:attrName>ppt_x</p:attrName>
                                        </p:attrNameLst>
                                      </p:cBhvr>
                                      <p:tavLst>
                                        <p:tav tm="0">
                                          <p:val>
                                            <p:strVal val="#ppt_x"/>
                                          </p:val>
                                        </p:tav>
                                        <p:tav tm="100000">
                                          <p:val>
                                            <p:strVal val="#ppt_x"/>
                                          </p:val>
                                        </p:tav>
                                      </p:tavLst>
                                    </p:anim>
                                    <p:anim calcmode="lin" valueType="num">
                                      <p:cBhvr additive="repl">
                                        <p:cTn id="12" dur="500" fill="hold"/>
                                        <p:tgtEl>
                                          <p:spTgt spid="57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74"/>
                                        </p:tgtEl>
                                        <p:attrNameLst>
                                          <p:attrName>style.visibility</p:attrName>
                                        </p:attrNameLst>
                                      </p:cBhvr>
                                      <p:to>
                                        <p:strVal val="visible"/>
                                      </p:to>
                                    </p:set>
                                    <p:anim calcmode="lin" valueType="num">
                                      <p:cBhvr additive="repl">
                                        <p:cTn id="16" dur="500" fill="hold"/>
                                        <p:tgtEl>
                                          <p:spTgt spid="574"/>
                                        </p:tgtEl>
                                        <p:attrNameLst>
                                          <p:attrName>ppt_x</p:attrName>
                                        </p:attrNameLst>
                                      </p:cBhvr>
                                      <p:tavLst>
                                        <p:tav tm="0">
                                          <p:val>
                                            <p:strVal val="#ppt_x"/>
                                          </p:val>
                                        </p:tav>
                                        <p:tav tm="100000">
                                          <p:val>
                                            <p:strVal val="#ppt_x"/>
                                          </p:val>
                                        </p:tav>
                                      </p:tavLst>
                                    </p:anim>
                                    <p:anim calcmode="lin" valueType="num">
                                      <p:cBhvr additive="repl">
                                        <p:cTn id="17" dur="500" fill="hold"/>
                                        <p:tgtEl>
                                          <p:spTgt spid="57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71"/>
                                        </p:tgtEl>
                                        <p:attrNameLst>
                                          <p:attrName>style.visibility</p:attrName>
                                        </p:attrNameLst>
                                      </p:cBhvr>
                                      <p:to>
                                        <p:strVal val="visible"/>
                                      </p:to>
                                    </p:set>
                                    <p:anim calcmode="lin" valueType="num">
                                      <p:cBhvr additive="repl">
                                        <p:cTn id="20" dur="500" fill="hold"/>
                                        <p:tgtEl>
                                          <p:spTgt spid="571"/>
                                        </p:tgtEl>
                                        <p:attrNameLst>
                                          <p:attrName>ppt_x</p:attrName>
                                        </p:attrNameLst>
                                      </p:cBhvr>
                                      <p:tavLst>
                                        <p:tav tm="0">
                                          <p:val>
                                            <p:strVal val="#ppt_x"/>
                                          </p:val>
                                        </p:tav>
                                        <p:tav tm="100000">
                                          <p:val>
                                            <p:strVal val="#ppt_x"/>
                                          </p:val>
                                        </p:tav>
                                      </p:tavLst>
                                    </p:anim>
                                    <p:anim calcmode="lin" valueType="num">
                                      <p:cBhvr additive="repl">
                                        <p:cTn id="21" dur="500" fill="hold"/>
                                        <p:tgtEl>
                                          <p:spTgt spid="57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575"/>
                                        </p:tgtEl>
                                        <p:attrNameLst>
                                          <p:attrName>style.visibility</p:attrName>
                                        </p:attrNameLst>
                                      </p:cBhvr>
                                      <p:to>
                                        <p:strVal val="visible"/>
                                      </p:to>
                                    </p:set>
                                    <p:anim calcmode="lin" valueType="num">
                                      <p:cBhvr additive="repl">
                                        <p:cTn id="25" dur="500" fill="hold"/>
                                        <p:tgtEl>
                                          <p:spTgt spid="575"/>
                                        </p:tgtEl>
                                        <p:attrNameLst>
                                          <p:attrName>ppt_x</p:attrName>
                                        </p:attrNameLst>
                                      </p:cBhvr>
                                      <p:tavLst>
                                        <p:tav tm="0">
                                          <p:val>
                                            <p:strVal val="#ppt_x"/>
                                          </p:val>
                                        </p:tav>
                                        <p:tav tm="100000">
                                          <p:val>
                                            <p:strVal val="#ppt_x"/>
                                          </p:val>
                                        </p:tav>
                                      </p:tavLst>
                                    </p:anim>
                                    <p:anim calcmode="lin" valueType="num">
                                      <p:cBhvr additive="repl">
                                        <p:cTn id="26" dur="500" fill="hold"/>
                                        <p:tgtEl>
                                          <p:spTgt spid="5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72"/>
                                        </p:tgtEl>
                                        <p:attrNameLst>
                                          <p:attrName>style.visibility</p:attrName>
                                        </p:attrNameLst>
                                      </p:cBhvr>
                                      <p:to>
                                        <p:strVal val="visible"/>
                                      </p:to>
                                    </p:set>
                                    <p:anim calcmode="lin" valueType="num">
                                      <p:cBhvr additive="repl">
                                        <p:cTn id="29" dur="500" fill="hold"/>
                                        <p:tgtEl>
                                          <p:spTgt spid="572"/>
                                        </p:tgtEl>
                                        <p:attrNameLst>
                                          <p:attrName>ppt_x</p:attrName>
                                        </p:attrNameLst>
                                      </p:cBhvr>
                                      <p:tavLst>
                                        <p:tav tm="0">
                                          <p:val>
                                            <p:strVal val="#ppt_x"/>
                                          </p:val>
                                        </p:tav>
                                        <p:tav tm="100000">
                                          <p:val>
                                            <p:strVal val="#ppt_x"/>
                                          </p:val>
                                        </p:tav>
                                      </p:tavLst>
                                    </p:anim>
                                    <p:anim calcmode="lin" valueType="num">
                                      <p:cBhvr additive="repl">
                                        <p:cTn id="30" dur="500" fill="hold"/>
                                        <p:tgtEl>
                                          <p:spTgt spid="57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70"/>
                                        </p:tgtEl>
                                        <p:attrNameLst>
                                          <p:attrName>style.visibility</p:attrName>
                                        </p:attrNameLst>
                                      </p:cBhvr>
                                      <p:to>
                                        <p:strVal val="visible"/>
                                      </p:to>
                                    </p:set>
                                    <p:anim calcmode="lin" valueType="num">
                                      <p:cBhvr additive="repl">
                                        <p:cTn id="35" dur="500" fill="hold"/>
                                        <p:tgtEl>
                                          <p:spTgt spid="570"/>
                                        </p:tgtEl>
                                        <p:attrNameLst>
                                          <p:attrName>ppt_x</p:attrName>
                                        </p:attrNameLst>
                                      </p:cBhvr>
                                      <p:tavLst>
                                        <p:tav tm="0">
                                          <p:val>
                                            <p:strVal val="#ppt_x"/>
                                          </p:val>
                                        </p:tav>
                                        <p:tav tm="100000">
                                          <p:val>
                                            <p:strVal val="#ppt_x"/>
                                          </p:val>
                                        </p:tav>
                                      </p:tavLst>
                                    </p:anim>
                                    <p:anim calcmode="lin" valueType="num">
                                      <p:cBhvr additive="repl">
                                        <p:cTn id="36" dur="500" fill="hold"/>
                                        <p:tgtEl>
                                          <p:spTgt spid="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CustomShape 1"/>
          <p:cNvSpPr/>
          <p:nvPr/>
        </p:nvSpPr>
        <p:spPr>
          <a:xfrm>
            <a:off x="375840" y="199080"/>
            <a:ext cx="8422920" cy="123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Arranging a vector of of </a:t>
            </a:r>
            <a:r>
              <a:rPr lang="en-US" sz="2400" b="0" i="1" strike="noStrike" spc="-1">
                <a:solidFill>
                  <a:srgbClr val="000000"/>
                </a:solidFill>
                <a:latin typeface="Symbol"/>
              </a:rPr>
              <a:t>f</a:t>
            </a:r>
            <a:r>
              <a:rPr lang="en-US" sz="2400" b="0" i="1" strike="noStrike" spc="-1" baseline="-25000">
                <a:solidFill>
                  <a:srgbClr val="000000"/>
                </a:solidFill>
                <a:latin typeface="Times New Roman"/>
              </a:rPr>
              <a:t>i</a:t>
            </a:r>
            <a:r>
              <a:rPr lang="en-US" sz="2400" b="0" strike="noStrike" spc="-1">
                <a:solidFill>
                  <a:srgbClr val="000000"/>
                </a:solidFill>
                <a:latin typeface="Times New Roman"/>
              </a:rPr>
              <a:t>’s in rows, one-row for each configuration </a:t>
            </a:r>
            <a:r>
              <a:rPr lang="en-US" sz="2400" b="1" strike="noStrike" spc="-1">
                <a:solidFill>
                  <a:srgbClr val="000000"/>
                </a:solidFill>
                <a:latin typeface="Times New Roman"/>
              </a:rPr>
              <a:t>X</a:t>
            </a:r>
            <a:r>
              <a:rPr lang="en-US" sz="2400" b="0" strike="noStrike" spc="-1">
                <a:solidFill>
                  <a:srgbClr val="000000"/>
                </a:solidFill>
                <a:latin typeface="Times New Roman"/>
              </a:rPr>
              <a:t>, gives a “</a:t>
            </a:r>
            <a:r>
              <a:rPr lang="en-US" sz="2400" b="1" strike="noStrike" spc="-1">
                <a:solidFill>
                  <a:srgbClr val="000000"/>
                </a:solidFill>
                <a:latin typeface="Times New Roman"/>
              </a:rPr>
              <a:t>model matrix</a:t>
            </a:r>
            <a:r>
              <a:rPr lang="en-US" sz="2400" b="0" strike="noStrike" spc="-1">
                <a:solidFill>
                  <a:srgbClr val="000000"/>
                </a:solidFill>
                <a:latin typeface="Times New Roman"/>
              </a:rPr>
              <a:t>” for an MRF with </a:t>
            </a:r>
            <a:r>
              <a:rPr lang="en-US" sz="2400" b="0" i="1" strike="noStrike" spc="-1">
                <a:solidFill>
                  <a:srgbClr val="000000"/>
                </a:solidFill>
                <a:latin typeface="Times New Roman"/>
              </a:rPr>
              <a:t>w</a:t>
            </a:r>
            <a:r>
              <a:rPr lang="en-US" sz="2400" b="0" strike="noStrike" spc="-1">
                <a:solidFill>
                  <a:srgbClr val="000000"/>
                </a:solidFill>
                <a:latin typeface="Times New Roman"/>
              </a:rPr>
              <a:t> total parameters and </a:t>
            </a:r>
            <a:r>
              <a:rPr lang="en-US" sz="2400" b="0" i="1" strike="noStrike" spc="-1">
                <a:solidFill>
                  <a:srgbClr val="000000"/>
                </a:solidFill>
                <a:latin typeface="Times New Roman"/>
              </a:rPr>
              <a:t>N</a:t>
            </a:r>
            <a:r>
              <a:rPr lang="en-US" sz="2400" b="0" strike="noStrike" spc="-1">
                <a:solidFill>
                  <a:srgbClr val="000000"/>
                </a:solidFill>
                <a:latin typeface="Times New Roman"/>
              </a:rPr>
              <a:t> realized configurations:</a:t>
            </a:r>
            <a:endParaRPr lang="en-US" sz="2400" b="0" strike="noStrike" spc="-1">
              <a:latin typeface="Arial"/>
            </a:endParaRPr>
          </a:p>
        </p:txBody>
      </p:sp>
      <p:pic>
        <p:nvPicPr>
          <p:cNvPr id="579" name="Picture 4"/>
          <p:cNvPicPr/>
          <p:nvPr/>
        </p:nvPicPr>
        <p:blipFill>
          <a:blip r:embed="rId2"/>
          <a:stretch/>
        </p:blipFill>
        <p:spPr>
          <a:xfrm>
            <a:off x="581400" y="2443680"/>
            <a:ext cx="7702560" cy="2130120"/>
          </a:xfrm>
          <a:prstGeom prst="rect">
            <a:avLst/>
          </a:prstGeom>
          <a:ln>
            <a:noFill/>
          </a:ln>
        </p:spPr>
      </p:pic>
      <p:sp>
        <p:nvSpPr>
          <p:cNvPr id="580" name="CustomShape 2"/>
          <p:cNvSpPr/>
          <p:nvPr/>
        </p:nvSpPr>
        <p:spPr>
          <a:xfrm>
            <a:off x="1605600" y="2443680"/>
            <a:ext cx="489240" cy="505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000000"/>
                </a:solidFill>
                <a:latin typeface="Times New Roman"/>
              </a:rPr>
              <a:t>X</a:t>
            </a:r>
            <a:r>
              <a:rPr lang="en-US" sz="2400" b="0" strike="noStrike" spc="-1" baseline="-25000">
                <a:solidFill>
                  <a:srgbClr val="000000"/>
                </a:solidFill>
                <a:latin typeface="Times New Roman"/>
              </a:rPr>
              <a:t>1</a:t>
            </a:r>
            <a:endParaRPr lang="en-US" sz="2400" b="0" strike="noStrike" spc="-1">
              <a:latin typeface="Arial"/>
            </a:endParaRPr>
          </a:p>
        </p:txBody>
      </p:sp>
      <p:sp>
        <p:nvSpPr>
          <p:cNvPr id="581" name="CustomShape 3"/>
          <p:cNvSpPr/>
          <p:nvPr/>
        </p:nvSpPr>
        <p:spPr>
          <a:xfrm>
            <a:off x="1615680" y="2932920"/>
            <a:ext cx="489240" cy="505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000000"/>
                </a:solidFill>
                <a:latin typeface="Times New Roman"/>
              </a:rPr>
              <a:t>X</a:t>
            </a:r>
            <a:r>
              <a:rPr lang="en-US" sz="2400" b="0" strike="noStrike" spc="-1" baseline="-25000">
                <a:solidFill>
                  <a:srgbClr val="000000"/>
                </a:solidFill>
                <a:latin typeface="Times New Roman"/>
              </a:rPr>
              <a:t>2</a:t>
            </a:r>
            <a:endParaRPr lang="en-US" sz="2400" b="0" strike="noStrike" spc="-1">
              <a:latin typeface="Arial"/>
            </a:endParaRPr>
          </a:p>
        </p:txBody>
      </p:sp>
      <p:sp>
        <p:nvSpPr>
          <p:cNvPr id="582" name="CustomShape 4"/>
          <p:cNvSpPr/>
          <p:nvPr/>
        </p:nvSpPr>
        <p:spPr>
          <a:xfrm>
            <a:off x="1631880" y="4137840"/>
            <a:ext cx="518040" cy="505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1" strike="noStrike" spc="-1">
                <a:solidFill>
                  <a:srgbClr val="000000"/>
                </a:solidFill>
                <a:latin typeface="Times New Roman"/>
              </a:rPr>
              <a:t>X</a:t>
            </a:r>
            <a:r>
              <a:rPr lang="en-US" sz="2400" b="0" i="1" strike="noStrike" spc="-1" baseline="-25000">
                <a:solidFill>
                  <a:srgbClr val="000000"/>
                </a:solidFill>
                <a:latin typeface="Times New Roman"/>
              </a:rPr>
              <a:t>N</a:t>
            </a:r>
            <a:endParaRPr lang="en-US" sz="2400" b="0" strike="noStrike" spc="-1">
              <a:latin typeface="Arial"/>
            </a:endParaRPr>
          </a:p>
        </p:txBody>
      </p:sp>
      <p:sp>
        <p:nvSpPr>
          <p:cNvPr id="583" name="CustomShape 5"/>
          <p:cNvSpPr/>
          <p:nvPr/>
        </p:nvSpPr>
        <p:spPr>
          <a:xfrm>
            <a:off x="2644560" y="1780200"/>
            <a:ext cx="469080" cy="57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i="1" strike="noStrike" spc="-1">
                <a:solidFill>
                  <a:srgbClr val="000000"/>
                </a:solidFill>
                <a:latin typeface="Symbol"/>
              </a:rPr>
              <a:t>q</a:t>
            </a:r>
            <a:r>
              <a:rPr lang="en-US" sz="2800" b="0" strike="noStrike" spc="-1" baseline="-25000">
                <a:solidFill>
                  <a:srgbClr val="000000"/>
                </a:solidFill>
                <a:latin typeface="Times New Roman"/>
              </a:rPr>
              <a:t>1</a:t>
            </a:r>
            <a:endParaRPr lang="en-US" sz="2800" b="0" strike="noStrike" spc="-1">
              <a:latin typeface="Arial"/>
            </a:endParaRPr>
          </a:p>
        </p:txBody>
      </p:sp>
      <p:sp>
        <p:nvSpPr>
          <p:cNvPr id="584" name="CustomShape 6"/>
          <p:cNvSpPr/>
          <p:nvPr/>
        </p:nvSpPr>
        <p:spPr>
          <a:xfrm>
            <a:off x="4481640" y="1789920"/>
            <a:ext cx="469080" cy="57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i="1" strike="noStrike" spc="-1">
                <a:solidFill>
                  <a:srgbClr val="000000"/>
                </a:solidFill>
                <a:latin typeface="Symbol"/>
              </a:rPr>
              <a:t>q</a:t>
            </a:r>
            <a:r>
              <a:rPr lang="en-US" sz="2800" b="0" strike="noStrike" spc="-1" baseline="-25000">
                <a:solidFill>
                  <a:srgbClr val="000000"/>
                </a:solidFill>
                <a:latin typeface="Times New Roman"/>
              </a:rPr>
              <a:t>2</a:t>
            </a:r>
            <a:endParaRPr lang="en-US" sz="2800" b="0" strike="noStrike" spc="-1">
              <a:latin typeface="Arial"/>
            </a:endParaRPr>
          </a:p>
        </p:txBody>
      </p:sp>
      <p:sp>
        <p:nvSpPr>
          <p:cNvPr id="585" name="CustomShape 7"/>
          <p:cNvSpPr/>
          <p:nvPr/>
        </p:nvSpPr>
        <p:spPr>
          <a:xfrm>
            <a:off x="7215840" y="1786680"/>
            <a:ext cx="502560" cy="57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i="1" strike="noStrike" spc="-1">
                <a:solidFill>
                  <a:srgbClr val="000000"/>
                </a:solidFill>
                <a:latin typeface="Symbol"/>
              </a:rPr>
              <a:t>q</a:t>
            </a:r>
            <a:r>
              <a:rPr lang="en-US" sz="2800" b="0" i="1" strike="noStrike" spc="-1" baseline="-25000">
                <a:solidFill>
                  <a:srgbClr val="000000"/>
                </a:solidFill>
                <a:latin typeface="Times New Roman"/>
              </a:rPr>
              <a:t>w</a:t>
            </a:r>
            <a:endParaRPr lang="en-US" sz="2800" b="0" strike="noStrike" spc="-1">
              <a:latin typeface="Arial"/>
            </a:endParaRPr>
          </a:p>
        </p:txBody>
      </p:sp>
      <p:sp>
        <p:nvSpPr>
          <p:cNvPr id="586" name="CustomShape 8"/>
          <p:cNvSpPr/>
          <p:nvPr/>
        </p:nvSpPr>
        <p:spPr>
          <a:xfrm>
            <a:off x="220320" y="5236920"/>
            <a:ext cx="873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Summing down the columns of </a:t>
            </a:r>
            <a:r>
              <a:rPr lang="en-US" sz="2400" b="1" strike="noStrike" spc="-1">
                <a:solidFill>
                  <a:srgbClr val="000000"/>
                </a:solidFill>
                <a:latin typeface="Times New Roman"/>
              </a:rPr>
              <a:t>M</a:t>
            </a:r>
            <a:r>
              <a:rPr lang="en-US" sz="2400" b="0" strike="noStrike" spc="-1">
                <a:solidFill>
                  <a:srgbClr val="000000"/>
                </a:solidFill>
                <a:latin typeface="Times New Roman"/>
              </a:rPr>
              <a:t> gives the sufficient statistics </a:t>
            </a:r>
            <a:r>
              <a:rPr lang="en-US" sz="2400" b="1" strike="noStrike" spc="-1">
                <a:solidFill>
                  <a:srgbClr val="000000"/>
                </a:solidFill>
                <a:latin typeface="Times New Roman"/>
              </a:rPr>
              <a:t>s</a:t>
            </a:r>
            <a:r>
              <a:rPr lang="en-US" sz="2400" b="0" strike="noStrike" spc="-1">
                <a:solidFill>
                  <a:srgbClr val="000000"/>
                </a:solidFill>
                <a:latin typeface="Times New Roman"/>
              </a:rPr>
              <a:t>:</a:t>
            </a:r>
            <a:endParaRPr lang="en-US" sz="2400" b="0" strike="noStrike" spc="-1">
              <a:latin typeface="Arial"/>
            </a:endParaRPr>
          </a:p>
        </p:txBody>
      </p:sp>
      <p:pic>
        <p:nvPicPr>
          <p:cNvPr id="587" name="Picture 13"/>
          <p:cNvPicPr/>
          <p:nvPr/>
        </p:nvPicPr>
        <p:blipFill>
          <a:blip r:embed="rId3"/>
          <a:stretch/>
        </p:blipFill>
        <p:spPr>
          <a:xfrm>
            <a:off x="3672720" y="5841000"/>
            <a:ext cx="2054520" cy="884160"/>
          </a:xfrm>
          <a:prstGeom prst="rect">
            <a:avLst/>
          </a:prstGeom>
          <a:ln>
            <a:noFill/>
          </a:ln>
        </p:spPr>
      </p:pic>
      <p:pic>
        <p:nvPicPr>
          <p:cNvPr id="588" name="Picture 14"/>
          <p:cNvPicPr/>
          <p:nvPr/>
        </p:nvPicPr>
        <p:blipFill>
          <a:blip r:embed="rId4"/>
          <a:stretch/>
        </p:blipFill>
        <p:spPr>
          <a:xfrm>
            <a:off x="5604840" y="1869840"/>
            <a:ext cx="799920" cy="507600"/>
          </a:xfrm>
          <a:prstGeom prst="rect">
            <a:avLst/>
          </a:prstGeom>
          <a:ln>
            <a:noFill/>
          </a:ln>
        </p:spPr>
      </p:pic>
      <p:pic>
        <p:nvPicPr>
          <p:cNvPr id="589" name="Picture 18"/>
          <p:cNvPicPr/>
          <p:nvPr/>
        </p:nvPicPr>
        <p:blipFill>
          <a:blip r:embed="rId4"/>
          <a:stretch/>
        </p:blipFill>
        <p:spPr>
          <a:xfrm rot="16200000">
            <a:off x="1409040" y="3565440"/>
            <a:ext cx="799920" cy="5076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repl">
                                        <p:cTn id="7" dur="500" fill="hold"/>
                                        <p:tgtEl>
                                          <p:spTgt spid="586"/>
                                        </p:tgtEl>
                                        <p:attrNameLst>
                                          <p:attrName>ppt_x</p:attrName>
                                        </p:attrNameLst>
                                      </p:cBhvr>
                                      <p:tavLst>
                                        <p:tav tm="0">
                                          <p:val>
                                            <p:strVal val="#ppt_x"/>
                                          </p:val>
                                        </p:tav>
                                        <p:tav tm="100000">
                                          <p:val>
                                            <p:strVal val="#ppt_x"/>
                                          </p:val>
                                        </p:tav>
                                      </p:tavLst>
                                    </p:anim>
                                    <p:anim calcmode="lin" valueType="num">
                                      <p:cBhvr additive="repl">
                                        <p:cTn id="8" dur="500" fill="hold"/>
                                        <p:tgtEl>
                                          <p:spTgt spid="58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7"/>
                                        </p:tgtEl>
                                        <p:attrNameLst>
                                          <p:attrName>style.visibility</p:attrName>
                                        </p:attrNameLst>
                                      </p:cBhvr>
                                      <p:to>
                                        <p:strVal val="visible"/>
                                      </p:to>
                                    </p:set>
                                    <p:anim calcmode="lin" valueType="num">
                                      <p:cBhvr additive="repl">
                                        <p:cTn id="11" dur="500" fill="hold"/>
                                        <p:tgtEl>
                                          <p:spTgt spid="587"/>
                                        </p:tgtEl>
                                        <p:attrNameLst>
                                          <p:attrName>ppt_x</p:attrName>
                                        </p:attrNameLst>
                                      </p:cBhvr>
                                      <p:tavLst>
                                        <p:tav tm="0">
                                          <p:val>
                                            <p:strVal val="#ppt_x"/>
                                          </p:val>
                                        </p:tav>
                                        <p:tav tm="100000">
                                          <p:val>
                                            <p:strVal val="#ppt_x"/>
                                          </p:val>
                                        </p:tav>
                                      </p:tavLst>
                                    </p:anim>
                                    <p:anim calcmode="lin" valueType="num">
                                      <p:cBhvr additive="repl">
                                        <p:cTn id="12" dur="500" fill="hold"/>
                                        <p:tgtEl>
                                          <p:spTgt spid="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CustomShape 1"/>
          <p:cNvSpPr/>
          <p:nvPr/>
        </p:nvSpPr>
        <p:spPr>
          <a:xfrm>
            <a:off x="0" y="2917440"/>
            <a:ext cx="9143640" cy="323020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dirty="0">
                <a:solidFill>
                  <a:srgbClr val="FFFFFF"/>
                </a:solidFill>
                <a:latin typeface="Courier New"/>
              </a:rPr>
              <a:t>library(</a:t>
            </a:r>
            <a:r>
              <a:rPr lang="en-US" sz="1200" b="0" strike="noStrike" spc="-1" dirty="0" err="1">
                <a:solidFill>
                  <a:srgbClr val="FFFFFF"/>
                </a:solidFill>
                <a:latin typeface="Courier New"/>
              </a:rPr>
              <a:t>CRFutil</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First set up a Star field with known potentials with which to generate a sample of X:</a:t>
            </a:r>
            <a:endParaRPr lang="en-US" sz="1200" b="0" strike="noStrike" spc="-1" dirty="0">
              <a:latin typeface="Arial"/>
            </a:endParaRPr>
          </a:p>
          <a:p>
            <a:pPr>
              <a:lnSpc>
                <a:spcPct val="100000"/>
              </a:lnSpc>
            </a:pPr>
            <a:r>
              <a:rPr lang="en-US" sz="1200" b="0" strike="noStrike" spc="-1" dirty="0" err="1">
                <a:solidFill>
                  <a:srgbClr val="FFFFFF"/>
                </a:solidFill>
                <a:latin typeface="Courier New"/>
              </a:rPr>
              <a:t>grphf</a:t>
            </a:r>
            <a:r>
              <a:rPr lang="en-US" sz="1200" b="0" strike="noStrike" spc="-1" dirty="0">
                <a:solidFill>
                  <a:srgbClr val="FFFFFF"/>
                </a:solidFill>
                <a:latin typeface="Courier New"/>
              </a:rPr>
              <a:t> &lt;- ~A:B+A:C+A:D+A:E+B:C+B:D+B:E+C:D+D:E</a:t>
            </a:r>
            <a:endParaRPr lang="en-US" sz="1200" b="0" strike="noStrike" spc="-1" dirty="0">
              <a:latin typeface="Arial"/>
            </a:endParaRPr>
          </a:p>
          <a:p>
            <a:pPr>
              <a:lnSpc>
                <a:spcPct val="100000"/>
              </a:lnSpc>
            </a:pPr>
            <a:r>
              <a:rPr lang="en-US" sz="1200" b="0" strike="noStrike" spc="-1" dirty="0" err="1">
                <a:solidFill>
                  <a:srgbClr val="FFFFFF"/>
                </a:solidFill>
                <a:latin typeface="Courier New"/>
              </a:rPr>
              <a:t>gp</a:t>
            </a:r>
            <a:r>
              <a:rPr lang="en-US" sz="1200" b="0" strike="noStrike" spc="-1" dirty="0">
                <a:solidFill>
                  <a:srgbClr val="FFFFFF"/>
                </a:solidFill>
                <a:latin typeface="Courier New"/>
              </a:rPr>
              <a:t>    &lt;- ug(</a:t>
            </a:r>
            <a:r>
              <a:rPr lang="en-US" sz="1200" b="0" strike="noStrike" spc="-1" dirty="0" err="1">
                <a:solidFill>
                  <a:srgbClr val="FFFFFF"/>
                </a:solidFill>
                <a:latin typeface="Courier New"/>
              </a:rPr>
              <a:t>grphf</a:t>
            </a:r>
            <a:r>
              <a:rPr lang="en-US" sz="1200" b="0" strike="noStrike" spc="-1" dirty="0">
                <a:solidFill>
                  <a:srgbClr val="FFFFFF"/>
                </a:solidFill>
                <a:latin typeface="Courier New"/>
              </a:rPr>
              <a:t>, result = </a:t>
            </a:r>
            <a:r>
              <a:rPr lang="en-US" sz="1200" b="0" strike="noStrike" spc="-1" dirty="0">
                <a:solidFill>
                  <a:srgbClr val="00B050"/>
                </a:solidFill>
                <a:latin typeface="Courier New"/>
              </a:rPr>
              <a:t>"graph"</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dev.off</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iplot</a:t>
            </a:r>
            <a:r>
              <a:rPr lang="en-US" sz="1200" b="0" strike="noStrike" spc="-1" dirty="0">
                <a:solidFill>
                  <a:srgbClr val="FFFFFF"/>
                </a:solidFill>
                <a:latin typeface="Courier New"/>
              </a:rPr>
              <a:t>(</a:t>
            </a:r>
            <a:r>
              <a:rPr lang="en-US" sz="1200" b="0" strike="noStrike" spc="-1" dirty="0" err="1">
                <a:solidFill>
                  <a:srgbClr val="FFFFFF"/>
                </a:solidFill>
                <a:latin typeface="Courier New"/>
              </a:rPr>
              <a:t>gp</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FF"/>
                </a:solidFill>
                <a:latin typeface="Courier New"/>
              </a:rPr>
              <a:t>adj   &lt;- ug(</a:t>
            </a:r>
            <a:r>
              <a:rPr lang="en-US" sz="1200" b="0" strike="noStrike" spc="-1" dirty="0" err="1">
                <a:solidFill>
                  <a:srgbClr val="FFFFFF"/>
                </a:solidFill>
                <a:latin typeface="Courier New"/>
              </a:rPr>
              <a:t>grphf</a:t>
            </a:r>
            <a:r>
              <a:rPr lang="en-US" sz="1200" b="0" strike="noStrike" spc="-1" dirty="0">
                <a:solidFill>
                  <a:srgbClr val="FFFFFF"/>
                </a:solidFill>
                <a:latin typeface="Courier New"/>
              </a:rPr>
              <a:t>, result=</a:t>
            </a:r>
            <a:r>
              <a:rPr lang="en-US" sz="1200" b="0" strike="noStrike" spc="-1" dirty="0">
                <a:solidFill>
                  <a:srgbClr val="00B050"/>
                </a:solidFill>
                <a:latin typeface="Courier New"/>
              </a:rPr>
              <a:t>"matrix"</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adj</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err="1">
                <a:solidFill>
                  <a:srgbClr val="FFFFFF"/>
                </a:solidFill>
                <a:latin typeface="Courier New"/>
              </a:rPr>
              <a:t>n.states</a:t>
            </a:r>
            <a:r>
              <a:rPr lang="en-US" sz="1200" b="0" strike="noStrike" spc="-1" dirty="0">
                <a:solidFill>
                  <a:srgbClr val="FFFFFF"/>
                </a:solidFill>
                <a:latin typeface="Courier New"/>
              </a:rPr>
              <a:t>    &lt;- 2</a:t>
            </a:r>
            <a:endParaRPr lang="en-US" sz="1200" b="0" strike="noStrike" spc="-1" dirty="0">
              <a:latin typeface="Arial"/>
            </a:endParaRPr>
          </a:p>
          <a:p>
            <a:pPr>
              <a:lnSpc>
                <a:spcPct val="100000"/>
              </a:lnSpc>
            </a:pPr>
            <a:r>
              <a:rPr lang="en-US" sz="1200" b="0" strike="noStrike" spc="-1" dirty="0">
                <a:solidFill>
                  <a:srgbClr val="FFFFFF"/>
                </a:solidFill>
                <a:latin typeface="Courier New"/>
              </a:rPr>
              <a:t>star        &lt;- </a:t>
            </a:r>
            <a:r>
              <a:rPr lang="en-US" sz="1200" b="0" strike="noStrike" spc="-1" dirty="0" err="1">
                <a:solidFill>
                  <a:srgbClr val="FFFFFF"/>
                </a:solidFill>
                <a:latin typeface="Courier New"/>
              </a:rPr>
              <a:t>sim.field.random</a:t>
            </a:r>
            <a:r>
              <a:rPr lang="en-US" sz="1200" b="0" strike="noStrike" spc="-1" dirty="0">
                <a:solidFill>
                  <a:srgbClr val="FFFFFF"/>
                </a:solidFill>
                <a:latin typeface="Courier New"/>
              </a:rPr>
              <a:t>(</a:t>
            </a:r>
            <a:r>
              <a:rPr lang="en-US" sz="1200" b="0" strike="noStrike" spc="-1" dirty="0" err="1">
                <a:solidFill>
                  <a:srgbClr val="FFFFFF"/>
                </a:solidFill>
                <a:latin typeface="Courier New"/>
              </a:rPr>
              <a:t>adjacentcy.matrix</a:t>
            </a:r>
            <a:r>
              <a:rPr lang="en-US" sz="1200" b="0" strike="noStrike" spc="-1" dirty="0">
                <a:solidFill>
                  <a:srgbClr val="FFFFFF"/>
                </a:solidFill>
                <a:latin typeface="Courier New"/>
              </a:rPr>
              <a:t>=adj, </a:t>
            </a:r>
            <a:r>
              <a:rPr lang="en-US" sz="1200" b="0" strike="noStrike" spc="-1" dirty="0" err="1">
                <a:solidFill>
                  <a:srgbClr val="FFFFFF"/>
                </a:solidFill>
                <a:latin typeface="Courier New"/>
              </a:rPr>
              <a:t>num.states</a:t>
            </a:r>
            <a:r>
              <a:rPr lang="en-US" sz="1200" b="0" strike="noStrike" spc="-1" dirty="0">
                <a:solidFill>
                  <a:srgbClr val="FFFFFF"/>
                </a:solidFill>
                <a:latin typeface="Courier New"/>
              </a:rPr>
              <a:t>=</a:t>
            </a:r>
            <a:r>
              <a:rPr lang="en-US" sz="1200" b="0" strike="noStrike" spc="-1" dirty="0" err="1">
                <a:solidFill>
                  <a:srgbClr val="FFFFFF"/>
                </a:solidFill>
                <a:latin typeface="Courier New"/>
              </a:rPr>
              <a:t>n.states</a:t>
            </a:r>
            <a:r>
              <a:rPr lang="en-US" sz="1200" b="0" strike="noStrike" spc="-1" dirty="0">
                <a:solidFill>
                  <a:srgbClr val="FFFFFF"/>
                </a:solidFill>
                <a:latin typeface="Courier New"/>
              </a:rPr>
              <a:t>, </a:t>
            </a:r>
            <a:r>
              <a:rPr lang="en-US" sz="1200" b="0" strike="noStrike" spc="-1" dirty="0" err="1">
                <a:solidFill>
                  <a:srgbClr val="FFFFFF"/>
                </a:solidFill>
                <a:latin typeface="Courier New"/>
              </a:rPr>
              <a:t>num.sims</a:t>
            </a:r>
            <a:r>
              <a:rPr lang="en-US" sz="1200" b="0" strike="noStrike" spc="-1" dirty="0">
                <a:solidFill>
                  <a:srgbClr val="FFFFFF"/>
                </a:solidFill>
                <a:latin typeface="Courier New"/>
              </a:rPr>
              <a:t>=1000,seed=1)</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A sample of X for which we will fit a model and obtain a theta:</a:t>
            </a:r>
            <a:endParaRPr lang="en-US" sz="1200" b="0" strike="noStrike" spc="-1" dirty="0">
              <a:latin typeface="Arial"/>
            </a:endParaRPr>
          </a:p>
          <a:p>
            <a:pPr>
              <a:lnSpc>
                <a:spcPct val="100000"/>
              </a:lnSpc>
            </a:pPr>
            <a:r>
              <a:rPr lang="en-US" sz="1200" b="0" strike="noStrike" spc="-1" dirty="0" err="1">
                <a:solidFill>
                  <a:srgbClr val="FFFFFF"/>
                </a:solidFill>
                <a:latin typeface="Courier New"/>
              </a:rPr>
              <a:t>samps</a:t>
            </a:r>
            <a:r>
              <a:rPr lang="en-US" sz="1200" b="0" strike="noStrike" spc="-1" dirty="0">
                <a:solidFill>
                  <a:srgbClr val="FFFFFF"/>
                </a:solidFill>
                <a:latin typeface="Courier New"/>
              </a:rPr>
              <a:t>       &lt;- </a:t>
            </a:r>
            <a:r>
              <a:rPr lang="en-US" sz="1200" b="0" strike="noStrike" spc="-1" dirty="0" err="1">
                <a:solidFill>
                  <a:srgbClr val="FFFFFF"/>
                </a:solidFill>
                <a:latin typeface="Courier New"/>
              </a:rPr>
              <a:t>star$samples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known.model</a:t>
            </a:r>
            <a:r>
              <a:rPr lang="en-US" sz="1200" b="0" strike="noStrike" spc="-1" dirty="0">
                <a:solidFill>
                  <a:srgbClr val="FFFFFF"/>
                </a:solidFill>
                <a:latin typeface="Courier New"/>
              </a:rPr>
              <a:t> &lt;- </a:t>
            </a:r>
            <a:r>
              <a:rPr lang="en-US" sz="1200" b="0" strike="noStrike" spc="-1" dirty="0" err="1">
                <a:solidFill>
                  <a:srgbClr val="FFFFFF"/>
                </a:solidFill>
                <a:latin typeface="Courier New"/>
              </a:rPr>
              <a:t>star$model</a:t>
            </a:r>
            <a:endParaRPr lang="en-US" sz="1200" b="0" strike="noStrike" spc="-1" dirty="0">
              <a:latin typeface="Arial"/>
            </a:endParaRPr>
          </a:p>
        </p:txBody>
      </p:sp>
      <p:sp>
        <p:nvSpPr>
          <p:cNvPr id="591" name="CustomShape 2"/>
          <p:cNvSpPr/>
          <p:nvPr/>
        </p:nvSpPr>
        <p:spPr>
          <a:xfrm>
            <a:off x="359280" y="82440"/>
            <a:ext cx="8259840" cy="146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Example: </a:t>
            </a:r>
            <a:endParaRPr lang="en-US" sz="2400" b="0" strike="noStrike" spc="-1" dirty="0">
              <a:latin typeface="Arial"/>
            </a:endParaRPr>
          </a:p>
          <a:p>
            <a:pPr marL="457200">
              <a:lnSpc>
                <a:spcPct val="100000"/>
              </a:lnSpc>
            </a:pPr>
            <a:r>
              <a:rPr lang="en-US" sz="2200" b="0" strike="noStrike" spc="-1" dirty="0">
                <a:solidFill>
                  <a:srgbClr val="000000"/>
                </a:solidFill>
                <a:latin typeface="Times New Roman"/>
              </a:rPr>
              <a:t>a. Check the equivalence for a Star field: Show for each possible outcome for </a:t>
            </a:r>
            <a:r>
              <a:rPr lang="en-US" sz="2200" b="1" strike="noStrike" spc="-1" dirty="0">
                <a:solidFill>
                  <a:srgbClr val="000000"/>
                </a:solidFill>
                <a:latin typeface="Times New Roman"/>
              </a:rPr>
              <a:t>X</a:t>
            </a:r>
            <a:r>
              <a:rPr lang="en-US" sz="2200" b="0" strike="noStrike" spc="-1" dirty="0">
                <a:solidFill>
                  <a:srgbClr val="000000"/>
                </a:solidFill>
                <a:latin typeface="Times New Roman"/>
              </a:rPr>
              <a:t> (i.e. all possible configurations) the energies computed are the same:</a:t>
            </a:r>
            <a:endParaRPr lang="en-US" sz="2200" b="0" strike="noStrike" spc="-1" dirty="0">
              <a:latin typeface="Arial"/>
            </a:endParaRPr>
          </a:p>
        </p:txBody>
      </p:sp>
      <p:pic>
        <p:nvPicPr>
          <p:cNvPr id="592" name="Picture 5"/>
          <p:cNvPicPr/>
          <p:nvPr/>
        </p:nvPicPr>
        <p:blipFill>
          <a:blip r:embed="rId2"/>
          <a:stretch/>
        </p:blipFill>
        <p:spPr>
          <a:xfrm>
            <a:off x="437040" y="1605240"/>
            <a:ext cx="8160840" cy="745200"/>
          </a:xfrm>
          <a:prstGeom prst="rect">
            <a:avLst/>
          </a:prstGeom>
          <a:ln>
            <a:noFill/>
          </a:ln>
        </p:spPr>
      </p:pic>
      <p:sp>
        <p:nvSpPr>
          <p:cNvPr id="593" name="Line 3"/>
          <p:cNvSpPr/>
          <p:nvPr/>
        </p:nvSpPr>
        <p:spPr>
          <a:xfrm>
            <a:off x="1296360" y="2579760"/>
            <a:ext cx="793440" cy="360"/>
          </a:xfrm>
          <a:prstGeom prst="line">
            <a:avLst/>
          </a:prstGeom>
          <a:ln>
            <a:solidFill>
              <a:srgbClr val="00F400"/>
            </a:solidFill>
            <a:round/>
          </a:ln>
        </p:spPr>
        <p:style>
          <a:lnRef idx="2">
            <a:schemeClr val="accent1"/>
          </a:lnRef>
          <a:fillRef idx="0">
            <a:schemeClr val="accent1"/>
          </a:fillRef>
          <a:effectRef idx="1">
            <a:schemeClr val="accent1"/>
          </a:effectRef>
          <a:fontRef idx="minor"/>
        </p:style>
        <p:txBody>
          <a:bodyPr/>
          <a:lstStyle/>
          <a:p>
            <a:endParaRPr lang="en-US"/>
          </a:p>
        </p:txBody>
      </p:sp>
      <p:sp>
        <p:nvSpPr>
          <p:cNvPr id="594" name="CustomShape 4"/>
          <p:cNvSpPr/>
          <p:nvPr/>
        </p:nvSpPr>
        <p:spPr>
          <a:xfrm>
            <a:off x="2125440" y="2354760"/>
            <a:ext cx="441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vs.</a:t>
            </a:r>
            <a:endParaRPr lang="en-US" sz="1800" b="0" strike="noStrike" spc="-1">
              <a:latin typeface="Arial"/>
            </a:endParaRPr>
          </a:p>
        </p:txBody>
      </p:sp>
      <p:sp>
        <p:nvSpPr>
          <p:cNvPr id="595" name="Line 5"/>
          <p:cNvSpPr/>
          <p:nvPr/>
        </p:nvSpPr>
        <p:spPr>
          <a:xfrm>
            <a:off x="2576880" y="2592720"/>
            <a:ext cx="6021360" cy="360"/>
          </a:xfrm>
          <a:prstGeom prst="line">
            <a:avLst/>
          </a:prstGeom>
          <a:ln>
            <a:solidFill>
              <a:srgbClr val="FF0000"/>
            </a:solidFill>
            <a:round/>
          </a:ln>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repl">
                                        <p:cTn id="7" dur="500" fill="hold"/>
                                        <p:tgtEl>
                                          <p:spTgt spid="593"/>
                                        </p:tgtEl>
                                        <p:attrNameLst>
                                          <p:attrName>ppt_x</p:attrName>
                                        </p:attrNameLst>
                                      </p:cBhvr>
                                      <p:tavLst>
                                        <p:tav tm="0">
                                          <p:val>
                                            <p:strVal val="#ppt_x"/>
                                          </p:val>
                                        </p:tav>
                                        <p:tav tm="100000">
                                          <p:val>
                                            <p:strVal val="#ppt_x"/>
                                          </p:val>
                                        </p:tav>
                                      </p:tavLst>
                                    </p:anim>
                                    <p:anim calcmode="lin" valueType="num">
                                      <p:cBhvr additive="repl">
                                        <p:cTn id="8" dur="500" fill="hold"/>
                                        <p:tgtEl>
                                          <p:spTgt spid="59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94"/>
                                        </p:tgtEl>
                                        <p:attrNameLst>
                                          <p:attrName>style.visibility</p:attrName>
                                        </p:attrNameLst>
                                      </p:cBhvr>
                                      <p:to>
                                        <p:strVal val="visible"/>
                                      </p:to>
                                    </p:set>
                                    <p:anim calcmode="lin" valueType="num">
                                      <p:cBhvr additive="repl">
                                        <p:cTn id="12" dur="500" fill="hold"/>
                                        <p:tgtEl>
                                          <p:spTgt spid="594"/>
                                        </p:tgtEl>
                                        <p:attrNameLst>
                                          <p:attrName>ppt_x</p:attrName>
                                        </p:attrNameLst>
                                      </p:cBhvr>
                                      <p:tavLst>
                                        <p:tav tm="0">
                                          <p:val>
                                            <p:strVal val="#ppt_x"/>
                                          </p:val>
                                        </p:tav>
                                        <p:tav tm="100000">
                                          <p:val>
                                            <p:strVal val="#ppt_x"/>
                                          </p:val>
                                        </p:tav>
                                      </p:tavLst>
                                    </p:anim>
                                    <p:anim calcmode="lin" valueType="num">
                                      <p:cBhvr additive="repl">
                                        <p:cTn id="13" dur="500" fill="hold"/>
                                        <p:tgtEl>
                                          <p:spTgt spid="59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95"/>
                                        </p:tgtEl>
                                        <p:attrNameLst>
                                          <p:attrName>style.visibility</p:attrName>
                                        </p:attrNameLst>
                                      </p:cBhvr>
                                      <p:to>
                                        <p:strVal val="visible"/>
                                      </p:to>
                                    </p:set>
                                    <p:anim calcmode="lin" valueType="num">
                                      <p:cBhvr additive="repl">
                                        <p:cTn id="17" dur="500" fill="hold"/>
                                        <p:tgtEl>
                                          <p:spTgt spid="595"/>
                                        </p:tgtEl>
                                        <p:attrNameLst>
                                          <p:attrName>ppt_x</p:attrName>
                                        </p:attrNameLst>
                                      </p:cBhvr>
                                      <p:tavLst>
                                        <p:tav tm="0">
                                          <p:val>
                                            <p:strVal val="#ppt_x"/>
                                          </p:val>
                                        </p:tav>
                                        <p:tav tm="100000">
                                          <p:val>
                                            <p:strVal val="#ppt_x"/>
                                          </p:val>
                                        </p:tav>
                                      </p:tavLst>
                                    </p:anim>
                                    <p:anim calcmode="lin" valueType="num">
                                      <p:cBhvr additive="repl">
                                        <p:cTn id="18" dur="500" fill="hold"/>
                                        <p:tgtEl>
                                          <p:spTgt spid="59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590"/>
                                        </p:tgtEl>
                                        <p:attrNameLst>
                                          <p:attrName>style.visibility</p:attrName>
                                        </p:attrNameLst>
                                      </p:cBhvr>
                                      <p:to>
                                        <p:strVal val="visible"/>
                                      </p:to>
                                    </p:set>
                                    <p:anim calcmode="lin" valueType="num">
                                      <p:cBhvr additive="repl">
                                        <p:cTn id="22" dur="500" fill="hold"/>
                                        <p:tgtEl>
                                          <p:spTgt spid="590"/>
                                        </p:tgtEl>
                                        <p:attrNameLst>
                                          <p:attrName>ppt_x</p:attrName>
                                        </p:attrNameLst>
                                      </p:cBhvr>
                                      <p:tavLst>
                                        <p:tav tm="0">
                                          <p:val>
                                            <p:strVal val="#ppt_x"/>
                                          </p:val>
                                        </p:tav>
                                        <p:tav tm="100000">
                                          <p:val>
                                            <p:strVal val="#ppt_x"/>
                                          </p:val>
                                        </p:tav>
                                      </p:tavLst>
                                    </p:anim>
                                    <p:anim calcmode="lin" valueType="num">
                                      <p:cBhvr additive="repl">
                                        <p:cTn id="23" dur="500" fill="hold"/>
                                        <p:tgtEl>
                                          <p:spTgt spid="5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A41239B2-4BFC-E044-B3DD-E15B603DF024}"/>
              </a:ext>
            </a:extLst>
          </p:cNvPr>
          <p:cNvSpPr txBox="1"/>
          <p:nvPr/>
        </p:nvSpPr>
        <p:spPr>
          <a:xfrm>
            <a:off x="218160" y="139316"/>
            <a:ext cx="8800560" cy="1171800"/>
          </a:xfrm>
          <a:prstGeom prst="rect">
            <a:avLst/>
          </a:prstGeom>
          <a:noFill/>
          <a:ln>
            <a:noFill/>
          </a:ln>
        </p:spPr>
        <p:txBody>
          <a:bodyPr>
            <a:noAutofit/>
          </a:bodyPr>
          <a:lstStyle/>
          <a:p>
            <a:pPr marL="343080" indent="-342720">
              <a:lnSpc>
                <a:spcPct val="100000"/>
              </a:lnSpc>
              <a:spcBef>
                <a:spcPts val="479"/>
              </a:spcBef>
              <a:buClr>
                <a:srgbClr val="000000"/>
              </a:buClr>
              <a:buFont typeface="Arial"/>
              <a:buChar char="•"/>
            </a:pPr>
            <a:r>
              <a:rPr lang="en-US" sz="2400" b="0" strike="noStrike" spc="-1" dirty="0">
                <a:solidFill>
                  <a:srgbClr val="000000"/>
                </a:solidFill>
                <a:latin typeface="Times New Roman"/>
              </a:rPr>
              <a:t>Parameterize this distribution using unary potentials for each node and pair-wise potentials between each pair of connected nodes* </a:t>
            </a:r>
            <a:endParaRPr lang="en-US" sz="2400" b="0" strike="noStrike" spc="-1" dirty="0">
              <a:solidFill>
                <a:srgbClr val="000000"/>
              </a:solidFill>
              <a:latin typeface="Calibri"/>
            </a:endParaRPr>
          </a:p>
        </p:txBody>
      </p:sp>
      <p:sp>
        <p:nvSpPr>
          <p:cNvPr id="5" name="CustomShape 2">
            <a:extLst>
              <a:ext uri="{FF2B5EF4-FFF2-40B4-BE49-F238E27FC236}">
                <a16:creationId xmlns:a16="http://schemas.microsoft.com/office/drawing/2014/main" id="{8561EF80-7ECD-4B40-8825-5E64E45F9188}"/>
              </a:ext>
            </a:extLst>
          </p:cNvPr>
          <p:cNvSpPr/>
          <p:nvPr/>
        </p:nvSpPr>
        <p:spPr>
          <a:xfrm>
            <a:off x="500400" y="1125356"/>
            <a:ext cx="8415720" cy="809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For the example </a:t>
            </a:r>
            <a:r>
              <a:rPr lang="en-US" sz="2200" b="0" strike="noStrike" spc="-1" dirty="0" err="1">
                <a:solidFill>
                  <a:srgbClr val="000000"/>
                </a:solidFill>
                <a:latin typeface="Times New Roman"/>
              </a:rPr>
              <a:t>Pr</a:t>
            </a:r>
            <a:r>
              <a:rPr lang="en-US" sz="2200" b="0" strike="noStrike" spc="-1" dirty="0">
                <a:solidFill>
                  <a:srgbClr val="000000"/>
                </a:solidFill>
                <a:latin typeface="Times New Roman"/>
              </a:rPr>
              <a:t>(</a:t>
            </a:r>
            <a:r>
              <a:rPr lang="en-US" sz="2200" b="0" i="1" strike="noStrike" spc="-1" dirty="0">
                <a:solidFill>
                  <a:srgbClr val="000000"/>
                </a:solidFill>
                <a:latin typeface="Times New Roman"/>
              </a:rPr>
              <a:t>A</a:t>
            </a:r>
            <a:r>
              <a:rPr lang="en-US" sz="2200" b="0" strike="noStrike" spc="-1" dirty="0">
                <a:solidFill>
                  <a:srgbClr val="000000"/>
                </a:solidFill>
                <a:latin typeface="Times New Roman"/>
              </a:rPr>
              <a:t>,</a:t>
            </a:r>
            <a:r>
              <a:rPr lang="en-US" sz="2200" b="0" i="1" strike="noStrike" spc="-1" dirty="0">
                <a:solidFill>
                  <a:srgbClr val="000000"/>
                </a:solidFill>
                <a:latin typeface="Times New Roman"/>
              </a:rPr>
              <a:t>B</a:t>
            </a:r>
            <a:r>
              <a:rPr lang="en-US" sz="2200" b="0" strike="noStrike" spc="-1" dirty="0">
                <a:solidFill>
                  <a:srgbClr val="000000"/>
                </a:solidFill>
                <a:latin typeface="Times New Roman"/>
              </a:rPr>
              <a:t>,</a:t>
            </a:r>
            <a:r>
              <a:rPr lang="en-US" sz="2200" b="0" i="1" strike="noStrike" spc="-1" dirty="0">
                <a:solidFill>
                  <a:srgbClr val="000000"/>
                </a:solidFill>
                <a:latin typeface="Times New Roman"/>
              </a:rPr>
              <a:t>C</a:t>
            </a:r>
            <a:r>
              <a:rPr lang="en-US" sz="2200" b="0" strike="noStrike" spc="-1" dirty="0">
                <a:solidFill>
                  <a:srgbClr val="000000"/>
                </a:solidFill>
                <a:latin typeface="Times New Roman"/>
              </a:rPr>
              <a:t>,</a:t>
            </a:r>
            <a:r>
              <a:rPr lang="en-US" sz="2200" b="0" i="1" strike="noStrike" spc="-1" dirty="0">
                <a:solidFill>
                  <a:srgbClr val="000000"/>
                </a:solidFill>
                <a:latin typeface="Times New Roman"/>
              </a:rPr>
              <a:t>D</a:t>
            </a:r>
            <a:r>
              <a:rPr lang="en-US" sz="2200" b="0" strike="noStrike" spc="-1" dirty="0">
                <a:solidFill>
                  <a:srgbClr val="000000"/>
                </a:solidFill>
                <a:latin typeface="Times New Roman"/>
              </a:rPr>
              <a:t>,</a:t>
            </a:r>
            <a:r>
              <a:rPr lang="en-US" sz="2200" b="0" i="1" strike="noStrike" spc="-1" dirty="0">
                <a:solidFill>
                  <a:srgbClr val="000000"/>
                </a:solidFill>
                <a:latin typeface="Times New Roman"/>
              </a:rPr>
              <a:t>E</a:t>
            </a:r>
            <a:r>
              <a:rPr lang="en-US" sz="2200" b="0" strike="noStrike" spc="-1" dirty="0">
                <a:solidFill>
                  <a:srgbClr val="000000"/>
                </a:solidFill>
                <a:latin typeface="Times New Roman"/>
              </a:rPr>
              <a:t>) this amounts to replacing the undirected graph with a </a:t>
            </a:r>
            <a:r>
              <a:rPr lang="en-US" sz="2200" b="1" strike="noStrike" spc="-1" dirty="0">
                <a:solidFill>
                  <a:srgbClr val="000000"/>
                </a:solidFill>
                <a:latin typeface="Times New Roman"/>
              </a:rPr>
              <a:t>factor graph</a:t>
            </a:r>
            <a:endParaRPr lang="en-US" sz="2200" b="0" strike="noStrike" spc="-1" dirty="0">
              <a:latin typeface="Arial"/>
            </a:endParaRPr>
          </a:p>
        </p:txBody>
      </p:sp>
      <p:sp>
        <p:nvSpPr>
          <p:cNvPr id="6" name="TextBox 5">
            <a:extLst>
              <a:ext uri="{FF2B5EF4-FFF2-40B4-BE49-F238E27FC236}">
                <a16:creationId xmlns:a16="http://schemas.microsoft.com/office/drawing/2014/main" id="{70000006-FF92-B848-9813-2703638C2F9B}"/>
              </a:ext>
            </a:extLst>
          </p:cNvPr>
          <p:cNvSpPr txBox="1"/>
          <p:nvPr/>
        </p:nvSpPr>
        <p:spPr>
          <a:xfrm>
            <a:off x="7193837" y="1783576"/>
            <a:ext cx="2018885" cy="600164"/>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*We’ll assume all MRFs in these notes are parameterized this way unless otherwise stated</a:t>
            </a:r>
          </a:p>
        </p:txBody>
      </p:sp>
      <p:sp>
        <p:nvSpPr>
          <p:cNvPr id="8" name="CustomShape 5">
            <a:extLst>
              <a:ext uri="{FF2B5EF4-FFF2-40B4-BE49-F238E27FC236}">
                <a16:creationId xmlns:a16="http://schemas.microsoft.com/office/drawing/2014/main" id="{ED4712B1-8EBC-FA40-9F39-9B0BEBC780E0}"/>
              </a:ext>
            </a:extLst>
          </p:cNvPr>
          <p:cNvSpPr/>
          <p:nvPr/>
        </p:nvSpPr>
        <p:spPr>
          <a:xfrm rot="2153579">
            <a:off x="4123497" y="2358831"/>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9" name="CustomShape 6">
            <a:extLst>
              <a:ext uri="{FF2B5EF4-FFF2-40B4-BE49-F238E27FC236}">
                <a16:creationId xmlns:a16="http://schemas.microsoft.com/office/drawing/2014/main" id="{79B90EB2-48DE-B24C-A5C7-23005E2C150F}"/>
              </a:ext>
            </a:extLst>
          </p:cNvPr>
          <p:cNvSpPr/>
          <p:nvPr/>
        </p:nvSpPr>
        <p:spPr>
          <a:xfrm rot="21596190">
            <a:off x="4229490" y="2251087"/>
            <a:ext cx="651310" cy="1014209"/>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dirty="0">
                <a:solidFill>
                  <a:srgbClr val="000000"/>
                </a:solidFill>
                <a:latin typeface="Times New Roman"/>
              </a:rPr>
              <a:t>A</a:t>
            </a:r>
            <a:endParaRPr lang="en-US" sz="6000" b="0" strike="noStrike" spc="-1" dirty="0">
              <a:latin typeface="Arial"/>
            </a:endParaRPr>
          </a:p>
        </p:txBody>
      </p:sp>
      <p:sp>
        <p:nvSpPr>
          <p:cNvPr id="10" name="CustomShape 8">
            <a:extLst>
              <a:ext uri="{FF2B5EF4-FFF2-40B4-BE49-F238E27FC236}">
                <a16:creationId xmlns:a16="http://schemas.microsoft.com/office/drawing/2014/main" id="{A212930A-0885-2D45-9C67-753550CC0460}"/>
              </a:ext>
            </a:extLst>
          </p:cNvPr>
          <p:cNvSpPr/>
          <p:nvPr/>
        </p:nvSpPr>
        <p:spPr>
          <a:xfrm rot="2153579">
            <a:off x="6613620" y="3477766"/>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1" name="CustomShape 9">
            <a:extLst>
              <a:ext uri="{FF2B5EF4-FFF2-40B4-BE49-F238E27FC236}">
                <a16:creationId xmlns:a16="http://schemas.microsoft.com/office/drawing/2014/main" id="{EB2337F8-8253-9D45-8337-AA943645473D}"/>
              </a:ext>
            </a:extLst>
          </p:cNvPr>
          <p:cNvSpPr/>
          <p:nvPr/>
        </p:nvSpPr>
        <p:spPr>
          <a:xfrm rot="21596190">
            <a:off x="6757689" y="3424641"/>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a:solidFill>
                  <a:srgbClr val="000000"/>
                </a:solidFill>
                <a:latin typeface="Times New Roman"/>
              </a:rPr>
              <a:t>B</a:t>
            </a:r>
            <a:endParaRPr lang="en-US" sz="6000" b="0" strike="noStrike" spc="-1">
              <a:latin typeface="Arial"/>
            </a:endParaRPr>
          </a:p>
        </p:txBody>
      </p:sp>
      <p:sp>
        <p:nvSpPr>
          <p:cNvPr id="12" name="CustomShape 10">
            <a:extLst>
              <a:ext uri="{FF2B5EF4-FFF2-40B4-BE49-F238E27FC236}">
                <a16:creationId xmlns:a16="http://schemas.microsoft.com/office/drawing/2014/main" id="{2715E195-D2FE-6D41-814E-4049DAB7824C}"/>
              </a:ext>
            </a:extLst>
          </p:cNvPr>
          <p:cNvSpPr/>
          <p:nvPr/>
        </p:nvSpPr>
        <p:spPr>
          <a:xfrm rot="2153579" flipV="1">
            <a:off x="5996743" y="3441502"/>
            <a:ext cx="786470" cy="60435"/>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13" name="CustomShape 12">
            <a:extLst>
              <a:ext uri="{FF2B5EF4-FFF2-40B4-BE49-F238E27FC236}">
                <a16:creationId xmlns:a16="http://schemas.microsoft.com/office/drawing/2014/main" id="{750FF434-FC39-9948-AE0F-A8EFE899BF41}"/>
              </a:ext>
            </a:extLst>
          </p:cNvPr>
          <p:cNvSpPr/>
          <p:nvPr/>
        </p:nvSpPr>
        <p:spPr>
          <a:xfrm rot="2153579">
            <a:off x="1808175" y="3355981"/>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4" name="CustomShape 13">
            <a:extLst>
              <a:ext uri="{FF2B5EF4-FFF2-40B4-BE49-F238E27FC236}">
                <a16:creationId xmlns:a16="http://schemas.microsoft.com/office/drawing/2014/main" id="{242294F3-AA7F-5748-99D3-ECFB94CAA28E}"/>
              </a:ext>
            </a:extLst>
          </p:cNvPr>
          <p:cNvSpPr/>
          <p:nvPr/>
        </p:nvSpPr>
        <p:spPr>
          <a:xfrm rot="21596190">
            <a:off x="1897510" y="3291909"/>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dirty="0">
                <a:solidFill>
                  <a:srgbClr val="000000"/>
                </a:solidFill>
                <a:latin typeface="Times New Roman"/>
              </a:rPr>
              <a:t>E</a:t>
            </a:r>
            <a:endParaRPr lang="en-US" sz="6000" b="0" strike="noStrike" spc="-1" dirty="0">
              <a:latin typeface="Arial"/>
            </a:endParaRPr>
          </a:p>
        </p:txBody>
      </p:sp>
      <p:sp>
        <p:nvSpPr>
          <p:cNvPr id="15" name="CustomShape 15">
            <a:extLst>
              <a:ext uri="{FF2B5EF4-FFF2-40B4-BE49-F238E27FC236}">
                <a16:creationId xmlns:a16="http://schemas.microsoft.com/office/drawing/2014/main" id="{07230837-1756-9E41-883B-43E8063B763B}"/>
              </a:ext>
            </a:extLst>
          </p:cNvPr>
          <p:cNvSpPr/>
          <p:nvPr/>
        </p:nvSpPr>
        <p:spPr>
          <a:xfrm rot="2153579">
            <a:off x="6154792" y="5746982"/>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6" name="CustomShape 16">
            <a:extLst>
              <a:ext uri="{FF2B5EF4-FFF2-40B4-BE49-F238E27FC236}">
                <a16:creationId xmlns:a16="http://schemas.microsoft.com/office/drawing/2014/main" id="{BDA94E34-1193-504E-9D8B-E582AAD65092}"/>
              </a:ext>
            </a:extLst>
          </p:cNvPr>
          <p:cNvSpPr/>
          <p:nvPr/>
        </p:nvSpPr>
        <p:spPr>
          <a:xfrm rot="21596190">
            <a:off x="6221435" y="5664480"/>
            <a:ext cx="68868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dirty="0">
                <a:solidFill>
                  <a:srgbClr val="000000"/>
                </a:solidFill>
                <a:latin typeface="Times New Roman"/>
              </a:rPr>
              <a:t>C</a:t>
            </a:r>
            <a:endParaRPr lang="en-US" sz="6000" b="0" strike="noStrike" spc="-1" dirty="0">
              <a:latin typeface="Arial"/>
            </a:endParaRPr>
          </a:p>
        </p:txBody>
      </p:sp>
      <p:sp>
        <p:nvSpPr>
          <p:cNvPr id="17" name="CustomShape 18">
            <a:extLst>
              <a:ext uri="{FF2B5EF4-FFF2-40B4-BE49-F238E27FC236}">
                <a16:creationId xmlns:a16="http://schemas.microsoft.com/office/drawing/2014/main" id="{E19DD236-324E-584E-8507-A78DFAA997E0}"/>
              </a:ext>
            </a:extLst>
          </p:cNvPr>
          <p:cNvSpPr/>
          <p:nvPr/>
        </p:nvSpPr>
        <p:spPr>
          <a:xfrm rot="2153579">
            <a:off x="2360338" y="5739627"/>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18" name="CustomShape 19">
            <a:extLst>
              <a:ext uri="{FF2B5EF4-FFF2-40B4-BE49-F238E27FC236}">
                <a16:creationId xmlns:a16="http://schemas.microsoft.com/office/drawing/2014/main" id="{25DAD922-A936-D346-84F7-04CA3D46DF40}"/>
              </a:ext>
            </a:extLst>
          </p:cNvPr>
          <p:cNvSpPr/>
          <p:nvPr/>
        </p:nvSpPr>
        <p:spPr>
          <a:xfrm rot="21596190">
            <a:off x="2455398" y="5681463"/>
            <a:ext cx="73116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dirty="0">
                <a:solidFill>
                  <a:srgbClr val="000000"/>
                </a:solidFill>
                <a:latin typeface="Times New Roman"/>
              </a:rPr>
              <a:t>D</a:t>
            </a:r>
            <a:endParaRPr lang="en-US" sz="6000" b="0" strike="noStrike" spc="-1" dirty="0">
              <a:latin typeface="Arial"/>
            </a:endParaRPr>
          </a:p>
        </p:txBody>
      </p:sp>
      <p:sp>
        <p:nvSpPr>
          <p:cNvPr id="19" name="CustomShape 20">
            <a:extLst>
              <a:ext uri="{FF2B5EF4-FFF2-40B4-BE49-F238E27FC236}">
                <a16:creationId xmlns:a16="http://schemas.microsoft.com/office/drawing/2014/main" id="{A724079A-DAFE-1E45-BBDB-DDDCB2486639}"/>
              </a:ext>
            </a:extLst>
          </p:cNvPr>
          <p:cNvSpPr/>
          <p:nvPr/>
        </p:nvSpPr>
        <p:spPr>
          <a:xfrm rot="2153579" flipV="1">
            <a:off x="2784568" y="3060447"/>
            <a:ext cx="203267" cy="577101"/>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0" name="CustomShape 21">
            <a:extLst>
              <a:ext uri="{FF2B5EF4-FFF2-40B4-BE49-F238E27FC236}">
                <a16:creationId xmlns:a16="http://schemas.microsoft.com/office/drawing/2014/main" id="{E0463937-1231-154B-8244-93ECD1F3B4EF}"/>
              </a:ext>
            </a:extLst>
          </p:cNvPr>
          <p:cNvSpPr>
            <a:spLocks noChangeAspect="1"/>
          </p:cNvSpPr>
          <p:nvPr/>
        </p:nvSpPr>
        <p:spPr>
          <a:xfrm rot="2153579" flipH="1" flipV="1">
            <a:off x="6831024" y="4429128"/>
            <a:ext cx="269515" cy="54864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1" name="CustomShape 22">
            <a:extLst>
              <a:ext uri="{FF2B5EF4-FFF2-40B4-BE49-F238E27FC236}">
                <a16:creationId xmlns:a16="http://schemas.microsoft.com/office/drawing/2014/main" id="{CC7AB9E8-7334-A547-9F03-216F641E482F}"/>
              </a:ext>
            </a:extLst>
          </p:cNvPr>
          <p:cNvSpPr/>
          <p:nvPr/>
        </p:nvSpPr>
        <p:spPr>
          <a:xfrm rot="2153579">
            <a:off x="2195278" y="4361343"/>
            <a:ext cx="529082" cy="462019"/>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2" name="CustomShape 23">
            <a:extLst>
              <a:ext uri="{FF2B5EF4-FFF2-40B4-BE49-F238E27FC236}">
                <a16:creationId xmlns:a16="http://schemas.microsoft.com/office/drawing/2014/main" id="{877CCD7D-88D0-0C41-80B7-AF835233E542}"/>
              </a:ext>
            </a:extLst>
          </p:cNvPr>
          <p:cNvSpPr/>
          <p:nvPr/>
        </p:nvSpPr>
        <p:spPr>
          <a:xfrm rot="2153579" flipH="1">
            <a:off x="4886081" y="5787445"/>
            <a:ext cx="1145614" cy="818405"/>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23" name="Line 24">
            <a:extLst>
              <a:ext uri="{FF2B5EF4-FFF2-40B4-BE49-F238E27FC236}">
                <a16:creationId xmlns:a16="http://schemas.microsoft.com/office/drawing/2014/main" id="{A190F049-0FA0-CC40-ACEB-F7C4D6EA0748}"/>
              </a:ext>
            </a:extLst>
          </p:cNvPr>
          <p:cNvSpPr/>
          <p:nvPr/>
        </p:nvSpPr>
        <p:spPr>
          <a:xfrm rot="2153579">
            <a:off x="4169968" y="3885020"/>
            <a:ext cx="2230534" cy="564245"/>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24" name="Line 25">
            <a:extLst>
              <a:ext uri="{FF2B5EF4-FFF2-40B4-BE49-F238E27FC236}">
                <a16:creationId xmlns:a16="http://schemas.microsoft.com/office/drawing/2014/main" id="{409A8235-731E-F449-9591-16C7A93682B8}"/>
              </a:ext>
            </a:extLst>
          </p:cNvPr>
          <p:cNvSpPr/>
          <p:nvPr/>
        </p:nvSpPr>
        <p:spPr>
          <a:xfrm rot="2153579" flipH="1">
            <a:off x="4298150" y="3172169"/>
            <a:ext cx="2112092" cy="1500975"/>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25" name="Line 26">
            <a:extLst>
              <a:ext uri="{FF2B5EF4-FFF2-40B4-BE49-F238E27FC236}">
                <a16:creationId xmlns:a16="http://schemas.microsoft.com/office/drawing/2014/main" id="{79AAB825-CD8F-D141-A6E2-926AB682A665}"/>
              </a:ext>
            </a:extLst>
          </p:cNvPr>
          <p:cNvSpPr/>
          <p:nvPr/>
        </p:nvSpPr>
        <p:spPr>
          <a:xfrm rot="2153579">
            <a:off x="4048459" y="3233043"/>
            <a:ext cx="339069" cy="1591376"/>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26" name="Line 27">
            <a:extLst>
              <a:ext uri="{FF2B5EF4-FFF2-40B4-BE49-F238E27FC236}">
                <a16:creationId xmlns:a16="http://schemas.microsoft.com/office/drawing/2014/main" id="{121357B8-79D5-EA4F-8ABB-11AD2281473F}"/>
              </a:ext>
            </a:extLst>
          </p:cNvPr>
          <p:cNvSpPr/>
          <p:nvPr/>
        </p:nvSpPr>
        <p:spPr>
          <a:xfrm rot="2153579" flipH="1">
            <a:off x="5429006" y="3832292"/>
            <a:ext cx="880700" cy="1867506"/>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27" name="CustomShape 32">
            <a:extLst>
              <a:ext uri="{FF2B5EF4-FFF2-40B4-BE49-F238E27FC236}">
                <a16:creationId xmlns:a16="http://schemas.microsoft.com/office/drawing/2014/main" id="{E641D602-8B73-BB4E-B3A7-D5FE3B3D33CC}"/>
              </a:ext>
            </a:extLst>
          </p:cNvPr>
          <p:cNvSpPr/>
          <p:nvPr/>
        </p:nvSpPr>
        <p:spPr>
          <a:xfrm rot="16200000">
            <a:off x="3135026" y="2869103"/>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28" name="CustomShape 69">
            <a:extLst>
              <a:ext uri="{FF2B5EF4-FFF2-40B4-BE49-F238E27FC236}">
                <a16:creationId xmlns:a16="http://schemas.microsoft.com/office/drawing/2014/main" id="{3A8ACE53-30FD-694C-9F55-EA3A2255AF99}"/>
              </a:ext>
            </a:extLst>
          </p:cNvPr>
          <p:cNvSpPr/>
          <p:nvPr/>
        </p:nvSpPr>
        <p:spPr>
          <a:xfrm>
            <a:off x="3111662" y="2915534"/>
            <a:ext cx="524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Symbol"/>
              </a:rPr>
              <a:t>Y</a:t>
            </a:r>
            <a:r>
              <a:rPr lang="en-US" sz="1800" b="0" i="1" strike="noStrike" spc="-1" baseline="-25000">
                <a:solidFill>
                  <a:srgbClr val="000000"/>
                </a:solidFill>
                <a:latin typeface="Times New Roman"/>
              </a:rPr>
              <a:t>AE</a:t>
            </a:r>
            <a:endParaRPr lang="en-US" sz="1800" b="0" strike="noStrike" spc="-1">
              <a:latin typeface="Arial"/>
            </a:endParaRPr>
          </a:p>
        </p:txBody>
      </p:sp>
      <p:sp>
        <p:nvSpPr>
          <p:cNvPr id="29" name="CustomShape 20">
            <a:extLst>
              <a:ext uri="{FF2B5EF4-FFF2-40B4-BE49-F238E27FC236}">
                <a16:creationId xmlns:a16="http://schemas.microsoft.com/office/drawing/2014/main" id="{3040D091-2525-E243-97B9-F9F251CFCD2A}"/>
              </a:ext>
            </a:extLst>
          </p:cNvPr>
          <p:cNvSpPr/>
          <p:nvPr/>
        </p:nvSpPr>
        <p:spPr>
          <a:xfrm rot="2153579" flipV="1">
            <a:off x="3795609" y="2577229"/>
            <a:ext cx="203267" cy="577101"/>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2" name="CustomShape 32">
            <a:extLst>
              <a:ext uri="{FF2B5EF4-FFF2-40B4-BE49-F238E27FC236}">
                <a16:creationId xmlns:a16="http://schemas.microsoft.com/office/drawing/2014/main" id="{BD468082-06D4-7445-B739-3D9F93312814}"/>
              </a:ext>
            </a:extLst>
          </p:cNvPr>
          <p:cNvSpPr/>
          <p:nvPr/>
        </p:nvSpPr>
        <p:spPr>
          <a:xfrm rot="16200000">
            <a:off x="5558555" y="2850516"/>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3" name="CustomShape 69">
            <a:extLst>
              <a:ext uri="{FF2B5EF4-FFF2-40B4-BE49-F238E27FC236}">
                <a16:creationId xmlns:a16="http://schemas.microsoft.com/office/drawing/2014/main" id="{E70405C9-D417-F34B-96E7-A59007F36ECB}"/>
              </a:ext>
            </a:extLst>
          </p:cNvPr>
          <p:cNvSpPr/>
          <p:nvPr/>
        </p:nvSpPr>
        <p:spPr>
          <a:xfrm>
            <a:off x="5535191" y="2896947"/>
            <a:ext cx="553398"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Symbol"/>
              </a:rPr>
              <a:t>Y</a:t>
            </a:r>
            <a:r>
              <a:rPr lang="en-US" sz="1800" b="0" i="1" strike="noStrike" spc="-1" baseline="-25000" dirty="0">
                <a:solidFill>
                  <a:srgbClr val="000000"/>
                </a:solidFill>
                <a:latin typeface="Times New Roman"/>
              </a:rPr>
              <a:t>AB</a:t>
            </a:r>
            <a:endParaRPr lang="en-US" sz="1800" b="0" strike="noStrike" spc="-1" dirty="0">
              <a:latin typeface="Arial"/>
            </a:endParaRPr>
          </a:p>
        </p:txBody>
      </p:sp>
      <p:sp>
        <p:nvSpPr>
          <p:cNvPr id="34" name="CustomShape 10">
            <a:extLst>
              <a:ext uri="{FF2B5EF4-FFF2-40B4-BE49-F238E27FC236}">
                <a16:creationId xmlns:a16="http://schemas.microsoft.com/office/drawing/2014/main" id="{96BE2386-D4B6-4549-99D9-4CD42DAD66A4}"/>
              </a:ext>
            </a:extLst>
          </p:cNvPr>
          <p:cNvSpPr>
            <a:spLocks noChangeAspect="1"/>
          </p:cNvSpPr>
          <p:nvPr/>
        </p:nvSpPr>
        <p:spPr>
          <a:xfrm rot="2153579" flipV="1">
            <a:off x="4979017" y="2875500"/>
            <a:ext cx="623436" cy="73152"/>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35" name="CustomShape 32">
            <a:extLst>
              <a:ext uri="{FF2B5EF4-FFF2-40B4-BE49-F238E27FC236}">
                <a16:creationId xmlns:a16="http://schemas.microsoft.com/office/drawing/2014/main" id="{69F37469-D9BE-0949-8CAF-06236E9925DF}"/>
              </a:ext>
            </a:extLst>
          </p:cNvPr>
          <p:cNvSpPr/>
          <p:nvPr/>
        </p:nvSpPr>
        <p:spPr>
          <a:xfrm rot="16200000">
            <a:off x="3562486" y="3631102"/>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6" name="CustomShape 69">
            <a:extLst>
              <a:ext uri="{FF2B5EF4-FFF2-40B4-BE49-F238E27FC236}">
                <a16:creationId xmlns:a16="http://schemas.microsoft.com/office/drawing/2014/main" id="{0F8872BC-89E4-994E-B831-90451F25354A}"/>
              </a:ext>
            </a:extLst>
          </p:cNvPr>
          <p:cNvSpPr/>
          <p:nvPr/>
        </p:nvSpPr>
        <p:spPr>
          <a:xfrm>
            <a:off x="3539122" y="3677533"/>
            <a:ext cx="553398"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Symbol"/>
              </a:rPr>
              <a:t>Y</a:t>
            </a:r>
            <a:r>
              <a:rPr lang="en-US" sz="1800" b="0" i="1" strike="noStrike" spc="-1" baseline="-25000" dirty="0">
                <a:solidFill>
                  <a:srgbClr val="000000"/>
                </a:solidFill>
                <a:latin typeface="Times New Roman"/>
              </a:rPr>
              <a:t>BE</a:t>
            </a:r>
            <a:endParaRPr lang="en-US" sz="1800" b="0" strike="noStrike" spc="-1" dirty="0">
              <a:latin typeface="Arial"/>
            </a:endParaRPr>
          </a:p>
        </p:txBody>
      </p:sp>
      <p:sp>
        <p:nvSpPr>
          <p:cNvPr id="37" name="Line 25">
            <a:extLst>
              <a:ext uri="{FF2B5EF4-FFF2-40B4-BE49-F238E27FC236}">
                <a16:creationId xmlns:a16="http://schemas.microsoft.com/office/drawing/2014/main" id="{16D05739-97A8-884B-9CBA-A96D65493DDF}"/>
              </a:ext>
            </a:extLst>
          </p:cNvPr>
          <p:cNvSpPr/>
          <p:nvPr/>
        </p:nvSpPr>
        <p:spPr>
          <a:xfrm rot="2153579" flipH="1">
            <a:off x="2785125" y="3666697"/>
            <a:ext cx="682894" cy="506255"/>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38" name="CustomShape 32">
            <a:extLst>
              <a:ext uri="{FF2B5EF4-FFF2-40B4-BE49-F238E27FC236}">
                <a16:creationId xmlns:a16="http://schemas.microsoft.com/office/drawing/2014/main" id="{140ED76B-2D26-8F4B-9F59-C3FE42266C44}"/>
              </a:ext>
            </a:extLst>
          </p:cNvPr>
          <p:cNvSpPr/>
          <p:nvPr/>
        </p:nvSpPr>
        <p:spPr>
          <a:xfrm rot="16200000">
            <a:off x="2280101" y="4924646"/>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39" name="CustomShape 69">
            <a:extLst>
              <a:ext uri="{FF2B5EF4-FFF2-40B4-BE49-F238E27FC236}">
                <a16:creationId xmlns:a16="http://schemas.microsoft.com/office/drawing/2014/main" id="{9ACBDB0C-A3E5-A048-B989-C4720CA3458C}"/>
              </a:ext>
            </a:extLst>
          </p:cNvPr>
          <p:cNvSpPr/>
          <p:nvPr/>
        </p:nvSpPr>
        <p:spPr>
          <a:xfrm>
            <a:off x="2256737" y="4971077"/>
            <a:ext cx="569428"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Symbol"/>
              </a:rPr>
              <a:t>Y</a:t>
            </a:r>
            <a:r>
              <a:rPr lang="en-US" sz="1800" b="0" i="1" strike="noStrike" spc="-1" baseline="-25000" dirty="0">
                <a:solidFill>
                  <a:srgbClr val="000000"/>
                </a:solidFill>
                <a:latin typeface="Times New Roman"/>
              </a:rPr>
              <a:t>DE</a:t>
            </a:r>
            <a:endParaRPr lang="en-US" sz="1800" b="0" strike="noStrike" spc="-1" dirty="0">
              <a:latin typeface="Arial"/>
            </a:endParaRPr>
          </a:p>
        </p:txBody>
      </p:sp>
      <p:sp>
        <p:nvSpPr>
          <p:cNvPr id="40" name="CustomShape 22">
            <a:extLst>
              <a:ext uri="{FF2B5EF4-FFF2-40B4-BE49-F238E27FC236}">
                <a16:creationId xmlns:a16="http://schemas.microsoft.com/office/drawing/2014/main" id="{EC5847EA-1186-FE42-A8A6-FE9BC8ABA864}"/>
              </a:ext>
            </a:extLst>
          </p:cNvPr>
          <p:cNvSpPr/>
          <p:nvPr/>
        </p:nvSpPr>
        <p:spPr>
          <a:xfrm rot="2153579">
            <a:off x="2538533" y="5492607"/>
            <a:ext cx="282175" cy="236657"/>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41" name="CustomShape 32">
            <a:extLst>
              <a:ext uri="{FF2B5EF4-FFF2-40B4-BE49-F238E27FC236}">
                <a16:creationId xmlns:a16="http://schemas.microsoft.com/office/drawing/2014/main" id="{D59B7468-6858-0A44-B264-A65D4E628576}"/>
              </a:ext>
            </a:extLst>
          </p:cNvPr>
          <p:cNvSpPr/>
          <p:nvPr/>
        </p:nvSpPr>
        <p:spPr>
          <a:xfrm rot="16200000">
            <a:off x="3603377" y="4764814"/>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42" name="CustomShape 69">
            <a:extLst>
              <a:ext uri="{FF2B5EF4-FFF2-40B4-BE49-F238E27FC236}">
                <a16:creationId xmlns:a16="http://schemas.microsoft.com/office/drawing/2014/main" id="{C2D83ECE-B9B7-B44D-A804-559343F3ED7A}"/>
              </a:ext>
            </a:extLst>
          </p:cNvPr>
          <p:cNvSpPr/>
          <p:nvPr/>
        </p:nvSpPr>
        <p:spPr>
          <a:xfrm>
            <a:off x="3580013" y="4811245"/>
            <a:ext cx="569428"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Symbol"/>
              </a:rPr>
              <a:t>Y</a:t>
            </a:r>
            <a:r>
              <a:rPr lang="en-US" sz="1800" b="0" i="1" strike="noStrike" spc="-1" baseline="-25000" dirty="0">
                <a:solidFill>
                  <a:srgbClr val="000000"/>
                </a:solidFill>
                <a:latin typeface="Times New Roman"/>
              </a:rPr>
              <a:t>AD</a:t>
            </a:r>
            <a:endParaRPr lang="en-US" sz="1800" b="0" strike="noStrike" spc="-1" dirty="0">
              <a:latin typeface="Arial"/>
            </a:endParaRPr>
          </a:p>
        </p:txBody>
      </p:sp>
      <p:sp>
        <p:nvSpPr>
          <p:cNvPr id="43" name="CustomShape 32">
            <a:extLst>
              <a:ext uri="{FF2B5EF4-FFF2-40B4-BE49-F238E27FC236}">
                <a16:creationId xmlns:a16="http://schemas.microsoft.com/office/drawing/2014/main" id="{5C998B6C-975D-C242-A100-2F41A89B08B6}"/>
              </a:ext>
            </a:extLst>
          </p:cNvPr>
          <p:cNvSpPr/>
          <p:nvPr/>
        </p:nvSpPr>
        <p:spPr>
          <a:xfrm rot="16200000">
            <a:off x="4458301" y="5073330"/>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44" name="CustomShape 69">
            <a:extLst>
              <a:ext uri="{FF2B5EF4-FFF2-40B4-BE49-F238E27FC236}">
                <a16:creationId xmlns:a16="http://schemas.microsoft.com/office/drawing/2014/main" id="{D66225EE-A796-2D4E-8604-3BFD9C7867B5}"/>
              </a:ext>
            </a:extLst>
          </p:cNvPr>
          <p:cNvSpPr/>
          <p:nvPr/>
        </p:nvSpPr>
        <p:spPr>
          <a:xfrm>
            <a:off x="4434937" y="5119761"/>
            <a:ext cx="569428"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Symbol"/>
              </a:rPr>
              <a:t>Y</a:t>
            </a:r>
            <a:r>
              <a:rPr lang="en-US" sz="1800" b="0" i="1" strike="noStrike" spc="-1" baseline="-25000" dirty="0">
                <a:solidFill>
                  <a:srgbClr val="000000"/>
                </a:solidFill>
                <a:latin typeface="Times New Roman"/>
              </a:rPr>
              <a:t>BD</a:t>
            </a:r>
            <a:endParaRPr lang="en-US" sz="1800" b="0" strike="noStrike" spc="-1" dirty="0">
              <a:latin typeface="Arial"/>
            </a:endParaRPr>
          </a:p>
        </p:txBody>
      </p:sp>
      <p:sp>
        <p:nvSpPr>
          <p:cNvPr id="45" name="Line 26">
            <a:extLst>
              <a:ext uri="{FF2B5EF4-FFF2-40B4-BE49-F238E27FC236}">
                <a16:creationId xmlns:a16="http://schemas.microsoft.com/office/drawing/2014/main" id="{F6BADADC-732A-3C4E-968C-7C1B23D50A0D}"/>
              </a:ext>
            </a:extLst>
          </p:cNvPr>
          <p:cNvSpPr/>
          <p:nvPr/>
        </p:nvSpPr>
        <p:spPr>
          <a:xfrm rot="2153579">
            <a:off x="3403544" y="5233229"/>
            <a:ext cx="134657" cy="895862"/>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46" name="CustomShape 32">
            <a:extLst>
              <a:ext uri="{FF2B5EF4-FFF2-40B4-BE49-F238E27FC236}">
                <a16:creationId xmlns:a16="http://schemas.microsoft.com/office/drawing/2014/main" id="{06217306-6FFA-F843-9E76-BDB5A69CA327}"/>
              </a:ext>
            </a:extLst>
          </p:cNvPr>
          <p:cNvSpPr/>
          <p:nvPr/>
        </p:nvSpPr>
        <p:spPr>
          <a:xfrm rot="16200000">
            <a:off x="5915394" y="5047313"/>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47" name="CustomShape 69">
            <a:extLst>
              <a:ext uri="{FF2B5EF4-FFF2-40B4-BE49-F238E27FC236}">
                <a16:creationId xmlns:a16="http://schemas.microsoft.com/office/drawing/2014/main" id="{D02B5035-0A2B-EA4D-80B1-4EE377B160F7}"/>
              </a:ext>
            </a:extLst>
          </p:cNvPr>
          <p:cNvSpPr/>
          <p:nvPr/>
        </p:nvSpPr>
        <p:spPr>
          <a:xfrm>
            <a:off x="5892030" y="5093744"/>
            <a:ext cx="561414"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Symbol"/>
              </a:rPr>
              <a:t>Y</a:t>
            </a:r>
            <a:r>
              <a:rPr lang="en-US" sz="1800" b="0" i="1" strike="noStrike" spc="-1" baseline="-25000" dirty="0">
                <a:solidFill>
                  <a:srgbClr val="000000"/>
                </a:solidFill>
                <a:latin typeface="Times New Roman"/>
              </a:rPr>
              <a:t>AC</a:t>
            </a:r>
            <a:endParaRPr lang="en-US" sz="1800" b="0" strike="noStrike" spc="-1" dirty="0">
              <a:latin typeface="Arial"/>
            </a:endParaRPr>
          </a:p>
        </p:txBody>
      </p:sp>
      <p:sp>
        <p:nvSpPr>
          <p:cNvPr id="48" name="CustomShape 32">
            <a:extLst>
              <a:ext uri="{FF2B5EF4-FFF2-40B4-BE49-F238E27FC236}">
                <a16:creationId xmlns:a16="http://schemas.microsoft.com/office/drawing/2014/main" id="{332489A4-1986-8847-AA49-3B938BEB2213}"/>
              </a:ext>
            </a:extLst>
          </p:cNvPr>
          <p:cNvSpPr/>
          <p:nvPr/>
        </p:nvSpPr>
        <p:spPr>
          <a:xfrm rot="16200000">
            <a:off x="6647656" y="4998992"/>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49" name="CustomShape 69">
            <a:extLst>
              <a:ext uri="{FF2B5EF4-FFF2-40B4-BE49-F238E27FC236}">
                <a16:creationId xmlns:a16="http://schemas.microsoft.com/office/drawing/2014/main" id="{E5DE7EA0-4FF8-904A-98FF-80B5936261E6}"/>
              </a:ext>
            </a:extLst>
          </p:cNvPr>
          <p:cNvSpPr/>
          <p:nvPr/>
        </p:nvSpPr>
        <p:spPr>
          <a:xfrm>
            <a:off x="6624292" y="5045423"/>
            <a:ext cx="561414"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Symbol"/>
              </a:rPr>
              <a:t>Y</a:t>
            </a:r>
            <a:r>
              <a:rPr lang="en-US" sz="1800" b="0" i="1" strike="noStrike" spc="-1" baseline="-25000" dirty="0">
                <a:solidFill>
                  <a:srgbClr val="000000"/>
                </a:solidFill>
                <a:latin typeface="Times New Roman"/>
              </a:rPr>
              <a:t>BC</a:t>
            </a:r>
            <a:endParaRPr lang="en-US" sz="1800" b="0" strike="noStrike" spc="-1" dirty="0">
              <a:latin typeface="Arial"/>
            </a:endParaRPr>
          </a:p>
        </p:txBody>
      </p:sp>
      <p:sp>
        <p:nvSpPr>
          <p:cNvPr id="50" name="Line 24">
            <a:extLst>
              <a:ext uri="{FF2B5EF4-FFF2-40B4-BE49-F238E27FC236}">
                <a16:creationId xmlns:a16="http://schemas.microsoft.com/office/drawing/2014/main" id="{E0DBDB3F-5046-6D4E-945E-3514A5C6C3BD}"/>
              </a:ext>
            </a:extLst>
          </p:cNvPr>
          <p:cNvSpPr>
            <a:spLocks noChangeAspect="1"/>
          </p:cNvSpPr>
          <p:nvPr/>
        </p:nvSpPr>
        <p:spPr>
          <a:xfrm rot="2153579">
            <a:off x="6290944" y="5618934"/>
            <a:ext cx="274320" cy="69394"/>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dirty="0"/>
          </a:p>
        </p:txBody>
      </p:sp>
      <p:sp>
        <p:nvSpPr>
          <p:cNvPr id="51" name="CustomShape 21">
            <a:extLst>
              <a:ext uri="{FF2B5EF4-FFF2-40B4-BE49-F238E27FC236}">
                <a16:creationId xmlns:a16="http://schemas.microsoft.com/office/drawing/2014/main" id="{2B1AF80F-095A-0E4D-BACA-EFB6DA3B1D7F}"/>
              </a:ext>
            </a:extLst>
          </p:cNvPr>
          <p:cNvSpPr>
            <a:spLocks noChangeAspect="1"/>
          </p:cNvSpPr>
          <p:nvPr/>
        </p:nvSpPr>
        <p:spPr>
          <a:xfrm rot="2153579" flipH="1" flipV="1">
            <a:off x="6722168" y="5494119"/>
            <a:ext cx="134758" cy="27432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52" name="CustomShape 32">
            <a:extLst>
              <a:ext uri="{FF2B5EF4-FFF2-40B4-BE49-F238E27FC236}">
                <a16:creationId xmlns:a16="http://schemas.microsoft.com/office/drawing/2014/main" id="{31A6B6BD-3F0E-6547-B2D4-06FFE29C542B}"/>
              </a:ext>
            </a:extLst>
          </p:cNvPr>
          <p:cNvSpPr/>
          <p:nvPr/>
        </p:nvSpPr>
        <p:spPr>
          <a:xfrm rot="16200000">
            <a:off x="4242712" y="5950559"/>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53" name="CustomShape 69">
            <a:extLst>
              <a:ext uri="{FF2B5EF4-FFF2-40B4-BE49-F238E27FC236}">
                <a16:creationId xmlns:a16="http://schemas.microsoft.com/office/drawing/2014/main" id="{91E6B4DE-D5EF-4046-8B87-9035A2232D6F}"/>
              </a:ext>
            </a:extLst>
          </p:cNvPr>
          <p:cNvSpPr/>
          <p:nvPr/>
        </p:nvSpPr>
        <p:spPr>
          <a:xfrm>
            <a:off x="4219348" y="5996990"/>
            <a:ext cx="569428"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dirty="0">
                <a:solidFill>
                  <a:srgbClr val="000000"/>
                </a:solidFill>
                <a:latin typeface="Symbol"/>
              </a:rPr>
              <a:t>Y</a:t>
            </a:r>
            <a:r>
              <a:rPr lang="en-US" sz="1800" b="0" i="1" strike="noStrike" spc="-1" baseline="-25000" dirty="0">
                <a:solidFill>
                  <a:srgbClr val="000000"/>
                </a:solidFill>
                <a:latin typeface="Times New Roman"/>
              </a:rPr>
              <a:t>BD</a:t>
            </a:r>
            <a:endParaRPr lang="en-US" sz="1800" b="0" strike="noStrike" spc="-1" dirty="0">
              <a:latin typeface="Arial"/>
            </a:endParaRPr>
          </a:p>
        </p:txBody>
      </p:sp>
      <p:sp>
        <p:nvSpPr>
          <p:cNvPr id="54" name="CustomShape 23">
            <a:extLst>
              <a:ext uri="{FF2B5EF4-FFF2-40B4-BE49-F238E27FC236}">
                <a16:creationId xmlns:a16="http://schemas.microsoft.com/office/drawing/2014/main" id="{0DC03F87-73C5-8A49-8C37-5D1DEE1AF004}"/>
              </a:ext>
            </a:extLst>
          </p:cNvPr>
          <p:cNvSpPr>
            <a:spLocks noChangeAspect="1"/>
          </p:cNvSpPr>
          <p:nvPr/>
        </p:nvSpPr>
        <p:spPr>
          <a:xfrm rot="2153579" flipH="1">
            <a:off x="3335301" y="5906894"/>
            <a:ext cx="792770" cy="54884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55" name="Line 27">
            <a:extLst>
              <a:ext uri="{FF2B5EF4-FFF2-40B4-BE49-F238E27FC236}">
                <a16:creationId xmlns:a16="http://schemas.microsoft.com/office/drawing/2014/main" id="{012C490C-EF43-0F41-AEB7-CD406C08C368}"/>
              </a:ext>
            </a:extLst>
          </p:cNvPr>
          <p:cNvSpPr/>
          <p:nvPr/>
        </p:nvSpPr>
        <p:spPr>
          <a:xfrm rot="2153579" flipH="1">
            <a:off x="3552341" y="5225543"/>
            <a:ext cx="608539" cy="1211714"/>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56" name="CustomShape 9">
            <a:extLst>
              <a:ext uri="{FF2B5EF4-FFF2-40B4-BE49-F238E27FC236}">
                <a16:creationId xmlns:a16="http://schemas.microsoft.com/office/drawing/2014/main" id="{3EC21E63-21A9-EA46-99AD-0A65CADF4D0F}"/>
              </a:ext>
            </a:extLst>
          </p:cNvPr>
          <p:cNvSpPr/>
          <p:nvPr/>
        </p:nvSpPr>
        <p:spPr>
          <a:xfrm>
            <a:off x="1158191" y="3777033"/>
            <a:ext cx="653400" cy="36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57" name="CustomShape 19">
            <a:extLst>
              <a:ext uri="{FF2B5EF4-FFF2-40B4-BE49-F238E27FC236}">
                <a16:creationId xmlns:a16="http://schemas.microsoft.com/office/drawing/2014/main" id="{D6A499C6-E196-7944-AAEF-D832C76E5930}"/>
              </a:ext>
            </a:extLst>
          </p:cNvPr>
          <p:cNvSpPr/>
          <p:nvPr/>
        </p:nvSpPr>
        <p:spPr>
          <a:xfrm>
            <a:off x="7741998" y="5952759"/>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58" name="CustomShape 20">
            <a:extLst>
              <a:ext uri="{FF2B5EF4-FFF2-40B4-BE49-F238E27FC236}">
                <a16:creationId xmlns:a16="http://schemas.microsoft.com/office/drawing/2014/main" id="{F84EA490-AB65-8E49-9502-8A41A9A7117C}"/>
              </a:ext>
            </a:extLst>
          </p:cNvPr>
          <p:cNvSpPr/>
          <p:nvPr/>
        </p:nvSpPr>
        <p:spPr>
          <a:xfrm>
            <a:off x="8181065" y="3659950"/>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59" name="CustomShape 21">
            <a:extLst>
              <a:ext uri="{FF2B5EF4-FFF2-40B4-BE49-F238E27FC236}">
                <a16:creationId xmlns:a16="http://schemas.microsoft.com/office/drawing/2014/main" id="{B85DF249-84F7-0C4B-8243-5162DAABC7E6}"/>
              </a:ext>
            </a:extLst>
          </p:cNvPr>
          <p:cNvSpPr/>
          <p:nvPr/>
        </p:nvSpPr>
        <p:spPr>
          <a:xfrm flipV="1">
            <a:off x="655271" y="3525393"/>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60" name="CustomShape 22">
            <a:extLst>
              <a:ext uri="{FF2B5EF4-FFF2-40B4-BE49-F238E27FC236}">
                <a16:creationId xmlns:a16="http://schemas.microsoft.com/office/drawing/2014/main" id="{8608D1A8-0DA4-1F47-AEB8-E9256AAB501F}"/>
              </a:ext>
            </a:extLst>
          </p:cNvPr>
          <p:cNvSpPr/>
          <p:nvPr/>
        </p:nvSpPr>
        <p:spPr>
          <a:xfrm flipV="1">
            <a:off x="3201436" y="2157409"/>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61" name="CustomShape 23">
            <a:extLst>
              <a:ext uri="{FF2B5EF4-FFF2-40B4-BE49-F238E27FC236}">
                <a16:creationId xmlns:a16="http://schemas.microsoft.com/office/drawing/2014/main" id="{536250B9-0395-5C46-8D7A-4C88D5C9F3CF}"/>
              </a:ext>
            </a:extLst>
          </p:cNvPr>
          <p:cNvSpPr/>
          <p:nvPr/>
        </p:nvSpPr>
        <p:spPr>
          <a:xfrm>
            <a:off x="1190257" y="5952531"/>
            <a:ext cx="502560" cy="502560"/>
          </a:xfrm>
          <a:prstGeom prst="rect">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62" name="CustomShape 24">
            <a:extLst>
              <a:ext uri="{FF2B5EF4-FFF2-40B4-BE49-F238E27FC236}">
                <a16:creationId xmlns:a16="http://schemas.microsoft.com/office/drawing/2014/main" id="{9679226A-0DA7-CB49-925C-DBFA2B1B6E80}"/>
              </a:ext>
            </a:extLst>
          </p:cNvPr>
          <p:cNvSpPr/>
          <p:nvPr/>
        </p:nvSpPr>
        <p:spPr>
          <a:xfrm>
            <a:off x="3703636" y="2409769"/>
            <a:ext cx="653400" cy="36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3" name="CustomShape 25">
            <a:extLst>
              <a:ext uri="{FF2B5EF4-FFF2-40B4-BE49-F238E27FC236}">
                <a16:creationId xmlns:a16="http://schemas.microsoft.com/office/drawing/2014/main" id="{D37EBA65-7430-674A-8A0E-ECA74AF12D71}"/>
              </a:ext>
            </a:extLst>
          </p:cNvPr>
          <p:cNvSpPr/>
          <p:nvPr/>
        </p:nvSpPr>
        <p:spPr>
          <a:xfrm>
            <a:off x="7525865" y="3904030"/>
            <a:ext cx="653400" cy="36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4" name="CustomShape 26">
            <a:extLst>
              <a:ext uri="{FF2B5EF4-FFF2-40B4-BE49-F238E27FC236}">
                <a16:creationId xmlns:a16="http://schemas.microsoft.com/office/drawing/2014/main" id="{977EFD27-5B3E-CE43-AECB-1B3A4D5E9D87}"/>
              </a:ext>
            </a:extLst>
          </p:cNvPr>
          <p:cNvSpPr/>
          <p:nvPr/>
        </p:nvSpPr>
        <p:spPr>
          <a:xfrm>
            <a:off x="7076358" y="6207999"/>
            <a:ext cx="653400" cy="36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5" name="CustomShape 27">
            <a:extLst>
              <a:ext uri="{FF2B5EF4-FFF2-40B4-BE49-F238E27FC236}">
                <a16:creationId xmlns:a16="http://schemas.microsoft.com/office/drawing/2014/main" id="{C566F345-5D9F-294F-8016-20E253FD8C3A}"/>
              </a:ext>
            </a:extLst>
          </p:cNvPr>
          <p:cNvSpPr/>
          <p:nvPr/>
        </p:nvSpPr>
        <p:spPr>
          <a:xfrm>
            <a:off x="1697294" y="6188691"/>
            <a:ext cx="653400" cy="360"/>
          </a:xfrm>
          <a:custGeom>
            <a:avLst/>
            <a:gdLst/>
            <a:ahLst/>
            <a:cxnLst/>
            <a:rect l="l" t="t" r="r" b="b"/>
            <a:pathLst>
              <a:path w="21600" h="21600">
                <a:moveTo>
                  <a:pt x="0" y="0"/>
                </a:moveTo>
                <a:lnTo>
                  <a:pt x="21600" y="21600"/>
                </a:lnTo>
              </a:path>
            </a:pathLst>
          </a:cu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6" name="CustomShape 72">
            <a:extLst>
              <a:ext uri="{FF2B5EF4-FFF2-40B4-BE49-F238E27FC236}">
                <a16:creationId xmlns:a16="http://schemas.microsoft.com/office/drawing/2014/main" id="{00C1483E-A7CB-A847-A206-0BAA114EE86D}"/>
              </a:ext>
            </a:extLst>
          </p:cNvPr>
          <p:cNvSpPr/>
          <p:nvPr/>
        </p:nvSpPr>
        <p:spPr>
          <a:xfrm>
            <a:off x="3251836" y="2225089"/>
            <a:ext cx="443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Symbol"/>
              </a:rPr>
              <a:t>Y</a:t>
            </a:r>
            <a:r>
              <a:rPr lang="en-US" sz="1800" b="0" i="1" strike="noStrike" spc="-1" baseline="-25000">
                <a:solidFill>
                  <a:srgbClr val="000000"/>
                </a:solidFill>
                <a:latin typeface="Times New Roman"/>
              </a:rPr>
              <a:t>A</a:t>
            </a:r>
            <a:endParaRPr lang="en-US" sz="1800" b="0" strike="noStrike" spc="-1">
              <a:latin typeface="Arial"/>
            </a:endParaRPr>
          </a:p>
        </p:txBody>
      </p:sp>
      <p:sp>
        <p:nvSpPr>
          <p:cNvPr id="67" name="CustomShape 73">
            <a:extLst>
              <a:ext uri="{FF2B5EF4-FFF2-40B4-BE49-F238E27FC236}">
                <a16:creationId xmlns:a16="http://schemas.microsoft.com/office/drawing/2014/main" id="{1A87C3BF-0170-1F48-B2DC-660829058A5F}"/>
              </a:ext>
            </a:extLst>
          </p:cNvPr>
          <p:cNvSpPr/>
          <p:nvPr/>
        </p:nvSpPr>
        <p:spPr>
          <a:xfrm>
            <a:off x="702791" y="3564633"/>
            <a:ext cx="443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Symbol"/>
              </a:rPr>
              <a:t>Y</a:t>
            </a:r>
            <a:r>
              <a:rPr lang="en-US" sz="1800" b="0" i="1" strike="noStrike" spc="-1" baseline="-25000">
                <a:solidFill>
                  <a:srgbClr val="000000"/>
                </a:solidFill>
                <a:latin typeface="Times New Roman"/>
              </a:rPr>
              <a:t>E</a:t>
            </a:r>
            <a:endParaRPr lang="en-US" sz="1800" b="0" strike="noStrike" spc="-1">
              <a:latin typeface="Arial"/>
            </a:endParaRPr>
          </a:p>
        </p:txBody>
      </p:sp>
      <p:sp>
        <p:nvSpPr>
          <p:cNvPr id="68" name="CustomShape 74">
            <a:extLst>
              <a:ext uri="{FF2B5EF4-FFF2-40B4-BE49-F238E27FC236}">
                <a16:creationId xmlns:a16="http://schemas.microsoft.com/office/drawing/2014/main" id="{26D55899-CBE5-E941-81FC-7D8207245D92}"/>
              </a:ext>
            </a:extLst>
          </p:cNvPr>
          <p:cNvSpPr/>
          <p:nvPr/>
        </p:nvSpPr>
        <p:spPr>
          <a:xfrm>
            <a:off x="8228585" y="3719350"/>
            <a:ext cx="443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Symbol"/>
              </a:rPr>
              <a:t>Y</a:t>
            </a:r>
            <a:r>
              <a:rPr lang="en-US" sz="1800" b="0" i="1" strike="noStrike" spc="-1" baseline="-25000">
                <a:solidFill>
                  <a:srgbClr val="000000"/>
                </a:solidFill>
                <a:latin typeface="Times New Roman"/>
              </a:rPr>
              <a:t>B</a:t>
            </a:r>
            <a:endParaRPr lang="en-US" sz="1800" b="0" strike="noStrike" spc="-1">
              <a:latin typeface="Arial"/>
            </a:endParaRPr>
          </a:p>
        </p:txBody>
      </p:sp>
      <p:sp>
        <p:nvSpPr>
          <p:cNvPr id="69" name="CustomShape 75">
            <a:extLst>
              <a:ext uri="{FF2B5EF4-FFF2-40B4-BE49-F238E27FC236}">
                <a16:creationId xmlns:a16="http://schemas.microsoft.com/office/drawing/2014/main" id="{E9118C93-F03F-4145-9458-AB7C360287EF}"/>
              </a:ext>
            </a:extLst>
          </p:cNvPr>
          <p:cNvSpPr/>
          <p:nvPr/>
        </p:nvSpPr>
        <p:spPr>
          <a:xfrm>
            <a:off x="7793838" y="6016119"/>
            <a:ext cx="45108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Symbol"/>
              </a:rPr>
              <a:t>Y</a:t>
            </a:r>
            <a:r>
              <a:rPr lang="en-US" sz="1800" b="0" i="1" strike="noStrike" spc="-1" baseline="-25000">
                <a:solidFill>
                  <a:srgbClr val="000000"/>
                </a:solidFill>
                <a:latin typeface="Times New Roman"/>
              </a:rPr>
              <a:t>C</a:t>
            </a:r>
            <a:endParaRPr lang="en-US" sz="1800" b="0" strike="noStrike" spc="-1">
              <a:latin typeface="Arial"/>
            </a:endParaRPr>
          </a:p>
        </p:txBody>
      </p:sp>
      <p:sp>
        <p:nvSpPr>
          <p:cNvPr id="70" name="CustomShape 76">
            <a:extLst>
              <a:ext uri="{FF2B5EF4-FFF2-40B4-BE49-F238E27FC236}">
                <a16:creationId xmlns:a16="http://schemas.microsoft.com/office/drawing/2014/main" id="{5B86B812-25DE-BB48-96F7-9AE98A8D34C3}"/>
              </a:ext>
            </a:extLst>
          </p:cNvPr>
          <p:cNvSpPr/>
          <p:nvPr/>
        </p:nvSpPr>
        <p:spPr>
          <a:xfrm>
            <a:off x="1227697" y="6020571"/>
            <a:ext cx="45864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Symbol"/>
              </a:rPr>
              <a:t>Y</a:t>
            </a:r>
            <a:r>
              <a:rPr lang="en-US" sz="1800" b="0" i="1" strike="noStrike" spc="-1" baseline="-25000">
                <a:solidFill>
                  <a:srgbClr val="000000"/>
                </a:solidFill>
                <a:latin typeface="Times New Roman"/>
              </a:rPr>
              <a:t>D</a:t>
            </a:r>
            <a:endParaRPr lang="en-US" sz="1800" b="0" strike="noStrike" spc="-1">
              <a:latin typeface="Arial"/>
            </a:endParaRPr>
          </a:p>
        </p:txBody>
      </p:sp>
    </p:spTree>
    <p:extLst>
      <p:ext uri="{BB962C8B-B14F-4D97-AF65-F5344CB8AC3E}">
        <p14:creationId xmlns:p14="http://schemas.microsoft.com/office/powerpoint/2010/main" val="2746529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CustomShape 1"/>
          <p:cNvSpPr/>
          <p:nvPr/>
        </p:nvSpPr>
        <p:spPr>
          <a:xfrm>
            <a:off x="1449720" y="231840"/>
            <a:ext cx="6216120" cy="629604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200" b="0" strike="noStrike" spc="-1" dirty="0">
                <a:solidFill>
                  <a:srgbClr val="FFFF00"/>
                </a:solidFill>
                <a:latin typeface="Courier New"/>
              </a:rPr>
              <a:t># Fit an MRF to the sample with the intention of obtaining a theta</a:t>
            </a:r>
            <a:endParaRPr lang="en-US" sz="1200" b="0" strike="noStrike" spc="-1" dirty="0">
              <a:latin typeface="Arial"/>
            </a:endParaRPr>
          </a:p>
          <a:p>
            <a:pPr>
              <a:lnSpc>
                <a:spcPct val="100000"/>
              </a:lnSpc>
            </a:pPr>
            <a:r>
              <a:rPr lang="en-US" sz="1200" b="0" strike="noStrike" spc="-1" dirty="0">
                <a:solidFill>
                  <a:srgbClr val="FFFF00"/>
                </a:solidFill>
                <a:latin typeface="Courier New"/>
              </a:rPr>
              <a:t># Use the standard parameterization:</a:t>
            </a:r>
            <a:endParaRPr lang="en-US" sz="1200" b="0" strike="noStrike" spc="-1" dirty="0">
              <a:latin typeface="Arial"/>
            </a:endParaRPr>
          </a:p>
          <a:p>
            <a:pPr>
              <a:lnSpc>
                <a:spcPct val="100000"/>
              </a:lnSpc>
            </a:pPr>
            <a:r>
              <a:rPr lang="en-US" sz="1200" b="0" strike="noStrike" spc="-1" dirty="0">
                <a:solidFill>
                  <a:srgbClr val="FFFFFF"/>
                </a:solidFill>
                <a:latin typeface="Courier New"/>
              </a:rPr>
              <a:t>fit &lt;- </a:t>
            </a:r>
            <a:r>
              <a:rPr lang="en-US" sz="1200" b="0" strike="noStrike" spc="-1" dirty="0" err="1">
                <a:solidFill>
                  <a:srgbClr val="FFFFFF"/>
                </a:solidFill>
                <a:latin typeface="Courier New"/>
              </a:rPr>
              <a:t>make.crf</a:t>
            </a:r>
            <a:r>
              <a:rPr lang="en-US" sz="1200" b="0" strike="noStrike" spc="-1" dirty="0">
                <a:solidFill>
                  <a:srgbClr val="FFFFFF"/>
                </a:solidFill>
                <a:latin typeface="Courier New"/>
              </a:rPr>
              <a:t>(adj, </a:t>
            </a:r>
            <a:r>
              <a:rPr lang="en-US" sz="1200" b="0" strike="noStrike" spc="-1" dirty="0" err="1">
                <a:solidFill>
                  <a:srgbClr val="FFFFFF"/>
                </a:solidFill>
                <a:latin typeface="Courier New"/>
              </a:rPr>
              <a:t>n.states</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fit &lt;- </a:t>
            </a:r>
            <a:r>
              <a:rPr lang="en-US" sz="1200" b="0" strike="noStrike" spc="-1" dirty="0" err="1">
                <a:solidFill>
                  <a:srgbClr val="FFFFFF"/>
                </a:solidFill>
                <a:latin typeface="Courier New"/>
              </a:rPr>
              <a:t>make.features</a:t>
            </a:r>
            <a:r>
              <a:rPr lang="en-US" sz="1200" b="0" strike="noStrike" spc="-1" dirty="0">
                <a:solidFill>
                  <a:srgbClr val="FFFFFF"/>
                </a:solidFill>
                <a:latin typeface="Courier New"/>
              </a:rPr>
              <a:t>(fit)</a:t>
            </a:r>
            <a:endParaRPr lang="en-US" sz="1200" b="0" strike="noStrike" spc="-1" dirty="0">
              <a:latin typeface="Arial"/>
            </a:endParaRPr>
          </a:p>
          <a:p>
            <a:pPr>
              <a:lnSpc>
                <a:spcPct val="100000"/>
              </a:lnSpc>
            </a:pPr>
            <a:r>
              <a:rPr lang="en-US" sz="1200" b="0" strike="noStrike" spc="-1" dirty="0">
                <a:solidFill>
                  <a:srgbClr val="FFFFFF"/>
                </a:solidFill>
                <a:latin typeface="Courier New"/>
              </a:rPr>
              <a:t>fit &lt;- </a:t>
            </a:r>
            <a:r>
              <a:rPr lang="en-US" sz="1200" b="0" strike="noStrike" spc="-1" dirty="0" err="1">
                <a:solidFill>
                  <a:srgbClr val="FFFFFF"/>
                </a:solidFill>
                <a:latin typeface="Courier New"/>
              </a:rPr>
              <a:t>make.par</a:t>
            </a:r>
            <a:r>
              <a:rPr lang="en-US" sz="1200" b="0" strike="noStrike" spc="-1" dirty="0">
                <a:solidFill>
                  <a:srgbClr val="FFFFFF"/>
                </a:solidFill>
                <a:latin typeface="Courier New"/>
              </a:rPr>
              <a:t>(fit, 14)</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One param per node:</a:t>
            </a:r>
            <a:endParaRPr lang="en-US" sz="1200" b="0" strike="noStrike" spc="-1" dirty="0">
              <a:latin typeface="Arial"/>
            </a:endParaRPr>
          </a:p>
          <a:p>
            <a:pPr>
              <a:lnSpc>
                <a:spcPct val="100000"/>
              </a:lnSpc>
            </a:pPr>
            <a:r>
              <a:rPr lang="en-US" sz="1200" b="0" strike="noStrike" spc="-1" dirty="0">
                <a:solidFill>
                  <a:srgbClr val="FFFFFF"/>
                </a:solidFill>
                <a:latin typeface="Courier New"/>
              </a:rPr>
              <a:t>for(</a:t>
            </a:r>
            <a:r>
              <a:rPr lang="en-US" sz="1200" b="0" strike="noStrike" spc="-1" dirty="0" err="1">
                <a:solidFill>
                  <a:srgbClr val="FFFFFF"/>
                </a:solidFill>
                <a:latin typeface="Courier New"/>
              </a:rPr>
              <a:t>i</a:t>
            </a:r>
            <a:r>
              <a:rPr lang="en-US" sz="1200" b="0" strike="noStrike" spc="-1" dirty="0">
                <a:solidFill>
                  <a:srgbClr val="FFFFFF"/>
                </a:solidFill>
                <a:latin typeface="Courier New"/>
              </a:rPr>
              <a:t> in 1:nrow(</a:t>
            </a:r>
            <a:r>
              <a:rPr lang="en-US" sz="1200" b="0" strike="noStrike" spc="-1" dirty="0" err="1">
                <a:solidFill>
                  <a:srgbClr val="FFFFFF"/>
                </a:solidFill>
                <a:latin typeface="Courier New"/>
              </a:rPr>
              <a:t>fit$node.par</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FF"/>
                </a:solidFill>
                <a:latin typeface="Courier New"/>
              </a:rPr>
              <a:t>  </a:t>
            </a:r>
            <a:r>
              <a:rPr lang="en-US" sz="1200" b="0" strike="noStrike" spc="-1" dirty="0" err="1">
                <a:solidFill>
                  <a:srgbClr val="FFFFFF"/>
                </a:solidFill>
                <a:latin typeface="Courier New"/>
              </a:rPr>
              <a:t>fit$node.par</a:t>
            </a:r>
            <a:r>
              <a:rPr lang="en-US" sz="1200" b="0" strike="noStrike" spc="-1" dirty="0">
                <a:solidFill>
                  <a:srgbClr val="FFFFFF"/>
                </a:solidFill>
                <a:latin typeface="Courier New"/>
              </a:rPr>
              <a:t>[i,1,1] &lt;- </a:t>
            </a:r>
            <a:r>
              <a:rPr lang="en-US" sz="1200" b="0" strike="noStrike" spc="-1" dirty="0" err="1">
                <a:solidFill>
                  <a:srgbClr val="FFFFFF"/>
                </a:solidFill>
                <a:latin typeface="Courier New"/>
              </a:rPr>
              <a:t>i</a:t>
            </a:r>
            <a:endParaRPr lang="en-US" sz="1200" b="0" strike="noStrike" spc="-1" dirty="0">
              <a:latin typeface="Arial"/>
            </a:endParaRPr>
          </a:p>
          <a:p>
            <a:pPr>
              <a:lnSpc>
                <a:spcPct val="100000"/>
              </a:lnSpc>
            </a:pP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fit$node.par</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Edge parameterization:</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fit$edges</a:t>
            </a:r>
            <a:r>
              <a:rPr lang="en-US" sz="1200" b="0" strike="noStrike" spc="-1" dirty="0">
                <a:solidFill>
                  <a:srgbClr val="FFFFFF"/>
                </a:solidFill>
                <a:latin typeface="Courier New"/>
              </a:rPr>
              <a:t> </a:t>
            </a:r>
            <a:r>
              <a:rPr lang="en-US" sz="1200" b="0" strike="noStrike" spc="-1" dirty="0">
                <a:solidFill>
                  <a:srgbClr val="FFFF00"/>
                </a:solidFill>
                <a:latin typeface="Courier New"/>
              </a:rPr>
              <a:t># Check edge order first!</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[[1]][1,1,1] &lt;- 6</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[[1]][2,2,1] &lt;- 6</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[[2]][1,1,1] &lt;- 7</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[[2]][2,2,1] &lt;- 7</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[[3]][1,1,1] &lt;- 8</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[[3]][2,2,1] &lt;- 8</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[[4]][1,1,1] &lt;- 9</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[[4]][2,2,1] &lt;- 9</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[[5]][1,1,1] &lt;- 10</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[[5]][2,2,1] &lt;- 10</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[[6]][1,1,1] &lt;- 11</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[[6]][2,2,1] &lt;- 11</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[[7]][1,1,1] &lt;- 12</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[[7]][2,2,1] &lt;- 12</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[[8]][1,1,1] &lt;- 13</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[[8]][2,2,1] &lt;- 13</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[[9]][1,1,1] &lt;- 14</a:t>
            </a: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[[9]][2,2,1] &lt;- 14</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err="1">
                <a:solidFill>
                  <a:srgbClr val="FFFFFF"/>
                </a:solidFill>
                <a:latin typeface="Courier New"/>
              </a:rPr>
              <a:t>fit$edge.par</a:t>
            </a:r>
            <a:endParaRPr lang="en-US" sz="12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572760" y="377280"/>
            <a:ext cx="8136360" cy="574848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200" b="0" strike="noStrike" spc="-1">
                <a:solidFill>
                  <a:srgbClr val="FFFF00"/>
                </a:solidFill>
                <a:latin typeface="Courier New"/>
              </a:rPr>
              <a:t># Fit model to samples from the known model and obtain an estimate for theta:</a:t>
            </a:r>
            <a:endParaRPr lang="en-US" sz="1200" b="0" strike="noStrike" spc="-1">
              <a:latin typeface="Arial"/>
            </a:endParaRPr>
          </a:p>
          <a:p>
            <a:pPr>
              <a:lnSpc>
                <a:spcPct val="100000"/>
              </a:lnSpc>
            </a:pPr>
            <a:r>
              <a:rPr lang="en-US" sz="1200" b="0" strike="noStrike" spc="-1">
                <a:solidFill>
                  <a:srgbClr val="FFFFFF"/>
                </a:solidFill>
                <a:latin typeface="Courier New"/>
              </a:rPr>
              <a:t>train.mrf(fit, samps, nll=mrf.exact.nll, infer.method = infer.exact)</a:t>
            </a:r>
            <a:endParaRPr lang="en-US" sz="1200" b="0" strike="noStrike" spc="-1">
              <a:latin typeface="Arial"/>
            </a:endParaRPr>
          </a:p>
          <a:p>
            <a:pPr>
              <a:lnSpc>
                <a:spcPct val="100000"/>
              </a:lnSpc>
            </a:pPr>
            <a:r>
              <a:rPr lang="en-US" sz="1200" b="0" strike="noStrike" spc="-1">
                <a:solidFill>
                  <a:srgbClr val="FFFFFF"/>
                </a:solidFill>
                <a:latin typeface="Courier New"/>
              </a:rPr>
              <a:t>fit$par.stat</a:t>
            </a:r>
            <a:endParaRPr lang="en-US" sz="1200" b="0" strike="noStrike" spc="-1">
              <a:latin typeface="Arial"/>
            </a:endParaRPr>
          </a:p>
          <a:p>
            <a:pPr>
              <a:lnSpc>
                <a:spcPct val="100000"/>
              </a:lnSpc>
            </a:pPr>
            <a:r>
              <a:rPr lang="en-US" sz="1200" b="0" strike="noStrike" spc="-1">
                <a:solidFill>
                  <a:srgbClr val="FFFFFF"/>
                </a:solidFill>
                <a:latin typeface="Courier New"/>
              </a:rPr>
              <a:t>theta &lt;- fit$par</a:t>
            </a:r>
            <a:endParaRPr lang="en-US" sz="1200" b="0" strike="noStrike" spc="-1">
              <a:latin typeface="Arial"/>
            </a:endParaRPr>
          </a:p>
          <a:p>
            <a:pPr>
              <a:lnSpc>
                <a:spcPct val="100000"/>
              </a:lnSpc>
            </a:pPr>
            <a:r>
              <a:rPr lang="en-US" sz="1200" b="0" strike="noStrike" spc="-1">
                <a:solidFill>
                  <a:srgbClr val="FFFFFF"/>
                </a:solidFill>
                <a:latin typeface="Courier New"/>
              </a:rPr>
              <a:t>theta</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Shift potentials to match the order in node.par and edge.par: </a:t>
            </a:r>
            <a:endParaRPr lang="en-US" sz="1200" b="0" strike="noStrike" spc="-1">
              <a:latin typeface="Arial"/>
            </a:endParaRPr>
          </a:p>
          <a:p>
            <a:pPr>
              <a:lnSpc>
                <a:spcPct val="100000"/>
              </a:lnSpc>
            </a:pPr>
            <a:r>
              <a:rPr lang="en-US" sz="1200" b="0" strike="noStrike" spc="-1">
                <a:solidFill>
                  <a:srgbClr val="FFFF00"/>
                </a:solidFill>
                <a:latin typeface="Courier New"/>
              </a:rPr>
              <a:t># train.mrf() probably re-centered them. We need to do this to check the two ways of </a:t>
            </a:r>
            <a:endParaRPr lang="en-US" sz="1200" b="0" strike="noStrike" spc="-1">
              <a:latin typeface="Arial"/>
            </a:endParaRPr>
          </a:p>
          <a:p>
            <a:pPr>
              <a:lnSpc>
                <a:spcPct val="100000"/>
              </a:lnSpc>
            </a:pPr>
            <a:r>
              <a:rPr lang="en-US" sz="1200" b="0" strike="noStrike" spc="-1">
                <a:solidFill>
                  <a:srgbClr val="FFFF00"/>
                </a:solidFill>
                <a:latin typeface="Courier New"/>
              </a:rPr>
              <a:t># computing the energies. </a:t>
            </a:r>
            <a:endParaRPr lang="en-US" sz="1200" b="0" strike="noStrike" spc="-1">
              <a:latin typeface="Arial"/>
            </a:endParaRPr>
          </a:p>
          <a:p>
            <a:pPr>
              <a:lnSpc>
                <a:spcPct val="100000"/>
              </a:lnSpc>
            </a:pPr>
            <a:r>
              <a:rPr lang="en-US" sz="1200" b="0" strike="noStrike" spc="-1">
                <a:solidFill>
                  <a:srgbClr val="FFFFFF"/>
                </a:solidFill>
                <a:latin typeface="Courier New"/>
              </a:rPr>
              <a:t>shift.pots(fit)</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Define states and feature function:</a:t>
            </a:r>
            <a:endParaRPr lang="en-US" sz="1200" b="0" strike="noStrike" spc="-1">
              <a:latin typeface="Arial"/>
            </a:endParaRPr>
          </a:p>
          <a:p>
            <a:pPr>
              <a:lnSpc>
                <a:spcPct val="100000"/>
              </a:lnSpc>
            </a:pPr>
            <a:r>
              <a:rPr lang="en-US" sz="1200" b="0" strike="noStrike" spc="-1">
                <a:solidFill>
                  <a:srgbClr val="FFFFFF"/>
                </a:solidFill>
                <a:latin typeface="Courier New"/>
              </a:rPr>
              <a:t>s1 &lt;- 1</a:t>
            </a:r>
            <a:endParaRPr lang="en-US" sz="1200" b="0" strike="noStrike" spc="-1">
              <a:latin typeface="Arial"/>
            </a:endParaRPr>
          </a:p>
          <a:p>
            <a:pPr>
              <a:lnSpc>
                <a:spcPct val="100000"/>
              </a:lnSpc>
            </a:pPr>
            <a:r>
              <a:rPr lang="en-US" sz="1200" b="0" strike="noStrike" spc="-1">
                <a:solidFill>
                  <a:srgbClr val="FFFFFF"/>
                </a:solidFill>
                <a:latin typeface="Courier New"/>
              </a:rPr>
              <a:t>s2 &lt;- 2</a:t>
            </a:r>
            <a:endParaRPr lang="en-US" sz="1200" b="0" strike="noStrike" spc="-1">
              <a:latin typeface="Arial"/>
            </a:endParaRPr>
          </a:p>
          <a:p>
            <a:pPr>
              <a:lnSpc>
                <a:spcPct val="100000"/>
              </a:lnSpc>
            </a:pPr>
            <a:r>
              <a:rPr lang="en-US" sz="1200" b="0" strike="noStrike" spc="-1">
                <a:solidFill>
                  <a:srgbClr val="FFFFFF"/>
                </a:solidFill>
                <a:latin typeface="Courier New"/>
              </a:rPr>
              <a:t>f  &lt;- function(y){ as.numeric(c((y==s1),(y==s2))) }</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Enumerate all the state configurations</a:t>
            </a:r>
            <a:endParaRPr lang="en-US" sz="1200" b="0" strike="noStrike" spc="-1">
              <a:latin typeface="Arial"/>
            </a:endParaRPr>
          </a:p>
          <a:p>
            <a:pPr>
              <a:lnSpc>
                <a:spcPct val="100000"/>
              </a:lnSpc>
            </a:pPr>
            <a:r>
              <a:rPr lang="en-US" sz="1200" b="0" strike="noStrike" spc="-1">
                <a:solidFill>
                  <a:srgbClr val="FFFFFF"/>
                </a:solidFill>
                <a:latin typeface="Courier New"/>
              </a:rPr>
              <a:t>all.configs &lt;- expand.grid(c(s1,s2),c(s1,s2),c(s1,s2),c(s1,s2),c(s1,s2))</a:t>
            </a:r>
            <a:endParaRPr lang="en-US" sz="1200" b="0" strike="noStrike" spc="-1">
              <a:latin typeface="Arial"/>
            </a:endParaRPr>
          </a:p>
          <a:p>
            <a:pPr>
              <a:lnSpc>
                <a:spcPct val="100000"/>
              </a:lnSpc>
            </a:pPr>
            <a:r>
              <a:rPr lang="en-US" sz="1200" b="0" strike="noStrike" spc="-1">
                <a:solidFill>
                  <a:srgbClr val="FFFFFF"/>
                </a:solidFill>
                <a:latin typeface="Courier New"/>
              </a:rPr>
              <a:t>colnames(all.configs) &lt;- gp@nodes</a:t>
            </a:r>
            <a:endParaRPr lang="en-US" sz="1200" b="0" strike="noStrike" spc="-1">
              <a:latin typeface="Arial"/>
            </a:endParaRPr>
          </a:p>
          <a:p>
            <a:pPr>
              <a:lnSpc>
                <a:spcPct val="100000"/>
              </a:lnSpc>
            </a:pPr>
            <a:r>
              <a:rPr lang="en-US" sz="1200" b="0" strike="noStrike" spc="-1">
                <a:solidFill>
                  <a:srgbClr val="FFFFFF"/>
                </a:solidFill>
                <a:latin typeface="Courier New"/>
              </a:rPr>
              <a:t>all.configs</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All </a:t>
            </a:r>
            <a:r>
              <a:rPr lang="en-US" sz="1200" b="0" strike="noStrike" spc="-1">
                <a:solidFill>
                  <a:srgbClr val="FF0000"/>
                </a:solidFill>
                <a:latin typeface="Courier New"/>
              </a:rPr>
              <a:t>configuration energies</a:t>
            </a:r>
            <a:r>
              <a:rPr lang="en-US" sz="1200" b="0" strike="noStrike" spc="-1">
                <a:solidFill>
                  <a:srgbClr val="FFFF00"/>
                </a:solidFill>
                <a:latin typeface="Courier New"/>
              </a:rPr>
              <a:t> computed the usual way </a:t>
            </a:r>
            <a:r>
              <a:rPr lang="en-US" sz="1200" b="0" strike="noStrike" spc="-1">
                <a:solidFill>
                  <a:srgbClr val="FF0000"/>
                </a:solidFill>
                <a:latin typeface="Courier New"/>
              </a:rPr>
              <a:t>with feature functions</a:t>
            </a:r>
            <a:r>
              <a:rPr lang="en-US" sz="1200" b="0" strike="noStrike" spc="-1">
                <a:solidFill>
                  <a:srgbClr val="FFFF00"/>
                </a:solidFill>
                <a:latin typeface="Courier New"/>
              </a:rPr>
              <a:t>:</a:t>
            </a:r>
            <a:endParaRPr lang="en-US" sz="1200" b="0" strike="noStrike" spc="-1">
              <a:latin typeface="Arial"/>
            </a:endParaRPr>
          </a:p>
          <a:p>
            <a:pPr>
              <a:lnSpc>
                <a:spcPct val="100000"/>
              </a:lnSpc>
            </a:pPr>
            <a:r>
              <a:rPr lang="en-US" sz="1200" b="0" strike="noStrike" spc="-1">
                <a:solidFill>
                  <a:srgbClr val="FFFFFF"/>
                </a:solidFill>
                <a:latin typeface="Courier New"/>
              </a:rPr>
              <a:t>fit.params.info &lt;- make.gRbase.potentials(fit, node.names=gp@nodes, state.nmes=c(s1,s2))</a:t>
            </a:r>
            <a:endParaRPr lang="en-US" sz="1200" b="0" strike="noStrike" spc="-1">
              <a:latin typeface="Arial"/>
            </a:endParaRPr>
          </a:p>
          <a:p>
            <a:pPr>
              <a:lnSpc>
                <a:spcPct val="100000"/>
              </a:lnSpc>
            </a:pPr>
            <a:r>
              <a:rPr lang="en-US" sz="1200" b="0" strike="noStrike" spc="-1">
                <a:solidFill>
                  <a:srgbClr val="FFFFFF"/>
                </a:solidFill>
                <a:latin typeface="Courier New"/>
              </a:rPr>
              <a:t>config.energies &lt;- sapply(1:nrow(all.configs), </a:t>
            </a:r>
            <a:endParaRPr lang="en-US" sz="1200" b="0" strike="noStrike" spc="-1">
              <a:latin typeface="Arial"/>
            </a:endParaRPr>
          </a:p>
          <a:p>
            <a:pPr>
              <a:lnSpc>
                <a:spcPct val="100000"/>
              </a:lnSpc>
            </a:pPr>
            <a:r>
              <a:rPr lang="en-US" sz="1200" b="0" strike="noStrike" spc="-1">
                <a:solidFill>
                  <a:srgbClr val="FFFFFF"/>
                </a:solidFill>
                <a:latin typeface="Courier New"/>
              </a:rPr>
              <a:t>                          function(xx){</a:t>
            </a:r>
            <a:endParaRPr lang="en-US" sz="1200" b="0" strike="noStrike" spc="-1">
              <a:latin typeface="Arial"/>
            </a:endParaRPr>
          </a:p>
          <a:p>
            <a:pPr>
              <a:lnSpc>
                <a:spcPct val="100000"/>
              </a:lnSpc>
            </a:pPr>
            <a:r>
              <a:rPr lang="en-US" sz="1200" b="0" strike="noStrike" spc="-1">
                <a:solidFill>
                  <a:srgbClr val="FFFFFF"/>
                </a:solidFill>
                <a:latin typeface="Courier New"/>
              </a:rPr>
              <a:t>                            config.energy(config = all.configs[xx,], edges.mat = fit$edges,</a:t>
            </a:r>
            <a:endParaRPr lang="en-US" sz="1200" b="0" strike="noStrike" spc="-1">
              <a:latin typeface="Arial"/>
            </a:endParaRPr>
          </a:p>
          <a:p>
            <a:pPr>
              <a:lnSpc>
                <a:spcPct val="100000"/>
              </a:lnSpc>
            </a:pPr>
            <a:r>
              <a:rPr lang="en-US" sz="1200" b="0" strike="noStrike" spc="-1">
                <a:solidFill>
                  <a:srgbClr val="FFFFFF"/>
                </a:solidFill>
                <a:latin typeface="Courier New"/>
              </a:rPr>
              <a:t>                                          one.lgp = fit.params.info$node.energies,</a:t>
            </a:r>
            <a:endParaRPr lang="en-US" sz="1200" b="0" strike="noStrike" spc="-1">
              <a:latin typeface="Arial"/>
            </a:endParaRPr>
          </a:p>
          <a:p>
            <a:pPr>
              <a:lnSpc>
                <a:spcPct val="100000"/>
              </a:lnSpc>
            </a:pPr>
            <a:r>
              <a:rPr lang="en-US" sz="1200" b="0" strike="noStrike" spc="-1">
                <a:solidFill>
                  <a:srgbClr val="FFFFFF"/>
                </a:solidFill>
                <a:latin typeface="Courier New"/>
              </a:rPr>
              <a:t>                                          two.lgp = fit.params.info$edge.energies,</a:t>
            </a:r>
            <a:endParaRPr lang="en-US" sz="1200" b="0" strike="noStrike" spc="-1">
              <a:latin typeface="Arial"/>
            </a:endParaRPr>
          </a:p>
          <a:p>
            <a:pPr>
              <a:lnSpc>
                <a:spcPct val="100000"/>
              </a:lnSpc>
            </a:pPr>
            <a:r>
              <a:rPr lang="en-US" sz="1200" b="0" strike="noStrike" spc="-1">
                <a:solidFill>
                  <a:srgbClr val="FFFFFF"/>
                </a:solidFill>
                <a:latin typeface="Courier New"/>
              </a:rPr>
              <a:t>                                          ff = f)</a:t>
            </a:r>
            <a:endParaRPr lang="en-US" sz="1200" b="0" strike="noStrike" spc="-1">
              <a:latin typeface="Arial"/>
            </a:endParaRPr>
          </a:p>
          <a:p>
            <a:pPr>
              <a:lnSpc>
                <a:spcPct val="100000"/>
              </a:lnSpc>
            </a:pPr>
            <a:r>
              <a:rPr lang="en-US" sz="1200" b="0" strike="noStrike" spc="-1">
                <a:solidFill>
                  <a:srgbClr val="FFFFFF"/>
                </a:solidFill>
                <a:latin typeface="Courier New"/>
              </a:rPr>
              <a:t>                            })</a:t>
            </a:r>
            <a:endParaRPr lang="en-US" sz="1200" b="0" strike="noStrike" spc="-1">
              <a:latin typeface="Arial"/>
            </a:endParaRPr>
          </a:p>
          <a:p>
            <a:pPr>
              <a:lnSpc>
                <a:spcPct val="100000"/>
              </a:lnSpc>
            </a:pPr>
            <a:endParaRPr lang="en-US" sz="12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CustomShape 1"/>
          <p:cNvSpPr/>
          <p:nvPr/>
        </p:nvSpPr>
        <p:spPr>
          <a:xfrm>
            <a:off x="337020" y="86400"/>
            <a:ext cx="8410372" cy="2122204"/>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200" b="0" strike="noStrike" spc="-1" dirty="0">
                <a:solidFill>
                  <a:srgbClr val="FFFF00"/>
                </a:solidFill>
                <a:latin typeface="Courier New"/>
              </a:rPr>
              <a:t>#</a:t>
            </a:r>
            <a:r>
              <a:rPr lang="en-US" sz="1200" b="0" strike="noStrike" spc="-1" dirty="0">
                <a:solidFill>
                  <a:srgbClr val="FFFFFF"/>
                </a:solidFill>
                <a:latin typeface="Courier New"/>
              </a:rPr>
              <a:t> </a:t>
            </a:r>
            <a:r>
              <a:rPr lang="en-US" sz="1200" b="0" strike="noStrike" spc="-1" dirty="0">
                <a:solidFill>
                  <a:srgbClr val="FFFF00"/>
                </a:solidFill>
                <a:latin typeface="Courier New"/>
              </a:rPr>
              <a:t>Compare</a:t>
            </a:r>
            <a:r>
              <a:rPr lang="en-US" sz="1200" b="0" strike="noStrike" spc="-1" dirty="0">
                <a:solidFill>
                  <a:srgbClr val="FFFFFF"/>
                </a:solidFill>
                <a:latin typeface="Courier New"/>
              </a:rPr>
              <a:t> </a:t>
            </a:r>
            <a:r>
              <a:rPr lang="en-US" sz="1200" b="0" strike="noStrike" spc="-1" dirty="0">
                <a:solidFill>
                  <a:srgbClr val="00F400"/>
                </a:solidFill>
                <a:latin typeface="Courier New"/>
              </a:rPr>
              <a:t>config energies</a:t>
            </a:r>
            <a:r>
              <a:rPr lang="en-US" sz="1200" b="0" strike="noStrike" spc="-1" dirty="0">
                <a:solidFill>
                  <a:srgbClr val="FFFFFF"/>
                </a:solidFill>
                <a:latin typeface="Courier New"/>
              </a:rPr>
              <a:t> </a:t>
            </a:r>
            <a:r>
              <a:rPr lang="en-US" sz="1200" b="0" strike="noStrike" spc="-1" dirty="0">
                <a:solidFill>
                  <a:srgbClr val="FFFF00"/>
                </a:solidFill>
                <a:latin typeface="Courier New"/>
              </a:rPr>
              <a:t>with energies</a:t>
            </a:r>
            <a:r>
              <a:rPr lang="en-US" sz="1200" b="0" strike="noStrike" spc="-1" dirty="0">
                <a:solidFill>
                  <a:srgbClr val="FFFFFF"/>
                </a:solidFill>
                <a:latin typeface="Courier New"/>
              </a:rPr>
              <a:t> </a:t>
            </a:r>
            <a:r>
              <a:rPr lang="en-US" sz="1200" b="0" strike="noStrike" spc="-1" dirty="0">
                <a:solidFill>
                  <a:srgbClr val="00F400"/>
                </a:solidFill>
                <a:latin typeface="Courier New"/>
              </a:rPr>
              <a:t>computed as theta \dot phi</a:t>
            </a:r>
            <a:r>
              <a:rPr lang="en-US" sz="1200" b="0" strike="noStrike" spc="-1" dirty="0">
                <a:solidFill>
                  <a:srgbClr val="FFFFFF"/>
                </a:solidFill>
                <a:latin typeface="Courier New"/>
              </a:rPr>
              <a:t>:</a:t>
            </a:r>
            <a:endParaRPr lang="en-US" sz="1200" b="0" strike="noStrike" spc="-1" dirty="0">
              <a:latin typeface="Arial"/>
            </a:endParaRPr>
          </a:p>
          <a:p>
            <a:pPr>
              <a:lnSpc>
                <a:spcPct val="100000"/>
              </a:lnSpc>
            </a:pPr>
            <a:r>
              <a:rPr lang="en-US" sz="1200" b="0" strike="noStrike" spc="-1" dirty="0">
                <a:solidFill>
                  <a:srgbClr val="FFFF00"/>
                </a:solidFill>
                <a:latin typeface="Courier New"/>
              </a:rPr>
              <a:t># First compute the features (phi) for all each possible configuration</a:t>
            </a:r>
            <a:endParaRPr lang="en-US" sz="1200" b="0" strike="noStrike" spc="-1" dirty="0">
              <a:latin typeface="Arial"/>
            </a:endParaRPr>
          </a:p>
          <a:p>
            <a:pPr>
              <a:lnSpc>
                <a:spcPct val="100000"/>
              </a:lnSpc>
            </a:pPr>
            <a:r>
              <a:rPr lang="en-US" sz="1200" b="0" strike="noStrike" spc="-1" dirty="0" err="1">
                <a:solidFill>
                  <a:srgbClr val="FFFFFF"/>
                </a:solidFill>
                <a:latin typeface="Courier New"/>
              </a:rPr>
              <a:t>M.all</a:t>
            </a:r>
            <a:r>
              <a:rPr lang="en-US" sz="1200" b="0" strike="noStrike" spc="-1" dirty="0">
                <a:solidFill>
                  <a:srgbClr val="FFFFFF"/>
                </a:solidFill>
                <a:latin typeface="Courier New"/>
              </a:rPr>
              <a:t>  &lt;- </a:t>
            </a:r>
            <a:r>
              <a:rPr lang="en-US" sz="1200" b="0" strike="noStrike" spc="-1" dirty="0" err="1">
                <a:solidFill>
                  <a:srgbClr val="FFFFFF"/>
                </a:solidFill>
                <a:latin typeface="Courier New"/>
              </a:rPr>
              <a:t>compute.model.matrix</a:t>
            </a:r>
            <a:r>
              <a:rPr lang="en-US" sz="1200" b="0" strike="noStrike" spc="-1" dirty="0">
                <a:solidFill>
                  <a:srgbClr val="FFFFFF"/>
                </a:solidFill>
                <a:latin typeface="Courier New"/>
              </a:rPr>
              <a:t>(</a:t>
            </a:r>
            <a:r>
              <a:rPr lang="en-US" sz="1200" b="0" strike="noStrike" spc="-1" dirty="0" err="1">
                <a:solidFill>
                  <a:srgbClr val="FFFFFF"/>
                </a:solidFill>
                <a:latin typeface="Courier New"/>
              </a:rPr>
              <a:t>all.configs</a:t>
            </a:r>
            <a:r>
              <a:rPr lang="en-US" sz="1200" b="0" strike="noStrike" spc="-1" dirty="0">
                <a:solidFill>
                  <a:srgbClr val="FFFFFF"/>
                </a:solidFill>
                <a:latin typeface="Courier New"/>
              </a:rPr>
              <a:t>, </a:t>
            </a:r>
            <a:r>
              <a:rPr lang="en-US" sz="1200" b="0" strike="noStrike" spc="-1" dirty="0" err="1">
                <a:solidFill>
                  <a:srgbClr val="FFFFFF"/>
                </a:solidFill>
                <a:latin typeface="Courier New"/>
              </a:rPr>
              <a:t>fit$edges</a:t>
            </a:r>
            <a:r>
              <a:rPr lang="en-US" sz="1200" b="0" strike="noStrike" spc="-1" dirty="0">
                <a:solidFill>
                  <a:srgbClr val="FFFFFF"/>
                </a:solidFill>
                <a:latin typeface="Courier New"/>
              </a:rPr>
              <a:t>, </a:t>
            </a:r>
            <a:r>
              <a:rPr lang="en-US" sz="1200" b="0" strike="noStrike" spc="-1" dirty="0" err="1">
                <a:solidFill>
                  <a:srgbClr val="FFFFFF"/>
                </a:solidFill>
                <a:latin typeface="Courier New"/>
              </a:rPr>
              <a:t>fit$node.par</a:t>
            </a:r>
            <a:r>
              <a:rPr lang="en-US" sz="1200" b="0" strike="noStrike" spc="-1" dirty="0">
                <a:solidFill>
                  <a:srgbClr val="FFFFFF"/>
                </a:solidFill>
                <a:latin typeface="Courier New"/>
              </a:rPr>
              <a:t>, </a:t>
            </a:r>
            <a:r>
              <a:rPr lang="en-US" sz="1200" b="0" strike="noStrike" spc="-1" dirty="0" err="1">
                <a:solidFill>
                  <a:srgbClr val="FFFFFF"/>
                </a:solidFill>
                <a:latin typeface="Courier New"/>
              </a:rPr>
              <a:t>fit$edge.par</a:t>
            </a:r>
            <a:r>
              <a:rPr lang="en-US" sz="1200" b="0" strike="noStrike" spc="-1" dirty="0">
                <a:solidFill>
                  <a:srgbClr val="FFFFFF"/>
                </a:solidFill>
                <a:latin typeface="Courier New"/>
              </a:rPr>
              <a:t>, f)</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a:solidFill>
                  <a:srgbClr val="FFFF00"/>
                </a:solidFill>
                <a:latin typeface="Courier New"/>
              </a:rPr>
              <a:t># Now get the energy of each config with the dot-product formula:</a:t>
            </a:r>
            <a:endParaRPr lang="en-US" sz="1200" b="0" strike="noStrike" spc="-1" dirty="0">
              <a:latin typeface="Arial"/>
            </a:endParaRPr>
          </a:p>
          <a:p>
            <a:pPr>
              <a:lnSpc>
                <a:spcPct val="100000"/>
              </a:lnSpc>
            </a:pPr>
            <a:r>
              <a:rPr lang="en-US" sz="1200" b="0" strike="noStrike" spc="-1" dirty="0" err="1">
                <a:solidFill>
                  <a:srgbClr val="FFFFFF"/>
                </a:solidFill>
                <a:latin typeface="Courier New"/>
              </a:rPr>
              <a:t>alt.config.energies</a:t>
            </a:r>
            <a:r>
              <a:rPr lang="en-US" sz="1200" b="0" strike="noStrike" spc="-1" dirty="0">
                <a:solidFill>
                  <a:srgbClr val="FFFFFF"/>
                </a:solidFill>
                <a:latin typeface="Courier New"/>
              </a:rPr>
              <a:t> &lt;- </a:t>
            </a:r>
            <a:r>
              <a:rPr lang="en-US" sz="1200" b="0" strike="noStrike" spc="-1" dirty="0" err="1">
                <a:solidFill>
                  <a:srgbClr val="FFFFFF"/>
                </a:solidFill>
                <a:latin typeface="Courier New"/>
              </a:rPr>
              <a:t>sapply</a:t>
            </a:r>
            <a:r>
              <a:rPr lang="en-US" sz="1200" b="0" strike="noStrike" spc="-1" dirty="0">
                <a:solidFill>
                  <a:srgbClr val="FFFFFF"/>
                </a:solidFill>
                <a:latin typeface="Courier New"/>
              </a:rPr>
              <a:t>(1:nrow(</a:t>
            </a:r>
            <a:r>
              <a:rPr lang="en-US" sz="1200" b="0" strike="noStrike" spc="-1" dirty="0" err="1">
                <a:solidFill>
                  <a:srgbClr val="FFFFFF"/>
                </a:solidFill>
                <a:latin typeface="Courier New"/>
              </a:rPr>
              <a:t>M.all</a:t>
            </a:r>
            <a:r>
              <a:rPr lang="en-US" sz="1200" b="0" strike="noStrike" spc="-1" dirty="0">
                <a:solidFill>
                  <a:srgbClr val="FFFFFF"/>
                </a:solidFill>
                <a:latin typeface="Courier New"/>
              </a:rPr>
              <a:t>), function(xx){w%*%</a:t>
            </a:r>
            <a:r>
              <a:rPr lang="en-US" sz="1200" b="0" strike="noStrike" spc="-1" dirty="0" err="1">
                <a:solidFill>
                  <a:srgbClr val="FFFFFF"/>
                </a:solidFill>
                <a:latin typeface="Courier New"/>
              </a:rPr>
              <a:t>M.all</a:t>
            </a:r>
            <a:r>
              <a:rPr lang="en-US" sz="1200" b="0" strike="noStrike" spc="-1" dirty="0">
                <a:solidFill>
                  <a:srgbClr val="FFFFFF"/>
                </a:solidFill>
                <a:latin typeface="Courier New"/>
              </a:rPr>
              <a:t>[xx,]})</a:t>
            </a:r>
            <a:endParaRPr lang="en-US" sz="1200" b="0" strike="noStrike" spc="-1" dirty="0">
              <a:latin typeface="Arial"/>
            </a:endParaRPr>
          </a:p>
          <a:p>
            <a:pPr>
              <a:lnSpc>
                <a:spcPct val="100000"/>
              </a:lnSpc>
            </a:pPr>
            <a:r>
              <a:rPr lang="en-US" sz="1200" b="0" strike="noStrike" spc="-1" dirty="0" err="1">
                <a:solidFill>
                  <a:srgbClr val="FFFFFF"/>
                </a:solidFill>
                <a:latin typeface="Courier New"/>
              </a:rPr>
              <a:t>config.energies</a:t>
            </a:r>
            <a:r>
              <a:rPr lang="en-US" sz="1200" b="0" strike="noStrike" spc="-1" dirty="0">
                <a:solidFill>
                  <a:srgbClr val="FFFFFF"/>
                </a:solidFill>
                <a:latin typeface="Courier New"/>
              </a:rPr>
              <a:t>                       </a:t>
            </a:r>
            <a:r>
              <a:rPr lang="en-US" sz="1200" b="0" strike="noStrike" spc="-1" dirty="0">
                <a:solidFill>
                  <a:srgbClr val="FFFF00"/>
                </a:solidFill>
                <a:latin typeface="Courier New"/>
              </a:rPr>
              <a:t># Check: All config energies with </a:t>
            </a:r>
            <a:r>
              <a:rPr lang="en-US" sz="1200" b="0" strike="noStrike" spc="-1" dirty="0">
                <a:solidFill>
                  <a:srgbClr val="FF0000"/>
                </a:solidFill>
                <a:latin typeface="Courier New"/>
              </a:rPr>
              <a:t>feature functions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alt.config.energies</a:t>
            </a:r>
            <a:r>
              <a:rPr lang="en-US" sz="1200" b="0" strike="noStrike" spc="-1" dirty="0">
                <a:solidFill>
                  <a:srgbClr val="FFFFFF"/>
                </a:solidFill>
                <a:latin typeface="Courier New"/>
              </a:rPr>
              <a:t>                   </a:t>
            </a:r>
            <a:r>
              <a:rPr lang="en-US" sz="1200" b="0" strike="noStrike" spc="-1" dirty="0">
                <a:solidFill>
                  <a:srgbClr val="FFFF00"/>
                </a:solidFill>
                <a:latin typeface="Courier New"/>
              </a:rPr>
              <a:t># Check: All config energies with </a:t>
            </a:r>
            <a:r>
              <a:rPr lang="en-US" sz="1200" b="0" strike="noStrike" spc="-1" dirty="0">
                <a:solidFill>
                  <a:srgbClr val="0CFF00"/>
                </a:solidFill>
                <a:latin typeface="Courier New"/>
              </a:rPr>
              <a:t>features</a:t>
            </a:r>
            <a:endParaRPr lang="en-US" sz="1200" b="0" strike="noStrike" spc="-1" dirty="0">
              <a:latin typeface="Arial"/>
            </a:endParaRPr>
          </a:p>
          <a:p>
            <a:pPr>
              <a:lnSpc>
                <a:spcPct val="100000"/>
              </a:lnSpc>
            </a:pPr>
            <a:r>
              <a:rPr lang="en-US" sz="1200" b="0" strike="noStrike" spc="-1" dirty="0" err="1">
                <a:solidFill>
                  <a:srgbClr val="FFFFFF"/>
                </a:solidFill>
                <a:latin typeface="Courier New"/>
              </a:rPr>
              <a:t>config.energies</a:t>
            </a:r>
            <a:r>
              <a:rPr lang="en-US" sz="1200" b="0" strike="noStrike" spc="-1" dirty="0">
                <a:solidFill>
                  <a:srgbClr val="FFFFFF"/>
                </a:solidFill>
                <a:latin typeface="Courier New"/>
              </a:rPr>
              <a:t> - </a:t>
            </a:r>
            <a:r>
              <a:rPr lang="en-US" sz="1200" b="0" strike="noStrike" spc="-1" dirty="0" err="1">
                <a:solidFill>
                  <a:srgbClr val="FFFFFF"/>
                </a:solidFill>
                <a:latin typeface="Courier New"/>
              </a:rPr>
              <a:t>alt.config.energies</a:t>
            </a:r>
            <a:r>
              <a:rPr lang="en-US" sz="1200" b="0" strike="noStrike" spc="-1" dirty="0">
                <a:solidFill>
                  <a:srgbClr val="FFFFFF"/>
                </a:solidFill>
                <a:latin typeface="Courier New"/>
              </a:rPr>
              <a:t> </a:t>
            </a:r>
            <a:r>
              <a:rPr lang="en-US" sz="1200" b="0" strike="noStrike" spc="-1" dirty="0">
                <a:solidFill>
                  <a:srgbClr val="FFFF00"/>
                </a:solidFill>
                <a:latin typeface="Courier New"/>
              </a:rPr>
              <a:t># Check: Differences</a:t>
            </a:r>
            <a:endParaRPr lang="en-US" sz="1200" b="0" strike="noStrike" spc="-1" dirty="0">
              <a:latin typeface="Arial"/>
            </a:endParaRPr>
          </a:p>
          <a:p>
            <a:pPr>
              <a:lnSpc>
                <a:spcPct val="100000"/>
              </a:lnSpc>
            </a:pPr>
            <a:endParaRPr lang="en-US" sz="1200" b="0" strike="noStrike" spc="-1" dirty="0">
              <a:latin typeface="Arial"/>
            </a:endParaRPr>
          </a:p>
          <a:p>
            <a:pPr>
              <a:lnSpc>
                <a:spcPct val="100000"/>
              </a:lnSpc>
            </a:pPr>
            <a:r>
              <a:rPr lang="en-US" sz="1200" b="0" strike="noStrike" spc="-1" dirty="0" err="1">
                <a:solidFill>
                  <a:srgbClr val="FFFFFF"/>
                </a:solidFill>
                <a:latin typeface="Courier New"/>
              </a:rPr>
              <a:t>cbind</a:t>
            </a:r>
            <a:r>
              <a:rPr lang="en-US" sz="1200" b="0" strike="noStrike" spc="-1" dirty="0">
                <a:solidFill>
                  <a:srgbClr val="FFFFFF"/>
                </a:solidFill>
                <a:latin typeface="Courier New"/>
              </a:rPr>
              <a:t>(</a:t>
            </a:r>
            <a:r>
              <a:rPr lang="en-US" sz="1200" b="0" strike="noStrike" spc="-1" dirty="0" err="1">
                <a:solidFill>
                  <a:srgbClr val="FFFFFF"/>
                </a:solidFill>
                <a:latin typeface="Courier New"/>
              </a:rPr>
              <a:t>config.energies</a:t>
            </a:r>
            <a:r>
              <a:rPr lang="en-US" sz="1200" b="0" strike="noStrike" spc="-1" dirty="0">
                <a:solidFill>
                  <a:srgbClr val="FFFFFF"/>
                </a:solidFill>
                <a:latin typeface="Courier New"/>
              </a:rPr>
              <a:t>, </a:t>
            </a:r>
            <a:r>
              <a:rPr lang="en-US" sz="1200" b="0" strike="noStrike" spc="-1" dirty="0" err="1">
                <a:solidFill>
                  <a:srgbClr val="FFFFFF"/>
                </a:solidFill>
                <a:latin typeface="Courier New"/>
              </a:rPr>
              <a:t>alt.config.energies</a:t>
            </a:r>
            <a:r>
              <a:rPr lang="en-US" sz="1200" b="0" strike="noStrike" spc="-1" dirty="0">
                <a:solidFill>
                  <a:srgbClr val="FFFFFF"/>
                </a:solidFill>
                <a:latin typeface="Courier New"/>
              </a:rPr>
              <a:t>, </a:t>
            </a:r>
            <a:r>
              <a:rPr lang="en-US" sz="1200" b="0" strike="noStrike" spc="-1" dirty="0" err="1">
                <a:solidFill>
                  <a:srgbClr val="FFFFFF"/>
                </a:solidFill>
                <a:latin typeface="Courier New"/>
              </a:rPr>
              <a:t>config.energies-alt.config.energies</a:t>
            </a:r>
            <a:r>
              <a:rPr lang="en-US" sz="1200" b="0" strike="noStrike" spc="-1" dirty="0">
                <a:solidFill>
                  <a:srgbClr val="FFFFFF"/>
                </a:solidFill>
                <a:latin typeface="Courier New"/>
              </a:rPr>
              <a:t>)</a:t>
            </a:r>
            <a:endParaRPr lang="en-US" sz="1200" b="0" strike="noStrike" spc="-1" dirty="0">
              <a:latin typeface="Arial"/>
            </a:endParaRPr>
          </a:p>
        </p:txBody>
      </p:sp>
      <p:pic>
        <p:nvPicPr>
          <p:cNvPr id="599" name="Picture 4"/>
          <p:cNvPicPr/>
          <p:nvPr/>
        </p:nvPicPr>
        <p:blipFill>
          <a:blip r:embed="rId2"/>
          <a:srcRect r="13922"/>
          <a:stretch/>
        </p:blipFill>
        <p:spPr>
          <a:xfrm>
            <a:off x="2257560" y="2224800"/>
            <a:ext cx="4771080" cy="46033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9"/>
                                        </p:tgtEl>
                                        <p:attrNameLst>
                                          <p:attrName>style.visibility</p:attrName>
                                        </p:attrNameLst>
                                      </p:cBhvr>
                                      <p:to>
                                        <p:strVal val="visible"/>
                                      </p:to>
                                    </p:set>
                                    <p:anim calcmode="lin" valueType="num">
                                      <p:cBhvr additive="repl">
                                        <p:cTn id="7" dur="500" fill="hold"/>
                                        <p:tgtEl>
                                          <p:spTgt spid="599"/>
                                        </p:tgtEl>
                                        <p:attrNameLst>
                                          <p:attrName>ppt_x</p:attrName>
                                        </p:attrNameLst>
                                      </p:cBhvr>
                                      <p:tavLst>
                                        <p:tav tm="0">
                                          <p:val>
                                            <p:strVal val="#ppt_x"/>
                                          </p:val>
                                        </p:tav>
                                        <p:tav tm="100000">
                                          <p:val>
                                            <p:strVal val="#ppt_x"/>
                                          </p:val>
                                        </p:tav>
                                      </p:tavLst>
                                    </p:anim>
                                    <p:anim calcmode="lin" valueType="num">
                                      <p:cBhvr additive="repl">
                                        <p:cTn id="8" dur="500" fill="hold"/>
                                        <p:tgtEl>
                                          <p:spTgt spid="5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CustomShape 1"/>
          <p:cNvSpPr/>
          <p:nvPr/>
        </p:nvSpPr>
        <p:spPr>
          <a:xfrm>
            <a:off x="375840" y="199080"/>
            <a:ext cx="8422920" cy="123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If all possible configurations are contained in </a:t>
            </a:r>
            <a:r>
              <a:rPr lang="en-US" sz="2400" b="1" strike="noStrike" spc="-1">
                <a:solidFill>
                  <a:srgbClr val="000000"/>
                </a:solidFill>
                <a:latin typeface="Times New Roman"/>
              </a:rPr>
              <a:t>M</a:t>
            </a:r>
            <a:r>
              <a:rPr lang="en-US" sz="2400" b="0" strike="noStrike" spc="-1">
                <a:solidFill>
                  <a:srgbClr val="000000"/>
                </a:solidFill>
                <a:latin typeface="Times New Roman"/>
              </a:rPr>
              <a:t> then dividing each </a:t>
            </a:r>
            <a:r>
              <a:rPr lang="en-US" sz="2400" b="0" i="1" strike="noStrike" spc="-1">
                <a:solidFill>
                  <a:srgbClr val="000000"/>
                </a:solidFill>
                <a:latin typeface="Times New Roman"/>
              </a:rPr>
              <a:t>s</a:t>
            </a:r>
            <a:r>
              <a:rPr lang="en-US" sz="2400" b="0" i="1" strike="noStrike" spc="-1" baseline="-25000">
                <a:solidFill>
                  <a:srgbClr val="000000"/>
                </a:solidFill>
                <a:latin typeface="Times New Roman"/>
              </a:rPr>
              <a:t>i</a:t>
            </a:r>
            <a:r>
              <a:rPr lang="en-US" sz="2400" b="0" strike="noStrike" spc="-1">
                <a:solidFill>
                  <a:srgbClr val="000000"/>
                </a:solidFill>
                <a:latin typeface="Times New Roman"/>
              </a:rPr>
              <a:t> by the number of rows in </a:t>
            </a:r>
            <a:r>
              <a:rPr lang="en-US" sz="2400" b="1" strike="noStrike" spc="-1">
                <a:solidFill>
                  <a:srgbClr val="000000"/>
                </a:solidFill>
                <a:latin typeface="Times New Roman"/>
              </a:rPr>
              <a:t>M</a:t>
            </a:r>
            <a:r>
              <a:rPr lang="en-US" sz="2400" b="0" strike="noStrike" spc="-1">
                <a:solidFill>
                  <a:srgbClr val="000000"/>
                </a:solidFill>
                <a:latin typeface="Times New Roman"/>
              </a:rPr>
              <a:t> gives the </a:t>
            </a:r>
            <a:r>
              <a:rPr lang="en-US" sz="2400" b="1" i="1" u="sng" strike="noStrike" spc="-1">
                <a:solidFill>
                  <a:srgbClr val="000000"/>
                </a:solidFill>
                <a:uFillTx/>
                <a:latin typeface="Times New Roman"/>
              </a:rPr>
              <a:t>expected number </a:t>
            </a:r>
            <a:r>
              <a:rPr lang="en-US" sz="2400" b="0" strike="noStrike" spc="-1">
                <a:solidFill>
                  <a:srgbClr val="000000"/>
                </a:solidFill>
                <a:latin typeface="Times New Roman"/>
              </a:rPr>
              <a:t>of  “</a:t>
            </a:r>
            <a:r>
              <a:rPr lang="en-US" sz="2400" b="1" strike="noStrike" spc="-1">
                <a:solidFill>
                  <a:srgbClr val="000000"/>
                </a:solidFill>
                <a:latin typeface="Times New Roman"/>
              </a:rPr>
              <a:t>features</a:t>
            </a:r>
            <a:r>
              <a:rPr lang="en-US" sz="2400" b="0" strike="noStrike" spc="-1">
                <a:solidFill>
                  <a:srgbClr val="000000"/>
                </a:solidFill>
                <a:latin typeface="Times New Roman"/>
              </a:rPr>
              <a:t>” (remember </a:t>
            </a:r>
            <a:r>
              <a:rPr lang="en-US" sz="2400" b="0" i="1" strike="noStrike" spc="-1">
                <a:solidFill>
                  <a:srgbClr val="000000"/>
                </a:solidFill>
                <a:latin typeface="Symbol"/>
              </a:rPr>
              <a:t>f</a:t>
            </a:r>
            <a:r>
              <a:rPr lang="en-US" sz="2400" b="0" strike="noStrike" spc="-1">
                <a:solidFill>
                  <a:srgbClr val="000000"/>
                </a:solidFill>
                <a:latin typeface="Times New Roman"/>
              </a:rPr>
              <a:t> is </a:t>
            </a:r>
            <a:r>
              <a:rPr lang="en-US" sz="2400" b="0" i="1" strike="noStrike" spc="-1">
                <a:solidFill>
                  <a:srgbClr val="000000"/>
                </a:solidFill>
                <a:latin typeface="Times New Roman"/>
              </a:rPr>
              <a:t>not</a:t>
            </a:r>
            <a:r>
              <a:rPr lang="en-US" sz="2400" b="0" strike="noStrike" spc="-1">
                <a:solidFill>
                  <a:srgbClr val="000000"/>
                </a:solidFill>
                <a:latin typeface="Times New Roman"/>
              </a:rPr>
              <a:t> feature functions </a:t>
            </a:r>
            <a:r>
              <a:rPr lang="en-US" sz="2400" b="1" strike="noStrike" spc="-1">
                <a:solidFill>
                  <a:srgbClr val="000000"/>
                </a:solidFill>
                <a:latin typeface="Times New Roman"/>
              </a:rPr>
              <a:t>f</a:t>
            </a:r>
            <a:r>
              <a:rPr lang="en-US" sz="2400" b="0" strike="noStrike" spc="-1">
                <a:solidFill>
                  <a:srgbClr val="000000"/>
                </a:solidFill>
                <a:latin typeface="Times New Roman"/>
              </a:rPr>
              <a:t>()):</a:t>
            </a:r>
            <a:endParaRPr lang="en-US" sz="2400" b="0" strike="noStrike" spc="-1">
              <a:latin typeface="Arial"/>
            </a:endParaRPr>
          </a:p>
        </p:txBody>
      </p:sp>
      <p:pic>
        <p:nvPicPr>
          <p:cNvPr id="601" name="Picture 4"/>
          <p:cNvPicPr/>
          <p:nvPr/>
        </p:nvPicPr>
        <p:blipFill>
          <a:blip r:embed="rId2"/>
          <a:stretch/>
        </p:blipFill>
        <p:spPr>
          <a:xfrm>
            <a:off x="3921840" y="1528920"/>
            <a:ext cx="1066320" cy="469440"/>
          </a:xfrm>
          <a:prstGeom prst="rect">
            <a:avLst/>
          </a:prstGeom>
          <a:ln>
            <a:noFill/>
          </a:ln>
        </p:spPr>
      </p:pic>
      <p:sp>
        <p:nvSpPr>
          <p:cNvPr id="602" name="CustomShape 2"/>
          <p:cNvSpPr/>
          <p:nvPr/>
        </p:nvSpPr>
        <p:spPr>
          <a:xfrm>
            <a:off x="2184120" y="2098440"/>
            <a:ext cx="489492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vector of expected number of features </a:t>
            </a:r>
            <a:endParaRPr lang="en-US" sz="2400" b="0" strike="noStrike" spc="-1">
              <a:latin typeface="Arial"/>
            </a:endParaRPr>
          </a:p>
        </p:txBody>
      </p:sp>
      <p:sp>
        <p:nvSpPr>
          <p:cNvPr id="603" name="CustomShape 3"/>
          <p:cNvSpPr/>
          <p:nvPr/>
        </p:nvSpPr>
        <p:spPr>
          <a:xfrm>
            <a:off x="1020600" y="2774880"/>
            <a:ext cx="5147280" cy="42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For Ising-like models, the elements are:</a:t>
            </a:r>
            <a:endParaRPr lang="en-US" sz="2200" b="0" strike="noStrike" spc="-1">
              <a:latin typeface="Arial"/>
            </a:endParaRPr>
          </a:p>
        </p:txBody>
      </p:sp>
      <p:sp>
        <p:nvSpPr>
          <p:cNvPr id="604" name="CustomShape 4"/>
          <p:cNvSpPr/>
          <p:nvPr/>
        </p:nvSpPr>
        <p:spPr>
          <a:xfrm>
            <a:off x="1007640" y="3614040"/>
            <a:ext cx="7739280" cy="42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For Potts-like models, the elements are:</a:t>
            </a:r>
            <a:endParaRPr lang="en-US" sz="2200" b="0" strike="noStrike" spc="-1">
              <a:latin typeface="Arial"/>
            </a:endParaRPr>
          </a:p>
        </p:txBody>
      </p:sp>
      <p:pic>
        <p:nvPicPr>
          <p:cNvPr id="605" name="Picture 8"/>
          <p:cNvPicPr/>
          <p:nvPr/>
        </p:nvPicPr>
        <p:blipFill>
          <a:blip r:embed="rId3"/>
          <a:stretch/>
        </p:blipFill>
        <p:spPr>
          <a:xfrm>
            <a:off x="6213960" y="2750760"/>
            <a:ext cx="2493720" cy="606960"/>
          </a:xfrm>
          <a:prstGeom prst="rect">
            <a:avLst/>
          </a:prstGeom>
          <a:ln>
            <a:noFill/>
          </a:ln>
        </p:spPr>
      </p:pic>
      <p:pic>
        <p:nvPicPr>
          <p:cNvPr id="606" name="Picture 9"/>
          <p:cNvPicPr/>
          <p:nvPr/>
        </p:nvPicPr>
        <p:blipFill>
          <a:blip r:embed="rId4"/>
          <a:stretch/>
        </p:blipFill>
        <p:spPr>
          <a:xfrm>
            <a:off x="6220800" y="3567240"/>
            <a:ext cx="2616480" cy="612000"/>
          </a:xfrm>
          <a:prstGeom prst="rect">
            <a:avLst/>
          </a:prstGeom>
          <a:ln>
            <a:noFill/>
          </a:ln>
        </p:spPr>
      </p:pic>
      <p:sp>
        <p:nvSpPr>
          <p:cNvPr id="607" name="CustomShape 5"/>
          <p:cNvSpPr/>
          <p:nvPr/>
        </p:nvSpPr>
        <p:spPr>
          <a:xfrm>
            <a:off x="414720" y="4572720"/>
            <a:ext cx="8422920" cy="47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800280" lvl="1" indent="-342720">
              <a:lnSpc>
                <a:spcPct val="100000"/>
              </a:lnSpc>
              <a:buClr>
                <a:srgbClr val="000000"/>
              </a:buClr>
              <a:buFont typeface="Arial"/>
              <a:buChar char="•"/>
            </a:pPr>
            <a:r>
              <a:rPr lang="en-US" sz="2200" b="0" strike="noStrike" spc="-1">
                <a:solidFill>
                  <a:srgbClr val="000000"/>
                </a:solidFill>
                <a:latin typeface="Times New Roman"/>
              </a:rPr>
              <a:t>If we have values for all </a:t>
            </a:r>
            <a:r>
              <a:rPr lang="en-US" sz="2200" b="0" i="1" strike="noStrike" spc="-1">
                <a:solidFill>
                  <a:srgbClr val="000000"/>
                </a:solidFill>
                <a:latin typeface="Symbol"/>
              </a:rPr>
              <a:t>q</a:t>
            </a:r>
            <a:r>
              <a:rPr lang="en-US" sz="2200" b="0" i="1" strike="noStrike" spc="-1" baseline="-25000">
                <a:solidFill>
                  <a:srgbClr val="000000"/>
                </a:solidFill>
                <a:latin typeface="Times New Roman"/>
              </a:rPr>
              <a:t>i</a:t>
            </a:r>
            <a:r>
              <a:rPr lang="en-US" sz="2200" b="0" strike="noStrike" spc="-1">
                <a:solidFill>
                  <a:srgbClr val="000000"/>
                </a:solidFill>
                <a:latin typeface="Times New Roman"/>
              </a:rPr>
              <a:t> and can get </a:t>
            </a:r>
            <a:r>
              <a:rPr lang="en-US" sz="2200" b="0" i="1" strike="noStrike" spc="-1">
                <a:solidFill>
                  <a:srgbClr val="000000"/>
                </a:solidFill>
                <a:latin typeface="Times New Roman"/>
              </a:rPr>
              <a:t>Z</a:t>
            </a:r>
            <a:r>
              <a:rPr lang="en-US" sz="2200" b="0" strike="noStrike" spc="-1">
                <a:solidFill>
                  <a:srgbClr val="000000"/>
                </a:solidFill>
                <a:latin typeface="Times New Roman"/>
              </a:rPr>
              <a:t> we can also use:</a:t>
            </a:r>
            <a:endParaRPr lang="en-US" sz="2200" b="0" strike="noStrike" spc="-1">
              <a:latin typeface="Arial"/>
            </a:endParaRPr>
          </a:p>
        </p:txBody>
      </p:sp>
      <p:pic>
        <p:nvPicPr>
          <p:cNvPr id="608" name="Picture 13"/>
          <p:cNvPicPr/>
          <p:nvPr/>
        </p:nvPicPr>
        <p:blipFill>
          <a:blip r:embed="rId5"/>
          <a:stretch/>
        </p:blipFill>
        <p:spPr>
          <a:xfrm>
            <a:off x="1710720" y="5345640"/>
            <a:ext cx="6116040" cy="7812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anim calcmode="lin" valueType="num">
                                      <p:cBhvr additive="repl">
                                        <p:cTn id="7" dur="500" fill="hold"/>
                                        <p:tgtEl>
                                          <p:spTgt spid="601"/>
                                        </p:tgtEl>
                                        <p:attrNameLst>
                                          <p:attrName>ppt_x</p:attrName>
                                        </p:attrNameLst>
                                      </p:cBhvr>
                                      <p:tavLst>
                                        <p:tav tm="0">
                                          <p:val>
                                            <p:strVal val="#ppt_x"/>
                                          </p:val>
                                        </p:tav>
                                        <p:tav tm="100000">
                                          <p:val>
                                            <p:strVal val="#ppt_x"/>
                                          </p:val>
                                        </p:tav>
                                      </p:tavLst>
                                    </p:anim>
                                    <p:anim calcmode="lin" valueType="num">
                                      <p:cBhvr additive="repl">
                                        <p:cTn id="8" dur="500" fill="hold"/>
                                        <p:tgtEl>
                                          <p:spTgt spid="60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2"/>
                                        </p:tgtEl>
                                        <p:attrNameLst>
                                          <p:attrName>style.visibility</p:attrName>
                                        </p:attrNameLst>
                                      </p:cBhvr>
                                      <p:to>
                                        <p:strVal val="visible"/>
                                      </p:to>
                                    </p:set>
                                    <p:anim calcmode="lin" valueType="num">
                                      <p:cBhvr additive="repl">
                                        <p:cTn id="11" dur="500" fill="hold"/>
                                        <p:tgtEl>
                                          <p:spTgt spid="602"/>
                                        </p:tgtEl>
                                        <p:attrNameLst>
                                          <p:attrName>ppt_x</p:attrName>
                                        </p:attrNameLst>
                                      </p:cBhvr>
                                      <p:tavLst>
                                        <p:tav tm="0">
                                          <p:val>
                                            <p:strVal val="#ppt_x"/>
                                          </p:val>
                                        </p:tav>
                                        <p:tav tm="100000">
                                          <p:val>
                                            <p:strVal val="#ppt_x"/>
                                          </p:val>
                                        </p:tav>
                                      </p:tavLst>
                                    </p:anim>
                                    <p:anim calcmode="lin" valueType="num">
                                      <p:cBhvr additive="repl">
                                        <p:cTn id="12" dur="500" fill="hold"/>
                                        <p:tgtEl>
                                          <p:spTgt spid="60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03"/>
                                        </p:tgtEl>
                                        <p:attrNameLst>
                                          <p:attrName>style.visibility</p:attrName>
                                        </p:attrNameLst>
                                      </p:cBhvr>
                                      <p:to>
                                        <p:strVal val="visible"/>
                                      </p:to>
                                    </p:set>
                                    <p:anim calcmode="lin" valueType="num">
                                      <p:cBhvr additive="repl">
                                        <p:cTn id="17" dur="500" fill="hold"/>
                                        <p:tgtEl>
                                          <p:spTgt spid="603"/>
                                        </p:tgtEl>
                                        <p:attrNameLst>
                                          <p:attrName>ppt_x</p:attrName>
                                        </p:attrNameLst>
                                      </p:cBhvr>
                                      <p:tavLst>
                                        <p:tav tm="0">
                                          <p:val>
                                            <p:strVal val="#ppt_x"/>
                                          </p:val>
                                        </p:tav>
                                        <p:tav tm="100000">
                                          <p:val>
                                            <p:strVal val="#ppt_x"/>
                                          </p:val>
                                        </p:tav>
                                      </p:tavLst>
                                    </p:anim>
                                    <p:anim calcmode="lin" valueType="num">
                                      <p:cBhvr additive="repl">
                                        <p:cTn id="18" dur="500" fill="hold"/>
                                        <p:tgtEl>
                                          <p:spTgt spid="60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05"/>
                                        </p:tgtEl>
                                        <p:attrNameLst>
                                          <p:attrName>style.visibility</p:attrName>
                                        </p:attrNameLst>
                                      </p:cBhvr>
                                      <p:to>
                                        <p:strVal val="visible"/>
                                      </p:to>
                                    </p:set>
                                    <p:anim calcmode="lin" valueType="num">
                                      <p:cBhvr additive="repl">
                                        <p:cTn id="21" dur="500" fill="hold"/>
                                        <p:tgtEl>
                                          <p:spTgt spid="605"/>
                                        </p:tgtEl>
                                        <p:attrNameLst>
                                          <p:attrName>ppt_x</p:attrName>
                                        </p:attrNameLst>
                                      </p:cBhvr>
                                      <p:tavLst>
                                        <p:tav tm="0">
                                          <p:val>
                                            <p:strVal val="#ppt_x"/>
                                          </p:val>
                                        </p:tav>
                                        <p:tav tm="100000">
                                          <p:val>
                                            <p:strVal val="#ppt_x"/>
                                          </p:val>
                                        </p:tav>
                                      </p:tavLst>
                                    </p:anim>
                                    <p:anim calcmode="lin" valueType="num">
                                      <p:cBhvr additive="repl">
                                        <p:cTn id="22" dur="500" fill="hold"/>
                                        <p:tgtEl>
                                          <p:spTgt spid="60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04"/>
                                        </p:tgtEl>
                                        <p:attrNameLst>
                                          <p:attrName>style.visibility</p:attrName>
                                        </p:attrNameLst>
                                      </p:cBhvr>
                                      <p:to>
                                        <p:strVal val="visible"/>
                                      </p:to>
                                    </p:set>
                                    <p:anim calcmode="lin" valueType="num">
                                      <p:cBhvr additive="repl">
                                        <p:cTn id="27" dur="500" fill="hold"/>
                                        <p:tgtEl>
                                          <p:spTgt spid="604"/>
                                        </p:tgtEl>
                                        <p:attrNameLst>
                                          <p:attrName>ppt_x</p:attrName>
                                        </p:attrNameLst>
                                      </p:cBhvr>
                                      <p:tavLst>
                                        <p:tav tm="0">
                                          <p:val>
                                            <p:strVal val="#ppt_x"/>
                                          </p:val>
                                        </p:tav>
                                        <p:tav tm="100000">
                                          <p:val>
                                            <p:strVal val="#ppt_x"/>
                                          </p:val>
                                        </p:tav>
                                      </p:tavLst>
                                    </p:anim>
                                    <p:anim calcmode="lin" valueType="num">
                                      <p:cBhvr additive="repl">
                                        <p:cTn id="28" dur="500" fill="hold"/>
                                        <p:tgtEl>
                                          <p:spTgt spid="60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06"/>
                                        </p:tgtEl>
                                        <p:attrNameLst>
                                          <p:attrName>style.visibility</p:attrName>
                                        </p:attrNameLst>
                                      </p:cBhvr>
                                      <p:to>
                                        <p:strVal val="visible"/>
                                      </p:to>
                                    </p:set>
                                    <p:anim calcmode="lin" valueType="num">
                                      <p:cBhvr additive="repl">
                                        <p:cTn id="31" dur="500" fill="hold"/>
                                        <p:tgtEl>
                                          <p:spTgt spid="606"/>
                                        </p:tgtEl>
                                        <p:attrNameLst>
                                          <p:attrName>ppt_x</p:attrName>
                                        </p:attrNameLst>
                                      </p:cBhvr>
                                      <p:tavLst>
                                        <p:tav tm="0">
                                          <p:val>
                                            <p:strVal val="#ppt_x"/>
                                          </p:val>
                                        </p:tav>
                                        <p:tav tm="100000">
                                          <p:val>
                                            <p:strVal val="#ppt_x"/>
                                          </p:val>
                                        </p:tav>
                                      </p:tavLst>
                                    </p:anim>
                                    <p:anim calcmode="lin" valueType="num">
                                      <p:cBhvr additive="repl">
                                        <p:cTn id="32" dur="500" fill="hold"/>
                                        <p:tgtEl>
                                          <p:spTgt spid="60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07"/>
                                        </p:tgtEl>
                                        <p:attrNameLst>
                                          <p:attrName>style.visibility</p:attrName>
                                        </p:attrNameLst>
                                      </p:cBhvr>
                                      <p:to>
                                        <p:strVal val="visible"/>
                                      </p:to>
                                    </p:set>
                                    <p:anim calcmode="lin" valueType="num">
                                      <p:cBhvr additive="repl">
                                        <p:cTn id="37" dur="500" fill="hold"/>
                                        <p:tgtEl>
                                          <p:spTgt spid="607"/>
                                        </p:tgtEl>
                                        <p:attrNameLst>
                                          <p:attrName>ppt_x</p:attrName>
                                        </p:attrNameLst>
                                      </p:cBhvr>
                                      <p:tavLst>
                                        <p:tav tm="0">
                                          <p:val>
                                            <p:strVal val="#ppt_x"/>
                                          </p:val>
                                        </p:tav>
                                        <p:tav tm="100000">
                                          <p:val>
                                            <p:strVal val="#ppt_x"/>
                                          </p:val>
                                        </p:tav>
                                      </p:tavLst>
                                    </p:anim>
                                    <p:anim calcmode="lin" valueType="num">
                                      <p:cBhvr additive="repl">
                                        <p:cTn id="38" dur="500" fill="hold"/>
                                        <p:tgtEl>
                                          <p:spTgt spid="60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08"/>
                                        </p:tgtEl>
                                        <p:attrNameLst>
                                          <p:attrName>style.visibility</p:attrName>
                                        </p:attrNameLst>
                                      </p:cBhvr>
                                      <p:to>
                                        <p:strVal val="visible"/>
                                      </p:to>
                                    </p:set>
                                    <p:anim calcmode="lin" valueType="num">
                                      <p:cBhvr additive="repl">
                                        <p:cTn id="41" dur="500" fill="hold"/>
                                        <p:tgtEl>
                                          <p:spTgt spid="608"/>
                                        </p:tgtEl>
                                        <p:attrNameLst>
                                          <p:attrName>ppt_x</p:attrName>
                                        </p:attrNameLst>
                                      </p:cBhvr>
                                      <p:tavLst>
                                        <p:tav tm="0">
                                          <p:val>
                                            <p:strVal val="#ppt_x"/>
                                          </p:val>
                                        </p:tav>
                                        <p:tav tm="100000">
                                          <p:val>
                                            <p:strVal val="#ppt_x"/>
                                          </p:val>
                                        </p:tav>
                                      </p:tavLst>
                                    </p:anim>
                                    <p:anim calcmode="lin" valueType="num">
                                      <p:cBhvr additive="repl">
                                        <p:cTn id="42" dur="500" fill="hold"/>
                                        <p:tgtEl>
                                          <p:spTgt spid="6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CustomShape 1"/>
          <p:cNvSpPr/>
          <p:nvPr/>
        </p:nvSpPr>
        <p:spPr>
          <a:xfrm>
            <a:off x="138960" y="1338120"/>
            <a:ext cx="5126760" cy="52797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100" b="0" strike="noStrike" spc="-1">
                <a:solidFill>
                  <a:srgbClr val="FFFFFF"/>
                </a:solidFill>
                <a:latin typeface="Courier New"/>
              </a:rPr>
              <a:t>library(CRF)</a:t>
            </a:r>
            <a:endParaRPr lang="en-US" sz="1100" b="0" strike="noStrike" spc="-1">
              <a:latin typeface="Arial"/>
            </a:endParaRPr>
          </a:p>
          <a:p>
            <a:pPr>
              <a:lnSpc>
                <a:spcPct val="100000"/>
              </a:lnSpc>
            </a:pPr>
            <a:r>
              <a:rPr lang="en-US" sz="1100" b="0" strike="noStrike" spc="-1">
                <a:solidFill>
                  <a:srgbClr val="FFFFFF"/>
                </a:solidFill>
                <a:latin typeface="Courier New"/>
              </a:rPr>
              <a:t>library(gRbase)</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00"/>
                </a:solidFill>
                <a:latin typeface="Courier New"/>
              </a:rPr>
              <a:t># Put together MRF model:</a:t>
            </a:r>
            <a:endParaRPr lang="en-US" sz="1100" b="0" strike="noStrike" spc="-1">
              <a:latin typeface="Arial"/>
            </a:endParaRPr>
          </a:p>
          <a:p>
            <a:pPr>
              <a:lnSpc>
                <a:spcPct val="100000"/>
              </a:lnSpc>
            </a:pPr>
            <a:r>
              <a:rPr lang="en-US" sz="1100" b="0" strike="noStrike" spc="-1">
                <a:solidFill>
                  <a:srgbClr val="FFFFFF"/>
                </a:solidFill>
                <a:latin typeface="Courier New"/>
              </a:rPr>
              <a:t>grphf &lt;- ~A:B + B:C + C:A</a:t>
            </a:r>
            <a:endParaRPr lang="en-US" sz="1100" b="0" strike="noStrike" spc="-1">
              <a:latin typeface="Arial"/>
            </a:endParaRPr>
          </a:p>
          <a:p>
            <a:pPr>
              <a:lnSpc>
                <a:spcPct val="100000"/>
              </a:lnSpc>
            </a:pPr>
            <a:r>
              <a:rPr lang="en-US" sz="1100" b="0" strike="noStrike" spc="-1">
                <a:solidFill>
                  <a:srgbClr val="FFFFFF"/>
                </a:solidFill>
                <a:latin typeface="Courier New"/>
              </a:rPr>
              <a:t>gp &lt;- ug(grphf, result = "graph")</a:t>
            </a:r>
            <a:endParaRPr lang="en-US" sz="1100" b="0" strike="noStrike" spc="-1">
              <a:latin typeface="Arial"/>
            </a:endParaRPr>
          </a:p>
          <a:p>
            <a:pPr>
              <a:lnSpc>
                <a:spcPct val="100000"/>
              </a:lnSpc>
            </a:pPr>
            <a:r>
              <a:rPr lang="en-US" sz="1100" b="0" strike="noStrike" spc="-1">
                <a:solidFill>
                  <a:srgbClr val="FFFFFF"/>
                </a:solidFill>
                <a:latin typeface="Courier New"/>
              </a:rPr>
              <a:t>dev.off()</a:t>
            </a:r>
            <a:endParaRPr lang="en-US" sz="1100" b="0" strike="noStrike" spc="-1">
              <a:latin typeface="Arial"/>
            </a:endParaRPr>
          </a:p>
          <a:p>
            <a:pPr>
              <a:lnSpc>
                <a:spcPct val="100000"/>
              </a:lnSpc>
            </a:pPr>
            <a:r>
              <a:rPr lang="en-US" sz="1100" b="0" strike="noStrike" spc="-1">
                <a:solidFill>
                  <a:srgbClr val="FFFFFF"/>
                </a:solidFill>
                <a:latin typeface="Courier New"/>
              </a:rPr>
              <a:t>iplot(gp)</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adj &lt;- ug(grphf, result="matrix")</a:t>
            </a:r>
            <a:endParaRPr lang="en-US" sz="1100" b="0" strike="noStrike" spc="-1">
              <a:latin typeface="Arial"/>
            </a:endParaRPr>
          </a:p>
          <a:p>
            <a:pPr>
              <a:lnSpc>
                <a:spcPct val="100000"/>
              </a:lnSpc>
            </a:pPr>
            <a:r>
              <a:rPr lang="en-US" sz="1100" b="0" strike="noStrike" spc="-1">
                <a:solidFill>
                  <a:srgbClr val="FFFFFF"/>
                </a:solidFill>
                <a:latin typeface="Courier New"/>
              </a:rPr>
              <a:t>adj</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n.states     &lt;- 2</a:t>
            </a:r>
            <a:endParaRPr lang="en-US" sz="1100" b="0" strike="noStrike" spc="-1">
              <a:latin typeface="Arial"/>
            </a:endParaRPr>
          </a:p>
          <a:p>
            <a:pPr>
              <a:lnSpc>
                <a:spcPct val="100000"/>
              </a:lnSpc>
            </a:pPr>
            <a:r>
              <a:rPr lang="en-US" sz="1100" b="0" strike="noStrike" spc="-1">
                <a:solidFill>
                  <a:srgbClr val="FFFFFF"/>
                </a:solidFill>
                <a:latin typeface="Courier New"/>
              </a:rPr>
              <a:t>triangle.mrf &lt;- make.crf(adj, n.states)</a:t>
            </a:r>
            <a:endParaRPr lang="en-US" sz="1100" b="0" strike="noStrike" spc="-1">
              <a:latin typeface="Arial"/>
            </a:endParaRPr>
          </a:p>
          <a:p>
            <a:pPr>
              <a:lnSpc>
                <a:spcPct val="100000"/>
              </a:lnSpc>
            </a:pPr>
            <a:r>
              <a:rPr lang="en-US" sz="1100" b="0" strike="noStrike" spc="-1">
                <a:solidFill>
                  <a:srgbClr val="FFFFFF"/>
                </a:solidFill>
                <a:latin typeface="Courier New"/>
              </a:rPr>
              <a:t>triangle.mrf &lt;- make.features(triangle.mrf)</a:t>
            </a:r>
            <a:endParaRPr lang="en-US" sz="1100" b="0" strike="noStrike" spc="-1">
              <a:latin typeface="Arial"/>
            </a:endParaRPr>
          </a:p>
          <a:p>
            <a:pPr>
              <a:lnSpc>
                <a:spcPct val="100000"/>
              </a:lnSpc>
            </a:pPr>
            <a:r>
              <a:rPr lang="en-US" sz="1100" b="0" strike="noStrike" spc="-1">
                <a:solidFill>
                  <a:srgbClr val="FFFFFF"/>
                </a:solidFill>
                <a:latin typeface="Courier New"/>
              </a:rPr>
              <a:t>triangle.mrf &lt;- make.par(triangle.mrf, 6)</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triangle.mrf$node.par[1,1,1]      &lt;- 1 </a:t>
            </a:r>
            <a:r>
              <a:rPr lang="en-US" sz="1100" b="0" strike="noStrike" spc="-1">
                <a:solidFill>
                  <a:srgbClr val="FFFF00"/>
                </a:solidFill>
                <a:latin typeface="Courier New"/>
              </a:rPr>
              <a:t># Represents tauA</a:t>
            </a:r>
            <a:endParaRPr lang="en-US" sz="1100" b="0" strike="noStrike" spc="-1">
              <a:latin typeface="Arial"/>
            </a:endParaRPr>
          </a:p>
          <a:p>
            <a:pPr>
              <a:lnSpc>
                <a:spcPct val="100000"/>
              </a:lnSpc>
            </a:pPr>
            <a:r>
              <a:rPr lang="en-US" sz="1100" b="0" strike="noStrike" spc="-1">
                <a:solidFill>
                  <a:srgbClr val="FFFFFF"/>
                </a:solidFill>
                <a:latin typeface="Courier New"/>
              </a:rPr>
              <a:t>triangle.mrf$node.par[2,1,1]      &lt;- 2 </a:t>
            </a:r>
            <a:r>
              <a:rPr lang="en-US" sz="1100" b="0" strike="noStrike" spc="-1">
                <a:solidFill>
                  <a:srgbClr val="FFFF00"/>
                </a:solidFill>
                <a:latin typeface="Courier New"/>
              </a:rPr>
              <a:t># Represents tauB</a:t>
            </a:r>
            <a:endParaRPr lang="en-US" sz="1100" b="0" strike="noStrike" spc="-1">
              <a:latin typeface="Arial"/>
            </a:endParaRPr>
          </a:p>
          <a:p>
            <a:pPr>
              <a:lnSpc>
                <a:spcPct val="100000"/>
              </a:lnSpc>
            </a:pPr>
            <a:r>
              <a:rPr lang="en-US" sz="1100" b="0" strike="noStrike" spc="-1">
                <a:solidFill>
                  <a:srgbClr val="FFFFFF"/>
                </a:solidFill>
                <a:latin typeface="Courier New"/>
              </a:rPr>
              <a:t>triangle.mrf$node.par[3,1,1]      &lt;- 3 </a:t>
            </a:r>
            <a:r>
              <a:rPr lang="en-US" sz="1100" b="0" strike="noStrike" spc="-1">
                <a:solidFill>
                  <a:srgbClr val="FFFF00"/>
                </a:solidFill>
                <a:latin typeface="Courier New"/>
              </a:rPr>
              <a:t># Represents tauC</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triangle.mrf$edges </a:t>
            </a:r>
            <a:r>
              <a:rPr lang="en-US" sz="1100" b="0" strike="noStrike" spc="-1">
                <a:solidFill>
                  <a:srgbClr val="FFFF00"/>
                </a:solidFill>
                <a:latin typeface="Courier New"/>
              </a:rPr>
              <a:t># Check edge order first!</a:t>
            </a:r>
            <a:endParaRPr lang="en-US" sz="1100" b="0" strike="noStrike" spc="-1">
              <a:latin typeface="Arial"/>
            </a:endParaRPr>
          </a:p>
          <a:p>
            <a:pPr>
              <a:lnSpc>
                <a:spcPct val="100000"/>
              </a:lnSpc>
            </a:pPr>
            <a:r>
              <a:rPr lang="en-US" sz="1100" b="0" strike="noStrike" spc="-1">
                <a:solidFill>
                  <a:srgbClr val="FFFFFF"/>
                </a:solidFill>
                <a:latin typeface="Courier New"/>
              </a:rPr>
              <a:t>triangle.mrf$edge.par[[1]][1,1,1] &lt;- 4 </a:t>
            </a:r>
            <a:r>
              <a:rPr lang="en-US" sz="1100" b="0" strike="noStrike" spc="-1">
                <a:solidFill>
                  <a:srgbClr val="FFFF00"/>
                </a:solidFill>
                <a:latin typeface="Courier New"/>
              </a:rPr>
              <a:t># Represents omegaAB</a:t>
            </a:r>
            <a:endParaRPr lang="en-US" sz="1100" b="0" strike="noStrike" spc="-1">
              <a:latin typeface="Arial"/>
            </a:endParaRPr>
          </a:p>
          <a:p>
            <a:pPr>
              <a:lnSpc>
                <a:spcPct val="100000"/>
              </a:lnSpc>
            </a:pPr>
            <a:r>
              <a:rPr lang="en-US" sz="1100" b="0" strike="noStrike" spc="-1">
                <a:solidFill>
                  <a:srgbClr val="FFFFFF"/>
                </a:solidFill>
                <a:latin typeface="Courier New"/>
              </a:rPr>
              <a:t>triangle.mrf$edge.par[[1]][2,2,1] &lt;- 4</a:t>
            </a:r>
            <a:endParaRPr lang="en-US" sz="1100" b="0" strike="noStrike" spc="-1">
              <a:latin typeface="Arial"/>
            </a:endParaRPr>
          </a:p>
          <a:p>
            <a:pPr>
              <a:lnSpc>
                <a:spcPct val="100000"/>
              </a:lnSpc>
            </a:pPr>
            <a:r>
              <a:rPr lang="en-US" sz="1100" b="0" strike="noStrike" spc="-1">
                <a:solidFill>
                  <a:srgbClr val="FFFFFF"/>
                </a:solidFill>
                <a:latin typeface="Courier New"/>
              </a:rPr>
              <a:t>triangle.mrf$edge.par[[2]][1,1,1] &lt;- 5 </a:t>
            </a:r>
            <a:r>
              <a:rPr lang="en-US" sz="1100" b="0" strike="noStrike" spc="-1">
                <a:solidFill>
                  <a:srgbClr val="FFFF00"/>
                </a:solidFill>
                <a:latin typeface="Courier New"/>
              </a:rPr>
              <a:t># Represents omegaAC</a:t>
            </a:r>
            <a:endParaRPr lang="en-US" sz="1100" b="0" strike="noStrike" spc="-1">
              <a:latin typeface="Arial"/>
            </a:endParaRPr>
          </a:p>
          <a:p>
            <a:pPr>
              <a:lnSpc>
                <a:spcPct val="100000"/>
              </a:lnSpc>
            </a:pPr>
            <a:r>
              <a:rPr lang="en-US" sz="1100" b="0" strike="noStrike" spc="-1">
                <a:solidFill>
                  <a:srgbClr val="FFFFFF"/>
                </a:solidFill>
                <a:latin typeface="Courier New"/>
              </a:rPr>
              <a:t>triangle.mrf$edge.par[[2]][2,2,1] &lt;- 5</a:t>
            </a:r>
            <a:endParaRPr lang="en-US" sz="1100" b="0" strike="noStrike" spc="-1">
              <a:latin typeface="Arial"/>
            </a:endParaRPr>
          </a:p>
          <a:p>
            <a:pPr>
              <a:lnSpc>
                <a:spcPct val="100000"/>
              </a:lnSpc>
            </a:pPr>
            <a:r>
              <a:rPr lang="en-US" sz="1100" b="0" strike="noStrike" spc="-1">
                <a:solidFill>
                  <a:srgbClr val="FFFFFF"/>
                </a:solidFill>
                <a:latin typeface="Courier New"/>
              </a:rPr>
              <a:t>triangle.mrf$edge.par[[3]][1,1,1] &lt;- 6 </a:t>
            </a:r>
            <a:r>
              <a:rPr lang="en-US" sz="1100" b="0" strike="noStrike" spc="-1">
                <a:solidFill>
                  <a:srgbClr val="FFFF00"/>
                </a:solidFill>
                <a:latin typeface="Courier New"/>
              </a:rPr>
              <a:t># Represents omegaBC</a:t>
            </a:r>
            <a:endParaRPr lang="en-US" sz="1100" b="0" strike="noStrike" spc="-1">
              <a:latin typeface="Arial"/>
            </a:endParaRPr>
          </a:p>
          <a:p>
            <a:pPr>
              <a:lnSpc>
                <a:spcPct val="100000"/>
              </a:lnSpc>
            </a:pPr>
            <a:r>
              <a:rPr lang="en-US" sz="1100" b="0" strike="noStrike" spc="-1">
                <a:solidFill>
                  <a:srgbClr val="FFFFFF"/>
                </a:solidFill>
                <a:latin typeface="Courier New"/>
              </a:rPr>
              <a:t>triangle.mrf$edge.par[[3]][2,2,1] &lt;- 6</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triangle.mrf$node.par</a:t>
            </a:r>
            <a:endParaRPr lang="en-US" sz="1100" b="0" strike="noStrike" spc="-1">
              <a:latin typeface="Arial"/>
            </a:endParaRPr>
          </a:p>
          <a:p>
            <a:pPr>
              <a:lnSpc>
                <a:spcPct val="100000"/>
              </a:lnSpc>
            </a:pPr>
            <a:r>
              <a:rPr lang="en-US" sz="1100" b="0" strike="noStrike" spc="-1">
                <a:solidFill>
                  <a:srgbClr val="FFFFFF"/>
                </a:solidFill>
                <a:latin typeface="Courier New"/>
              </a:rPr>
              <a:t>triangle.mrf$edge.par</a:t>
            </a:r>
            <a:endParaRPr lang="en-US" sz="1100" b="0" strike="noStrike" spc="-1">
              <a:latin typeface="Arial"/>
            </a:endParaRPr>
          </a:p>
        </p:txBody>
      </p:sp>
      <p:grpSp>
        <p:nvGrpSpPr>
          <p:cNvPr id="610" name="Group 2"/>
          <p:cNvGrpSpPr/>
          <p:nvPr/>
        </p:nvGrpSpPr>
        <p:grpSpPr>
          <a:xfrm>
            <a:off x="5603760" y="1668240"/>
            <a:ext cx="3296880" cy="2632680"/>
            <a:chOff x="5603760" y="1668240"/>
            <a:chExt cx="3296880" cy="2632680"/>
          </a:xfrm>
        </p:grpSpPr>
        <p:grpSp>
          <p:nvGrpSpPr>
            <p:cNvPr id="611" name="Group 3"/>
            <p:cNvGrpSpPr/>
            <p:nvPr/>
          </p:nvGrpSpPr>
          <p:grpSpPr>
            <a:xfrm>
              <a:off x="6863040" y="1668240"/>
              <a:ext cx="914040" cy="1026000"/>
              <a:chOff x="6863040" y="1668240"/>
              <a:chExt cx="914040" cy="1026000"/>
            </a:xfrm>
          </p:grpSpPr>
          <p:sp>
            <p:nvSpPr>
              <p:cNvPr id="612" name="CustomShape 4"/>
              <p:cNvSpPr/>
              <p:nvPr/>
            </p:nvSpPr>
            <p:spPr>
              <a:xfrm>
                <a:off x="6863040" y="178020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613" name="CustomShape 5"/>
              <p:cNvSpPr/>
              <p:nvPr/>
            </p:nvSpPr>
            <p:spPr>
              <a:xfrm>
                <a:off x="7112880" y="1668240"/>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a:solidFill>
                      <a:srgbClr val="000000"/>
                    </a:solidFill>
                    <a:latin typeface="Times New Roman"/>
                  </a:rPr>
                  <a:t>B</a:t>
                </a:r>
                <a:endParaRPr lang="en-US" sz="6000" b="0" strike="noStrike" spc="-1">
                  <a:latin typeface="Arial"/>
                </a:endParaRPr>
              </a:p>
            </p:txBody>
          </p:sp>
        </p:grpSp>
        <p:grpSp>
          <p:nvGrpSpPr>
            <p:cNvPr id="614" name="Group 6"/>
            <p:cNvGrpSpPr/>
            <p:nvPr/>
          </p:nvGrpSpPr>
          <p:grpSpPr>
            <a:xfrm>
              <a:off x="7986600" y="3296160"/>
              <a:ext cx="914040" cy="1004760"/>
              <a:chOff x="7986600" y="3296160"/>
              <a:chExt cx="914040" cy="1004760"/>
            </a:xfrm>
          </p:grpSpPr>
          <p:sp>
            <p:nvSpPr>
              <p:cNvPr id="615" name="CustomShape 7"/>
              <p:cNvSpPr/>
              <p:nvPr/>
            </p:nvSpPr>
            <p:spPr>
              <a:xfrm>
                <a:off x="7986600" y="338256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616" name="CustomShape 8"/>
              <p:cNvSpPr/>
              <p:nvPr/>
            </p:nvSpPr>
            <p:spPr>
              <a:xfrm>
                <a:off x="8172720" y="3296160"/>
                <a:ext cx="68868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a:solidFill>
                      <a:srgbClr val="000000"/>
                    </a:solidFill>
                    <a:latin typeface="Times New Roman"/>
                  </a:rPr>
                  <a:t>C</a:t>
                </a:r>
                <a:endParaRPr lang="en-US" sz="6000" b="0" strike="noStrike" spc="-1">
                  <a:latin typeface="Arial"/>
                </a:endParaRPr>
              </a:p>
            </p:txBody>
          </p:sp>
        </p:grpSp>
        <p:grpSp>
          <p:nvGrpSpPr>
            <p:cNvPr id="617" name="Group 9"/>
            <p:cNvGrpSpPr/>
            <p:nvPr/>
          </p:nvGrpSpPr>
          <p:grpSpPr>
            <a:xfrm>
              <a:off x="5603760" y="3273120"/>
              <a:ext cx="914040" cy="1025640"/>
              <a:chOff x="5603760" y="3273120"/>
              <a:chExt cx="914040" cy="1025640"/>
            </a:xfrm>
          </p:grpSpPr>
          <p:sp>
            <p:nvSpPr>
              <p:cNvPr id="618" name="CustomShape 10"/>
              <p:cNvSpPr/>
              <p:nvPr/>
            </p:nvSpPr>
            <p:spPr>
              <a:xfrm>
                <a:off x="5603760" y="338472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619" name="CustomShape 11"/>
              <p:cNvSpPr/>
              <p:nvPr/>
            </p:nvSpPr>
            <p:spPr>
              <a:xfrm>
                <a:off x="5853600" y="3273120"/>
                <a:ext cx="645840" cy="10047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6000" b="0" i="1" strike="noStrike" spc="-1">
                    <a:solidFill>
                      <a:srgbClr val="000000"/>
                    </a:solidFill>
                    <a:latin typeface="Times New Roman"/>
                  </a:rPr>
                  <a:t>A</a:t>
                </a:r>
                <a:endParaRPr lang="en-US" sz="6000" b="0" strike="noStrike" spc="-1">
                  <a:latin typeface="Arial"/>
                </a:endParaRPr>
              </a:p>
            </p:txBody>
          </p:sp>
        </p:grpSp>
        <p:sp>
          <p:nvSpPr>
            <p:cNvPr id="620" name="Line 12"/>
            <p:cNvSpPr/>
            <p:nvPr/>
          </p:nvSpPr>
          <p:spPr>
            <a:xfrm>
              <a:off x="6518160" y="3839400"/>
              <a:ext cx="146808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621" name="Line 13"/>
            <p:cNvSpPr/>
            <p:nvPr/>
          </p:nvSpPr>
          <p:spPr>
            <a:xfrm flipH="1" flipV="1">
              <a:off x="7751880" y="2409840"/>
              <a:ext cx="69300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622" name="Line 14"/>
            <p:cNvSpPr/>
            <p:nvPr/>
          </p:nvSpPr>
          <p:spPr>
            <a:xfrm flipV="1">
              <a:off x="6209640" y="2436840"/>
              <a:ext cx="69300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grpSp>
      <p:sp>
        <p:nvSpPr>
          <p:cNvPr id="623" name="CustomShape 15"/>
          <p:cNvSpPr/>
          <p:nvPr/>
        </p:nvSpPr>
        <p:spPr>
          <a:xfrm>
            <a:off x="359280" y="82440"/>
            <a:ext cx="8259840" cy="112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Example: </a:t>
            </a:r>
            <a:endParaRPr lang="en-US" sz="2400" b="0" strike="noStrike" spc="-1">
              <a:latin typeface="Arial"/>
            </a:endParaRPr>
          </a:p>
          <a:p>
            <a:pPr marL="457200">
              <a:lnSpc>
                <a:spcPct val="100000"/>
              </a:lnSpc>
            </a:pPr>
            <a:r>
              <a:rPr lang="en-US" sz="2200" b="0" strike="noStrike" spc="-1">
                <a:solidFill>
                  <a:srgbClr val="000000"/>
                </a:solidFill>
                <a:latin typeface="Times New Roman"/>
              </a:rPr>
              <a:t>a. Compute the expected number of features for the triangle model within the standard parameterization.</a:t>
            </a:r>
            <a:endParaRPr lang="en-US" sz="2200" b="0" strike="noStrike" spc="-1">
              <a:latin typeface="Arial"/>
            </a:endParaRPr>
          </a:p>
        </p:txBody>
      </p:sp>
      <p:pic>
        <p:nvPicPr>
          <p:cNvPr id="624" name="Picture 18"/>
          <p:cNvPicPr/>
          <p:nvPr/>
        </p:nvPicPr>
        <p:blipFill>
          <a:blip r:embed="rId2"/>
          <a:stretch/>
        </p:blipFill>
        <p:spPr>
          <a:xfrm>
            <a:off x="6007680" y="1348560"/>
            <a:ext cx="2611800" cy="201600"/>
          </a:xfrm>
          <a:prstGeom prst="rect">
            <a:avLst/>
          </a:prstGeom>
          <a:ln>
            <a:noFill/>
          </a:ln>
        </p:spPr>
      </p:pic>
      <p:pic>
        <p:nvPicPr>
          <p:cNvPr id="625" name="Picture 19"/>
          <p:cNvPicPr/>
          <p:nvPr/>
        </p:nvPicPr>
        <p:blipFill>
          <a:blip r:embed="rId3"/>
          <a:stretch/>
        </p:blipFill>
        <p:spPr>
          <a:xfrm>
            <a:off x="7814880" y="1962360"/>
            <a:ext cx="652320" cy="343800"/>
          </a:xfrm>
          <a:prstGeom prst="rect">
            <a:avLst/>
          </a:prstGeom>
          <a:ln>
            <a:noFill/>
          </a:ln>
        </p:spPr>
      </p:pic>
      <p:pic>
        <p:nvPicPr>
          <p:cNvPr id="626" name="Picture 20"/>
          <p:cNvPicPr/>
          <p:nvPr/>
        </p:nvPicPr>
        <p:blipFill>
          <a:blip r:embed="rId4"/>
          <a:stretch/>
        </p:blipFill>
        <p:spPr>
          <a:xfrm>
            <a:off x="5447880" y="2392920"/>
            <a:ext cx="1119240" cy="301320"/>
          </a:xfrm>
          <a:prstGeom prst="rect">
            <a:avLst/>
          </a:prstGeom>
          <a:ln>
            <a:noFill/>
          </a:ln>
        </p:spPr>
      </p:pic>
      <p:pic>
        <p:nvPicPr>
          <p:cNvPr id="627" name="Picture 21"/>
          <p:cNvPicPr/>
          <p:nvPr/>
        </p:nvPicPr>
        <p:blipFill>
          <a:blip r:embed="rId5"/>
          <a:stretch/>
        </p:blipFill>
        <p:spPr>
          <a:xfrm>
            <a:off x="6896488" y="2938362"/>
            <a:ext cx="1138680" cy="304560"/>
          </a:xfrm>
          <a:prstGeom prst="rect">
            <a:avLst/>
          </a:prstGeom>
          <a:ln>
            <a:noFill/>
          </a:ln>
        </p:spPr>
      </p:pic>
      <p:pic>
        <p:nvPicPr>
          <p:cNvPr id="628" name="Picture 22"/>
          <p:cNvPicPr/>
          <p:nvPr/>
        </p:nvPicPr>
        <p:blipFill>
          <a:blip r:embed="rId6"/>
          <a:stretch/>
        </p:blipFill>
        <p:spPr>
          <a:xfrm>
            <a:off x="6767640" y="4088520"/>
            <a:ext cx="1045080" cy="282960"/>
          </a:xfrm>
          <a:prstGeom prst="rect">
            <a:avLst/>
          </a:prstGeom>
          <a:ln>
            <a:noFill/>
          </a:ln>
        </p:spPr>
      </p:pic>
      <p:pic>
        <p:nvPicPr>
          <p:cNvPr id="629" name="Picture 23"/>
          <p:cNvPicPr/>
          <p:nvPr/>
        </p:nvPicPr>
        <p:blipFill>
          <a:blip r:embed="rId7"/>
          <a:stretch/>
        </p:blipFill>
        <p:spPr>
          <a:xfrm>
            <a:off x="5499360" y="2985120"/>
            <a:ext cx="632520" cy="339480"/>
          </a:xfrm>
          <a:prstGeom prst="rect">
            <a:avLst/>
          </a:prstGeom>
          <a:ln>
            <a:noFill/>
          </a:ln>
        </p:spPr>
      </p:pic>
      <p:pic>
        <p:nvPicPr>
          <p:cNvPr id="630" name="Picture 24"/>
          <p:cNvPicPr/>
          <p:nvPr/>
        </p:nvPicPr>
        <p:blipFill>
          <a:blip r:embed="rId8"/>
          <a:stretch/>
        </p:blipFill>
        <p:spPr>
          <a:xfrm>
            <a:off x="8474400" y="3091320"/>
            <a:ext cx="611280" cy="3240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4"/>
                                        </p:tgtEl>
                                        <p:attrNameLst>
                                          <p:attrName>style.visibility</p:attrName>
                                        </p:attrNameLst>
                                      </p:cBhvr>
                                      <p:to>
                                        <p:strVal val="visible"/>
                                      </p:to>
                                    </p:set>
                                    <p:anim calcmode="lin" valueType="num">
                                      <p:cBhvr additive="repl">
                                        <p:cTn id="7" dur="500" fill="hold"/>
                                        <p:tgtEl>
                                          <p:spTgt spid="624"/>
                                        </p:tgtEl>
                                        <p:attrNameLst>
                                          <p:attrName>ppt_x</p:attrName>
                                        </p:attrNameLst>
                                      </p:cBhvr>
                                      <p:tavLst>
                                        <p:tav tm="0">
                                          <p:val>
                                            <p:strVal val="#ppt_x"/>
                                          </p:val>
                                        </p:tav>
                                        <p:tav tm="100000">
                                          <p:val>
                                            <p:strVal val="#ppt_x"/>
                                          </p:val>
                                        </p:tav>
                                      </p:tavLst>
                                    </p:anim>
                                    <p:anim calcmode="lin" valueType="num">
                                      <p:cBhvr additive="repl">
                                        <p:cTn id="8" dur="500" fill="hold"/>
                                        <p:tgtEl>
                                          <p:spTgt spid="6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25"/>
                                        </p:tgtEl>
                                        <p:attrNameLst>
                                          <p:attrName>style.visibility</p:attrName>
                                        </p:attrNameLst>
                                      </p:cBhvr>
                                      <p:to>
                                        <p:strVal val="visible"/>
                                      </p:to>
                                    </p:set>
                                    <p:anim calcmode="lin" valueType="num">
                                      <p:cBhvr additive="repl">
                                        <p:cTn id="11" dur="500" fill="hold"/>
                                        <p:tgtEl>
                                          <p:spTgt spid="625"/>
                                        </p:tgtEl>
                                        <p:attrNameLst>
                                          <p:attrName>ppt_x</p:attrName>
                                        </p:attrNameLst>
                                      </p:cBhvr>
                                      <p:tavLst>
                                        <p:tav tm="0">
                                          <p:val>
                                            <p:strVal val="#ppt_x"/>
                                          </p:val>
                                        </p:tav>
                                        <p:tav tm="100000">
                                          <p:val>
                                            <p:strVal val="#ppt_x"/>
                                          </p:val>
                                        </p:tav>
                                      </p:tavLst>
                                    </p:anim>
                                    <p:anim calcmode="lin" valueType="num">
                                      <p:cBhvr additive="repl">
                                        <p:cTn id="12" dur="500" fill="hold"/>
                                        <p:tgtEl>
                                          <p:spTgt spid="6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26"/>
                                        </p:tgtEl>
                                        <p:attrNameLst>
                                          <p:attrName>style.visibility</p:attrName>
                                        </p:attrNameLst>
                                      </p:cBhvr>
                                      <p:to>
                                        <p:strVal val="visible"/>
                                      </p:to>
                                    </p:set>
                                    <p:anim calcmode="lin" valueType="num">
                                      <p:cBhvr additive="repl">
                                        <p:cTn id="15" dur="500" fill="hold"/>
                                        <p:tgtEl>
                                          <p:spTgt spid="626"/>
                                        </p:tgtEl>
                                        <p:attrNameLst>
                                          <p:attrName>ppt_x</p:attrName>
                                        </p:attrNameLst>
                                      </p:cBhvr>
                                      <p:tavLst>
                                        <p:tav tm="0">
                                          <p:val>
                                            <p:strVal val="#ppt_x"/>
                                          </p:val>
                                        </p:tav>
                                        <p:tav tm="100000">
                                          <p:val>
                                            <p:strVal val="#ppt_x"/>
                                          </p:val>
                                        </p:tav>
                                      </p:tavLst>
                                    </p:anim>
                                    <p:anim calcmode="lin" valueType="num">
                                      <p:cBhvr additive="repl">
                                        <p:cTn id="16" dur="500" fill="hold"/>
                                        <p:tgtEl>
                                          <p:spTgt spid="6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27"/>
                                        </p:tgtEl>
                                        <p:attrNameLst>
                                          <p:attrName>style.visibility</p:attrName>
                                        </p:attrNameLst>
                                      </p:cBhvr>
                                      <p:to>
                                        <p:strVal val="visible"/>
                                      </p:to>
                                    </p:set>
                                    <p:anim calcmode="lin" valueType="num">
                                      <p:cBhvr additive="repl">
                                        <p:cTn id="19" dur="500" fill="hold"/>
                                        <p:tgtEl>
                                          <p:spTgt spid="627"/>
                                        </p:tgtEl>
                                        <p:attrNameLst>
                                          <p:attrName>ppt_x</p:attrName>
                                        </p:attrNameLst>
                                      </p:cBhvr>
                                      <p:tavLst>
                                        <p:tav tm="0">
                                          <p:val>
                                            <p:strVal val="#ppt_x"/>
                                          </p:val>
                                        </p:tav>
                                        <p:tav tm="100000">
                                          <p:val>
                                            <p:strVal val="#ppt_x"/>
                                          </p:val>
                                        </p:tav>
                                      </p:tavLst>
                                    </p:anim>
                                    <p:anim calcmode="lin" valueType="num">
                                      <p:cBhvr additive="repl">
                                        <p:cTn id="20" dur="500" fill="hold"/>
                                        <p:tgtEl>
                                          <p:spTgt spid="6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28"/>
                                        </p:tgtEl>
                                        <p:attrNameLst>
                                          <p:attrName>style.visibility</p:attrName>
                                        </p:attrNameLst>
                                      </p:cBhvr>
                                      <p:to>
                                        <p:strVal val="visible"/>
                                      </p:to>
                                    </p:set>
                                    <p:anim calcmode="lin" valueType="num">
                                      <p:cBhvr additive="repl">
                                        <p:cTn id="23" dur="500" fill="hold"/>
                                        <p:tgtEl>
                                          <p:spTgt spid="628"/>
                                        </p:tgtEl>
                                        <p:attrNameLst>
                                          <p:attrName>ppt_x</p:attrName>
                                        </p:attrNameLst>
                                      </p:cBhvr>
                                      <p:tavLst>
                                        <p:tav tm="0">
                                          <p:val>
                                            <p:strVal val="#ppt_x"/>
                                          </p:val>
                                        </p:tav>
                                        <p:tav tm="100000">
                                          <p:val>
                                            <p:strVal val="#ppt_x"/>
                                          </p:val>
                                        </p:tav>
                                      </p:tavLst>
                                    </p:anim>
                                    <p:anim calcmode="lin" valueType="num">
                                      <p:cBhvr additive="repl">
                                        <p:cTn id="24" dur="500" fill="hold"/>
                                        <p:tgtEl>
                                          <p:spTgt spid="6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29"/>
                                        </p:tgtEl>
                                        <p:attrNameLst>
                                          <p:attrName>style.visibility</p:attrName>
                                        </p:attrNameLst>
                                      </p:cBhvr>
                                      <p:to>
                                        <p:strVal val="visible"/>
                                      </p:to>
                                    </p:set>
                                    <p:anim calcmode="lin" valueType="num">
                                      <p:cBhvr additive="repl">
                                        <p:cTn id="27" dur="500" fill="hold"/>
                                        <p:tgtEl>
                                          <p:spTgt spid="629"/>
                                        </p:tgtEl>
                                        <p:attrNameLst>
                                          <p:attrName>ppt_x</p:attrName>
                                        </p:attrNameLst>
                                      </p:cBhvr>
                                      <p:tavLst>
                                        <p:tav tm="0">
                                          <p:val>
                                            <p:strVal val="#ppt_x"/>
                                          </p:val>
                                        </p:tav>
                                        <p:tav tm="100000">
                                          <p:val>
                                            <p:strVal val="#ppt_x"/>
                                          </p:val>
                                        </p:tav>
                                      </p:tavLst>
                                    </p:anim>
                                    <p:anim calcmode="lin" valueType="num">
                                      <p:cBhvr additive="repl">
                                        <p:cTn id="28" dur="500" fill="hold"/>
                                        <p:tgtEl>
                                          <p:spTgt spid="6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30"/>
                                        </p:tgtEl>
                                        <p:attrNameLst>
                                          <p:attrName>style.visibility</p:attrName>
                                        </p:attrNameLst>
                                      </p:cBhvr>
                                      <p:to>
                                        <p:strVal val="visible"/>
                                      </p:to>
                                    </p:set>
                                    <p:anim calcmode="lin" valueType="num">
                                      <p:cBhvr additive="repl">
                                        <p:cTn id="31" dur="500" fill="hold"/>
                                        <p:tgtEl>
                                          <p:spTgt spid="630"/>
                                        </p:tgtEl>
                                        <p:attrNameLst>
                                          <p:attrName>ppt_x</p:attrName>
                                        </p:attrNameLst>
                                      </p:cBhvr>
                                      <p:tavLst>
                                        <p:tav tm="0">
                                          <p:val>
                                            <p:strVal val="#ppt_x"/>
                                          </p:val>
                                        </p:tav>
                                        <p:tav tm="100000">
                                          <p:val>
                                            <p:strVal val="#ppt_x"/>
                                          </p:val>
                                        </p:tav>
                                      </p:tavLst>
                                    </p:anim>
                                    <p:anim calcmode="lin" valueType="num">
                                      <p:cBhvr additive="repl">
                                        <p:cTn id="32" dur="500" fill="hold"/>
                                        <p:tgtEl>
                                          <p:spTgt spid="6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CustomShape 1"/>
          <p:cNvSpPr/>
          <p:nvPr/>
        </p:nvSpPr>
        <p:spPr>
          <a:xfrm>
            <a:off x="666720" y="641520"/>
            <a:ext cx="7826543" cy="4522861"/>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600" b="0" strike="noStrike" spc="-1" dirty="0">
                <a:solidFill>
                  <a:srgbClr val="FFFF00"/>
                </a:solidFill>
                <a:latin typeface="Courier New"/>
              </a:rPr>
              <a:t># Define states and feature function:</a:t>
            </a:r>
            <a:endParaRPr lang="en-US" sz="1600" b="0" strike="noStrike" spc="-1" dirty="0">
              <a:latin typeface="Arial"/>
            </a:endParaRPr>
          </a:p>
          <a:p>
            <a:pPr>
              <a:lnSpc>
                <a:spcPct val="100000"/>
              </a:lnSpc>
            </a:pPr>
            <a:r>
              <a:rPr lang="en-US" sz="1600" b="0" strike="noStrike" spc="-1" dirty="0">
                <a:solidFill>
                  <a:srgbClr val="FFFFFF"/>
                </a:solidFill>
                <a:latin typeface="Courier New"/>
              </a:rPr>
              <a:t>s1 &lt;- 1</a:t>
            </a:r>
            <a:endParaRPr lang="en-US" sz="1600" b="0" strike="noStrike" spc="-1" dirty="0">
              <a:latin typeface="Arial"/>
            </a:endParaRPr>
          </a:p>
          <a:p>
            <a:pPr>
              <a:lnSpc>
                <a:spcPct val="100000"/>
              </a:lnSpc>
            </a:pPr>
            <a:r>
              <a:rPr lang="en-US" sz="1600" b="0" strike="noStrike" spc="-1" dirty="0">
                <a:solidFill>
                  <a:srgbClr val="FFFFFF"/>
                </a:solidFill>
                <a:latin typeface="Courier New"/>
              </a:rPr>
              <a:t>s2 &lt;- 2</a:t>
            </a:r>
            <a:endParaRPr lang="en-US" sz="1600" b="0" strike="noStrike" spc="-1" dirty="0">
              <a:latin typeface="Arial"/>
            </a:endParaRPr>
          </a:p>
          <a:p>
            <a:pPr>
              <a:lnSpc>
                <a:spcPct val="100000"/>
              </a:lnSpc>
            </a:pPr>
            <a:r>
              <a:rPr lang="en-US" sz="1600" b="0" strike="noStrike" spc="-1" dirty="0">
                <a:solidFill>
                  <a:srgbClr val="FFFFFF"/>
                </a:solidFill>
                <a:latin typeface="Courier New"/>
              </a:rPr>
              <a:t>f  &lt;- function(y){ </a:t>
            </a:r>
            <a:r>
              <a:rPr lang="en-US" sz="1600" b="0" strike="noStrike" spc="-1" dirty="0" err="1">
                <a:solidFill>
                  <a:srgbClr val="FFFFFF"/>
                </a:solidFill>
                <a:latin typeface="Courier New"/>
              </a:rPr>
              <a:t>as.numeric</a:t>
            </a:r>
            <a:r>
              <a:rPr lang="en-US" sz="1600" b="0" strike="noStrike" spc="-1" dirty="0">
                <a:solidFill>
                  <a:srgbClr val="FFFFFF"/>
                </a:solidFill>
                <a:latin typeface="Courier New"/>
              </a:rPr>
              <a:t>(c((y==s1),(y==s2))) }</a:t>
            </a:r>
            <a:endParaRPr lang="en-US" sz="1600" b="0" strike="noStrike" spc="-1" dirty="0">
              <a:latin typeface="Arial"/>
            </a:endParaRPr>
          </a:p>
          <a:p>
            <a:pPr>
              <a:lnSpc>
                <a:spcPct val="100000"/>
              </a:lnSpc>
            </a:pPr>
            <a:endParaRPr lang="en-US" sz="1600" b="0" strike="noStrike" spc="-1" dirty="0">
              <a:latin typeface="Arial"/>
            </a:endParaRPr>
          </a:p>
          <a:p>
            <a:pPr>
              <a:lnSpc>
                <a:spcPct val="100000"/>
              </a:lnSpc>
            </a:pPr>
            <a:r>
              <a:rPr lang="en-US" sz="1600" b="0" strike="noStrike" spc="-1" dirty="0">
                <a:solidFill>
                  <a:srgbClr val="FFFF00"/>
                </a:solidFill>
                <a:latin typeface="Courier New"/>
              </a:rPr>
              <a:t># Enumerate all the state configurations</a:t>
            </a:r>
            <a:endParaRPr lang="en-US" sz="1600" b="0" strike="noStrike" spc="-1" dirty="0">
              <a:latin typeface="Arial"/>
            </a:endParaRPr>
          </a:p>
          <a:p>
            <a:pPr>
              <a:lnSpc>
                <a:spcPct val="100000"/>
              </a:lnSpc>
            </a:pPr>
            <a:r>
              <a:rPr lang="en-US" sz="1600" b="0" strike="noStrike" spc="-1" dirty="0" err="1">
                <a:solidFill>
                  <a:srgbClr val="FFFFFF"/>
                </a:solidFill>
                <a:latin typeface="Courier New"/>
              </a:rPr>
              <a:t>config.mat</a:t>
            </a:r>
            <a:r>
              <a:rPr lang="en-US" sz="1600" b="0" strike="noStrike" spc="-1" dirty="0">
                <a:solidFill>
                  <a:srgbClr val="FFFFFF"/>
                </a:solidFill>
                <a:latin typeface="Courier New"/>
              </a:rPr>
              <a:t> &lt;- </a:t>
            </a:r>
            <a:r>
              <a:rPr lang="en-US" sz="1600" b="0" strike="noStrike" spc="-1" dirty="0" err="1">
                <a:solidFill>
                  <a:srgbClr val="FFFFFF"/>
                </a:solidFill>
                <a:latin typeface="Courier New"/>
              </a:rPr>
              <a:t>expand.grid</a:t>
            </a:r>
            <a:r>
              <a:rPr lang="en-US" sz="1600" b="0" strike="noStrike" spc="-1" dirty="0">
                <a:solidFill>
                  <a:srgbClr val="FFFFFF"/>
                </a:solidFill>
                <a:latin typeface="Courier New"/>
              </a:rPr>
              <a:t>(c(s1,s2),c(s1,s2),c(s1,s2))</a:t>
            </a:r>
            <a:endParaRPr lang="en-US" sz="1600" b="0" strike="noStrike" spc="-1" dirty="0">
              <a:latin typeface="Arial"/>
            </a:endParaRPr>
          </a:p>
          <a:p>
            <a:pPr>
              <a:lnSpc>
                <a:spcPct val="100000"/>
              </a:lnSpc>
            </a:pPr>
            <a:r>
              <a:rPr lang="en-US" sz="1600" b="0" strike="noStrike" spc="-1" dirty="0" err="1">
                <a:solidFill>
                  <a:srgbClr val="FFFFFF"/>
                </a:solidFill>
                <a:latin typeface="Courier New"/>
              </a:rPr>
              <a:t>colnames</a:t>
            </a:r>
            <a:r>
              <a:rPr lang="en-US" sz="1600" b="0" strike="noStrike" spc="-1" dirty="0">
                <a:solidFill>
                  <a:srgbClr val="FFFFFF"/>
                </a:solidFill>
                <a:latin typeface="Courier New"/>
              </a:rPr>
              <a:t>(</a:t>
            </a:r>
            <a:r>
              <a:rPr lang="en-US" sz="1600" b="0" strike="noStrike" spc="-1" dirty="0" err="1">
                <a:solidFill>
                  <a:srgbClr val="FFFFFF"/>
                </a:solidFill>
                <a:latin typeface="Courier New"/>
              </a:rPr>
              <a:t>config.mat</a:t>
            </a:r>
            <a:r>
              <a:rPr lang="en-US" sz="1600" b="0" strike="noStrike" spc="-1" dirty="0">
                <a:solidFill>
                  <a:srgbClr val="FFFFFF"/>
                </a:solidFill>
                <a:latin typeface="Courier New"/>
              </a:rPr>
              <a:t>) &lt;- c(</a:t>
            </a:r>
            <a:r>
              <a:rPr lang="en-US" sz="1600" b="0" strike="noStrike" spc="-1" dirty="0">
                <a:solidFill>
                  <a:srgbClr val="00B050"/>
                </a:solidFill>
                <a:latin typeface="Courier New"/>
              </a:rPr>
              <a:t>"A"</a:t>
            </a:r>
            <a:r>
              <a:rPr lang="en-US" sz="1600" b="0" strike="noStrike" spc="-1" dirty="0">
                <a:solidFill>
                  <a:srgbClr val="FFFFFF"/>
                </a:solidFill>
                <a:latin typeface="Courier New"/>
              </a:rPr>
              <a:t>,</a:t>
            </a:r>
            <a:r>
              <a:rPr lang="en-US" sz="1600" b="0" strike="noStrike" spc="-1" dirty="0">
                <a:solidFill>
                  <a:srgbClr val="00B050"/>
                </a:solidFill>
                <a:latin typeface="Courier New"/>
              </a:rPr>
              <a:t>"B"</a:t>
            </a:r>
            <a:r>
              <a:rPr lang="en-US" sz="1600" b="0" strike="noStrike" spc="-1" dirty="0">
                <a:solidFill>
                  <a:srgbClr val="FFFFFF"/>
                </a:solidFill>
                <a:latin typeface="Courier New"/>
              </a:rPr>
              <a:t>,</a:t>
            </a:r>
            <a:r>
              <a:rPr lang="en-US" sz="1600" b="0" strike="noStrike" spc="-1" dirty="0">
                <a:solidFill>
                  <a:srgbClr val="00B050"/>
                </a:solidFill>
                <a:latin typeface="Courier New"/>
              </a:rPr>
              <a:t>"C"</a:t>
            </a:r>
            <a:r>
              <a:rPr lang="en-US" sz="1600" b="0" strike="noStrike" spc="-1" dirty="0">
                <a:solidFill>
                  <a:srgbClr val="FFFFFF"/>
                </a:solidFill>
                <a:latin typeface="Courier New"/>
              </a:rPr>
              <a:t>)</a:t>
            </a:r>
            <a:endParaRPr lang="en-US" sz="1600" b="0" strike="noStrike" spc="-1" dirty="0">
              <a:latin typeface="Arial"/>
            </a:endParaRPr>
          </a:p>
          <a:p>
            <a:pPr>
              <a:lnSpc>
                <a:spcPct val="100000"/>
              </a:lnSpc>
            </a:pPr>
            <a:r>
              <a:rPr lang="en-US" sz="1600" b="0" strike="noStrike" spc="-1" dirty="0" err="1">
                <a:solidFill>
                  <a:srgbClr val="FFFFFF"/>
                </a:solidFill>
                <a:latin typeface="Courier New"/>
              </a:rPr>
              <a:t>config.mat</a:t>
            </a:r>
            <a:endParaRPr lang="en-US" sz="1600" b="0" strike="noStrike" spc="-1" dirty="0">
              <a:latin typeface="Arial"/>
            </a:endParaRPr>
          </a:p>
          <a:p>
            <a:pPr>
              <a:lnSpc>
                <a:spcPct val="100000"/>
              </a:lnSpc>
            </a:pPr>
            <a:endParaRPr lang="en-US" sz="1600" b="0" strike="noStrike" spc="-1" dirty="0">
              <a:latin typeface="Arial"/>
            </a:endParaRPr>
          </a:p>
          <a:p>
            <a:pPr>
              <a:lnSpc>
                <a:spcPct val="100000"/>
              </a:lnSpc>
            </a:pPr>
            <a:r>
              <a:rPr lang="en-US" sz="1600" b="0" strike="noStrike" spc="-1" dirty="0">
                <a:solidFill>
                  <a:srgbClr val="FFFF00"/>
                </a:solidFill>
                <a:latin typeface="Courier New"/>
              </a:rPr>
              <a:t># Compute sufficient statistics for all configurations:</a:t>
            </a:r>
            <a:endParaRPr lang="en-US" sz="1600" b="0" strike="noStrike" spc="-1" dirty="0">
              <a:latin typeface="Arial"/>
            </a:endParaRPr>
          </a:p>
          <a:p>
            <a:pPr>
              <a:lnSpc>
                <a:spcPct val="100000"/>
              </a:lnSpc>
            </a:pPr>
            <a:r>
              <a:rPr lang="en-US" sz="1600" b="0" strike="noStrike" spc="-1" dirty="0">
                <a:solidFill>
                  <a:srgbClr val="FFFFFF"/>
                </a:solidFill>
                <a:latin typeface="Courier New"/>
              </a:rPr>
              <a:t>s &lt;- </a:t>
            </a:r>
            <a:r>
              <a:rPr lang="en-US" sz="1600" b="0" strike="noStrike" spc="-1" dirty="0" err="1">
                <a:solidFill>
                  <a:srgbClr val="FFFFFF"/>
                </a:solidFill>
                <a:latin typeface="Courier New"/>
              </a:rPr>
              <a:t>mrf.stat</a:t>
            </a:r>
            <a:r>
              <a:rPr lang="en-US" sz="1600" b="0" strike="noStrike" spc="-1" dirty="0">
                <a:solidFill>
                  <a:srgbClr val="FFFFFF"/>
                </a:solidFill>
                <a:latin typeface="Courier New"/>
              </a:rPr>
              <a:t>(</a:t>
            </a:r>
            <a:r>
              <a:rPr lang="en-US" sz="1600" b="0" strike="noStrike" spc="-1" dirty="0" err="1">
                <a:solidFill>
                  <a:srgbClr val="FFFFFF"/>
                </a:solidFill>
                <a:latin typeface="Courier New"/>
              </a:rPr>
              <a:t>triangle.mrf</a:t>
            </a:r>
            <a:r>
              <a:rPr lang="en-US" sz="1600" b="0" strike="noStrike" spc="-1" dirty="0">
                <a:solidFill>
                  <a:srgbClr val="FFFFFF"/>
                </a:solidFill>
                <a:latin typeface="Courier New"/>
              </a:rPr>
              <a:t>, instances = </a:t>
            </a:r>
            <a:r>
              <a:rPr lang="en-US" sz="1600" b="0" strike="noStrike" spc="-1" dirty="0" err="1">
                <a:solidFill>
                  <a:srgbClr val="FFFFFF"/>
                </a:solidFill>
                <a:latin typeface="Courier New"/>
              </a:rPr>
              <a:t>as.matrix</a:t>
            </a:r>
            <a:r>
              <a:rPr lang="en-US" sz="1600" b="0" strike="noStrike" spc="-1" dirty="0">
                <a:solidFill>
                  <a:srgbClr val="FFFFFF"/>
                </a:solidFill>
                <a:latin typeface="Courier New"/>
              </a:rPr>
              <a:t>(</a:t>
            </a:r>
            <a:r>
              <a:rPr lang="en-US" sz="1600" b="0" strike="noStrike" spc="-1" dirty="0" err="1">
                <a:solidFill>
                  <a:srgbClr val="FFFFFF"/>
                </a:solidFill>
                <a:latin typeface="Courier New"/>
              </a:rPr>
              <a:t>config.mat</a:t>
            </a:r>
            <a:r>
              <a:rPr lang="en-US" sz="1600" b="0" strike="noStrike" spc="-1" dirty="0">
                <a:solidFill>
                  <a:srgbClr val="FFFFFF"/>
                </a:solidFill>
                <a:latin typeface="Courier New"/>
              </a:rPr>
              <a:t>))</a:t>
            </a:r>
            <a:endParaRPr lang="en-US" sz="1600" b="0" strike="noStrike" spc="-1" dirty="0">
              <a:latin typeface="Arial"/>
            </a:endParaRPr>
          </a:p>
          <a:p>
            <a:pPr>
              <a:lnSpc>
                <a:spcPct val="100000"/>
              </a:lnSpc>
            </a:pPr>
            <a:r>
              <a:rPr lang="en-US" sz="1600" b="0" strike="noStrike" spc="-1" dirty="0">
                <a:solidFill>
                  <a:srgbClr val="FFFFFF"/>
                </a:solidFill>
                <a:latin typeface="Courier New"/>
              </a:rPr>
              <a:t>s</a:t>
            </a:r>
            <a:endParaRPr lang="en-US" sz="1600" b="0" strike="noStrike" spc="-1" dirty="0">
              <a:latin typeface="Arial"/>
            </a:endParaRPr>
          </a:p>
          <a:p>
            <a:pPr>
              <a:lnSpc>
                <a:spcPct val="100000"/>
              </a:lnSpc>
            </a:pPr>
            <a:endParaRPr lang="en-US" sz="1600" b="0" strike="noStrike" spc="-1" dirty="0">
              <a:latin typeface="Arial"/>
            </a:endParaRPr>
          </a:p>
          <a:p>
            <a:pPr>
              <a:lnSpc>
                <a:spcPct val="100000"/>
              </a:lnSpc>
            </a:pPr>
            <a:r>
              <a:rPr lang="en-US" sz="1600" b="0" strike="noStrike" spc="-1" dirty="0">
                <a:solidFill>
                  <a:srgbClr val="FFFF00"/>
                </a:solidFill>
                <a:latin typeface="Courier New"/>
              </a:rPr>
              <a:t># Compute </a:t>
            </a:r>
            <a:r>
              <a:rPr lang="en-US" sz="1600" b="0" strike="noStrike" spc="-1" dirty="0" err="1">
                <a:solidFill>
                  <a:srgbClr val="FFFF00"/>
                </a:solidFill>
                <a:latin typeface="Courier New"/>
              </a:rPr>
              <a:t>expexted</a:t>
            </a:r>
            <a:r>
              <a:rPr lang="en-US" sz="1600" b="0" strike="noStrike" spc="-1" dirty="0">
                <a:solidFill>
                  <a:srgbClr val="FFFF00"/>
                </a:solidFill>
                <a:latin typeface="Courier New"/>
              </a:rPr>
              <a:t> number of features:</a:t>
            </a:r>
            <a:endParaRPr lang="en-US" sz="1600" b="0" strike="noStrike" spc="-1" dirty="0">
              <a:latin typeface="Arial"/>
            </a:endParaRPr>
          </a:p>
          <a:p>
            <a:pPr>
              <a:lnSpc>
                <a:spcPct val="100000"/>
              </a:lnSpc>
            </a:pPr>
            <a:r>
              <a:rPr lang="en-US" sz="1600" b="0" strike="noStrike" spc="-1" dirty="0" err="1">
                <a:solidFill>
                  <a:srgbClr val="FFFFFF"/>
                </a:solidFill>
                <a:latin typeface="Courier New"/>
              </a:rPr>
              <a:t>num.nodes</a:t>
            </a:r>
            <a:r>
              <a:rPr lang="en-US" sz="1600" b="0" strike="noStrike" spc="-1" dirty="0">
                <a:solidFill>
                  <a:srgbClr val="FFFFFF"/>
                </a:solidFill>
                <a:latin typeface="Courier New"/>
              </a:rPr>
              <a:t> &lt;- length(</a:t>
            </a:r>
            <a:r>
              <a:rPr lang="en-US" sz="1600" b="0" strike="noStrike" spc="-1" dirty="0" err="1">
                <a:solidFill>
                  <a:srgbClr val="FFFFFF"/>
                </a:solidFill>
                <a:latin typeface="Courier New"/>
              </a:rPr>
              <a:t>gp@nodes</a:t>
            </a:r>
            <a:r>
              <a:rPr lang="en-US" sz="1600" b="0" strike="noStrike" spc="-1" dirty="0">
                <a:solidFill>
                  <a:srgbClr val="FFFFFF"/>
                </a:solidFill>
                <a:latin typeface="Courier New"/>
              </a:rPr>
              <a:t>)</a:t>
            </a:r>
            <a:endParaRPr lang="en-US" sz="1600" b="0" strike="noStrike" spc="-1" dirty="0">
              <a:latin typeface="Arial"/>
            </a:endParaRPr>
          </a:p>
          <a:p>
            <a:pPr>
              <a:lnSpc>
                <a:spcPct val="100000"/>
              </a:lnSpc>
            </a:pPr>
            <a:r>
              <a:rPr lang="en-US" sz="1600" b="0" strike="noStrike" spc="-1" dirty="0" err="1">
                <a:solidFill>
                  <a:srgbClr val="FFFFFF"/>
                </a:solidFill>
                <a:latin typeface="Courier New"/>
              </a:rPr>
              <a:t>E.phi</a:t>
            </a:r>
            <a:r>
              <a:rPr lang="en-US" sz="1600" b="0" strike="noStrike" spc="-1" dirty="0">
                <a:solidFill>
                  <a:srgbClr val="FFFFFF"/>
                </a:solidFill>
                <a:latin typeface="Courier New"/>
              </a:rPr>
              <a:t>     &lt;- s/2^num.nodes</a:t>
            </a:r>
            <a:endParaRPr lang="en-US" sz="1600" b="0" strike="noStrike" spc="-1" dirty="0">
              <a:latin typeface="Arial"/>
            </a:endParaRPr>
          </a:p>
          <a:p>
            <a:pPr>
              <a:lnSpc>
                <a:spcPct val="100000"/>
              </a:lnSpc>
            </a:pPr>
            <a:r>
              <a:rPr lang="en-US" sz="1600" b="0" strike="noStrike" spc="-1" dirty="0" err="1">
                <a:solidFill>
                  <a:srgbClr val="FFFFFF"/>
                </a:solidFill>
                <a:latin typeface="Courier New"/>
              </a:rPr>
              <a:t>E.phi</a:t>
            </a:r>
            <a:endParaRPr lang="en-US" sz="1600" b="0" strike="noStrike" spc="-1" dirty="0">
              <a:latin typeface="Arial"/>
            </a:endParaRPr>
          </a:p>
        </p:txBody>
      </p:sp>
      <p:pic>
        <p:nvPicPr>
          <p:cNvPr id="632" name="Picture 4"/>
          <p:cNvPicPr/>
          <p:nvPr/>
        </p:nvPicPr>
        <p:blipFill>
          <a:blip r:embed="rId2"/>
          <a:stretch/>
        </p:blipFill>
        <p:spPr>
          <a:xfrm>
            <a:off x="5718600" y="3758760"/>
            <a:ext cx="2666520" cy="3072960"/>
          </a:xfrm>
          <a:prstGeom prst="rect">
            <a:avLst/>
          </a:prstGeom>
          <a:ln>
            <a:noFill/>
          </a:ln>
        </p:spPr>
      </p:pic>
      <p:sp>
        <p:nvSpPr>
          <p:cNvPr id="633" name="CustomShape 2"/>
          <p:cNvSpPr/>
          <p:nvPr/>
        </p:nvSpPr>
        <p:spPr>
          <a:xfrm>
            <a:off x="4561560" y="6478920"/>
            <a:ext cx="1221480" cy="24588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634" name="Picture 7"/>
          <p:cNvPicPr/>
          <p:nvPr/>
        </p:nvPicPr>
        <p:blipFill>
          <a:blip r:embed="rId3"/>
          <a:stretch/>
        </p:blipFill>
        <p:spPr>
          <a:xfrm>
            <a:off x="3388680" y="6255360"/>
            <a:ext cx="1066320" cy="4694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2"/>
                                        </p:tgtEl>
                                        <p:attrNameLst>
                                          <p:attrName>style.visibility</p:attrName>
                                        </p:attrNameLst>
                                      </p:cBhvr>
                                      <p:to>
                                        <p:strVal val="visible"/>
                                      </p:to>
                                    </p:set>
                                    <p:anim calcmode="lin" valueType="num">
                                      <p:cBhvr additive="repl">
                                        <p:cTn id="7" dur="500" fill="hold"/>
                                        <p:tgtEl>
                                          <p:spTgt spid="632"/>
                                        </p:tgtEl>
                                        <p:attrNameLst>
                                          <p:attrName>ppt_x</p:attrName>
                                        </p:attrNameLst>
                                      </p:cBhvr>
                                      <p:tavLst>
                                        <p:tav tm="0">
                                          <p:val>
                                            <p:strVal val="#ppt_x"/>
                                          </p:val>
                                        </p:tav>
                                        <p:tav tm="100000">
                                          <p:val>
                                            <p:strVal val="#ppt_x"/>
                                          </p:val>
                                        </p:tav>
                                      </p:tavLst>
                                    </p:anim>
                                    <p:anim calcmode="lin" valueType="num">
                                      <p:cBhvr additive="repl">
                                        <p:cTn id="8" dur="500" fill="hold"/>
                                        <p:tgtEl>
                                          <p:spTgt spid="6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additive="repl">
                                        <p:cTn id="12" dur="500" fill="hold"/>
                                        <p:tgtEl>
                                          <p:spTgt spid="634"/>
                                        </p:tgtEl>
                                        <p:attrNameLst>
                                          <p:attrName>ppt_x</p:attrName>
                                        </p:attrNameLst>
                                      </p:cBhvr>
                                      <p:tavLst>
                                        <p:tav tm="0">
                                          <p:val>
                                            <p:strVal val="#ppt_x"/>
                                          </p:val>
                                        </p:tav>
                                        <p:tav tm="100000">
                                          <p:val>
                                            <p:strVal val="#ppt_x"/>
                                          </p:val>
                                        </p:tav>
                                      </p:tavLst>
                                    </p:anim>
                                    <p:anim calcmode="lin" valueType="num">
                                      <p:cBhvr additive="repl">
                                        <p:cTn id="13" dur="500" fill="hold"/>
                                        <p:tgtEl>
                                          <p:spTgt spid="63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33"/>
                                        </p:tgtEl>
                                        <p:attrNameLst>
                                          <p:attrName>style.visibility</p:attrName>
                                        </p:attrNameLst>
                                      </p:cBhvr>
                                      <p:to>
                                        <p:strVal val="visible"/>
                                      </p:to>
                                    </p:set>
                                    <p:anim calcmode="lin" valueType="num">
                                      <p:cBhvr additive="repl">
                                        <p:cTn id="16" dur="500" fill="hold"/>
                                        <p:tgtEl>
                                          <p:spTgt spid="633"/>
                                        </p:tgtEl>
                                        <p:attrNameLst>
                                          <p:attrName>ppt_x</p:attrName>
                                        </p:attrNameLst>
                                      </p:cBhvr>
                                      <p:tavLst>
                                        <p:tav tm="0">
                                          <p:val>
                                            <p:strVal val="#ppt_x"/>
                                          </p:val>
                                        </p:tav>
                                        <p:tav tm="100000">
                                          <p:val>
                                            <p:strVal val="#ppt_x"/>
                                          </p:val>
                                        </p:tav>
                                      </p:tavLst>
                                    </p:anim>
                                    <p:anim calcmode="lin" valueType="num">
                                      <p:cBhvr additive="repl">
                                        <p:cTn id="17" dur="500" fill="hold"/>
                                        <p:tgtEl>
                                          <p:spTgt spid="6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CustomShape 1"/>
          <p:cNvSpPr/>
          <p:nvPr/>
        </p:nvSpPr>
        <p:spPr>
          <a:xfrm>
            <a:off x="528120" y="390600"/>
            <a:ext cx="842292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If we have a </a:t>
            </a:r>
            <a:r>
              <a:rPr lang="en-US" sz="2400" b="0" i="1" u="sng" strike="noStrike" spc="-1">
                <a:solidFill>
                  <a:srgbClr val="000000"/>
                </a:solidFill>
                <a:uFillTx/>
                <a:latin typeface="Times New Roman"/>
              </a:rPr>
              <a:t>sample</a:t>
            </a:r>
            <a:r>
              <a:rPr lang="en-US" sz="2400" b="0" strike="noStrike" spc="-1">
                <a:solidFill>
                  <a:srgbClr val="000000"/>
                </a:solidFill>
                <a:latin typeface="Times New Roman"/>
              </a:rPr>
              <a:t> of </a:t>
            </a:r>
            <a:r>
              <a:rPr lang="en-US" sz="2400" b="0" i="1" strike="noStrike" spc="-1">
                <a:solidFill>
                  <a:srgbClr val="000000"/>
                </a:solidFill>
                <a:latin typeface="Times New Roman"/>
              </a:rPr>
              <a:t>N</a:t>
            </a:r>
            <a:r>
              <a:rPr lang="en-US" sz="2400" b="0" strike="noStrike" spc="-1">
                <a:solidFill>
                  <a:srgbClr val="000000"/>
                </a:solidFill>
                <a:latin typeface="Times New Roman"/>
              </a:rPr>
              <a:t> configurations, doing the same thing gives the </a:t>
            </a:r>
            <a:r>
              <a:rPr lang="en-US" sz="2400" b="0" i="1" u="sng" strike="noStrike" spc="-1">
                <a:solidFill>
                  <a:srgbClr val="000000"/>
                </a:solidFill>
                <a:uFillTx/>
                <a:latin typeface="Times New Roman"/>
              </a:rPr>
              <a:t>average number</a:t>
            </a:r>
            <a:r>
              <a:rPr lang="en-US" sz="2400" b="0" strike="noStrike" spc="-1">
                <a:solidFill>
                  <a:srgbClr val="000000"/>
                </a:solidFill>
                <a:latin typeface="Times New Roman"/>
              </a:rPr>
              <a:t> of features:</a:t>
            </a:r>
            <a:endParaRPr lang="en-US" sz="2400" b="0" strike="noStrike" spc="-1">
              <a:latin typeface="Arial"/>
            </a:endParaRPr>
          </a:p>
        </p:txBody>
      </p:sp>
      <p:pic>
        <p:nvPicPr>
          <p:cNvPr id="636" name="Picture 4"/>
          <p:cNvPicPr/>
          <p:nvPr/>
        </p:nvPicPr>
        <p:blipFill>
          <a:blip r:embed="rId2"/>
          <a:stretch/>
        </p:blipFill>
        <p:spPr>
          <a:xfrm>
            <a:off x="4038480" y="1361520"/>
            <a:ext cx="1066320" cy="558360"/>
          </a:xfrm>
          <a:prstGeom prst="rect">
            <a:avLst/>
          </a:prstGeom>
          <a:ln>
            <a:noFill/>
          </a:ln>
        </p:spPr>
      </p:pic>
      <p:sp>
        <p:nvSpPr>
          <p:cNvPr id="637" name="CustomShape 2"/>
          <p:cNvSpPr/>
          <p:nvPr/>
        </p:nvSpPr>
        <p:spPr>
          <a:xfrm>
            <a:off x="787320" y="2243520"/>
            <a:ext cx="6754320" cy="42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For Ising and Potts-like models, the elements are:</a:t>
            </a:r>
            <a:endParaRPr lang="en-US" sz="2200" b="0" strike="noStrike" spc="-1">
              <a:latin typeface="Arial"/>
            </a:endParaRPr>
          </a:p>
        </p:txBody>
      </p:sp>
      <p:pic>
        <p:nvPicPr>
          <p:cNvPr id="638" name="Picture 9"/>
          <p:cNvPicPr/>
          <p:nvPr/>
        </p:nvPicPr>
        <p:blipFill>
          <a:blip r:embed="rId3"/>
          <a:stretch/>
        </p:blipFill>
        <p:spPr>
          <a:xfrm>
            <a:off x="3754440" y="2882520"/>
            <a:ext cx="1812240" cy="6325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anim calcmode="lin" valueType="num">
                                      <p:cBhvr additive="repl">
                                        <p:cTn id="7" dur="500" fill="hold"/>
                                        <p:tgtEl>
                                          <p:spTgt spid="637"/>
                                        </p:tgtEl>
                                        <p:attrNameLst>
                                          <p:attrName>ppt_x</p:attrName>
                                        </p:attrNameLst>
                                      </p:cBhvr>
                                      <p:tavLst>
                                        <p:tav tm="0">
                                          <p:val>
                                            <p:strVal val="#ppt_x"/>
                                          </p:val>
                                        </p:tav>
                                        <p:tav tm="100000">
                                          <p:val>
                                            <p:strVal val="#ppt_x"/>
                                          </p:val>
                                        </p:tav>
                                      </p:tavLst>
                                    </p:anim>
                                    <p:anim calcmode="lin" valueType="num">
                                      <p:cBhvr additive="repl">
                                        <p:cTn id="8" dur="500" fill="hold"/>
                                        <p:tgtEl>
                                          <p:spTgt spid="6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38"/>
                                        </p:tgtEl>
                                        <p:attrNameLst>
                                          <p:attrName>style.visibility</p:attrName>
                                        </p:attrNameLst>
                                      </p:cBhvr>
                                      <p:to>
                                        <p:strVal val="visible"/>
                                      </p:to>
                                    </p:set>
                                    <p:anim calcmode="lin" valueType="num">
                                      <p:cBhvr additive="repl">
                                        <p:cTn id="11" dur="500" fill="hold"/>
                                        <p:tgtEl>
                                          <p:spTgt spid="638"/>
                                        </p:tgtEl>
                                        <p:attrNameLst>
                                          <p:attrName>ppt_x</p:attrName>
                                        </p:attrNameLst>
                                      </p:cBhvr>
                                      <p:tavLst>
                                        <p:tav tm="0">
                                          <p:val>
                                            <p:strVal val="#ppt_x"/>
                                          </p:val>
                                        </p:tav>
                                        <p:tav tm="100000">
                                          <p:val>
                                            <p:strVal val="#ppt_x"/>
                                          </p:val>
                                        </p:tav>
                                      </p:tavLst>
                                    </p:anim>
                                    <p:anim calcmode="lin" valueType="num">
                                      <p:cBhvr additive="repl">
                                        <p:cTn id="12" dur="500" fill="hold"/>
                                        <p:tgtEl>
                                          <p:spTgt spid="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CustomShape 1"/>
          <p:cNvSpPr/>
          <p:nvPr/>
        </p:nvSpPr>
        <p:spPr>
          <a:xfrm>
            <a:off x="456840" y="1437480"/>
            <a:ext cx="7039080" cy="393084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FFFF00"/>
                </a:solidFill>
                <a:latin typeface="Courier New"/>
              </a:rPr>
              <a:t># Continuing from a:</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FFFF00"/>
                </a:solidFill>
                <a:latin typeface="Courier New"/>
              </a:rPr>
              <a:t># Sample of Xs:</a:t>
            </a:r>
            <a:endParaRPr lang="en-US" sz="1800" b="0" strike="noStrike" spc="-1">
              <a:latin typeface="Arial"/>
            </a:endParaRPr>
          </a:p>
          <a:p>
            <a:pPr>
              <a:lnSpc>
                <a:spcPct val="100000"/>
              </a:lnSpc>
            </a:pPr>
            <a:r>
              <a:rPr lang="en-US" sz="1800" b="0" strike="noStrike" spc="-1">
                <a:solidFill>
                  <a:srgbClr val="FFFFFF"/>
                </a:solidFill>
                <a:latin typeface="Courier New"/>
              </a:rPr>
              <a:t>set.seed(1)</a:t>
            </a:r>
            <a:endParaRPr lang="en-US" sz="1800" b="0" strike="noStrike" spc="-1">
              <a:latin typeface="Arial"/>
            </a:endParaRPr>
          </a:p>
          <a:p>
            <a:pPr>
              <a:lnSpc>
                <a:spcPct val="100000"/>
              </a:lnSpc>
            </a:pPr>
            <a:r>
              <a:rPr lang="en-US" sz="1800" b="0" strike="noStrike" spc="-1">
                <a:solidFill>
                  <a:srgbClr val="FFFFFF"/>
                </a:solidFill>
                <a:latin typeface="Courier New"/>
              </a:rPr>
              <a:t>N &lt;- 5</a:t>
            </a:r>
            <a:endParaRPr lang="en-US" sz="1800" b="0" strike="noStrike" spc="-1">
              <a:latin typeface="Arial"/>
            </a:endParaRPr>
          </a:p>
          <a:p>
            <a:pPr>
              <a:lnSpc>
                <a:spcPct val="100000"/>
              </a:lnSpc>
            </a:pPr>
            <a:r>
              <a:rPr lang="en-US" sz="1800" b="0" strike="noStrike" spc="-1">
                <a:solidFill>
                  <a:srgbClr val="FFFFFF"/>
                </a:solidFill>
                <a:latin typeface="Courier New"/>
              </a:rPr>
              <a:t>samps &lt;- sample.exact(triangle.mrf, size = N)</a:t>
            </a:r>
            <a:endParaRPr lang="en-US" sz="1800" b="0" strike="noStrike" spc="-1">
              <a:latin typeface="Arial"/>
            </a:endParaRPr>
          </a:p>
          <a:p>
            <a:pPr>
              <a:lnSpc>
                <a:spcPct val="100000"/>
              </a:lnSpc>
            </a:pPr>
            <a:r>
              <a:rPr lang="en-US" sz="1800" b="0" strike="noStrike" spc="-1">
                <a:solidFill>
                  <a:srgbClr val="FFFFFF"/>
                </a:solidFill>
                <a:latin typeface="Courier New"/>
              </a:rPr>
              <a:t>samps</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FFFF00"/>
                </a:solidFill>
                <a:latin typeface="Courier New"/>
              </a:rPr>
              <a:t># Sufficient statistics from the sample:</a:t>
            </a:r>
            <a:endParaRPr lang="en-US" sz="1800" b="0" strike="noStrike" spc="-1">
              <a:latin typeface="Arial"/>
            </a:endParaRPr>
          </a:p>
          <a:p>
            <a:pPr>
              <a:lnSpc>
                <a:spcPct val="100000"/>
              </a:lnSpc>
            </a:pPr>
            <a:r>
              <a:rPr lang="en-US" sz="1800" b="0" strike="noStrike" spc="-1">
                <a:solidFill>
                  <a:srgbClr val="FFFFFF"/>
                </a:solidFill>
                <a:latin typeface="Courier New"/>
              </a:rPr>
              <a:t>s.emp &lt;- mrf.stat(triangle.mrf, instances = samps)</a:t>
            </a:r>
            <a:endParaRPr lang="en-US" sz="1800" b="0" strike="noStrike" spc="-1">
              <a:latin typeface="Arial"/>
            </a:endParaRPr>
          </a:p>
          <a:p>
            <a:pPr>
              <a:lnSpc>
                <a:spcPct val="100000"/>
              </a:lnSpc>
            </a:pPr>
            <a:r>
              <a:rPr lang="en-US" sz="1800" b="0" strike="noStrike" spc="-1">
                <a:solidFill>
                  <a:srgbClr val="FFFFFF"/>
                </a:solidFill>
                <a:latin typeface="Courier New"/>
              </a:rPr>
              <a:t>s.emp</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FFFFFF"/>
                </a:solidFill>
                <a:latin typeface="Courier New"/>
              </a:rPr>
              <a:t>E.hat.phi &lt;- s.emp/N</a:t>
            </a:r>
            <a:endParaRPr lang="en-US" sz="1800" b="0" strike="noStrike" spc="-1">
              <a:latin typeface="Arial"/>
            </a:endParaRPr>
          </a:p>
          <a:p>
            <a:pPr>
              <a:lnSpc>
                <a:spcPct val="100000"/>
              </a:lnSpc>
            </a:pPr>
            <a:r>
              <a:rPr lang="en-US" sz="1800" b="0" strike="noStrike" spc="-1">
                <a:solidFill>
                  <a:srgbClr val="FFFFFF"/>
                </a:solidFill>
                <a:latin typeface="Courier New"/>
              </a:rPr>
              <a:t>E.hat.phi</a:t>
            </a:r>
            <a:endParaRPr lang="en-US" sz="1800" b="0" strike="noStrike" spc="-1">
              <a:latin typeface="Arial"/>
            </a:endParaRPr>
          </a:p>
        </p:txBody>
      </p:sp>
      <p:sp>
        <p:nvSpPr>
          <p:cNvPr id="640" name="CustomShape 2"/>
          <p:cNvSpPr/>
          <p:nvPr/>
        </p:nvSpPr>
        <p:spPr>
          <a:xfrm>
            <a:off x="359280" y="82440"/>
            <a:ext cx="8259840" cy="112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Example: </a:t>
            </a:r>
            <a:endParaRPr lang="en-US" sz="2400" b="0" strike="noStrike" spc="-1">
              <a:latin typeface="Arial"/>
            </a:endParaRPr>
          </a:p>
          <a:p>
            <a:pPr marL="457200">
              <a:lnSpc>
                <a:spcPct val="100000"/>
              </a:lnSpc>
            </a:pPr>
            <a:r>
              <a:rPr lang="en-US" sz="2200" b="0" strike="noStrike" spc="-1">
                <a:solidFill>
                  <a:srgbClr val="000000"/>
                </a:solidFill>
                <a:latin typeface="Times New Roman"/>
              </a:rPr>
              <a:t>b. Say we get a sample of size 5 (5 realizations of </a:t>
            </a:r>
            <a:r>
              <a:rPr lang="en-US" sz="2200" b="1" strike="noStrike" spc="-1">
                <a:solidFill>
                  <a:srgbClr val="000000"/>
                </a:solidFill>
                <a:latin typeface="Times New Roman"/>
              </a:rPr>
              <a:t>X</a:t>
            </a:r>
            <a:r>
              <a:rPr lang="en-US" sz="2200" b="0" strike="noStrike" spc="-1">
                <a:solidFill>
                  <a:srgbClr val="000000"/>
                </a:solidFill>
                <a:latin typeface="Times New Roman"/>
              </a:rPr>
              <a:t>). Compute the average number of features (</a:t>
            </a:r>
            <a:r>
              <a:rPr lang="en-US" sz="2200" b="0" i="1" strike="noStrike" spc="-1">
                <a:solidFill>
                  <a:srgbClr val="000000"/>
                </a:solidFill>
                <a:latin typeface="Times New Roman"/>
              </a:rPr>
              <a:t>i.e.</a:t>
            </a:r>
            <a:r>
              <a:rPr lang="en-US" sz="2200" b="0" strike="noStrike" spc="-1">
                <a:solidFill>
                  <a:srgbClr val="000000"/>
                </a:solidFill>
                <a:latin typeface="Times New Roman"/>
              </a:rPr>
              <a:t> the empirical estimate for           )</a:t>
            </a:r>
            <a:endParaRPr lang="en-US" sz="2200" b="0" strike="noStrike" spc="-1">
              <a:latin typeface="Arial"/>
            </a:endParaRPr>
          </a:p>
        </p:txBody>
      </p:sp>
      <p:pic>
        <p:nvPicPr>
          <p:cNvPr id="641" name="Picture 5"/>
          <p:cNvPicPr/>
          <p:nvPr/>
        </p:nvPicPr>
        <p:blipFill>
          <a:blip r:embed="rId2"/>
          <a:stretch/>
        </p:blipFill>
        <p:spPr>
          <a:xfrm>
            <a:off x="7446600" y="897480"/>
            <a:ext cx="617400" cy="271800"/>
          </a:xfrm>
          <a:prstGeom prst="rect">
            <a:avLst/>
          </a:prstGeom>
          <a:ln>
            <a:noFill/>
          </a:ln>
        </p:spPr>
      </p:pic>
      <p:pic>
        <p:nvPicPr>
          <p:cNvPr id="642" name="Picture 6"/>
          <p:cNvPicPr/>
          <p:nvPr/>
        </p:nvPicPr>
        <p:blipFill>
          <a:blip r:embed="rId3"/>
          <a:stretch/>
        </p:blipFill>
        <p:spPr>
          <a:xfrm>
            <a:off x="5713200" y="4418640"/>
            <a:ext cx="2628720" cy="2387160"/>
          </a:xfrm>
          <a:prstGeom prst="rect">
            <a:avLst/>
          </a:prstGeom>
          <a:ln>
            <a:noFill/>
          </a:ln>
        </p:spPr>
      </p:pic>
      <p:pic>
        <p:nvPicPr>
          <p:cNvPr id="643" name="Picture 7"/>
          <p:cNvPicPr/>
          <p:nvPr/>
        </p:nvPicPr>
        <p:blipFill>
          <a:blip r:embed="rId4"/>
          <a:stretch/>
        </p:blipFill>
        <p:spPr>
          <a:xfrm>
            <a:off x="3287160" y="5832000"/>
            <a:ext cx="1066320" cy="558360"/>
          </a:xfrm>
          <a:prstGeom prst="rect">
            <a:avLst/>
          </a:prstGeom>
          <a:ln>
            <a:noFill/>
          </a:ln>
        </p:spPr>
      </p:pic>
      <p:sp>
        <p:nvSpPr>
          <p:cNvPr id="644" name="CustomShape 3"/>
          <p:cNvSpPr/>
          <p:nvPr/>
        </p:nvSpPr>
        <p:spPr>
          <a:xfrm>
            <a:off x="4405680" y="6167880"/>
            <a:ext cx="1399680" cy="51804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anim calcmode="lin" valueType="num">
                                      <p:cBhvr additive="repl">
                                        <p:cTn id="7" dur="500" fill="hold"/>
                                        <p:tgtEl>
                                          <p:spTgt spid="642"/>
                                        </p:tgtEl>
                                        <p:attrNameLst>
                                          <p:attrName>ppt_x</p:attrName>
                                        </p:attrNameLst>
                                      </p:cBhvr>
                                      <p:tavLst>
                                        <p:tav tm="0">
                                          <p:val>
                                            <p:strVal val="#ppt_x"/>
                                          </p:val>
                                        </p:tav>
                                        <p:tav tm="100000">
                                          <p:val>
                                            <p:strVal val="#ppt_x"/>
                                          </p:val>
                                        </p:tav>
                                      </p:tavLst>
                                    </p:anim>
                                    <p:anim calcmode="lin" valueType="num">
                                      <p:cBhvr additive="repl">
                                        <p:cTn id="8" dur="500" fill="hold"/>
                                        <p:tgtEl>
                                          <p:spTgt spid="64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additive="repl">
                                        <p:cTn id="12" dur="500" fill="hold"/>
                                        <p:tgtEl>
                                          <p:spTgt spid="643"/>
                                        </p:tgtEl>
                                        <p:attrNameLst>
                                          <p:attrName>ppt_x</p:attrName>
                                        </p:attrNameLst>
                                      </p:cBhvr>
                                      <p:tavLst>
                                        <p:tav tm="0">
                                          <p:val>
                                            <p:strVal val="#ppt_x"/>
                                          </p:val>
                                        </p:tav>
                                        <p:tav tm="100000">
                                          <p:val>
                                            <p:strVal val="#ppt_x"/>
                                          </p:val>
                                        </p:tav>
                                      </p:tavLst>
                                    </p:anim>
                                    <p:anim calcmode="lin" valueType="num">
                                      <p:cBhvr additive="repl">
                                        <p:cTn id="13" dur="500" fill="hold"/>
                                        <p:tgtEl>
                                          <p:spTgt spid="64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44"/>
                                        </p:tgtEl>
                                        <p:attrNameLst>
                                          <p:attrName>style.visibility</p:attrName>
                                        </p:attrNameLst>
                                      </p:cBhvr>
                                      <p:to>
                                        <p:strVal val="visible"/>
                                      </p:to>
                                    </p:set>
                                    <p:anim calcmode="lin" valueType="num">
                                      <p:cBhvr additive="repl">
                                        <p:cTn id="16" dur="500" fill="hold"/>
                                        <p:tgtEl>
                                          <p:spTgt spid="644"/>
                                        </p:tgtEl>
                                        <p:attrNameLst>
                                          <p:attrName>ppt_x</p:attrName>
                                        </p:attrNameLst>
                                      </p:cBhvr>
                                      <p:tavLst>
                                        <p:tav tm="0">
                                          <p:val>
                                            <p:strVal val="#ppt_x"/>
                                          </p:val>
                                        </p:tav>
                                        <p:tav tm="100000">
                                          <p:val>
                                            <p:strVal val="#ppt_x"/>
                                          </p:val>
                                        </p:tav>
                                      </p:tavLst>
                                    </p:anim>
                                    <p:anim calcmode="lin" valueType="num">
                                      <p:cBhvr additive="repl">
                                        <p:cTn id="17" dur="500" fill="hold"/>
                                        <p:tgtEl>
                                          <p:spTgt spid="6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CustomShape 1"/>
          <p:cNvSpPr/>
          <p:nvPr/>
        </p:nvSpPr>
        <p:spPr>
          <a:xfrm>
            <a:off x="359280" y="82440"/>
            <a:ext cx="8259840" cy="146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Example: </a:t>
            </a:r>
            <a:endParaRPr lang="en-US" sz="2400" b="0" strike="noStrike" spc="-1" dirty="0">
              <a:latin typeface="Arial"/>
            </a:endParaRPr>
          </a:p>
          <a:p>
            <a:pPr marL="457200">
              <a:lnSpc>
                <a:spcPct val="100000"/>
              </a:lnSpc>
            </a:pPr>
            <a:r>
              <a:rPr lang="en-US" sz="2200" b="0" strike="noStrike" spc="-1" dirty="0">
                <a:solidFill>
                  <a:srgbClr val="000000"/>
                </a:solidFill>
                <a:latin typeface="Times New Roman"/>
              </a:rPr>
              <a:t>c. Let's say we get a sample of size 100 (100 realizations of </a:t>
            </a:r>
            <a:r>
              <a:rPr lang="en-US" sz="2200" b="1" strike="noStrike" spc="-1" dirty="0">
                <a:solidFill>
                  <a:srgbClr val="000000"/>
                </a:solidFill>
                <a:latin typeface="Times New Roman"/>
              </a:rPr>
              <a:t>X</a:t>
            </a:r>
            <a:r>
              <a:rPr lang="en-US" sz="2200" b="0" strike="noStrike" spc="-1" dirty="0">
                <a:solidFill>
                  <a:srgbClr val="000000"/>
                </a:solidFill>
                <a:latin typeface="Times New Roman"/>
              </a:rPr>
              <a:t>) and estimate the parameters for the model:    . Compute the expected number of features under this estimate:            .</a:t>
            </a:r>
            <a:endParaRPr lang="en-US" sz="2200" b="0" strike="noStrike" spc="-1" dirty="0">
              <a:latin typeface="Arial"/>
            </a:endParaRPr>
          </a:p>
        </p:txBody>
      </p:sp>
      <p:pic>
        <p:nvPicPr>
          <p:cNvPr id="646" name="Picture 4"/>
          <p:cNvPicPr/>
          <p:nvPr/>
        </p:nvPicPr>
        <p:blipFill>
          <a:blip r:embed="rId2"/>
          <a:stretch/>
        </p:blipFill>
        <p:spPr>
          <a:xfrm>
            <a:off x="5278320" y="847800"/>
            <a:ext cx="141480" cy="261360"/>
          </a:xfrm>
          <a:prstGeom prst="rect">
            <a:avLst/>
          </a:prstGeom>
          <a:ln>
            <a:noFill/>
          </a:ln>
        </p:spPr>
      </p:pic>
      <p:pic>
        <p:nvPicPr>
          <p:cNvPr id="647" name="Picture 5"/>
          <p:cNvPicPr/>
          <p:nvPr/>
        </p:nvPicPr>
        <p:blipFill>
          <a:blip r:embed="rId3"/>
          <a:stretch/>
        </p:blipFill>
        <p:spPr>
          <a:xfrm>
            <a:off x="5357880" y="1220760"/>
            <a:ext cx="726840" cy="312480"/>
          </a:xfrm>
          <a:prstGeom prst="rect">
            <a:avLst/>
          </a:prstGeom>
          <a:ln>
            <a:noFill/>
          </a:ln>
        </p:spPr>
      </p:pic>
      <p:sp>
        <p:nvSpPr>
          <p:cNvPr id="648" name="CustomShape 2"/>
          <p:cNvSpPr/>
          <p:nvPr/>
        </p:nvSpPr>
        <p:spPr>
          <a:xfrm>
            <a:off x="295920" y="1762560"/>
            <a:ext cx="11746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First, note:</a:t>
            </a:r>
            <a:endParaRPr lang="en-US" sz="1800" b="0" strike="noStrike" spc="-1">
              <a:latin typeface="Arial"/>
            </a:endParaRPr>
          </a:p>
        </p:txBody>
      </p:sp>
      <p:sp>
        <p:nvSpPr>
          <p:cNvPr id="649" name="CustomShape 3"/>
          <p:cNvSpPr/>
          <p:nvPr/>
        </p:nvSpPr>
        <p:spPr>
          <a:xfrm>
            <a:off x="426240" y="3198240"/>
            <a:ext cx="5119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and</a:t>
            </a:r>
            <a:endParaRPr lang="en-US" sz="1800" b="0" strike="noStrike" spc="-1">
              <a:latin typeface="Arial"/>
            </a:endParaRPr>
          </a:p>
        </p:txBody>
      </p:sp>
      <p:sp>
        <p:nvSpPr>
          <p:cNvPr id="650" name="CustomShape 4"/>
          <p:cNvSpPr/>
          <p:nvPr/>
        </p:nvSpPr>
        <p:spPr>
          <a:xfrm>
            <a:off x="2960640" y="3569760"/>
            <a:ext cx="70848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800" b="0" strike="noStrike" spc="-1">
                <a:solidFill>
                  <a:srgbClr val="000000"/>
                </a:solidFill>
                <a:latin typeface="Times New Roman"/>
              </a:rPr>
              <a:t>-or-</a:t>
            </a:r>
            <a:endParaRPr lang="en-US" sz="2800" b="0" strike="noStrike" spc="-1">
              <a:latin typeface="Arial"/>
            </a:endParaRPr>
          </a:p>
        </p:txBody>
      </p:sp>
      <p:pic>
        <p:nvPicPr>
          <p:cNvPr id="651" name="Picture 2"/>
          <p:cNvPicPr/>
          <p:nvPr/>
        </p:nvPicPr>
        <p:blipFill>
          <a:blip r:embed="rId4"/>
          <a:stretch/>
        </p:blipFill>
        <p:spPr>
          <a:xfrm>
            <a:off x="1479600" y="2313360"/>
            <a:ext cx="5641200" cy="726480"/>
          </a:xfrm>
          <a:prstGeom prst="rect">
            <a:avLst/>
          </a:prstGeom>
          <a:ln>
            <a:noFill/>
          </a:ln>
        </p:spPr>
      </p:pic>
      <p:pic>
        <p:nvPicPr>
          <p:cNvPr id="652" name="Picture 6"/>
          <p:cNvPicPr/>
          <p:nvPr/>
        </p:nvPicPr>
        <p:blipFill>
          <a:blip r:embed="rId5"/>
          <a:stretch/>
        </p:blipFill>
        <p:spPr>
          <a:xfrm>
            <a:off x="1033560" y="3694320"/>
            <a:ext cx="1658520" cy="348480"/>
          </a:xfrm>
          <a:prstGeom prst="rect">
            <a:avLst/>
          </a:prstGeom>
          <a:ln>
            <a:noFill/>
          </a:ln>
        </p:spPr>
      </p:pic>
      <p:pic>
        <p:nvPicPr>
          <p:cNvPr id="653" name="Picture 12"/>
          <p:cNvPicPr/>
          <p:nvPr/>
        </p:nvPicPr>
        <p:blipFill>
          <a:blip r:embed="rId6"/>
          <a:stretch/>
        </p:blipFill>
        <p:spPr>
          <a:xfrm>
            <a:off x="1681560" y="4256280"/>
            <a:ext cx="6368400" cy="7434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anim calcmode="lin" valueType="num">
                                      <p:cBhvr additive="repl">
                                        <p:cTn id="7" dur="500" fill="hold"/>
                                        <p:tgtEl>
                                          <p:spTgt spid="648"/>
                                        </p:tgtEl>
                                        <p:attrNameLst>
                                          <p:attrName>ppt_x</p:attrName>
                                        </p:attrNameLst>
                                      </p:cBhvr>
                                      <p:tavLst>
                                        <p:tav tm="0">
                                          <p:val>
                                            <p:strVal val="#ppt_x"/>
                                          </p:val>
                                        </p:tav>
                                        <p:tav tm="100000">
                                          <p:val>
                                            <p:strVal val="#ppt_x"/>
                                          </p:val>
                                        </p:tav>
                                      </p:tavLst>
                                    </p:anim>
                                    <p:anim calcmode="lin" valueType="num">
                                      <p:cBhvr additive="repl">
                                        <p:cTn id="8" dur="500" fill="hold"/>
                                        <p:tgtEl>
                                          <p:spTgt spid="6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1"/>
                                        </p:tgtEl>
                                        <p:attrNameLst>
                                          <p:attrName>style.visibility</p:attrName>
                                        </p:attrNameLst>
                                      </p:cBhvr>
                                      <p:to>
                                        <p:strVal val="visible"/>
                                      </p:to>
                                    </p:set>
                                    <p:anim calcmode="lin" valueType="num">
                                      <p:cBhvr additive="repl">
                                        <p:cTn id="11" dur="500" fill="hold"/>
                                        <p:tgtEl>
                                          <p:spTgt spid="651"/>
                                        </p:tgtEl>
                                        <p:attrNameLst>
                                          <p:attrName>ppt_x</p:attrName>
                                        </p:attrNameLst>
                                      </p:cBhvr>
                                      <p:tavLst>
                                        <p:tav tm="0">
                                          <p:val>
                                            <p:strVal val="#ppt_x"/>
                                          </p:val>
                                        </p:tav>
                                        <p:tav tm="100000">
                                          <p:val>
                                            <p:strVal val="#ppt_x"/>
                                          </p:val>
                                        </p:tav>
                                      </p:tavLst>
                                    </p:anim>
                                    <p:anim calcmode="lin" valueType="num">
                                      <p:cBhvr additive="repl">
                                        <p:cTn id="12" dur="500" fill="hold"/>
                                        <p:tgtEl>
                                          <p:spTgt spid="6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49"/>
                                        </p:tgtEl>
                                        <p:attrNameLst>
                                          <p:attrName>style.visibility</p:attrName>
                                        </p:attrNameLst>
                                      </p:cBhvr>
                                      <p:to>
                                        <p:strVal val="visible"/>
                                      </p:to>
                                    </p:set>
                                    <p:anim calcmode="lin" valueType="num">
                                      <p:cBhvr additive="repl">
                                        <p:cTn id="17" dur="500" fill="hold"/>
                                        <p:tgtEl>
                                          <p:spTgt spid="649"/>
                                        </p:tgtEl>
                                        <p:attrNameLst>
                                          <p:attrName>ppt_x</p:attrName>
                                        </p:attrNameLst>
                                      </p:cBhvr>
                                      <p:tavLst>
                                        <p:tav tm="0">
                                          <p:val>
                                            <p:strVal val="#ppt_x"/>
                                          </p:val>
                                        </p:tav>
                                        <p:tav tm="100000">
                                          <p:val>
                                            <p:strVal val="#ppt_x"/>
                                          </p:val>
                                        </p:tav>
                                      </p:tavLst>
                                    </p:anim>
                                    <p:anim calcmode="lin" valueType="num">
                                      <p:cBhvr additive="repl">
                                        <p:cTn id="18" dur="500" fill="hold"/>
                                        <p:tgtEl>
                                          <p:spTgt spid="64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52"/>
                                        </p:tgtEl>
                                        <p:attrNameLst>
                                          <p:attrName>style.visibility</p:attrName>
                                        </p:attrNameLst>
                                      </p:cBhvr>
                                      <p:to>
                                        <p:strVal val="visible"/>
                                      </p:to>
                                    </p:set>
                                    <p:anim calcmode="lin" valueType="num">
                                      <p:cBhvr additive="repl">
                                        <p:cTn id="21" dur="500" fill="hold"/>
                                        <p:tgtEl>
                                          <p:spTgt spid="652"/>
                                        </p:tgtEl>
                                        <p:attrNameLst>
                                          <p:attrName>ppt_x</p:attrName>
                                        </p:attrNameLst>
                                      </p:cBhvr>
                                      <p:tavLst>
                                        <p:tav tm="0">
                                          <p:val>
                                            <p:strVal val="#ppt_x"/>
                                          </p:val>
                                        </p:tav>
                                        <p:tav tm="100000">
                                          <p:val>
                                            <p:strVal val="#ppt_x"/>
                                          </p:val>
                                        </p:tav>
                                      </p:tavLst>
                                    </p:anim>
                                    <p:anim calcmode="lin" valueType="num">
                                      <p:cBhvr additive="repl">
                                        <p:cTn id="22" dur="500" fill="hold"/>
                                        <p:tgtEl>
                                          <p:spTgt spid="652"/>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50"/>
                                        </p:tgtEl>
                                        <p:attrNameLst>
                                          <p:attrName>style.visibility</p:attrName>
                                        </p:attrNameLst>
                                      </p:cBhvr>
                                      <p:to>
                                        <p:strVal val="visible"/>
                                      </p:to>
                                    </p:set>
                                    <p:anim calcmode="lin" valueType="num">
                                      <p:cBhvr additive="repl">
                                        <p:cTn id="26" dur="500" fill="hold"/>
                                        <p:tgtEl>
                                          <p:spTgt spid="650"/>
                                        </p:tgtEl>
                                        <p:attrNameLst>
                                          <p:attrName>ppt_x</p:attrName>
                                        </p:attrNameLst>
                                      </p:cBhvr>
                                      <p:tavLst>
                                        <p:tav tm="0">
                                          <p:val>
                                            <p:strVal val="#ppt_x"/>
                                          </p:val>
                                        </p:tav>
                                        <p:tav tm="100000">
                                          <p:val>
                                            <p:strVal val="#ppt_x"/>
                                          </p:val>
                                        </p:tav>
                                      </p:tavLst>
                                    </p:anim>
                                    <p:anim calcmode="lin" valueType="num">
                                      <p:cBhvr additive="repl">
                                        <p:cTn id="27" dur="500" fill="hold"/>
                                        <p:tgtEl>
                                          <p:spTgt spid="65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653"/>
                                        </p:tgtEl>
                                        <p:attrNameLst>
                                          <p:attrName>style.visibility</p:attrName>
                                        </p:attrNameLst>
                                      </p:cBhvr>
                                      <p:to>
                                        <p:strVal val="visible"/>
                                      </p:to>
                                    </p:set>
                                    <p:anim calcmode="lin" valueType="num">
                                      <p:cBhvr additive="repl">
                                        <p:cTn id="30" dur="500" fill="hold"/>
                                        <p:tgtEl>
                                          <p:spTgt spid="653"/>
                                        </p:tgtEl>
                                        <p:attrNameLst>
                                          <p:attrName>ppt_x</p:attrName>
                                        </p:attrNameLst>
                                      </p:cBhvr>
                                      <p:tavLst>
                                        <p:tav tm="0">
                                          <p:val>
                                            <p:strVal val="#ppt_x"/>
                                          </p:val>
                                        </p:tav>
                                        <p:tav tm="100000">
                                          <p:val>
                                            <p:strVal val="#ppt_x"/>
                                          </p:val>
                                        </p:tav>
                                      </p:tavLst>
                                    </p:anim>
                                    <p:anim calcmode="lin" valueType="num">
                                      <p:cBhvr additive="repl">
                                        <p:cTn id="31" dur="500" fill="hold"/>
                                        <p:tgtEl>
                                          <p:spTgt spid="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CustomShape 1"/>
          <p:cNvSpPr/>
          <p:nvPr/>
        </p:nvSpPr>
        <p:spPr>
          <a:xfrm>
            <a:off x="415440" y="140760"/>
            <a:ext cx="8272080" cy="6400298"/>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0" strike="noStrike" spc="-1" dirty="0">
                <a:solidFill>
                  <a:srgbClr val="FFFFFF"/>
                </a:solidFill>
                <a:latin typeface="Courier New"/>
              </a:rPr>
              <a:t>library(</a:t>
            </a:r>
            <a:r>
              <a:rPr lang="en-US" sz="1000" b="0" strike="noStrike" spc="-1" dirty="0" err="1">
                <a:solidFill>
                  <a:srgbClr val="FFFFFF"/>
                </a:solidFill>
                <a:latin typeface="Courier New"/>
              </a:rPr>
              <a:t>CRFutil</a:t>
            </a:r>
            <a:r>
              <a:rPr lang="en-US" sz="1000" b="0" strike="noStrike" spc="-1" dirty="0">
                <a:solidFill>
                  <a:srgbClr val="FFFFFF"/>
                </a:solidFill>
                <a:latin typeface="Courier New"/>
              </a:rPr>
              <a:t>)</a:t>
            </a:r>
            <a:endParaRPr lang="en-US" sz="1000" b="0" strike="noStrike" spc="-1" dirty="0">
              <a:latin typeface="Arial"/>
            </a:endParaRPr>
          </a:p>
          <a:p>
            <a:pPr>
              <a:lnSpc>
                <a:spcPct val="100000"/>
              </a:lnSpc>
            </a:pPr>
            <a:endParaRPr lang="en-US" sz="1000" b="0" strike="noStrike" spc="-1" dirty="0">
              <a:latin typeface="Arial"/>
            </a:endParaRPr>
          </a:p>
          <a:p>
            <a:pPr>
              <a:lnSpc>
                <a:spcPct val="100000"/>
              </a:lnSpc>
            </a:pPr>
            <a:r>
              <a:rPr lang="en-US" sz="1000" b="0" strike="noStrike" spc="-1" dirty="0">
                <a:solidFill>
                  <a:srgbClr val="FFFF00"/>
                </a:solidFill>
                <a:latin typeface="Courier New"/>
              </a:rPr>
              <a:t># Put together known MRF model and get a sample from it:</a:t>
            </a:r>
            <a:endParaRPr lang="en-US" sz="1000" b="0" strike="noStrike" spc="-1" dirty="0">
              <a:latin typeface="Arial"/>
            </a:endParaRPr>
          </a:p>
          <a:p>
            <a:pPr>
              <a:lnSpc>
                <a:spcPct val="100000"/>
              </a:lnSpc>
            </a:pPr>
            <a:r>
              <a:rPr lang="en-US" sz="1000" b="0" strike="noStrike" spc="-1" dirty="0" err="1">
                <a:solidFill>
                  <a:srgbClr val="FFFFFF"/>
                </a:solidFill>
                <a:latin typeface="Courier New"/>
              </a:rPr>
              <a:t>grphf</a:t>
            </a:r>
            <a:r>
              <a:rPr lang="en-US" sz="1000" b="0" strike="noStrike" spc="-1" dirty="0">
                <a:solidFill>
                  <a:srgbClr val="FFFFFF"/>
                </a:solidFill>
                <a:latin typeface="Courier New"/>
              </a:rPr>
              <a:t> &lt;- ~A:B + B:C + C:A</a:t>
            </a:r>
            <a:endParaRPr lang="en-US" sz="1000" b="0" strike="noStrike" spc="-1" dirty="0">
              <a:latin typeface="Arial"/>
            </a:endParaRPr>
          </a:p>
          <a:p>
            <a:pPr>
              <a:lnSpc>
                <a:spcPct val="100000"/>
              </a:lnSpc>
            </a:pPr>
            <a:r>
              <a:rPr lang="en-US" sz="1000" b="0" strike="noStrike" spc="-1" dirty="0" err="1">
                <a:solidFill>
                  <a:srgbClr val="FFFFFF"/>
                </a:solidFill>
                <a:latin typeface="Courier New"/>
              </a:rPr>
              <a:t>gp</a:t>
            </a:r>
            <a:r>
              <a:rPr lang="en-US" sz="1000" b="0" strike="noStrike" spc="-1" dirty="0">
                <a:solidFill>
                  <a:srgbClr val="FFFFFF"/>
                </a:solidFill>
                <a:latin typeface="Courier New"/>
              </a:rPr>
              <a:t> &lt;- ug(</a:t>
            </a:r>
            <a:r>
              <a:rPr lang="en-US" sz="1000" b="0" strike="noStrike" spc="-1" dirty="0" err="1">
                <a:solidFill>
                  <a:srgbClr val="FFFFFF"/>
                </a:solidFill>
                <a:latin typeface="Courier New"/>
              </a:rPr>
              <a:t>grphf</a:t>
            </a:r>
            <a:r>
              <a:rPr lang="en-US" sz="1000" b="0" strike="noStrike" spc="-1" dirty="0">
                <a:solidFill>
                  <a:srgbClr val="FFFFFF"/>
                </a:solidFill>
                <a:latin typeface="Courier New"/>
              </a:rPr>
              <a:t>, result = </a:t>
            </a:r>
            <a:r>
              <a:rPr lang="en-US" sz="1000" b="0" strike="noStrike" spc="-1" dirty="0">
                <a:solidFill>
                  <a:srgbClr val="00B050"/>
                </a:solidFill>
                <a:latin typeface="Courier New"/>
              </a:rPr>
              <a:t>"graph"</a:t>
            </a:r>
            <a:r>
              <a:rPr lang="en-US" sz="1000" b="0" strike="noStrike" spc="-1" dirty="0">
                <a:solidFill>
                  <a:srgbClr val="FFFFFF"/>
                </a:solidFill>
                <a:latin typeface="Courier New"/>
              </a:rPr>
              <a:t>)</a:t>
            </a:r>
            <a:endParaRPr lang="en-US" sz="1000" b="0" strike="noStrike" spc="-1" dirty="0">
              <a:latin typeface="Arial"/>
            </a:endParaRPr>
          </a:p>
          <a:p>
            <a:pPr>
              <a:lnSpc>
                <a:spcPct val="100000"/>
              </a:lnSpc>
            </a:pPr>
            <a:endParaRPr lang="en-US" sz="1000" b="0" strike="noStrike" spc="-1" dirty="0">
              <a:latin typeface="Arial"/>
            </a:endParaRPr>
          </a:p>
          <a:p>
            <a:pPr>
              <a:lnSpc>
                <a:spcPct val="100000"/>
              </a:lnSpc>
            </a:pPr>
            <a:r>
              <a:rPr lang="en-US" sz="1000" b="0" strike="noStrike" spc="-1" dirty="0">
                <a:solidFill>
                  <a:srgbClr val="FFFFFF"/>
                </a:solidFill>
                <a:latin typeface="Courier New"/>
              </a:rPr>
              <a:t>adj   &lt;- ug(</a:t>
            </a:r>
            <a:r>
              <a:rPr lang="en-US" sz="1000" b="0" strike="noStrike" spc="-1" dirty="0" err="1">
                <a:solidFill>
                  <a:srgbClr val="FFFFFF"/>
                </a:solidFill>
                <a:latin typeface="Courier New"/>
              </a:rPr>
              <a:t>grphf</a:t>
            </a:r>
            <a:r>
              <a:rPr lang="en-US" sz="1000" b="0" strike="noStrike" spc="-1" dirty="0">
                <a:solidFill>
                  <a:srgbClr val="FFFFFF"/>
                </a:solidFill>
                <a:latin typeface="Courier New"/>
              </a:rPr>
              <a:t>, result=</a:t>
            </a:r>
            <a:r>
              <a:rPr lang="en-US" sz="1000" b="0" strike="noStrike" spc="-1" dirty="0">
                <a:solidFill>
                  <a:srgbClr val="00B050"/>
                </a:solidFill>
                <a:latin typeface="Courier New"/>
              </a:rPr>
              <a:t>"matrix"</a:t>
            </a:r>
            <a:r>
              <a:rPr lang="en-US" sz="1000" b="0" strike="noStrike" spc="-1" dirty="0">
                <a:solidFill>
                  <a:srgbClr val="FFFFFF"/>
                </a:solidFill>
                <a:latin typeface="Courier New"/>
              </a:rPr>
              <a:t>)</a:t>
            </a:r>
            <a:endParaRPr lang="en-US" sz="1000" b="0" strike="noStrike" spc="-1" dirty="0">
              <a:latin typeface="Arial"/>
            </a:endParaRPr>
          </a:p>
          <a:p>
            <a:pPr>
              <a:lnSpc>
                <a:spcPct val="100000"/>
              </a:lnSpc>
            </a:pPr>
            <a:endParaRPr lang="en-US" sz="1000" b="0" strike="noStrike" spc="-1" dirty="0">
              <a:latin typeface="Arial"/>
            </a:endParaRPr>
          </a:p>
          <a:p>
            <a:pPr>
              <a:lnSpc>
                <a:spcPct val="100000"/>
              </a:lnSpc>
            </a:pPr>
            <a:r>
              <a:rPr lang="en-US" sz="1000" b="0" strike="noStrike" spc="-1" dirty="0">
                <a:solidFill>
                  <a:srgbClr val="FFFF00"/>
                </a:solidFill>
                <a:latin typeface="Courier New"/>
              </a:rPr>
              <a:t># Make up some potentials and get a sample of size 100:</a:t>
            </a:r>
            <a:endParaRPr lang="en-US" sz="1000" b="0" strike="noStrike" spc="-1" dirty="0">
              <a:latin typeface="Arial"/>
            </a:endParaRPr>
          </a:p>
          <a:p>
            <a:pPr>
              <a:lnSpc>
                <a:spcPct val="100000"/>
              </a:lnSpc>
            </a:pPr>
            <a:r>
              <a:rPr lang="en-US" sz="1000" b="0" strike="noStrike" spc="-1" dirty="0" err="1">
                <a:solidFill>
                  <a:srgbClr val="FFFFFF"/>
                </a:solidFill>
                <a:latin typeface="Courier New"/>
              </a:rPr>
              <a:t>num.samps</a:t>
            </a:r>
            <a:r>
              <a:rPr lang="en-US" sz="1000" b="0" strike="noStrike" spc="-1" dirty="0">
                <a:solidFill>
                  <a:srgbClr val="FFFFFF"/>
                </a:solidFill>
                <a:latin typeface="Courier New"/>
              </a:rPr>
              <a:t>   &lt;- 100</a:t>
            </a:r>
            <a:endParaRPr lang="en-US" sz="1000" b="0" strike="noStrike" spc="-1" dirty="0">
              <a:latin typeface="Arial"/>
            </a:endParaRPr>
          </a:p>
          <a:p>
            <a:pPr>
              <a:lnSpc>
                <a:spcPct val="100000"/>
              </a:lnSpc>
            </a:pPr>
            <a:r>
              <a:rPr lang="en-US" sz="1000" b="0" strike="noStrike" spc="-1" dirty="0" err="1">
                <a:solidFill>
                  <a:srgbClr val="FFFFFF"/>
                </a:solidFill>
                <a:latin typeface="Courier New"/>
              </a:rPr>
              <a:t>n.states</a:t>
            </a:r>
            <a:r>
              <a:rPr lang="en-US" sz="1000" b="0" strike="noStrike" spc="-1" dirty="0">
                <a:solidFill>
                  <a:srgbClr val="FFFFFF"/>
                </a:solidFill>
                <a:latin typeface="Courier New"/>
              </a:rPr>
              <a:t>    &lt;- 2</a:t>
            </a:r>
            <a:endParaRPr lang="en-US" sz="1000" b="0" strike="noStrike" spc="-1" dirty="0">
              <a:latin typeface="Arial"/>
            </a:endParaRPr>
          </a:p>
          <a:p>
            <a:pPr>
              <a:lnSpc>
                <a:spcPct val="100000"/>
              </a:lnSpc>
            </a:pPr>
            <a:r>
              <a:rPr lang="en-US" sz="1000" b="0" strike="noStrike" spc="-1" dirty="0" err="1">
                <a:solidFill>
                  <a:srgbClr val="FFFFFF"/>
                </a:solidFill>
                <a:latin typeface="Courier New"/>
              </a:rPr>
              <a:t>tri.modl</a:t>
            </a:r>
            <a:r>
              <a:rPr lang="en-US" sz="1000" b="0" strike="noStrike" spc="-1" dirty="0">
                <a:solidFill>
                  <a:srgbClr val="FFFFFF"/>
                </a:solidFill>
                <a:latin typeface="Courier New"/>
              </a:rPr>
              <a:t>    &lt;- </a:t>
            </a:r>
            <a:r>
              <a:rPr lang="en-US" sz="1000" b="0" strike="noStrike" spc="-1" dirty="0" err="1">
                <a:solidFill>
                  <a:srgbClr val="FFFFFF"/>
                </a:solidFill>
                <a:latin typeface="Courier New"/>
              </a:rPr>
              <a:t>sim.field.random</a:t>
            </a:r>
            <a:r>
              <a:rPr lang="en-US" sz="1000" b="0" strike="noStrike" spc="-1" dirty="0">
                <a:solidFill>
                  <a:srgbClr val="FFFFFF"/>
                </a:solidFill>
                <a:latin typeface="Courier New"/>
              </a:rPr>
              <a:t>(</a:t>
            </a:r>
            <a:r>
              <a:rPr lang="en-US" sz="1000" b="0" strike="noStrike" spc="-1" dirty="0" err="1">
                <a:solidFill>
                  <a:srgbClr val="FFFFFF"/>
                </a:solidFill>
                <a:latin typeface="Courier New"/>
              </a:rPr>
              <a:t>adjacentcy.matrix</a:t>
            </a:r>
            <a:r>
              <a:rPr lang="en-US" sz="1000" b="0" strike="noStrike" spc="-1" dirty="0">
                <a:solidFill>
                  <a:srgbClr val="FFFFFF"/>
                </a:solidFill>
                <a:latin typeface="Courier New"/>
              </a:rPr>
              <a:t>=adj, </a:t>
            </a:r>
            <a:r>
              <a:rPr lang="en-US" sz="1000" b="0" strike="noStrike" spc="-1" dirty="0" err="1">
                <a:solidFill>
                  <a:srgbClr val="FFFFFF"/>
                </a:solidFill>
                <a:latin typeface="Courier New"/>
              </a:rPr>
              <a:t>num.states</a:t>
            </a:r>
            <a:r>
              <a:rPr lang="en-US" sz="1000" b="0" strike="noStrike" spc="-1" dirty="0">
                <a:solidFill>
                  <a:srgbClr val="FFFFFF"/>
                </a:solidFill>
                <a:latin typeface="Courier New"/>
              </a:rPr>
              <a:t>=</a:t>
            </a:r>
            <a:r>
              <a:rPr lang="en-US" sz="1000" b="0" strike="noStrike" spc="-1" dirty="0" err="1">
                <a:solidFill>
                  <a:srgbClr val="FFFFFF"/>
                </a:solidFill>
                <a:latin typeface="Courier New"/>
              </a:rPr>
              <a:t>n.states</a:t>
            </a:r>
            <a:r>
              <a:rPr lang="en-US" sz="1000" b="0" strike="noStrike" spc="-1" dirty="0">
                <a:solidFill>
                  <a:srgbClr val="FFFFFF"/>
                </a:solidFill>
                <a:latin typeface="Courier New"/>
              </a:rPr>
              <a:t>, </a:t>
            </a:r>
            <a:r>
              <a:rPr lang="en-US" sz="1000" b="0" strike="noStrike" spc="-1" dirty="0" err="1">
                <a:solidFill>
                  <a:srgbClr val="FFFFFF"/>
                </a:solidFill>
                <a:latin typeface="Courier New"/>
              </a:rPr>
              <a:t>num.sims</a:t>
            </a:r>
            <a:r>
              <a:rPr lang="en-US" sz="1000" b="0" strike="noStrike" spc="-1" dirty="0">
                <a:solidFill>
                  <a:srgbClr val="FFFFFF"/>
                </a:solidFill>
                <a:latin typeface="Courier New"/>
              </a:rPr>
              <a:t>=</a:t>
            </a:r>
            <a:r>
              <a:rPr lang="en-US" sz="1000" b="0" strike="noStrike" spc="-1" dirty="0" err="1">
                <a:solidFill>
                  <a:srgbClr val="FFFFFF"/>
                </a:solidFill>
                <a:latin typeface="Courier New"/>
              </a:rPr>
              <a:t>num.samps</a:t>
            </a:r>
            <a:r>
              <a:rPr lang="en-US" sz="1000" b="0" strike="noStrike" spc="-1" dirty="0">
                <a:solidFill>
                  <a:srgbClr val="FFFFFF"/>
                </a:solidFill>
                <a:latin typeface="Courier New"/>
              </a:rPr>
              <a:t>, seed=1)</a:t>
            </a:r>
            <a:endParaRPr lang="en-US" sz="1000" b="0" strike="noStrike" spc="-1" dirty="0">
              <a:latin typeface="Arial"/>
            </a:endParaRPr>
          </a:p>
          <a:p>
            <a:pPr>
              <a:lnSpc>
                <a:spcPct val="100000"/>
              </a:lnSpc>
            </a:pPr>
            <a:r>
              <a:rPr lang="en-US" sz="1000" b="0" strike="noStrike" spc="-1" dirty="0" err="1">
                <a:solidFill>
                  <a:srgbClr val="FFFFFF"/>
                </a:solidFill>
                <a:latin typeface="Courier New"/>
              </a:rPr>
              <a:t>samps</a:t>
            </a:r>
            <a:r>
              <a:rPr lang="en-US" sz="1000" b="0" strike="noStrike" spc="-1" dirty="0">
                <a:solidFill>
                  <a:srgbClr val="FFFFFF"/>
                </a:solidFill>
                <a:latin typeface="Courier New"/>
              </a:rPr>
              <a:t>       &lt;- </a:t>
            </a:r>
            <a:r>
              <a:rPr lang="en-US" sz="1000" b="0" strike="noStrike" spc="-1" dirty="0" err="1">
                <a:solidFill>
                  <a:srgbClr val="FFFFFF"/>
                </a:solidFill>
                <a:latin typeface="Courier New"/>
              </a:rPr>
              <a:t>tri.modl$samples</a:t>
            </a:r>
            <a:endParaRPr lang="en-US" sz="1000" b="0" strike="noStrike" spc="-1" dirty="0">
              <a:latin typeface="Arial"/>
            </a:endParaRPr>
          </a:p>
          <a:p>
            <a:pPr>
              <a:lnSpc>
                <a:spcPct val="100000"/>
              </a:lnSpc>
            </a:pPr>
            <a:r>
              <a:rPr lang="en-US" sz="1000" b="0" strike="noStrike" spc="-1" dirty="0" err="1">
                <a:solidFill>
                  <a:srgbClr val="FFFFFF"/>
                </a:solidFill>
                <a:latin typeface="Courier New"/>
              </a:rPr>
              <a:t>known.model</a:t>
            </a:r>
            <a:r>
              <a:rPr lang="en-US" sz="1000" b="0" strike="noStrike" spc="-1" dirty="0">
                <a:solidFill>
                  <a:srgbClr val="FFFFFF"/>
                </a:solidFill>
                <a:latin typeface="Courier New"/>
              </a:rPr>
              <a:t> &lt;- </a:t>
            </a:r>
            <a:r>
              <a:rPr lang="en-US" sz="1000" b="0" strike="noStrike" spc="-1" dirty="0" err="1">
                <a:solidFill>
                  <a:srgbClr val="FFFFFF"/>
                </a:solidFill>
                <a:latin typeface="Courier New"/>
              </a:rPr>
              <a:t>tri.modl$model</a:t>
            </a:r>
            <a:endParaRPr lang="en-US" sz="1000" b="0" strike="noStrike" spc="-1" dirty="0">
              <a:latin typeface="Arial"/>
            </a:endParaRPr>
          </a:p>
          <a:p>
            <a:pPr>
              <a:lnSpc>
                <a:spcPct val="100000"/>
              </a:lnSpc>
            </a:pPr>
            <a:r>
              <a:rPr lang="en-US" sz="1000" b="0" strike="noStrike" spc="-1" dirty="0" err="1">
                <a:solidFill>
                  <a:srgbClr val="FFFFFF"/>
                </a:solidFill>
                <a:latin typeface="Courier New"/>
              </a:rPr>
              <a:t>mrf.sample.plot</a:t>
            </a:r>
            <a:r>
              <a:rPr lang="en-US" sz="1000" b="0" strike="noStrike" spc="-1" dirty="0">
                <a:solidFill>
                  <a:srgbClr val="FFFFFF"/>
                </a:solidFill>
                <a:latin typeface="Courier New"/>
              </a:rPr>
              <a:t>(</a:t>
            </a:r>
            <a:r>
              <a:rPr lang="en-US" sz="1000" b="0" strike="noStrike" spc="-1" dirty="0" err="1">
                <a:solidFill>
                  <a:srgbClr val="FFFFFF"/>
                </a:solidFill>
                <a:latin typeface="Courier New"/>
              </a:rPr>
              <a:t>samps</a:t>
            </a:r>
            <a:r>
              <a:rPr lang="en-US" sz="1000" b="0" strike="noStrike" spc="-1" dirty="0">
                <a:solidFill>
                  <a:srgbClr val="FFFFFF"/>
                </a:solidFill>
                <a:latin typeface="Courier New"/>
              </a:rPr>
              <a:t>)</a:t>
            </a:r>
            <a:endParaRPr lang="en-US" sz="1000" b="0" strike="noStrike" spc="-1" dirty="0">
              <a:latin typeface="Arial"/>
            </a:endParaRPr>
          </a:p>
          <a:p>
            <a:pPr>
              <a:lnSpc>
                <a:spcPct val="100000"/>
              </a:lnSpc>
            </a:pPr>
            <a:endParaRPr lang="en-US" sz="1000" b="0" strike="noStrike" spc="-1" dirty="0">
              <a:latin typeface="Arial"/>
            </a:endParaRPr>
          </a:p>
          <a:p>
            <a:pPr>
              <a:lnSpc>
                <a:spcPct val="100000"/>
              </a:lnSpc>
            </a:pPr>
            <a:r>
              <a:rPr lang="en-US" sz="1000" b="0" strike="noStrike" spc="-1" dirty="0">
                <a:solidFill>
                  <a:srgbClr val="FFFF00"/>
                </a:solidFill>
                <a:latin typeface="Courier New"/>
              </a:rPr>
              <a:t># Using the sample, fit a model in the standard parameterization to obtain a theta:</a:t>
            </a:r>
            <a:endParaRPr lang="en-US" sz="1000" b="0" strike="noStrike" spc="-1" dirty="0">
              <a:latin typeface="Arial"/>
            </a:endParaRPr>
          </a:p>
          <a:p>
            <a:pPr>
              <a:lnSpc>
                <a:spcPct val="100000"/>
              </a:lnSpc>
            </a:pPr>
            <a:r>
              <a:rPr lang="en-US" sz="1000" b="0" strike="noStrike" spc="-1" dirty="0">
                <a:solidFill>
                  <a:srgbClr val="FFFFFF"/>
                </a:solidFill>
                <a:latin typeface="Courier New"/>
              </a:rPr>
              <a:t>fit &lt;- </a:t>
            </a:r>
            <a:r>
              <a:rPr lang="en-US" sz="1000" b="0" strike="noStrike" spc="-1" dirty="0" err="1">
                <a:solidFill>
                  <a:srgbClr val="FFFFFF"/>
                </a:solidFill>
                <a:latin typeface="Courier New"/>
              </a:rPr>
              <a:t>make.crf</a:t>
            </a:r>
            <a:r>
              <a:rPr lang="en-US" sz="1000" b="0" strike="noStrike" spc="-1" dirty="0">
                <a:solidFill>
                  <a:srgbClr val="FFFFFF"/>
                </a:solidFill>
                <a:latin typeface="Courier New"/>
              </a:rPr>
              <a:t>(adj, </a:t>
            </a:r>
            <a:r>
              <a:rPr lang="en-US" sz="1000" b="0" strike="noStrike" spc="-1" dirty="0" err="1">
                <a:solidFill>
                  <a:srgbClr val="FFFFFF"/>
                </a:solidFill>
                <a:latin typeface="Courier New"/>
              </a:rPr>
              <a:t>n.states</a:t>
            </a:r>
            <a:r>
              <a:rPr lang="en-US" sz="1000" b="0" strike="noStrike" spc="-1" dirty="0">
                <a:solidFill>
                  <a:srgbClr val="FFFFFF"/>
                </a:solidFill>
                <a:latin typeface="Courier New"/>
              </a:rPr>
              <a:t>)</a:t>
            </a:r>
            <a:endParaRPr lang="en-US" sz="1000" b="0" strike="noStrike" spc="-1" dirty="0">
              <a:latin typeface="Arial"/>
            </a:endParaRPr>
          </a:p>
          <a:p>
            <a:pPr>
              <a:lnSpc>
                <a:spcPct val="100000"/>
              </a:lnSpc>
            </a:pPr>
            <a:r>
              <a:rPr lang="en-US" sz="1000" b="0" strike="noStrike" spc="-1" dirty="0">
                <a:solidFill>
                  <a:srgbClr val="FFFFFF"/>
                </a:solidFill>
                <a:latin typeface="Courier New"/>
              </a:rPr>
              <a:t>fit &lt;- </a:t>
            </a:r>
            <a:r>
              <a:rPr lang="en-US" sz="1000" b="0" strike="noStrike" spc="-1" dirty="0" err="1">
                <a:solidFill>
                  <a:srgbClr val="FFFFFF"/>
                </a:solidFill>
                <a:latin typeface="Courier New"/>
              </a:rPr>
              <a:t>make.features</a:t>
            </a:r>
            <a:r>
              <a:rPr lang="en-US" sz="1000" b="0" strike="noStrike" spc="-1" dirty="0">
                <a:solidFill>
                  <a:srgbClr val="FFFFFF"/>
                </a:solidFill>
                <a:latin typeface="Courier New"/>
              </a:rPr>
              <a:t>(fit)</a:t>
            </a:r>
            <a:endParaRPr lang="en-US" sz="1000" b="0" strike="noStrike" spc="-1" dirty="0">
              <a:latin typeface="Arial"/>
            </a:endParaRPr>
          </a:p>
          <a:p>
            <a:pPr>
              <a:lnSpc>
                <a:spcPct val="100000"/>
              </a:lnSpc>
            </a:pPr>
            <a:r>
              <a:rPr lang="en-US" sz="1000" b="0" strike="noStrike" spc="-1" dirty="0" err="1">
                <a:solidFill>
                  <a:srgbClr val="FFFFFF"/>
                </a:solidFill>
                <a:latin typeface="Courier New"/>
              </a:rPr>
              <a:t>fit$node.par</a:t>
            </a:r>
            <a:r>
              <a:rPr lang="en-US" sz="1000" b="0" strike="noStrike" spc="-1" dirty="0">
                <a:solidFill>
                  <a:srgbClr val="FFFFFF"/>
                </a:solidFill>
                <a:latin typeface="Courier New"/>
              </a:rPr>
              <a:t> </a:t>
            </a:r>
            <a:r>
              <a:rPr lang="en-US" sz="1000" b="0" strike="noStrike" spc="-1" dirty="0">
                <a:solidFill>
                  <a:srgbClr val="FFFF00"/>
                </a:solidFill>
                <a:latin typeface="Courier New"/>
              </a:rPr>
              <a:t># Node parameter index matrix (empty)</a:t>
            </a:r>
            <a:endParaRPr lang="en-US" sz="1000" b="0" strike="noStrike" spc="-1" dirty="0">
              <a:solidFill>
                <a:srgbClr val="FFFF00"/>
              </a:solidFill>
              <a:latin typeface="Arial"/>
            </a:endParaRPr>
          </a:p>
          <a:p>
            <a:pPr>
              <a:lnSpc>
                <a:spcPct val="100000"/>
              </a:lnSpc>
            </a:pPr>
            <a:r>
              <a:rPr lang="en-US" sz="1000" b="0" strike="noStrike" spc="-1" dirty="0" err="1">
                <a:solidFill>
                  <a:srgbClr val="FFFFFF"/>
                </a:solidFill>
                <a:latin typeface="Courier New"/>
              </a:rPr>
              <a:t>fit$edge.par</a:t>
            </a:r>
            <a:r>
              <a:rPr lang="en-US" sz="1000" b="0" strike="noStrike" spc="-1" dirty="0">
                <a:solidFill>
                  <a:srgbClr val="FFFFFF"/>
                </a:solidFill>
                <a:latin typeface="Courier New"/>
              </a:rPr>
              <a:t> </a:t>
            </a:r>
            <a:r>
              <a:rPr lang="en-US" sz="1000" b="0" strike="noStrike" spc="-1" dirty="0">
                <a:solidFill>
                  <a:srgbClr val="FFFF00"/>
                </a:solidFill>
                <a:latin typeface="Courier New"/>
              </a:rPr>
              <a:t># Edge parameter index matrices (empty)</a:t>
            </a:r>
            <a:endParaRPr lang="en-US" sz="1000" b="0" strike="noStrike" spc="-1" dirty="0">
              <a:solidFill>
                <a:srgbClr val="FFFF00"/>
              </a:solidFill>
              <a:latin typeface="Arial"/>
            </a:endParaRPr>
          </a:p>
          <a:p>
            <a:pPr>
              <a:lnSpc>
                <a:spcPct val="100000"/>
              </a:lnSpc>
            </a:pPr>
            <a:endParaRPr lang="en-US" sz="1000" b="0" strike="noStrike" spc="-1" dirty="0">
              <a:latin typeface="Arial"/>
            </a:endParaRPr>
          </a:p>
          <a:p>
            <a:pPr>
              <a:lnSpc>
                <a:spcPct val="100000"/>
              </a:lnSpc>
            </a:pPr>
            <a:r>
              <a:rPr lang="en-US" sz="1000" b="0" strike="noStrike" spc="-1" dirty="0">
                <a:solidFill>
                  <a:srgbClr val="FFFFFF"/>
                </a:solidFill>
                <a:latin typeface="Courier New"/>
              </a:rPr>
              <a:t>fit &lt;- </a:t>
            </a:r>
            <a:r>
              <a:rPr lang="en-US" sz="1000" b="0" strike="noStrike" spc="-1" dirty="0" err="1">
                <a:solidFill>
                  <a:srgbClr val="FFFFFF"/>
                </a:solidFill>
                <a:latin typeface="Courier New"/>
              </a:rPr>
              <a:t>make.par</a:t>
            </a:r>
            <a:r>
              <a:rPr lang="en-US" sz="1000" b="0" strike="noStrike" spc="-1" dirty="0">
                <a:solidFill>
                  <a:srgbClr val="FFFFFF"/>
                </a:solidFill>
                <a:latin typeface="Courier New"/>
              </a:rPr>
              <a:t>(fit, 6)</a:t>
            </a:r>
            <a:endParaRPr lang="en-US" sz="1000" b="0" strike="noStrike" spc="-1" dirty="0">
              <a:latin typeface="Arial"/>
            </a:endParaRPr>
          </a:p>
          <a:p>
            <a:pPr>
              <a:lnSpc>
                <a:spcPct val="100000"/>
              </a:lnSpc>
            </a:pPr>
            <a:endParaRPr lang="en-US" sz="1000" b="0" strike="noStrike" spc="-1" dirty="0">
              <a:latin typeface="Arial"/>
            </a:endParaRPr>
          </a:p>
          <a:p>
            <a:pPr>
              <a:lnSpc>
                <a:spcPct val="100000"/>
              </a:lnSpc>
            </a:pPr>
            <a:r>
              <a:rPr lang="en-US" sz="1000" b="0" strike="noStrike" spc="-1" dirty="0">
                <a:solidFill>
                  <a:srgbClr val="FFFF00"/>
                </a:solidFill>
                <a:latin typeface="Courier New"/>
              </a:rPr>
              <a:t># Fill the parameter index matrices with the standard parameterization</a:t>
            </a:r>
            <a:endParaRPr lang="en-US" sz="1000" b="0" strike="noStrike" spc="-1" dirty="0">
              <a:latin typeface="Arial"/>
            </a:endParaRPr>
          </a:p>
          <a:p>
            <a:pPr>
              <a:lnSpc>
                <a:spcPct val="100000"/>
              </a:lnSpc>
            </a:pPr>
            <a:r>
              <a:rPr lang="en-US" sz="1000" b="0" strike="noStrike" spc="-1" dirty="0">
                <a:solidFill>
                  <a:srgbClr val="FFFF00"/>
                </a:solidFill>
                <a:latin typeface="Courier New"/>
              </a:rPr>
              <a:t># Standard parameterization, one param per node:</a:t>
            </a:r>
            <a:endParaRPr lang="en-US" sz="1000" b="0" strike="noStrike" spc="-1" dirty="0">
              <a:latin typeface="Arial"/>
            </a:endParaRPr>
          </a:p>
          <a:p>
            <a:pPr>
              <a:lnSpc>
                <a:spcPct val="100000"/>
              </a:lnSpc>
            </a:pPr>
            <a:r>
              <a:rPr lang="en-US" sz="1000" b="0" strike="noStrike" spc="-1" dirty="0">
                <a:solidFill>
                  <a:srgbClr val="FFFFFF"/>
                </a:solidFill>
                <a:latin typeface="Courier New"/>
              </a:rPr>
              <a:t>for(</a:t>
            </a:r>
            <a:r>
              <a:rPr lang="en-US" sz="1000" b="0" strike="noStrike" spc="-1" dirty="0" err="1">
                <a:solidFill>
                  <a:srgbClr val="FFFFFF"/>
                </a:solidFill>
                <a:latin typeface="Courier New"/>
              </a:rPr>
              <a:t>i</a:t>
            </a:r>
            <a:r>
              <a:rPr lang="en-US" sz="1000" b="0" strike="noStrike" spc="-1" dirty="0">
                <a:solidFill>
                  <a:srgbClr val="FFFFFF"/>
                </a:solidFill>
                <a:latin typeface="Courier New"/>
              </a:rPr>
              <a:t> in 1:nrow(</a:t>
            </a:r>
            <a:r>
              <a:rPr lang="en-US" sz="1000" b="0" strike="noStrike" spc="-1" dirty="0" err="1">
                <a:solidFill>
                  <a:srgbClr val="FFFFFF"/>
                </a:solidFill>
                <a:latin typeface="Courier New"/>
              </a:rPr>
              <a:t>fit$node.par</a:t>
            </a:r>
            <a:r>
              <a:rPr lang="en-US" sz="1000" b="0" strike="noStrike" spc="-1" dirty="0">
                <a:solidFill>
                  <a:srgbClr val="FFFFFF"/>
                </a:solidFill>
                <a:latin typeface="Courier New"/>
              </a:rPr>
              <a:t>)){</a:t>
            </a:r>
            <a:endParaRPr lang="en-US" sz="1000" b="0" strike="noStrike" spc="-1" dirty="0">
              <a:latin typeface="Arial"/>
            </a:endParaRPr>
          </a:p>
          <a:p>
            <a:pPr>
              <a:lnSpc>
                <a:spcPct val="100000"/>
              </a:lnSpc>
            </a:pPr>
            <a:r>
              <a:rPr lang="en-US" sz="1000" b="0" strike="noStrike" spc="-1" dirty="0">
                <a:solidFill>
                  <a:srgbClr val="FFFFFF"/>
                </a:solidFill>
                <a:latin typeface="Courier New"/>
              </a:rPr>
              <a:t>  </a:t>
            </a:r>
            <a:r>
              <a:rPr lang="en-US" sz="1000" b="0" strike="noStrike" spc="-1" dirty="0" err="1">
                <a:solidFill>
                  <a:srgbClr val="FFFFFF"/>
                </a:solidFill>
                <a:latin typeface="Courier New"/>
              </a:rPr>
              <a:t>fit$node.par</a:t>
            </a:r>
            <a:r>
              <a:rPr lang="en-US" sz="1000" b="0" strike="noStrike" spc="-1" dirty="0">
                <a:solidFill>
                  <a:srgbClr val="FFFFFF"/>
                </a:solidFill>
                <a:latin typeface="Courier New"/>
              </a:rPr>
              <a:t>[i,1,1] &lt;- </a:t>
            </a:r>
            <a:r>
              <a:rPr lang="en-US" sz="1000" b="0" strike="noStrike" spc="-1" dirty="0" err="1">
                <a:solidFill>
                  <a:srgbClr val="FFFFFF"/>
                </a:solidFill>
                <a:latin typeface="Courier New"/>
              </a:rPr>
              <a:t>i</a:t>
            </a:r>
            <a:endParaRPr lang="en-US" sz="1000" b="0" strike="noStrike" spc="-1" dirty="0">
              <a:latin typeface="Arial"/>
            </a:endParaRPr>
          </a:p>
          <a:p>
            <a:pPr>
              <a:lnSpc>
                <a:spcPct val="100000"/>
              </a:lnSpc>
            </a:pPr>
            <a:r>
              <a:rPr lang="en-US" sz="1000" b="0" strike="noStrike" spc="-1" dirty="0">
                <a:solidFill>
                  <a:srgbClr val="FFFFFF"/>
                </a:solidFill>
                <a:latin typeface="Courier New"/>
              </a:rPr>
              <a:t>}</a:t>
            </a:r>
            <a:endParaRPr lang="en-US" sz="1000" b="0" strike="noStrike" spc="-1" dirty="0">
              <a:latin typeface="Arial"/>
            </a:endParaRPr>
          </a:p>
          <a:p>
            <a:pPr>
              <a:lnSpc>
                <a:spcPct val="100000"/>
              </a:lnSpc>
            </a:pPr>
            <a:r>
              <a:rPr lang="en-US" sz="1000" b="0" strike="noStrike" spc="-1" dirty="0" err="1">
                <a:solidFill>
                  <a:srgbClr val="FFFFFF"/>
                </a:solidFill>
                <a:latin typeface="Courier New"/>
              </a:rPr>
              <a:t>fit$node.par</a:t>
            </a:r>
            <a:r>
              <a:rPr lang="en-US" sz="1000" b="0" strike="noStrike" spc="-1" dirty="0">
                <a:solidFill>
                  <a:srgbClr val="FFFFFF"/>
                </a:solidFill>
                <a:latin typeface="Courier New"/>
              </a:rPr>
              <a:t> # Check</a:t>
            </a:r>
            <a:endParaRPr lang="en-US" sz="1000" b="0" strike="noStrike" spc="-1" dirty="0">
              <a:latin typeface="Arial"/>
            </a:endParaRPr>
          </a:p>
          <a:p>
            <a:pPr>
              <a:lnSpc>
                <a:spcPct val="100000"/>
              </a:lnSpc>
            </a:pPr>
            <a:endParaRPr lang="en-US" sz="1000" b="0" strike="noStrike" spc="-1" dirty="0">
              <a:latin typeface="Arial"/>
            </a:endParaRPr>
          </a:p>
          <a:p>
            <a:pPr>
              <a:lnSpc>
                <a:spcPct val="100000"/>
              </a:lnSpc>
            </a:pPr>
            <a:r>
              <a:rPr lang="en-US" sz="1000" b="0" strike="noStrike" spc="-1" dirty="0">
                <a:solidFill>
                  <a:srgbClr val="FFFF00"/>
                </a:solidFill>
                <a:latin typeface="Courier New"/>
              </a:rPr>
              <a:t># Standard parameterization, edge parameterization:</a:t>
            </a:r>
            <a:endParaRPr lang="en-US" sz="1000" b="0" strike="noStrike" spc="-1" dirty="0">
              <a:latin typeface="Arial"/>
            </a:endParaRPr>
          </a:p>
          <a:p>
            <a:pPr>
              <a:lnSpc>
                <a:spcPct val="100000"/>
              </a:lnSpc>
            </a:pPr>
            <a:r>
              <a:rPr lang="en-US" sz="1000" b="0" strike="noStrike" spc="-1" dirty="0" err="1">
                <a:solidFill>
                  <a:srgbClr val="FFFFFF"/>
                </a:solidFill>
                <a:latin typeface="Courier New"/>
              </a:rPr>
              <a:t>fit$edges</a:t>
            </a:r>
            <a:r>
              <a:rPr lang="en-US" sz="1000" b="0" strike="noStrike" spc="-1" dirty="0">
                <a:solidFill>
                  <a:srgbClr val="FFFFFF"/>
                </a:solidFill>
                <a:latin typeface="Courier New"/>
              </a:rPr>
              <a:t> </a:t>
            </a:r>
            <a:r>
              <a:rPr lang="en-US" sz="1000" b="0" strike="noStrike" spc="-1" dirty="0">
                <a:solidFill>
                  <a:srgbClr val="FFFF00"/>
                </a:solidFill>
                <a:latin typeface="Courier New"/>
              </a:rPr>
              <a:t># Check edge order first!</a:t>
            </a:r>
            <a:endParaRPr lang="en-US" sz="1000" b="0" strike="noStrike" spc="-1" dirty="0">
              <a:latin typeface="Arial"/>
            </a:endParaRPr>
          </a:p>
          <a:p>
            <a:pPr>
              <a:lnSpc>
                <a:spcPct val="100000"/>
              </a:lnSpc>
            </a:pPr>
            <a:r>
              <a:rPr lang="en-US" sz="1000" b="0" strike="noStrike" spc="-1" dirty="0" err="1">
                <a:solidFill>
                  <a:srgbClr val="FFFFFF"/>
                </a:solidFill>
                <a:latin typeface="Courier New"/>
              </a:rPr>
              <a:t>fit$edge.par</a:t>
            </a:r>
            <a:r>
              <a:rPr lang="en-US" sz="1000" b="0" strike="noStrike" spc="-1" dirty="0">
                <a:solidFill>
                  <a:srgbClr val="FFFFFF"/>
                </a:solidFill>
                <a:latin typeface="Courier New"/>
              </a:rPr>
              <a:t>[[1]][1,1,1] &lt;- 4</a:t>
            </a:r>
            <a:endParaRPr lang="en-US" sz="1000" b="0" strike="noStrike" spc="-1" dirty="0">
              <a:latin typeface="Arial"/>
            </a:endParaRPr>
          </a:p>
          <a:p>
            <a:pPr>
              <a:lnSpc>
                <a:spcPct val="100000"/>
              </a:lnSpc>
            </a:pPr>
            <a:r>
              <a:rPr lang="en-US" sz="1000" b="0" strike="noStrike" spc="-1" dirty="0" err="1">
                <a:solidFill>
                  <a:srgbClr val="FFFFFF"/>
                </a:solidFill>
                <a:latin typeface="Courier New"/>
              </a:rPr>
              <a:t>fit$edge.par</a:t>
            </a:r>
            <a:r>
              <a:rPr lang="en-US" sz="1000" b="0" strike="noStrike" spc="-1" dirty="0">
                <a:solidFill>
                  <a:srgbClr val="FFFFFF"/>
                </a:solidFill>
                <a:latin typeface="Courier New"/>
              </a:rPr>
              <a:t>[[1]][2,2,1] &lt;- 4</a:t>
            </a:r>
            <a:endParaRPr lang="en-US" sz="1000" b="0" strike="noStrike" spc="-1" dirty="0">
              <a:latin typeface="Arial"/>
            </a:endParaRPr>
          </a:p>
          <a:p>
            <a:pPr>
              <a:lnSpc>
                <a:spcPct val="100000"/>
              </a:lnSpc>
            </a:pPr>
            <a:r>
              <a:rPr lang="en-US" sz="1000" b="0" strike="noStrike" spc="-1" dirty="0" err="1">
                <a:solidFill>
                  <a:srgbClr val="FFFFFF"/>
                </a:solidFill>
                <a:latin typeface="Courier New"/>
              </a:rPr>
              <a:t>fit$edge.par</a:t>
            </a:r>
            <a:r>
              <a:rPr lang="en-US" sz="1000" b="0" strike="noStrike" spc="-1" dirty="0">
                <a:solidFill>
                  <a:srgbClr val="FFFFFF"/>
                </a:solidFill>
                <a:latin typeface="Courier New"/>
              </a:rPr>
              <a:t>[[2]][1,1,1] &lt;- 5</a:t>
            </a:r>
            <a:endParaRPr lang="en-US" sz="1000" b="0" strike="noStrike" spc="-1" dirty="0">
              <a:latin typeface="Arial"/>
            </a:endParaRPr>
          </a:p>
          <a:p>
            <a:pPr>
              <a:lnSpc>
                <a:spcPct val="100000"/>
              </a:lnSpc>
            </a:pPr>
            <a:r>
              <a:rPr lang="en-US" sz="1000" b="0" strike="noStrike" spc="-1" dirty="0" err="1">
                <a:solidFill>
                  <a:srgbClr val="FFFFFF"/>
                </a:solidFill>
                <a:latin typeface="Courier New"/>
              </a:rPr>
              <a:t>fit$edge.par</a:t>
            </a:r>
            <a:r>
              <a:rPr lang="en-US" sz="1000" b="0" strike="noStrike" spc="-1" dirty="0">
                <a:solidFill>
                  <a:srgbClr val="FFFFFF"/>
                </a:solidFill>
                <a:latin typeface="Courier New"/>
              </a:rPr>
              <a:t>[[2]][2,2,1] &lt;- 5</a:t>
            </a:r>
            <a:endParaRPr lang="en-US" sz="1000" b="0" strike="noStrike" spc="-1" dirty="0">
              <a:latin typeface="Arial"/>
            </a:endParaRPr>
          </a:p>
          <a:p>
            <a:pPr>
              <a:lnSpc>
                <a:spcPct val="100000"/>
              </a:lnSpc>
            </a:pPr>
            <a:r>
              <a:rPr lang="en-US" sz="1000" b="0" strike="noStrike" spc="-1" dirty="0" err="1">
                <a:solidFill>
                  <a:srgbClr val="FFFFFF"/>
                </a:solidFill>
                <a:latin typeface="Courier New"/>
              </a:rPr>
              <a:t>fit$edge.par</a:t>
            </a:r>
            <a:r>
              <a:rPr lang="en-US" sz="1000" b="0" strike="noStrike" spc="-1" dirty="0">
                <a:solidFill>
                  <a:srgbClr val="FFFFFF"/>
                </a:solidFill>
                <a:latin typeface="Courier New"/>
              </a:rPr>
              <a:t>[[3]][1,1,1] &lt;- 6</a:t>
            </a:r>
            <a:endParaRPr lang="en-US" sz="1000" b="0" strike="noStrike" spc="-1" dirty="0">
              <a:latin typeface="Arial"/>
            </a:endParaRPr>
          </a:p>
          <a:p>
            <a:pPr>
              <a:lnSpc>
                <a:spcPct val="100000"/>
              </a:lnSpc>
            </a:pPr>
            <a:r>
              <a:rPr lang="en-US" sz="1000" b="0" strike="noStrike" spc="-1" dirty="0" err="1">
                <a:solidFill>
                  <a:srgbClr val="FFFFFF"/>
                </a:solidFill>
                <a:latin typeface="Courier New"/>
              </a:rPr>
              <a:t>fit$edge.par</a:t>
            </a:r>
            <a:r>
              <a:rPr lang="en-US" sz="1000" b="0" strike="noStrike" spc="-1" dirty="0">
                <a:solidFill>
                  <a:srgbClr val="FFFFFF"/>
                </a:solidFill>
                <a:latin typeface="Courier New"/>
              </a:rPr>
              <a:t>[[3]][2,2,1] &lt;- 6</a:t>
            </a:r>
            <a:endParaRPr lang="en-US" sz="1000" b="0" strike="noStrike" spc="-1" dirty="0">
              <a:latin typeface="Arial"/>
            </a:endParaRPr>
          </a:p>
          <a:p>
            <a:pPr>
              <a:lnSpc>
                <a:spcPct val="100000"/>
              </a:lnSpc>
            </a:pPr>
            <a:endParaRPr lang="en-US" sz="1000" b="0" strike="noStrike" spc="-1" dirty="0">
              <a:latin typeface="Arial"/>
            </a:endParaRPr>
          </a:p>
          <a:p>
            <a:pPr>
              <a:lnSpc>
                <a:spcPct val="100000"/>
              </a:lnSpc>
            </a:pPr>
            <a:r>
              <a:rPr lang="en-US" sz="1000" b="0" strike="noStrike" spc="-1" dirty="0" err="1">
                <a:solidFill>
                  <a:srgbClr val="FFFFFF"/>
                </a:solidFill>
                <a:latin typeface="Courier New"/>
              </a:rPr>
              <a:t>fit$edge.par</a:t>
            </a:r>
            <a:r>
              <a:rPr lang="en-US" sz="1000" b="0" strike="noStrike" spc="-1" dirty="0">
                <a:solidFill>
                  <a:srgbClr val="FFFFFF"/>
                </a:solidFill>
                <a:latin typeface="Courier New"/>
              </a:rPr>
              <a:t> </a:t>
            </a:r>
            <a:r>
              <a:rPr lang="en-US" sz="1000" b="0" strike="noStrike" spc="-1" dirty="0">
                <a:solidFill>
                  <a:srgbClr val="FFFF00"/>
                </a:solidFill>
                <a:latin typeface="Courier New"/>
              </a:rPr>
              <a:t># Check</a:t>
            </a:r>
            <a:endParaRPr lang="en-US" sz="10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Shape 1"/>
          <p:cNvSpPr txBox="1"/>
          <p:nvPr/>
        </p:nvSpPr>
        <p:spPr>
          <a:xfrm>
            <a:off x="457200" y="765000"/>
            <a:ext cx="8343360" cy="1107720"/>
          </a:xfrm>
          <a:prstGeom prst="rect">
            <a:avLst/>
          </a:prstGeom>
          <a:noFill/>
          <a:ln>
            <a:noFill/>
          </a:ln>
        </p:spPr>
        <p:txBody>
          <a:bodyPr>
            <a:normAutofit fontScale="93000"/>
          </a:bodyPr>
          <a:lstStyle/>
          <a:p>
            <a:pPr marL="343080" indent="-342720">
              <a:lnSpc>
                <a:spcPct val="100000"/>
              </a:lnSpc>
              <a:spcBef>
                <a:spcPts val="479"/>
              </a:spcBef>
              <a:buClr>
                <a:srgbClr val="000000"/>
              </a:buClr>
              <a:buFont typeface="Arial"/>
              <a:buChar char="•"/>
            </a:pPr>
            <a:r>
              <a:rPr lang="en-US" sz="2400" b="0" strike="noStrike" spc="-1" dirty="0">
                <a:solidFill>
                  <a:srgbClr val="000000"/>
                </a:solidFill>
                <a:latin typeface="Times New Roman"/>
              </a:rPr>
              <a:t>The </a:t>
            </a:r>
            <a:r>
              <a:rPr lang="en-US" sz="2400" b="0" strike="noStrike" spc="-1" dirty="0">
                <a:solidFill>
                  <a:srgbClr val="000000"/>
                </a:solidFill>
                <a:latin typeface="Symbol"/>
              </a:rPr>
              <a:t>Y</a:t>
            </a:r>
            <a:r>
              <a:rPr lang="en-US" sz="2400" b="0" i="1" strike="noStrike" spc="-1" baseline="-25000" dirty="0">
                <a:solidFill>
                  <a:srgbClr val="000000"/>
                </a:solidFill>
                <a:latin typeface="Times New Roman"/>
              </a:rPr>
              <a:t>i</a:t>
            </a:r>
            <a:r>
              <a:rPr lang="en-US" sz="2400" b="0" strike="noStrike" spc="-1" dirty="0">
                <a:solidFill>
                  <a:srgbClr val="000000"/>
                </a:solidFill>
                <a:latin typeface="Times New Roman"/>
              </a:rPr>
              <a:t> and </a:t>
            </a:r>
            <a:r>
              <a:rPr lang="en-US" sz="2400" b="0" strike="noStrike" spc="-1" dirty="0" err="1">
                <a:solidFill>
                  <a:srgbClr val="000000"/>
                </a:solidFill>
                <a:latin typeface="Symbol"/>
              </a:rPr>
              <a:t>Y</a:t>
            </a:r>
            <a:r>
              <a:rPr lang="en-US" sz="2400" b="0" i="1" strike="noStrike" spc="-1" baseline="-25000" dirty="0" err="1">
                <a:solidFill>
                  <a:srgbClr val="000000"/>
                </a:solidFill>
                <a:latin typeface="Times New Roman"/>
              </a:rPr>
              <a:t>ij</a:t>
            </a:r>
            <a:r>
              <a:rPr lang="en-US" sz="2400" b="0" strike="noStrike" spc="-1" dirty="0">
                <a:solidFill>
                  <a:srgbClr val="000000"/>
                </a:solidFill>
                <a:latin typeface="Times New Roman"/>
              </a:rPr>
              <a:t> are factors or </a:t>
            </a:r>
            <a:r>
              <a:rPr lang="en-US" sz="2400" b="1" strike="noStrike" spc="-1" dirty="0">
                <a:solidFill>
                  <a:srgbClr val="000000"/>
                </a:solidFill>
                <a:latin typeface="Times New Roman"/>
              </a:rPr>
              <a:t>potentials</a:t>
            </a:r>
            <a:r>
              <a:rPr lang="en-US" sz="2400" b="0" strike="noStrike" spc="-1" dirty="0">
                <a:solidFill>
                  <a:srgbClr val="000000"/>
                </a:solidFill>
                <a:latin typeface="Times New Roman"/>
              </a:rPr>
              <a:t>. They are functions representable in table form which hold (usually) un-normalized quantities which contribute to the probability distribution:</a:t>
            </a:r>
            <a:endParaRPr lang="en-US" sz="2400" b="0" strike="noStrike" spc="-1" dirty="0">
              <a:solidFill>
                <a:srgbClr val="000000"/>
              </a:solidFill>
              <a:latin typeface="Calibri"/>
            </a:endParaRPr>
          </a:p>
          <a:p>
            <a:pPr>
              <a:lnSpc>
                <a:spcPct val="100000"/>
              </a:lnSpc>
              <a:spcBef>
                <a:spcPts val="479"/>
              </a:spcBef>
            </a:pPr>
            <a:endParaRPr lang="en-US" sz="2400" b="0" strike="noStrike" spc="-1" dirty="0">
              <a:solidFill>
                <a:srgbClr val="000000"/>
              </a:solidFill>
              <a:latin typeface="Calibri"/>
            </a:endParaRPr>
          </a:p>
        </p:txBody>
      </p:sp>
      <p:pic>
        <p:nvPicPr>
          <p:cNvPr id="200" name="Picture 1"/>
          <p:cNvPicPr/>
          <p:nvPr/>
        </p:nvPicPr>
        <p:blipFill>
          <a:blip r:embed="rId2"/>
          <a:stretch/>
        </p:blipFill>
        <p:spPr>
          <a:xfrm>
            <a:off x="1998720" y="2179080"/>
            <a:ext cx="4133520" cy="968400"/>
          </a:xfrm>
          <a:prstGeom prst="rect">
            <a:avLst/>
          </a:prstGeom>
          <a:ln>
            <a:noFill/>
          </a:ln>
        </p:spPr>
      </p:pic>
      <p:sp>
        <p:nvSpPr>
          <p:cNvPr id="201" name="CustomShape 2"/>
          <p:cNvSpPr/>
          <p:nvPr/>
        </p:nvSpPr>
        <p:spPr>
          <a:xfrm>
            <a:off x="1076400" y="4555080"/>
            <a:ext cx="7671600" cy="557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39"/>
              </a:spcBef>
              <a:buClr>
                <a:srgbClr val="000000"/>
              </a:buClr>
              <a:buFont typeface="Arial"/>
              <a:buChar char="•"/>
            </a:pPr>
            <a:r>
              <a:rPr lang="en-US" sz="2200" b="0" i="1" strike="noStrike" spc="-1">
                <a:solidFill>
                  <a:srgbClr val="000000"/>
                </a:solidFill>
                <a:latin typeface="Times New Roman"/>
              </a:rPr>
              <a:t>Z</a:t>
            </a:r>
            <a:r>
              <a:rPr lang="en-US" sz="2200" b="0" strike="noStrike" spc="-1">
                <a:solidFill>
                  <a:srgbClr val="000000"/>
                </a:solidFill>
                <a:latin typeface="Times New Roman"/>
              </a:rPr>
              <a:t> is the normalization constant called the </a:t>
            </a:r>
            <a:r>
              <a:rPr lang="en-US" sz="2200" b="1" strike="noStrike" spc="-1">
                <a:solidFill>
                  <a:srgbClr val="000000"/>
                </a:solidFill>
                <a:latin typeface="Times New Roman"/>
              </a:rPr>
              <a:t>partition function</a:t>
            </a:r>
            <a:endParaRPr lang="en-US" sz="2200" b="0" strike="noStrike" spc="-1">
              <a:latin typeface="Arial"/>
            </a:endParaRPr>
          </a:p>
        </p:txBody>
      </p:sp>
      <p:sp>
        <p:nvSpPr>
          <p:cNvPr id="202" name="CustomShape 3"/>
          <p:cNvSpPr/>
          <p:nvPr/>
        </p:nvSpPr>
        <p:spPr>
          <a:xfrm>
            <a:off x="1011960" y="3205440"/>
            <a:ext cx="8044920" cy="809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Symbol"/>
              </a:rPr>
              <a:t>Y</a:t>
            </a:r>
            <a:r>
              <a:rPr lang="en-US" sz="2200" b="0" i="1" strike="noStrike" spc="-1" baseline="-25000">
                <a:solidFill>
                  <a:srgbClr val="000000"/>
                </a:solidFill>
                <a:latin typeface="Times New Roman"/>
              </a:rPr>
              <a:t>i</a:t>
            </a:r>
            <a:r>
              <a:rPr lang="en-US" sz="2200" b="0" strike="noStrike" spc="-1">
                <a:solidFill>
                  <a:srgbClr val="000000"/>
                </a:solidFill>
                <a:latin typeface="Times New Roman"/>
              </a:rPr>
              <a:t> are called unary or </a:t>
            </a:r>
            <a:r>
              <a:rPr lang="en-US" sz="2200" b="1" strike="noStrike" spc="-1">
                <a:solidFill>
                  <a:srgbClr val="000000"/>
                </a:solidFill>
                <a:latin typeface="Times New Roman"/>
              </a:rPr>
              <a:t>node potentials</a:t>
            </a:r>
            <a:r>
              <a:rPr lang="en-US" sz="2200" b="0" strike="noStrike" spc="-1">
                <a:solidFill>
                  <a:srgbClr val="000000"/>
                </a:solidFill>
                <a:latin typeface="Times New Roman"/>
              </a:rPr>
              <a:t> and </a:t>
            </a:r>
            <a:r>
              <a:rPr lang="en-US" sz="2200" b="0" strike="noStrike" spc="-1">
                <a:solidFill>
                  <a:srgbClr val="000000"/>
                </a:solidFill>
                <a:latin typeface="Symbol"/>
              </a:rPr>
              <a:t>Y</a:t>
            </a:r>
            <a:r>
              <a:rPr lang="en-US" sz="2200" b="0" i="1" strike="noStrike" spc="-1" baseline="-25000">
                <a:solidFill>
                  <a:srgbClr val="000000"/>
                </a:solidFill>
                <a:latin typeface="Times New Roman"/>
              </a:rPr>
              <a:t>ij</a:t>
            </a:r>
            <a:r>
              <a:rPr lang="en-US" sz="2200" b="0" strike="noStrike" spc="-1">
                <a:solidFill>
                  <a:srgbClr val="000000"/>
                </a:solidFill>
                <a:latin typeface="Times New Roman"/>
              </a:rPr>
              <a:t> are called pair or </a:t>
            </a:r>
            <a:r>
              <a:rPr lang="en-US" sz="2200" b="1" strike="noStrike" spc="-1">
                <a:solidFill>
                  <a:srgbClr val="000000"/>
                </a:solidFill>
                <a:latin typeface="Times New Roman"/>
              </a:rPr>
              <a:t>edge potentials</a:t>
            </a:r>
            <a:r>
              <a:rPr lang="en-US" sz="2200" b="0" strike="noStrike" spc="-1">
                <a:solidFill>
                  <a:srgbClr val="000000"/>
                </a:solidFill>
                <a:latin typeface="Times New Roman"/>
              </a:rPr>
              <a:t>.</a:t>
            </a:r>
            <a:endParaRPr lang="en-US" sz="2200" b="0" strike="noStrike" spc="-1">
              <a:latin typeface="Arial"/>
            </a:endParaRPr>
          </a:p>
        </p:txBody>
      </p:sp>
      <p:sp>
        <p:nvSpPr>
          <p:cNvPr id="203" name="CustomShape 4"/>
          <p:cNvSpPr/>
          <p:nvPr/>
        </p:nvSpPr>
        <p:spPr>
          <a:xfrm>
            <a:off x="808200" y="5060520"/>
            <a:ext cx="6491160" cy="48060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79"/>
              </a:spcBef>
              <a:buClr>
                <a:srgbClr val="000000"/>
              </a:buClr>
              <a:buFont typeface="Arial"/>
              <a:buChar char="•"/>
            </a:pPr>
            <a:r>
              <a:rPr lang="en-US" sz="2400" b="0" strike="noStrike" spc="-1">
                <a:solidFill>
                  <a:srgbClr val="000000"/>
                </a:solidFill>
                <a:latin typeface="Times New Roman"/>
              </a:rPr>
              <a:t>For the example Pr(</a:t>
            </a:r>
            <a:r>
              <a:rPr lang="en-US" sz="2400" b="0" i="1" strike="noStrike" spc="-1">
                <a:solidFill>
                  <a:srgbClr val="000000"/>
                </a:solidFill>
                <a:latin typeface="Times New Roman"/>
              </a:rPr>
              <a:t>A</a:t>
            </a:r>
            <a:r>
              <a:rPr lang="en-US" sz="2400" b="0" strike="noStrike" spc="-1">
                <a:solidFill>
                  <a:srgbClr val="000000"/>
                </a:solidFill>
                <a:latin typeface="Times New Roman"/>
              </a:rPr>
              <a:t>,</a:t>
            </a:r>
            <a:r>
              <a:rPr lang="en-US" sz="2400" b="0" i="1" strike="noStrike" spc="-1">
                <a:solidFill>
                  <a:srgbClr val="000000"/>
                </a:solidFill>
                <a:latin typeface="Times New Roman"/>
              </a:rPr>
              <a:t>B</a:t>
            </a:r>
            <a:r>
              <a:rPr lang="en-US" sz="2400" b="0" strike="noStrike" spc="-1">
                <a:solidFill>
                  <a:srgbClr val="000000"/>
                </a:solidFill>
                <a:latin typeface="Times New Roman"/>
              </a:rPr>
              <a:t>,</a:t>
            </a:r>
            <a:r>
              <a:rPr lang="en-US" sz="2400" b="0" i="1" strike="noStrike" spc="-1">
                <a:solidFill>
                  <a:srgbClr val="000000"/>
                </a:solidFill>
                <a:latin typeface="Times New Roman"/>
              </a:rPr>
              <a:t>C</a:t>
            </a:r>
            <a:r>
              <a:rPr lang="en-US" sz="2400" b="0" strike="noStrike" spc="-1">
                <a:solidFill>
                  <a:srgbClr val="000000"/>
                </a:solidFill>
                <a:latin typeface="Times New Roman"/>
              </a:rPr>
              <a:t>,</a:t>
            </a:r>
            <a:r>
              <a:rPr lang="en-US" sz="2400" b="0" i="1" strike="noStrike" spc="-1">
                <a:solidFill>
                  <a:srgbClr val="000000"/>
                </a:solidFill>
                <a:latin typeface="Times New Roman"/>
              </a:rPr>
              <a:t>D</a:t>
            </a:r>
            <a:r>
              <a:rPr lang="en-US" sz="2400" b="0" strike="noStrike" spc="-1">
                <a:solidFill>
                  <a:srgbClr val="000000"/>
                </a:solidFill>
                <a:latin typeface="Times New Roman"/>
              </a:rPr>
              <a:t>,</a:t>
            </a:r>
            <a:r>
              <a:rPr lang="en-US" sz="2400" b="0" i="1" strike="noStrike" spc="-1">
                <a:solidFill>
                  <a:srgbClr val="000000"/>
                </a:solidFill>
                <a:latin typeface="Times New Roman"/>
              </a:rPr>
              <a:t>E</a:t>
            </a:r>
            <a:r>
              <a:rPr lang="en-US" sz="2400" b="0" strike="noStrike" spc="-1">
                <a:solidFill>
                  <a:srgbClr val="000000"/>
                </a:solidFill>
                <a:latin typeface="Times New Roman"/>
              </a:rPr>
              <a:t>):</a:t>
            </a:r>
            <a:endParaRPr lang="en-US" sz="2400" b="0" strike="noStrike" spc="-1">
              <a:latin typeface="Arial"/>
            </a:endParaRPr>
          </a:p>
        </p:txBody>
      </p:sp>
      <p:pic>
        <p:nvPicPr>
          <p:cNvPr id="204" name="Picture 36"/>
          <p:cNvPicPr/>
          <p:nvPr/>
        </p:nvPicPr>
        <p:blipFill>
          <a:blip r:embed="rId3"/>
          <a:stretch/>
        </p:blipFill>
        <p:spPr>
          <a:xfrm>
            <a:off x="795240" y="5639760"/>
            <a:ext cx="7620120" cy="984240"/>
          </a:xfrm>
          <a:prstGeom prst="rect">
            <a:avLst/>
          </a:prstGeom>
          <a:ln>
            <a:noFill/>
          </a:ln>
        </p:spPr>
      </p:pic>
      <p:sp>
        <p:nvSpPr>
          <p:cNvPr id="205" name="CustomShape 5"/>
          <p:cNvSpPr/>
          <p:nvPr/>
        </p:nvSpPr>
        <p:spPr>
          <a:xfrm>
            <a:off x="1527840" y="3973320"/>
            <a:ext cx="8044920" cy="809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Edge potentials are known as transfer matrices in statistical physics</a:t>
            </a:r>
            <a:endParaRPr lang="en-U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 calcmode="lin" valueType="num">
                                      <p:cBhvr additive="repl">
                                        <p:cTn id="7" dur="500" fill="hold"/>
                                        <p:tgtEl>
                                          <p:spTgt spid="202"/>
                                        </p:tgtEl>
                                        <p:attrNameLst>
                                          <p:attrName>ppt_x</p:attrName>
                                        </p:attrNameLst>
                                      </p:cBhvr>
                                      <p:tavLst>
                                        <p:tav tm="0">
                                          <p:val>
                                            <p:strVal val="#ppt_x"/>
                                          </p:val>
                                        </p:tav>
                                        <p:tav tm="100000">
                                          <p:val>
                                            <p:strVal val="#ppt_x"/>
                                          </p:val>
                                        </p:tav>
                                      </p:tavLst>
                                    </p:anim>
                                    <p:anim calcmode="lin" valueType="num">
                                      <p:cBhvr additive="repl">
                                        <p:cTn id="8" dur="500" fill="hold"/>
                                        <p:tgtEl>
                                          <p:spTgt spid="20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5"/>
                                        </p:tgtEl>
                                        <p:attrNameLst>
                                          <p:attrName>style.visibility</p:attrName>
                                        </p:attrNameLst>
                                      </p:cBhvr>
                                      <p:to>
                                        <p:strVal val="visible"/>
                                      </p:to>
                                    </p:set>
                                    <p:anim calcmode="lin" valueType="num">
                                      <p:cBhvr additive="repl">
                                        <p:cTn id="12" dur="500" fill="hold"/>
                                        <p:tgtEl>
                                          <p:spTgt spid="205"/>
                                        </p:tgtEl>
                                        <p:attrNameLst>
                                          <p:attrName>ppt_x</p:attrName>
                                        </p:attrNameLst>
                                      </p:cBhvr>
                                      <p:tavLst>
                                        <p:tav tm="0">
                                          <p:val>
                                            <p:strVal val="#ppt_x"/>
                                          </p:val>
                                        </p:tav>
                                        <p:tav tm="100000">
                                          <p:val>
                                            <p:strVal val="#ppt_x"/>
                                          </p:val>
                                        </p:tav>
                                      </p:tavLst>
                                    </p:anim>
                                    <p:anim calcmode="lin" valueType="num">
                                      <p:cBhvr additive="repl">
                                        <p:cTn id="13" dur="500" fill="hold"/>
                                        <p:tgtEl>
                                          <p:spTgt spid="20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1"/>
                                        </p:tgtEl>
                                        <p:attrNameLst>
                                          <p:attrName>style.visibility</p:attrName>
                                        </p:attrNameLst>
                                      </p:cBhvr>
                                      <p:to>
                                        <p:strVal val="visible"/>
                                      </p:to>
                                    </p:set>
                                    <p:anim calcmode="lin" valueType="num">
                                      <p:cBhvr additive="repl">
                                        <p:cTn id="18" dur="500" fill="hold"/>
                                        <p:tgtEl>
                                          <p:spTgt spid="201"/>
                                        </p:tgtEl>
                                        <p:attrNameLst>
                                          <p:attrName>ppt_x</p:attrName>
                                        </p:attrNameLst>
                                      </p:cBhvr>
                                      <p:tavLst>
                                        <p:tav tm="0">
                                          <p:val>
                                            <p:strVal val="#ppt_x"/>
                                          </p:val>
                                        </p:tav>
                                        <p:tav tm="100000">
                                          <p:val>
                                            <p:strVal val="#ppt_x"/>
                                          </p:val>
                                        </p:tav>
                                      </p:tavLst>
                                    </p:anim>
                                    <p:anim calcmode="lin" valueType="num">
                                      <p:cBhvr additive="repl">
                                        <p:cTn id="19"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3"/>
                                        </p:tgtEl>
                                        <p:attrNameLst>
                                          <p:attrName>style.visibility</p:attrName>
                                        </p:attrNameLst>
                                      </p:cBhvr>
                                      <p:to>
                                        <p:strVal val="visible"/>
                                      </p:to>
                                    </p:set>
                                    <p:anim calcmode="lin" valueType="num">
                                      <p:cBhvr additive="repl">
                                        <p:cTn id="24" dur="500" fill="hold"/>
                                        <p:tgtEl>
                                          <p:spTgt spid="203"/>
                                        </p:tgtEl>
                                        <p:attrNameLst>
                                          <p:attrName>ppt_x</p:attrName>
                                        </p:attrNameLst>
                                      </p:cBhvr>
                                      <p:tavLst>
                                        <p:tav tm="0">
                                          <p:val>
                                            <p:strVal val="#ppt_x"/>
                                          </p:val>
                                        </p:tav>
                                        <p:tav tm="100000">
                                          <p:val>
                                            <p:strVal val="#ppt_x"/>
                                          </p:val>
                                        </p:tav>
                                      </p:tavLst>
                                    </p:anim>
                                    <p:anim calcmode="lin" valueType="num">
                                      <p:cBhvr additive="repl">
                                        <p:cTn id="25" dur="500" fill="hold"/>
                                        <p:tgtEl>
                                          <p:spTgt spid="20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204"/>
                                        </p:tgtEl>
                                        <p:attrNameLst>
                                          <p:attrName>style.visibility</p:attrName>
                                        </p:attrNameLst>
                                      </p:cBhvr>
                                      <p:to>
                                        <p:strVal val="visible"/>
                                      </p:to>
                                    </p:set>
                                    <p:anim calcmode="lin" valueType="num">
                                      <p:cBhvr additive="repl">
                                        <p:cTn id="29" dur="500" fill="hold"/>
                                        <p:tgtEl>
                                          <p:spTgt spid="204"/>
                                        </p:tgtEl>
                                        <p:attrNameLst>
                                          <p:attrName>ppt_x</p:attrName>
                                        </p:attrNameLst>
                                      </p:cBhvr>
                                      <p:tavLst>
                                        <p:tav tm="0">
                                          <p:val>
                                            <p:strVal val="#ppt_x"/>
                                          </p:val>
                                        </p:tav>
                                        <p:tav tm="100000">
                                          <p:val>
                                            <p:strVal val="#ppt_x"/>
                                          </p:val>
                                        </p:tav>
                                      </p:tavLst>
                                    </p:anim>
                                    <p:anim calcmode="lin" valueType="num">
                                      <p:cBhvr additive="repl">
                                        <p:cTn id="30"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CustomShape 1"/>
          <p:cNvSpPr/>
          <p:nvPr/>
        </p:nvSpPr>
        <p:spPr>
          <a:xfrm>
            <a:off x="52560" y="158760"/>
            <a:ext cx="8987760" cy="61815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0" strike="noStrike" spc="-1">
                <a:solidFill>
                  <a:srgbClr val="FFFF00"/>
                </a:solidFill>
                <a:latin typeface="Courier New"/>
              </a:rPr>
              <a:t># Fit model to samples from the known model and obtain an estimate for theta:</a:t>
            </a:r>
            <a:endParaRPr lang="en-US" sz="1000" b="0" strike="noStrike" spc="-1">
              <a:latin typeface="Arial"/>
            </a:endParaRPr>
          </a:p>
          <a:p>
            <a:pPr>
              <a:lnSpc>
                <a:spcPct val="100000"/>
              </a:lnSpc>
            </a:pPr>
            <a:r>
              <a:rPr lang="en-US" sz="1000" b="0" strike="noStrike" spc="-1">
                <a:solidFill>
                  <a:srgbClr val="FFFFFF"/>
                </a:solidFill>
                <a:latin typeface="Courier New"/>
              </a:rPr>
              <a:t>train.mrf(fit, samps, nll=mrf.exact.nll, infer.method = infer.exact)</a:t>
            </a:r>
            <a:endParaRPr lang="en-US" sz="1000" b="0" strike="noStrike" spc="-1">
              <a:latin typeface="Arial"/>
            </a:endParaRPr>
          </a:p>
          <a:p>
            <a:pPr>
              <a:lnSpc>
                <a:spcPct val="100000"/>
              </a:lnSpc>
            </a:pPr>
            <a:r>
              <a:rPr lang="en-US" sz="1000" b="0" strike="noStrike" spc="-1">
                <a:solidFill>
                  <a:srgbClr val="FFFFFF"/>
                </a:solidFill>
                <a:latin typeface="Courier New"/>
              </a:rPr>
              <a:t>fit$par.stat     </a:t>
            </a:r>
            <a:r>
              <a:rPr lang="en-US" sz="1000" b="0" strike="noStrike" spc="-1">
                <a:solidFill>
                  <a:srgbClr val="FFFF00"/>
                </a:solidFill>
                <a:latin typeface="Courier New"/>
              </a:rPr>
              <a:t># Sample sufficient statistics: total number of appearances of each parameter in the sample</a:t>
            </a:r>
            <a:endParaRPr lang="en-US" sz="1000" b="0" strike="noStrike" spc="-1">
              <a:latin typeface="Arial"/>
            </a:endParaRPr>
          </a:p>
          <a:p>
            <a:pPr>
              <a:lnSpc>
                <a:spcPct val="100000"/>
              </a:lnSpc>
            </a:pPr>
            <a:r>
              <a:rPr lang="en-US" sz="1000" b="0" strike="noStrike" spc="-1">
                <a:solidFill>
                  <a:srgbClr val="FFFFFF"/>
                </a:solidFill>
                <a:latin typeface="Courier New"/>
              </a:rPr>
              <a:t>theta &lt;- fit$par </a:t>
            </a:r>
            <a:r>
              <a:rPr lang="en-US" sz="1000" b="0" strike="noStrike" spc="-1">
                <a:solidFill>
                  <a:srgbClr val="FFFF00"/>
                </a:solidFill>
                <a:latin typeface="Courier New"/>
              </a:rPr>
              <a:t># \hat{theta}</a:t>
            </a:r>
            <a:endParaRPr lang="en-US" sz="1000" b="0" strike="noStrike" spc="-1">
              <a:latin typeface="Arial"/>
            </a:endParaRPr>
          </a:p>
          <a:p>
            <a:pPr>
              <a:lnSpc>
                <a:spcPct val="100000"/>
              </a:lnSpc>
            </a:pPr>
            <a:r>
              <a:rPr lang="en-US" sz="1000" b="0" strike="noStrike" spc="-1">
                <a:solidFill>
                  <a:srgbClr val="FFFFFF"/>
                </a:solidFill>
                <a:latin typeface="Courier New"/>
              </a:rPr>
              <a:t>theta</a:t>
            </a:r>
            <a:endParaRPr lang="en-US" sz="1000" b="0" strike="noStrike" spc="-1">
              <a:latin typeface="Arial"/>
            </a:endParaRPr>
          </a:p>
          <a:p>
            <a:pPr>
              <a:lnSpc>
                <a:spcPct val="100000"/>
              </a:lnSpc>
            </a:pPr>
            <a:endParaRPr lang="en-US" sz="1000" b="0" strike="noStrike" spc="-1">
              <a:latin typeface="Arial"/>
            </a:endParaRPr>
          </a:p>
          <a:p>
            <a:pPr>
              <a:lnSpc>
                <a:spcPct val="100000"/>
              </a:lnSpc>
            </a:pPr>
            <a:r>
              <a:rPr lang="en-US" sz="1000" b="0" strike="noStrike" spc="-1">
                <a:solidFill>
                  <a:srgbClr val="FFFF00"/>
                </a:solidFill>
                <a:latin typeface="Courier New"/>
              </a:rPr>
              <a:t># The mrf.update() function within train.mrf() switches the order of the parameters.</a:t>
            </a:r>
            <a:endParaRPr lang="en-US" sz="1000" b="0" strike="noStrike" spc="-1">
              <a:latin typeface="Arial"/>
            </a:endParaRPr>
          </a:p>
          <a:p>
            <a:pPr>
              <a:lnSpc>
                <a:spcPct val="100000"/>
              </a:lnSpc>
            </a:pPr>
            <a:r>
              <a:rPr lang="en-US" sz="1000" b="0" strike="noStrike" spc="-1">
                <a:solidFill>
                  <a:srgbClr val="FFFF00"/>
                </a:solidFill>
                <a:latin typeface="Courier New"/>
              </a:rPr>
              <a:t># Shift potentials back to be in the same order as in node.par and edge.par.</a:t>
            </a:r>
            <a:endParaRPr lang="en-US" sz="1000" b="0" strike="noStrike" spc="-1">
              <a:latin typeface="Arial"/>
            </a:endParaRPr>
          </a:p>
          <a:p>
            <a:pPr>
              <a:lnSpc>
                <a:spcPct val="100000"/>
              </a:lnSpc>
            </a:pPr>
            <a:r>
              <a:rPr lang="en-US" sz="1000" b="0" strike="noStrike" spc="-1">
                <a:solidFill>
                  <a:srgbClr val="FFFF00"/>
                </a:solidFill>
                <a:latin typeface="Courier New"/>
              </a:rPr>
              <a:t># If they are not in the same order prodPots will differ depending on the formula used to compute them.</a:t>
            </a:r>
            <a:endParaRPr lang="en-US" sz="1000" b="0" strike="noStrike" spc="-1">
              <a:latin typeface="Arial"/>
            </a:endParaRPr>
          </a:p>
          <a:p>
            <a:pPr>
              <a:lnSpc>
                <a:spcPct val="100000"/>
              </a:lnSpc>
            </a:pPr>
            <a:r>
              <a:rPr lang="en-US" sz="1000" b="0" strike="noStrike" spc="-1">
                <a:solidFill>
                  <a:srgbClr val="FFFF00"/>
                </a:solidFill>
                <a:latin typeface="Courier New"/>
              </a:rPr>
              <a:t># Only necessary for the testing purposes presented here:</a:t>
            </a:r>
            <a:endParaRPr lang="en-US" sz="1000" b="0" strike="noStrike" spc="-1">
              <a:latin typeface="Arial"/>
            </a:endParaRPr>
          </a:p>
          <a:p>
            <a:pPr>
              <a:lnSpc>
                <a:spcPct val="100000"/>
              </a:lnSpc>
            </a:pPr>
            <a:r>
              <a:rPr lang="en-US" sz="1000" b="0" strike="noStrike" spc="-1">
                <a:solidFill>
                  <a:srgbClr val="FFFFFF"/>
                </a:solidFill>
                <a:latin typeface="Courier New"/>
              </a:rPr>
              <a:t>shift.pots(fit)</a:t>
            </a:r>
            <a:endParaRPr lang="en-US" sz="1000" b="0" strike="noStrike" spc="-1">
              <a:latin typeface="Arial"/>
            </a:endParaRPr>
          </a:p>
          <a:p>
            <a:pPr>
              <a:lnSpc>
                <a:spcPct val="100000"/>
              </a:lnSpc>
            </a:pPr>
            <a:endParaRPr lang="en-US" sz="1000" b="0" strike="noStrike" spc="-1">
              <a:latin typeface="Arial"/>
            </a:endParaRPr>
          </a:p>
          <a:p>
            <a:pPr>
              <a:lnSpc>
                <a:spcPct val="100000"/>
              </a:lnSpc>
            </a:pPr>
            <a:r>
              <a:rPr lang="en-US" sz="1000" b="0" strike="noStrike" spc="-1">
                <a:solidFill>
                  <a:srgbClr val="FFFF00"/>
                </a:solidFill>
                <a:latin typeface="Courier New"/>
              </a:rPr>
              <a:t># Compute marginals and Z (inference). We just need Z at this point though:</a:t>
            </a:r>
            <a:endParaRPr lang="en-US" sz="1000" b="0" strike="noStrike" spc="-1">
              <a:latin typeface="Arial"/>
            </a:endParaRPr>
          </a:p>
          <a:p>
            <a:pPr>
              <a:lnSpc>
                <a:spcPct val="100000"/>
              </a:lnSpc>
            </a:pPr>
            <a:r>
              <a:rPr lang="en-US" sz="1000" b="0" strike="noStrike" spc="-1">
                <a:solidFill>
                  <a:srgbClr val="FFFFFF"/>
                </a:solidFill>
                <a:latin typeface="Courier New"/>
              </a:rPr>
              <a:t>infr.info &lt;- infer.exact(fit)</a:t>
            </a:r>
            <a:endParaRPr lang="en-US" sz="1000" b="0" strike="noStrike" spc="-1">
              <a:latin typeface="Arial"/>
            </a:endParaRPr>
          </a:p>
          <a:p>
            <a:pPr>
              <a:lnSpc>
                <a:spcPct val="100000"/>
              </a:lnSpc>
            </a:pPr>
            <a:endParaRPr lang="en-US" sz="1000" b="0" strike="noStrike" spc="-1">
              <a:latin typeface="Arial"/>
            </a:endParaRPr>
          </a:p>
          <a:p>
            <a:pPr>
              <a:lnSpc>
                <a:spcPct val="100000"/>
              </a:lnSpc>
            </a:pPr>
            <a:r>
              <a:rPr lang="en-US" sz="1000" b="0" strike="noStrike" spc="-1">
                <a:solidFill>
                  <a:srgbClr val="FFFF00"/>
                </a:solidFill>
                <a:latin typeface="Courier New"/>
              </a:rPr>
              <a:t># Define states and feature function:</a:t>
            </a:r>
            <a:endParaRPr lang="en-US" sz="1000" b="0" strike="noStrike" spc="-1">
              <a:latin typeface="Arial"/>
            </a:endParaRPr>
          </a:p>
          <a:p>
            <a:pPr>
              <a:lnSpc>
                <a:spcPct val="100000"/>
              </a:lnSpc>
            </a:pPr>
            <a:r>
              <a:rPr lang="en-US" sz="1000" b="0" strike="noStrike" spc="-1">
                <a:solidFill>
                  <a:srgbClr val="FFFFFF"/>
                </a:solidFill>
                <a:latin typeface="Courier New"/>
              </a:rPr>
              <a:t>s1 &lt;- 1</a:t>
            </a:r>
            <a:endParaRPr lang="en-US" sz="1000" b="0" strike="noStrike" spc="-1">
              <a:latin typeface="Arial"/>
            </a:endParaRPr>
          </a:p>
          <a:p>
            <a:pPr>
              <a:lnSpc>
                <a:spcPct val="100000"/>
              </a:lnSpc>
            </a:pPr>
            <a:r>
              <a:rPr lang="en-US" sz="1000" b="0" strike="noStrike" spc="-1">
                <a:solidFill>
                  <a:srgbClr val="FFFFFF"/>
                </a:solidFill>
                <a:latin typeface="Courier New"/>
              </a:rPr>
              <a:t>s2 &lt;- 2</a:t>
            </a:r>
            <a:endParaRPr lang="en-US" sz="1000" b="0" strike="noStrike" spc="-1">
              <a:latin typeface="Arial"/>
            </a:endParaRPr>
          </a:p>
          <a:p>
            <a:pPr>
              <a:lnSpc>
                <a:spcPct val="100000"/>
              </a:lnSpc>
            </a:pPr>
            <a:r>
              <a:rPr lang="en-US" sz="1000" b="0" strike="noStrike" spc="-1">
                <a:solidFill>
                  <a:srgbClr val="FFFFFF"/>
                </a:solidFill>
                <a:latin typeface="Courier New"/>
              </a:rPr>
              <a:t>f  &lt;- function(y){ as.numeric(c((y==s1),(y==s2))) }</a:t>
            </a:r>
            <a:endParaRPr lang="en-US" sz="1000" b="0" strike="noStrike" spc="-1">
              <a:latin typeface="Arial"/>
            </a:endParaRPr>
          </a:p>
          <a:p>
            <a:pPr>
              <a:lnSpc>
                <a:spcPct val="100000"/>
              </a:lnSpc>
            </a:pPr>
            <a:endParaRPr lang="en-US" sz="1000" b="0" strike="noStrike" spc="-1">
              <a:latin typeface="Arial"/>
            </a:endParaRPr>
          </a:p>
          <a:p>
            <a:pPr>
              <a:lnSpc>
                <a:spcPct val="100000"/>
              </a:lnSpc>
            </a:pPr>
            <a:r>
              <a:rPr lang="en-US" sz="1000" b="0" strike="noStrike" spc="-1">
                <a:solidFill>
                  <a:srgbClr val="FFFF00"/>
                </a:solidFill>
                <a:latin typeface="Courier New"/>
              </a:rPr>
              <a:t># Enumerate all possible configurations X and compute their phi vectors:</a:t>
            </a:r>
            <a:endParaRPr lang="en-US" sz="1000" b="0" strike="noStrike" spc="-1">
              <a:latin typeface="Arial"/>
            </a:endParaRPr>
          </a:p>
          <a:p>
            <a:pPr>
              <a:lnSpc>
                <a:spcPct val="100000"/>
              </a:lnSpc>
            </a:pPr>
            <a:r>
              <a:rPr lang="en-US" sz="1000" b="0" strike="noStrike" spc="-1">
                <a:solidFill>
                  <a:srgbClr val="FFFF00"/>
                </a:solidFill>
                <a:latin typeface="Courier New"/>
              </a:rPr>
              <a:t># Note: Generally you </a:t>
            </a:r>
            <a:r>
              <a:rPr lang="en-US" sz="1000" b="0" strike="noStrike" spc="-1">
                <a:solidFill>
                  <a:srgbClr val="FF0000"/>
                </a:solidFill>
                <a:latin typeface="Courier New"/>
              </a:rPr>
              <a:t>don't</a:t>
            </a:r>
            <a:r>
              <a:rPr lang="en-US" sz="1000" b="0" strike="noStrike" spc="-1">
                <a:solidFill>
                  <a:srgbClr val="FFFF00"/>
                </a:solidFill>
                <a:latin typeface="Courier New"/>
              </a:rPr>
              <a:t> want to do this for larger networks...</a:t>
            </a:r>
            <a:endParaRPr lang="en-US" sz="1000" b="0" strike="noStrike" spc="-1">
              <a:latin typeface="Arial"/>
            </a:endParaRPr>
          </a:p>
          <a:p>
            <a:pPr>
              <a:lnSpc>
                <a:spcPct val="100000"/>
              </a:lnSpc>
            </a:pPr>
            <a:r>
              <a:rPr lang="en-US" sz="1000" b="0" strike="noStrike" spc="-1">
                <a:solidFill>
                  <a:srgbClr val="FFFFFF"/>
                </a:solidFill>
                <a:latin typeface="Courier New"/>
              </a:rPr>
              <a:t>X.all &lt;- expand.grid(c(s1,s2),c(s1,s2),c(s1,s2))</a:t>
            </a:r>
            <a:endParaRPr lang="en-US" sz="1000" b="0" strike="noStrike" spc="-1">
              <a:latin typeface="Arial"/>
            </a:endParaRPr>
          </a:p>
          <a:p>
            <a:pPr>
              <a:lnSpc>
                <a:spcPct val="100000"/>
              </a:lnSpc>
            </a:pPr>
            <a:r>
              <a:rPr lang="en-US" sz="1000" b="0" strike="noStrike" spc="-1">
                <a:solidFill>
                  <a:srgbClr val="FFFFFF"/>
                </a:solidFill>
                <a:latin typeface="Courier New"/>
              </a:rPr>
              <a:t>M.all &lt;- compute.model.matrix(X.all, fit$edges, fit$node.par, fit$edge.par, f)</a:t>
            </a:r>
            <a:endParaRPr lang="en-US" sz="1000" b="0" strike="noStrike" spc="-1">
              <a:latin typeface="Arial"/>
            </a:endParaRPr>
          </a:p>
          <a:p>
            <a:pPr>
              <a:lnSpc>
                <a:spcPct val="100000"/>
              </a:lnSpc>
            </a:pPr>
            <a:endParaRPr lang="en-US" sz="1000" b="0" strike="noStrike" spc="-1">
              <a:latin typeface="Arial"/>
            </a:endParaRPr>
          </a:p>
          <a:p>
            <a:pPr>
              <a:lnSpc>
                <a:spcPct val="100000"/>
              </a:lnSpc>
            </a:pPr>
            <a:r>
              <a:rPr lang="en-US" sz="1000" b="0" strike="noStrike" spc="-1">
                <a:solidFill>
                  <a:srgbClr val="FFFF00"/>
                </a:solidFill>
                <a:latin typeface="Courier New"/>
              </a:rPr>
              <a:t># Compute exp(E(X)) for all X as exp(\hat{theta} \dot phi(X)):</a:t>
            </a:r>
            <a:endParaRPr lang="en-US" sz="1000" b="0" strike="noStrike" spc="-1">
              <a:latin typeface="Arial"/>
            </a:endParaRPr>
          </a:p>
          <a:p>
            <a:pPr>
              <a:lnSpc>
                <a:spcPct val="100000"/>
              </a:lnSpc>
            </a:pPr>
            <a:r>
              <a:rPr lang="en-US" sz="1000" b="0" strike="noStrike" spc="-1">
                <a:solidFill>
                  <a:srgbClr val="FFFFFF"/>
                </a:solidFill>
                <a:latin typeface="Courier New"/>
              </a:rPr>
              <a:t>prodPots &lt;- sapply(1:nrow(M.all), function(xx){exp(theta %*% M.all[xx,])})</a:t>
            </a:r>
            <a:endParaRPr lang="en-US" sz="1000" b="0" strike="noStrike" spc="-1">
              <a:latin typeface="Arial"/>
            </a:endParaRPr>
          </a:p>
          <a:p>
            <a:pPr>
              <a:lnSpc>
                <a:spcPct val="100000"/>
              </a:lnSpc>
            </a:pPr>
            <a:r>
              <a:rPr lang="en-US" sz="1000" b="0" strike="noStrike" spc="-1">
                <a:solidFill>
                  <a:srgbClr val="FFFFFF"/>
                </a:solidFill>
                <a:latin typeface="Courier New"/>
              </a:rPr>
              <a:t>prodPots</a:t>
            </a:r>
            <a:endParaRPr lang="en-US" sz="1000" b="0" strike="noStrike" spc="-1">
              <a:latin typeface="Arial"/>
            </a:endParaRPr>
          </a:p>
          <a:p>
            <a:pPr>
              <a:lnSpc>
                <a:spcPct val="100000"/>
              </a:lnSpc>
            </a:pPr>
            <a:endParaRPr lang="en-US" sz="1000" b="0" strike="noStrike" spc="-1">
              <a:latin typeface="Arial"/>
            </a:endParaRPr>
          </a:p>
          <a:p>
            <a:pPr>
              <a:lnSpc>
                <a:spcPct val="100000"/>
              </a:lnSpc>
            </a:pPr>
            <a:r>
              <a:rPr lang="en-US" sz="1000" b="0" strike="noStrike" spc="-1">
                <a:solidFill>
                  <a:srgbClr val="FFFF00"/>
                </a:solidFill>
                <a:latin typeface="Courier New"/>
              </a:rPr>
              <a:t>#Compute config probs:</a:t>
            </a:r>
            <a:endParaRPr lang="en-US" sz="1000" b="0" strike="noStrike" spc="-1">
              <a:latin typeface="Arial"/>
            </a:endParaRPr>
          </a:p>
          <a:p>
            <a:pPr>
              <a:lnSpc>
                <a:spcPct val="100000"/>
              </a:lnSpc>
            </a:pPr>
            <a:r>
              <a:rPr lang="en-US" sz="1000" b="0" strike="noStrike" spc="-1">
                <a:solidFill>
                  <a:srgbClr val="FFFFFF"/>
                </a:solidFill>
                <a:latin typeface="Courier New"/>
              </a:rPr>
              <a:t>Prs &lt;- (1/exp(infr.info$logZ)) * prodPots</a:t>
            </a:r>
            <a:endParaRPr lang="en-US" sz="1000" b="0" strike="noStrike" spc="-1">
              <a:latin typeface="Arial"/>
            </a:endParaRPr>
          </a:p>
          <a:p>
            <a:pPr>
              <a:lnSpc>
                <a:spcPct val="100000"/>
              </a:lnSpc>
            </a:pPr>
            <a:r>
              <a:rPr lang="en-US" sz="1000" b="0" strike="noStrike" spc="-1">
                <a:solidFill>
                  <a:srgbClr val="FFFFFF"/>
                </a:solidFill>
                <a:latin typeface="Courier New"/>
              </a:rPr>
              <a:t>Prs</a:t>
            </a:r>
            <a:endParaRPr lang="en-US" sz="1000" b="0" strike="noStrike" spc="-1">
              <a:latin typeface="Arial"/>
            </a:endParaRPr>
          </a:p>
          <a:p>
            <a:pPr>
              <a:lnSpc>
                <a:spcPct val="100000"/>
              </a:lnSpc>
            </a:pPr>
            <a:r>
              <a:rPr lang="en-US" sz="1000" b="0" strike="noStrike" spc="-1">
                <a:solidFill>
                  <a:srgbClr val="FFFFFF"/>
                </a:solidFill>
                <a:latin typeface="Courier New"/>
              </a:rPr>
              <a:t>sum(Prs) </a:t>
            </a:r>
            <a:r>
              <a:rPr lang="en-US" sz="1000" b="0" strike="noStrike" spc="-1">
                <a:solidFill>
                  <a:srgbClr val="FFFF00"/>
                </a:solidFill>
                <a:latin typeface="Courier New"/>
              </a:rPr>
              <a:t># Check</a:t>
            </a:r>
            <a:endParaRPr lang="en-US" sz="1000" b="0" strike="noStrike" spc="-1">
              <a:latin typeface="Arial"/>
            </a:endParaRPr>
          </a:p>
          <a:p>
            <a:pPr>
              <a:lnSpc>
                <a:spcPct val="100000"/>
              </a:lnSpc>
            </a:pPr>
            <a:endParaRPr lang="en-US" sz="1000" b="0" strike="noStrike" spc="-1">
              <a:latin typeface="Arial"/>
            </a:endParaRPr>
          </a:p>
          <a:p>
            <a:pPr>
              <a:lnSpc>
                <a:spcPct val="100000"/>
              </a:lnSpc>
            </a:pPr>
            <a:r>
              <a:rPr lang="en-US" sz="1000" b="0" strike="noStrike" spc="-1">
                <a:solidFill>
                  <a:srgbClr val="FFFF00"/>
                </a:solidFill>
                <a:latin typeface="Courier New"/>
              </a:rPr>
              <a:t># Finally compute E_{\hat{\theta}_i}[phi_i(X)] = \sum_X \phi_i(X) \Pr(X)</a:t>
            </a:r>
            <a:endParaRPr lang="en-US" sz="1000" b="0" strike="noStrike" spc="-1">
              <a:latin typeface="Arial"/>
            </a:endParaRPr>
          </a:p>
          <a:p>
            <a:pPr>
              <a:lnSpc>
                <a:spcPct val="100000"/>
              </a:lnSpc>
            </a:pPr>
            <a:r>
              <a:rPr lang="en-US" sz="1000" b="0" strike="noStrike" spc="-1">
                <a:solidFill>
                  <a:srgbClr val="FFFFFF"/>
                </a:solidFill>
                <a:latin typeface="Courier New"/>
              </a:rPr>
              <a:t>E.hattheta.phi &lt;- colSums(sapply(1:ncol(M.all), function(xx){M.all[,xx] * Prs}))  </a:t>
            </a:r>
            <a:r>
              <a:rPr lang="en-US" sz="1000" b="0" strike="noStrike" spc="-1">
                <a:solidFill>
                  <a:srgbClr val="FFFF00"/>
                </a:solidFill>
                <a:latin typeface="Courier New"/>
              </a:rPr>
              <a:t># Estimate at the optimal theta</a:t>
            </a:r>
            <a:endParaRPr lang="en-US" sz="1000" b="0" strike="noStrike" spc="-1">
              <a:latin typeface="Arial"/>
            </a:endParaRPr>
          </a:p>
          <a:p>
            <a:pPr>
              <a:lnSpc>
                <a:spcPct val="100000"/>
              </a:lnSpc>
            </a:pPr>
            <a:r>
              <a:rPr lang="en-US" sz="1000" b="0" strike="noStrike" spc="-1">
                <a:solidFill>
                  <a:srgbClr val="FFFFFF"/>
                </a:solidFill>
                <a:latin typeface="Courier New"/>
              </a:rPr>
              <a:t>hatE.theta.phi &lt;- fit$par.stat/num.samps                         </a:t>
            </a:r>
            <a:r>
              <a:rPr lang="en-US" sz="1000" b="0" strike="noStrike" spc="-1">
                <a:solidFill>
                  <a:srgbClr val="FFFF00"/>
                </a:solidFill>
                <a:latin typeface="Courier New"/>
              </a:rPr>
              <a:t># Empirical estimate: \hat{E}_{\theta_i}[\phi_i]</a:t>
            </a:r>
            <a:endParaRPr lang="en-US" sz="1000" b="0" strike="noStrike" spc="-1">
              <a:latin typeface="Arial"/>
            </a:endParaRPr>
          </a:p>
          <a:p>
            <a:pPr>
              <a:lnSpc>
                <a:spcPct val="100000"/>
              </a:lnSpc>
            </a:pPr>
            <a:r>
              <a:rPr lang="en-US" sz="1000" b="0" strike="noStrike" spc="-1">
                <a:solidFill>
                  <a:srgbClr val="FFFFFF"/>
                </a:solidFill>
                <a:latin typeface="Courier New"/>
              </a:rPr>
              <a:t>grad           &lt;- hatE.theta.phi - E.hattheta.phi                                  </a:t>
            </a:r>
            <a:r>
              <a:rPr lang="en-US" sz="1000" b="0" strike="noStrike" spc="-1">
                <a:solidFill>
                  <a:srgbClr val="FFFF00"/>
                </a:solidFill>
                <a:latin typeface="Courier New"/>
              </a:rPr>
              <a:t># gradient at the optimum theta</a:t>
            </a:r>
            <a:endParaRPr lang="en-US" sz="1000" b="0" strike="noStrike" spc="-1">
              <a:latin typeface="Arial"/>
            </a:endParaRPr>
          </a:p>
          <a:p>
            <a:pPr>
              <a:lnSpc>
                <a:spcPct val="100000"/>
              </a:lnSpc>
            </a:pPr>
            <a:r>
              <a:rPr lang="en-US" sz="1000" b="0" strike="noStrike" spc="-1">
                <a:solidFill>
                  <a:srgbClr val="FFFFFF"/>
                </a:solidFill>
                <a:latin typeface="Courier New"/>
              </a:rPr>
              <a:t>cbind(E.hattheta.phi,hatE.theta.phi,grad)</a:t>
            </a:r>
            <a:endParaRPr lang="en-US" sz="1000" b="0" strike="noStrike" spc="-1">
              <a:latin typeface="Arial"/>
            </a:endParaRPr>
          </a:p>
          <a:p>
            <a:pPr>
              <a:lnSpc>
                <a:spcPct val="100000"/>
              </a:lnSpc>
            </a:pPr>
            <a:endParaRPr lang="en-US" sz="10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 name="Picture 3"/>
          <p:cNvPicPr/>
          <p:nvPr/>
        </p:nvPicPr>
        <p:blipFill>
          <a:blip r:embed="rId2"/>
          <a:stretch/>
        </p:blipFill>
        <p:spPr>
          <a:xfrm>
            <a:off x="2019240" y="1463400"/>
            <a:ext cx="4508280" cy="1802880"/>
          </a:xfrm>
          <a:prstGeom prst="rect">
            <a:avLst/>
          </a:prstGeom>
          <a:ln>
            <a:noFill/>
          </a:ln>
        </p:spPr>
      </p:pic>
      <p:pic>
        <p:nvPicPr>
          <p:cNvPr id="657" name="Picture 4"/>
          <p:cNvPicPr/>
          <p:nvPr/>
        </p:nvPicPr>
        <p:blipFill>
          <a:blip r:embed="rId3"/>
          <a:stretch/>
        </p:blipFill>
        <p:spPr>
          <a:xfrm>
            <a:off x="1074240" y="2455560"/>
            <a:ext cx="578160" cy="248400"/>
          </a:xfrm>
          <a:prstGeom prst="rect">
            <a:avLst/>
          </a:prstGeom>
          <a:ln>
            <a:noFill/>
          </a:ln>
        </p:spPr>
      </p:pic>
      <p:sp>
        <p:nvSpPr>
          <p:cNvPr id="658" name="CustomShape 1"/>
          <p:cNvSpPr/>
          <p:nvPr/>
        </p:nvSpPr>
        <p:spPr>
          <a:xfrm>
            <a:off x="2567520" y="1884960"/>
            <a:ext cx="385200" cy="1381680"/>
          </a:xfrm>
          <a:prstGeom prst="lef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59" name="CustomShape 2"/>
          <p:cNvSpPr/>
          <p:nvPr/>
        </p:nvSpPr>
        <p:spPr>
          <a:xfrm>
            <a:off x="1693080" y="2581560"/>
            <a:ext cx="873720" cy="3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60" name="CustomShape 3"/>
          <p:cNvSpPr/>
          <p:nvPr/>
        </p:nvSpPr>
        <p:spPr>
          <a:xfrm>
            <a:off x="4423320" y="1884960"/>
            <a:ext cx="385200" cy="1381680"/>
          </a:xfrm>
          <a:prstGeom prst="lef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61" name="CustomShape 4"/>
          <p:cNvSpPr/>
          <p:nvPr/>
        </p:nvSpPr>
        <p:spPr>
          <a:xfrm>
            <a:off x="4112280" y="2581560"/>
            <a:ext cx="310680" cy="3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62" name="Line 5"/>
          <p:cNvSpPr/>
          <p:nvPr/>
        </p:nvSpPr>
        <p:spPr>
          <a:xfrm flipH="1">
            <a:off x="4111920" y="2581200"/>
            <a:ext cx="10080" cy="99684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663" name="CustomShape 6"/>
          <p:cNvSpPr/>
          <p:nvPr/>
        </p:nvSpPr>
        <p:spPr>
          <a:xfrm flipH="1" flipV="1">
            <a:off x="3426120" y="3194640"/>
            <a:ext cx="9720" cy="7455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64" name="CustomShape 7"/>
          <p:cNvSpPr/>
          <p:nvPr/>
        </p:nvSpPr>
        <p:spPr>
          <a:xfrm flipH="1" flipV="1">
            <a:off x="5029920" y="3204720"/>
            <a:ext cx="9720" cy="7455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65" name="CustomShape 8"/>
          <p:cNvSpPr/>
          <p:nvPr/>
        </p:nvSpPr>
        <p:spPr>
          <a:xfrm flipH="1" flipV="1">
            <a:off x="5907960" y="3204720"/>
            <a:ext cx="9720" cy="7455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666" name="Picture 20"/>
          <p:cNvPicPr/>
          <p:nvPr/>
        </p:nvPicPr>
        <p:blipFill>
          <a:blip r:embed="rId4"/>
          <a:stretch/>
        </p:blipFill>
        <p:spPr>
          <a:xfrm>
            <a:off x="3934800" y="3615120"/>
            <a:ext cx="634680" cy="285480"/>
          </a:xfrm>
          <a:prstGeom prst="rect">
            <a:avLst/>
          </a:prstGeom>
          <a:ln>
            <a:noFill/>
          </a:ln>
        </p:spPr>
      </p:pic>
      <p:pic>
        <p:nvPicPr>
          <p:cNvPr id="667" name="Picture 24"/>
          <p:cNvPicPr/>
          <p:nvPr/>
        </p:nvPicPr>
        <p:blipFill>
          <a:blip r:embed="rId5"/>
          <a:stretch/>
        </p:blipFill>
        <p:spPr>
          <a:xfrm>
            <a:off x="4753440" y="3996360"/>
            <a:ext cx="582840" cy="305280"/>
          </a:xfrm>
          <a:prstGeom prst="rect">
            <a:avLst/>
          </a:prstGeom>
          <a:ln>
            <a:noFill/>
          </a:ln>
        </p:spPr>
      </p:pic>
      <p:pic>
        <p:nvPicPr>
          <p:cNvPr id="668" name="Picture 25"/>
          <p:cNvPicPr/>
          <p:nvPr/>
        </p:nvPicPr>
        <p:blipFill>
          <a:blip r:embed="rId6"/>
          <a:stretch/>
        </p:blipFill>
        <p:spPr>
          <a:xfrm>
            <a:off x="3150720" y="4019040"/>
            <a:ext cx="572040" cy="272160"/>
          </a:xfrm>
          <a:prstGeom prst="rect">
            <a:avLst/>
          </a:prstGeom>
          <a:ln>
            <a:noFill/>
          </a:ln>
        </p:spPr>
      </p:pic>
      <p:pic>
        <p:nvPicPr>
          <p:cNvPr id="669" name="Picture 27"/>
          <p:cNvPicPr/>
          <p:nvPr/>
        </p:nvPicPr>
        <p:blipFill>
          <a:blip r:embed="rId7"/>
          <a:stretch/>
        </p:blipFill>
        <p:spPr>
          <a:xfrm>
            <a:off x="5679000" y="4019040"/>
            <a:ext cx="441000" cy="224280"/>
          </a:xfrm>
          <a:prstGeom prst="rect">
            <a:avLst/>
          </a:prstGeom>
          <a:ln>
            <a:noFill/>
          </a:ln>
        </p:spPr>
      </p:pic>
      <p:sp>
        <p:nvSpPr>
          <p:cNvPr id="670" name="CustomShape 9"/>
          <p:cNvSpPr/>
          <p:nvPr/>
        </p:nvSpPr>
        <p:spPr>
          <a:xfrm>
            <a:off x="5658840" y="4281480"/>
            <a:ext cx="17611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We’ll talk about this one later</a:t>
            </a:r>
            <a:endParaRPr lang="en-US" sz="1800" b="0" strike="noStrike" spc="-1">
              <a:latin typeface="Arial"/>
            </a:endParaRPr>
          </a:p>
        </p:txBody>
      </p:sp>
      <p:sp>
        <p:nvSpPr>
          <p:cNvPr id="671" name="CustomShape 10"/>
          <p:cNvSpPr/>
          <p:nvPr/>
        </p:nvSpPr>
        <p:spPr>
          <a:xfrm>
            <a:off x="974880" y="1680840"/>
            <a:ext cx="2869560" cy="2718720"/>
          </a:xfrm>
          <a:prstGeom prst="rect">
            <a:avLst/>
          </a:prstGeom>
          <a:noFill/>
          <a:ln w="38160">
            <a:solidFill>
              <a:srgbClr val="00F400"/>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71"/>
                                        </p:tgtEl>
                                        <p:attrNameLst>
                                          <p:attrName>style.visibility</p:attrName>
                                        </p:attrNameLst>
                                      </p:cBhvr>
                                      <p:to>
                                        <p:strVal val="visible"/>
                                      </p:to>
                                    </p:set>
                                    <p:anim calcmode="lin" valueType="num">
                                      <p:cBhvr additive="repl">
                                        <p:cTn id="7" dur="500" fill="hold"/>
                                        <p:tgtEl>
                                          <p:spTgt spid="671"/>
                                        </p:tgtEl>
                                        <p:attrNameLst>
                                          <p:attrName>ppt_x</p:attrName>
                                        </p:attrNameLst>
                                      </p:cBhvr>
                                      <p:tavLst>
                                        <p:tav tm="0">
                                          <p:val>
                                            <p:strVal val="#ppt_x"/>
                                          </p:val>
                                        </p:tav>
                                        <p:tav tm="100000">
                                          <p:val>
                                            <p:strVal val="#ppt_x"/>
                                          </p:val>
                                        </p:tav>
                                      </p:tavLst>
                                    </p:anim>
                                    <p:anim calcmode="lin" valueType="num">
                                      <p:cBhvr additive="repl">
                                        <p:cTn id="8" dur="500" fill="hold"/>
                                        <p:tgtEl>
                                          <p:spTgt spid="6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CustomShape 1"/>
          <p:cNvSpPr/>
          <p:nvPr/>
        </p:nvSpPr>
        <p:spPr>
          <a:xfrm>
            <a:off x="204840" y="206640"/>
            <a:ext cx="804276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400" b="0" strike="noStrike" spc="-1" dirty="0">
                <a:solidFill>
                  <a:srgbClr val="000000"/>
                </a:solidFill>
                <a:latin typeface="Times New Roman"/>
              </a:rPr>
              <a:t>A problem that still persists is how to compute            without having to generate all </a:t>
            </a:r>
            <a:r>
              <a:rPr lang="en-US" sz="2400" b="1" strike="noStrike" spc="-1" dirty="0">
                <a:solidFill>
                  <a:srgbClr val="000000"/>
                </a:solidFill>
                <a:latin typeface="Times New Roman"/>
              </a:rPr>
              <a:t>X</a:t>
            </a:r>
            <a:r>
              <a:rPr lang="en-US" sz="2400" b="0" strike="noStrike" spc="-1" dirty="0">
                <a:solidFill>
                  <a:srgbClr val="000000"/>
                </a:solidFill>
                <a:latin typeface="Times New Roman"/>
              </a:rPr>
              <a:t>?!</a:t>
            </a:r>
            <a:endParaRPr lang="en-US" sz="2400" b="0" strike="noStrike" spc="-1" dirty="0">
              <a:latin typeface="Arial"/>
            </a:endParaRPr>
          </a:p>
        </p:txBody>
      </p:sp>
      <p:pic>
        <p:nvPicPr>
          <p:cNvPr id="673" name="Picture 5"/>
          <p:cNvPicPr/>
          <p:nvPr/>
        </p:nvPicPr>
        <p:blipFill>
          <a:blip r:embed="rId2"/>
          <a:stretch/>
        </p:blipFill>
        <p:spPr>
          <a:xfrm>
            <a:off x="6439320" y="350640"/>
            <a:ext cx="721080" cy="309960"/>
          </a:xfrm>
          <a:prstGeom prst="rect">
            <a:avLst/>
          </a:prstGeom>
          <a:ln>
            <a:noFill/>
          </a:ln>
        </p:spPr>
      </p:pic>
      <p:sp>
        <p:nvSpPr>
          <p:cNvPr id="674" name="CustomShape 2"/>
          <p:cNvSpPr/>
          <p:nvPr/>
        </p:nvSpPr>
        <p:spPr>
          <a:xfrm>
            <a:off x="5688360" y="2824920"/>
            <a:ext cx="322596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If      is a node parameter</a:t>
            </a:r>
            <a:endParaRPr lang="en-US" sz="2400" b="0" strike="noStrike" spc="-1">
              <a:latin typeface="Arial"/>
            </a:endParaRPr>
          </a:p>
        </p:txBody>
      </p:sp>
      <p:pic>
        <p:nvPicPr>
          <p:cNvPr id="675" name="Picture 12"/>
          <p:cNvPicPr/>
          <p:nvPr/>
        </p:nvPicPr>
        <p:blipFill>
          <a:blip r:embed="rId3"/>
          <a:stretch/>
        </p:blipFill>
        <p:spPr>
          <a:xfrm>
            <a:off x="6021720" y="4526640"/>
            <a:ext cx="244080" cy="322920"/>
          </a:xfrm>
          <a:prstGeom prst="rect">
            <a:avLst/>
          </a:prstGeom>
          <a:ln>
            <a:noFill/>
          </a:ln>
        </p:spPr>
      </p:pic>
      <p:pic>
        <p:nvPicPr>
          <p:cNvPr id="676" name="Picture 13"/>
          <p:cNvPicPr/>
          <p:nvPr/>
        </p:nvPicPr>
        <p:blipFill>
          <a:blip r:embed="rId4"/>
          <a:stretch/>
        </p:blipFill>
        <p:spPr>
          <a:xfrm>
            <a:off x="6091560" y="2901600"/>
            <a:ext cx="205560" cy="337680"/>
          </a:xfrm>
          <a:prstGeom prst="rect">
            <a:avLst/>
          </a:prstGeom>
          <a:ln>
            <a:noFill/>
          </a:ln>
        </p:spPr>
      </p:pic>
      <p:sp>
        <p:nvSpPr>
          <p:cNvPr id="677" name="CustomShape 3"/>
          <p:cNvSpPr/>
          <p:nvPr/>
        </p:nvSpPr>
        <p:spPr>
          <a:xfrm>
            <a:off x="5604120" y="4448880"/>
            <a:ext cx="336168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400" b="0" strike="noStrike" spc="-1">
                <a:solidFill>
                  <a:srgbClr val="000000"/>
                </a:solidFill>
                <a:latin typeface="Times New Roman"/>
              </a:rPr>
              <a:t>If      is an edge parameter</a:t>
            </a:r>
            <a:endParaRPr lang="en-US" sz="2400" b="0" strike="noStrike" spc="-1">
              <a:latin typeface="Arial"/>
            </a:endParaRPr>
          </a:p>
        </p:txBody>
      </p:sp>
      <p:sp>
        <p:nvSpPr>
          <p:cNvPr id="678" name="CustomShape 4"/>
          <p:cNvSpPr/>
          <p:nvPr/>
        </p:nvSpPr>
        <p:spPr>
          <a:xfrm>
            <a:off x="408960" y="1097640"/>
            <a:ext cx="8579880" cy="42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We can use the node and edge marginals from the propagated network:</a:t>
            </a:r>
            <a:endParaRPr lang="en-US" sz="2200" b="0" strike="noStrike" spc="-1">
              <a:latin typeface="Arial"/>
            </a:endParaRPr>
          </a:p>
        </p:txBody>
      </p:sp>
      <p:pic>
        <p:nvPicPr>
          <p:cNvPr id="679" name="Picture 17"/>
          <p:cNvPicPr/>
          <p:nvPr/>
        </p:nvPicPr>
        <p:blipFill>
          <a:blip r:embed="rId5"/>
          <a:stretch/>
        </p:blipFill>
        <p:spPr>
          <a:xfrm>
            <a:off x="4172760" y="3525120"/>
            <a:ext cx="1123200" cy="368280"/>
          </a:xfrm>
          <a:prstGeom prst="rect">
            <a:avLst/>
          </a:prstGeom>
          <a:ln>
            <a:noFill/>
          </a:ln>
        </p:spPr>
      </p:pic>
      <p:sp>
        <p:nvSpPr>
          <p:cNvPr id="680" name="CustomShape 5"/>
          <p:cNvSpPr/>
          <p:nvPr/>
        </p:nvSpPr>
        <p:spPr>
          <a:xfrm rot="5400000">
            <a:off x="4574520" y="2788200"/>
            <a:ext cx="354960" cy="114372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681" name="CustomShape 6"/>
          <p:cNvSpPr/>
          <p:nvPr/>
        </p:nvSpPr>
        <p:spPr>
          <a:xfrm rot="5400000">
            <a:off x="5653080" y="4680720"/>
            <a:ext cx="354960" cy="142704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682" name="Picture 22"/>
          <p:cNvPicPr/>
          <p:nvPr/>
        </p:nvPicPr>
        <p:blipFill>
          <a:blip r:embed="rId6"/>
          <a:stretch/>
        </p:blipFill>
        <p:spPr>
          <a:xfrm>
            <a:off x="5110560" y="5585400"/>
            <a:ext cx="1509120" cy="387720"/>
          </a:xfrm>
          <a:prstGeom prst="rect">
            <a:avLst/>
          </a:prstGeom>
          <a:ln>
            <a:noFill/>
          </a:ln>
        </p:spPr>
      </p:pic>
      <p:sp>
        <p:nvSpPr>
          <p:cNvPr id="683" name="CustomShape 7"/>
          <p:cNvSpPr/>
          <p:nvPr/>
        </p:nvSpPr>
        <p:spPr>
          <a:xfrm>
            <a:off x="6671880" y="5623920"/>
            <a:ext cx="22989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If your program spits out edge potentials instead of energy matrices</a:t>
            </a:r>
            <a:endParaRPr lang="en-US" sz="1800" b="0" strike="noStrike" spc="-1">
              <a:latin typeface="Arial"/>
            </a:endParaRPr>
          </a:p>
        </p:txBody>
      </p:sp>
      <p:sp>
        <p:nvSpPr>
          <p:cNvPr id="684" name="CustomShape 8"/>
          <p:cNvSpPr/>
          <p:nvPr/>
        </p:nvSpPr>
        <p:spPr>
          <a:xfrm>
            <a:off x="5333400" y="3567240"/>
            <a:ext cx="37465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If your program spits out node potentials instead of energy matrices</a:t>
            </a:r>
            <a:endParaRPr lang="en-US" sz="1800" b="0" strike="noStrike" spc="-1">
              <a:latin typeface="Arial"/>
            </a:endParaRPr>
          </a:p>
        </p:txBody>
      </p:sp>
      <p:pic>
        <p:nvPicPr>
          <p:cNvPr id="685" name="Picture 1"/>
          <p:cNvPicPr/>
          <p:nvPr/>
        </p:nvPicPr>
        <p:blipFill>
          <a:blip r:embed="rId7"/>
          <a:stretch/>
        </p:blipFill>
        <p:spPr>
          <a:xfrm>
            <a:off x="2294934" y="1772640"/>
            <a:ext cx="3002040" cy="603360"/>
          </a:xfrm>
          <a:prstGeom prst="rect">
            <a:avLst/>
          </a:prstGeom>
          <a:ln>
            <a:noFill/>
          </a:ln>
        </p:spPr>
      </p:pic>
      <p:sp>
        <p:nvSpPr>
          <p:cNvPr id="686" name="CustomShape 9"/>
          <p:cNvSpPr/>
          <p:nvPr/>
        </p:nvSpPr>
        <p:spPr>
          <a:xfrm>
            <a:off x="1024920" y="1720800"/>
            <a:ext cx="7386480" cy="425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200" b="0" strike="noStrike" spc="-1" dirty="0">
                <a:solidFill>
                  <a:srgbClr val="000000"/>
                </a:solidFill>
                <a:latin typeface="Times New Roman"/>
              </a:rPr>
              <a:t>Turns out                                              is approximately equal to:</a:t>
            </a:r>
            <a:endParaRPr lang="en-US" sz="2200" b="0" strike="noStrike" spc="-1" dirty="0">
              <a:latin typeface="Arial"/>
            </a:endParaRPr>
          </a:p>
        </p:txBody>
      </p:sp>
      <p:pic>
        <p:nvPicPr>
          <p:cNvPr id="687" name="Picture 8"/>
          <p:cNvPicPr/>
          <p:nvPr/>
        </p:nvPicPr>
        <p:blipFill>
          <a:blip r:embed="rId8"/>
          <a:stretch/>
        </p:blipFill>
        <p:spPr>
          <a:xfrm>
            <a:off x="820800" y="2635920"/>
            <a:ext cx="4599000" cy="855360"/>
          </a:xfrm>
          <a:prstGeom prst="rect">
            <a:avLst/>
          </a:prstGeom>
          <a:ln>
            <a:noFill/>
          </a:ln>
        </p:spPr>
      </p:pic>
      <p:pic>
        <p:nvPicPr>
          <p:cNvPr id="688" name="Picture 9"/>
          <p:cNvPicPr/>
          <p:nvPr/>
        </p:nvPicPr>
        <p:blipFill>
          <a:blip r:embed="rId9"/>
          <a:stretch/>
        </p:blipFill>
        <p:spPr>
          <a:xfrm>
            <a:off x="561240" y="4702680"/>
            <a:ext cx="6050520" cy="83304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additive="repl">
                                        <p:cTn id="7" dur="500" fill="hold"/>
                                        <p:tgtEl>
                                          <p:spTgt spid="678"/>
                                        </p:tgtEl>
                                        <p:attrNameLst>
                                          <p:attrName>ppt_x</p:attrName>
                                        </p:attrNameLst>
                                      </p:cBhvr>
                                      <p:tavLst>
                                        <p:tav tm="0">
                                          <p:val>
                                            <p:strVal val="#ppt_x"/>
                                          </p:val>
                                        </p:tav>
                                        <p:tav tm="100000">
                                          <p:val>
                                            <p:strVal val="#ppt_x"/>
                                          </p:val>
                                        </p:tav>
                                      </p:tavLst>
                                    </p:anim>
                                    <p:anim calcmode="lin" valueType="num">
                                      <p:cBhvr additive="repl">
                                        <p:cTn id="8" dur="500" fill="hold"/>
                                        <p:tgtEl>
                                          <p:spTgt spid="6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86"/>
                                        </p:tgtEl>
                                        <p:attrNameLst>
                                          <p:attrName>style.visibility</p:attrName>
                                        </p:attrNameLst>
                                      </p:cBhvr>
                                      <p:to>
                                        <p:strVal val="visible"/>
                                      </p:to>
                                    </p:set>
                                    <p:anim calcmode="lin" valueType="num">
                                      <p:cBhvr additive="repl">
                                        <p:cTn id="11" dur="500" fill="hold"/>
                                        <p:tgtEl>
                                          <p:spTgt spid="686"/>
                                        </p:tgtEl>
                                        <p:attrNameLst>
                                          <p:attrName>ppt_x</p:attrName>
                                        </p:attrNameLst>
                                      </p:cBhvr>
                                      <p:tavLst>
                                        <p:tav tm="0">
                                          <p:val>
                                            <p:strVal val="#ppt_x"/>
                                          </p:val>
                                        </p:tav>
                                        <p:tav tm="100000">
                                          <p:val>
                                            <p:strVal val="#ppt_x"/>
                                          </p:val>
                                        </p:tav>
                                      </p:tavLst>
                                    </p:anim>
                                    <p:anim calcmode="lin" valueType="num">
                                      <p:cBhvr additive="repl">
                                        <p:cTn id="12" dur="500" fill="hold"/>
                                        <p:tgtEl>
                                          <p:spTgt spid="68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85"/>
                                        </p:tgtEl>
                                        <p:attrNameLst>
                                          <p:attrName>style.visibility</p:attrName>
                                        </p:attrNameLst>
                                      </p:cBhvr>
                                      <p:to>
                                        <p:strVal val="visible"/>
                                      </p:to>
                                    </p:set>
                                    <p:anim calcmode="lin" valueType="num">
                                      <p:cBhvr additive="repl">
                                        <p:cTn id="15" dur="500" fill="hold"/>
                                        <p:tgtEl>
                                          <p:spTgt spid="685"/>
                                        </p:tgtEl>
                                        <p:attrNameLst>
                                          <p:attrName>ppt_x</p:attrName>
                                        </p:attrNameLst>
                                      </p:cBhvr>
                                      <p:tavLst>
                                        <p:tav tm="0">
                                          <p:val>
                                            <p:strVal val="#ppt_x"/>
                                          </p:val>
                                        </p:tav>
                                        <p:tav tm="100000">
                                          <p:val>
                                            <p:strVal val="#ppt_x"/>
                                          </p:val>
                                        </p:tav>
                                      </p:tavLst>
                                    </p:anim>
                                    <p:anim calcmode="lin" valueType="num">
                                      <p:cBhvr additive="repl">
                                        <p:cTn id="16" dur="500" fill="hold"/>
                                        <p:tgtEl>
                                          <p:spTgt spid="68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87"/>
                                        </p:tgtEl>
                                        <p:attrNameLst>
                                          <p:attrName>style.visibility</p:attrName>
                                        </p:attrNameLst>
                                      </p:cBhvr>
                                      <p:to>
                                        <p:strVal val="visible"/>
                                      </p:to>
                                    </p:set>
                                    <p:anim calcmode="lin" valueType="num">
                                      <p:cBhvr additive="repl">
                                        <p:cTn id="21" dur="500" fill="hold"/>
                                        <p:tgtEl>
                                          <p:spTgt spid="687"/>
                                        </p:tgtEl>
                                        <p:attrNameLst>
                                          <p:attrName>ppt_x</p:attrName>
                                        </p:attrNameLst>
                                      </p:cBhvr>
                                      <p:tavLst>
                                        <p:tav tm="0">
                                          <p:val>
                                            <p:strVal val="#ppt_x"/>
                                          </p:val>
                                        </p:tav>
                                        <p:tav tm="100000">
                                          <p:val>
                                            <p:strVal val="#ppt_x"/>
                                          </p:val>
                                        </p:tav>
                                      </p:tavLst>
                                    </p:anim>
                                    <p:anim calcmode="lin" valueType="num">
                                      <p:cBhvr additive="repl">
                                        <p:cTn id="22" dur="500" fill="hold"/>
                                        <p:tgtEl>
                                          <p:spTgt spid="68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74"/>
                                        </p:tgtEl>
                                        <p:attrNameLst>
                                          <p:attrName>style.visibility</p:attrName>
                                        </p:attrNameLst>
                                      </p:cBhvr>
                                      <p:to>
                                        <p:strVal val="visible"/>
                                      </p:to>
                                    </p:set>
                                    <p:anim calcmode="lin" valueType="num">
                                      <p:cBhvr additive="repl">
                                        <p:cTn id="25" dur="500" fill="hold"/>
                                        <p:tgtEl>
                                          <p:spTgt spid="674"/>
                                        </p:tgtEl>
                                        <p:attrNameLst>
                                          <p:attrName>ppt_x</p:attrName>
                                        </p:attrNameLst>
                                      </p:cBhvr>
                                      <p:tavLst>
                                        <p:tav tm="0">
                                          <p:val>
                                            <p:strVal val="#ppt_x"/>
                                          </p:val>
                                        </p:tav>
                                        <p:tav tm="100000">
                                          <p:val>
                                            <p:strVal val="#ppt_x"/>
                                          </p:val>
                                        </p:tav>
                                      </p:tavLst>
                                    </p:anim>
                                    <p:anim calcmode="lin" valueType="num">
                                      <p:cBhvr additive="repl">
                                        <p:cTn id="26" dur="500" fill="hold"/>
                                        <p:tgtEl>
                                          <p:spTgt spid="67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76"/>
                                        </p:tgtEl>
                                        <p:attrNameLst>
                                          <p:attrName>style.visibility</p:attrName>
                                        </p:attrNameLst>
                                      </p:cBhvr>
                                      <p:to>
                                        <p:strVal val="visible"/>
                                      </p:to>
                                    </p:set>
                                    <p:anim calcmode="lin" valueType="num">
                                      <p:cBhvr additive="repl">
                                        <p:cTn id="29" dur="500" fill="hold"/>
                                        <p:tgtEl>
                                          <p:spTgt spid="676"/>
                                        </p:tgtEl>
                                        <p:attrNameLst>
                                          <p:attrName>ppt_x</p:attrName>
                                        </p:attrNameLst>
                                      </p:cBhvr>
                                      <p:tavLst>
                                        <p:tav tm="0">
                                          <p:val>
                                            <p:strVal val="#ppt_x"/>
                                          </p:val>
                                        </p:tav>
                                        <p:tav tm="100000">
                                          <p:val>
                                            <p:strVal val="#ppt_x"/>
                                          </p:val>
                                        </p:tav>
                                      </p:tavLst>
                                    </p:anim>
                                    <p:anim calcmode="lin" valueType="num">
                                      <p:cBhvr additive="repl">
                                        <p:cTn id="30" dur="500" fill="hold"/>
                                        <p:tgtEl>
                                          <p:spTgt spid="676"/>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679"/>
                                        </p:tgtEl>
                                        <p:attrNameLst>
                                          <p:attrName>style.visibility</p:attrName>
                                        </p:attrNameLst>
                                      </p:cBhvr>
                                      <p:to>
                                        <p:strVal val="visible"/>
                                      </p:to>
                                    </p:set>
                                    <p:anim calcmode="lin" valueType="num">
                                      <p:cBhvr additive="repl">
                                        <p:cTn id="34" dur="500" fill="hold"/>
                                        <p:tgtEl>
                                          <p:spTgt spid="679"/>
                                        </p:tgtEl>
                                        <p:attrNameLst>
                                          <p:attrName>ppt_x</p:attrName>
                                        </p:attrNameLst>
                                      </p:cBhvr>
                                      <p:tavLst>
                                        <p:tav tm="0">
                                          <p:val>
                                            <p:strVal val="#ppt_x"/>
                                          </p:val>
                                        </p:tav>
                                        <p:tav tm="100000">
                                          <p:val>
                                            <p:strVal val="#ppt_x"/>
                                          </p:val>
                                        </p:tav>
                                      </p:tavLst>
                                    </p:anim>
                                    <p:anim calcmode="lin" valueType="num">
                                      <p:cBhvr additive="repl">
                                        <p:cTn id="35" dur="500" fill="hold"/>
                                        <p:tgtEl>
                                          <p:spTgt spid="67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80"/>
                                        </p:tgtEl>
                                        <p:attrNameLst>
                                          <p:attrName>style.visibility</p:attrName>
                                        </p:attrNameLst>
                                      </p:cBhvr>
                                      <p:to>
                                        <p:strVal val="visible"/>
                                      </p:to>
                                    </p:set>
                                    <p:anim calcmode="lin" valueType="num">
                                      <p:cBhvr additive="repl">
                                        <p:cTn id="38" dur="500" fill="hold"/>
                                        <p:tgtEl>
                                          <p:spTgt spid="680"/>
                                        </p:tgtEl>
                                        <p:attrNameLst>
                                          <p:attrName>ppt_x</p:attrName>
                                        </p:attrNameLst>
                                      </p:cBhvr>
                                      <p:tavLst>
                                        <p:tav tm="0">
                                          <p:val>
                                            <p:strVal val="#ppt_x"/>
                                          </p:val>
                                        </p:tav>
                                        <p:tav tm="100000">
                                          <p:val>
                                            <p:strVal val="#ppt_x"/>
                                          </p:val>
                                        </p:tav>
                                      </p:tavLst>
                                    </p:anim>
                                    <p:anim calcmode="lin" valueType="num">
                                      <p:cBhvr additive="repl">
                                        <p:cTn id="39" dur="500" fill="hold"/>
                                        <p:tgtEl>
                                          <p:spTgt spid="680"/>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84"/>
                                        </p:tgtEl>
                                        <p:attrNameLst>
                                          <p:attrName>style.visibility</p:attrName>
                                        </p:attrNameLst>
                                      </p:cBhvr>
                                      <p:to>
                                        <p:strVal val="visible"/>
                                      </p:to>
                                    </p:set>
                                    <p:anim calcmode="lin" valueType="num">
                                      <p:cBhvr additive="repl">
                                        <p:cTn id="42" dur="500" fill="hold"/>
                                        <p:tgtEl>
                                          <p:spTgt spid="684"/>
                                        </p:tgtEl>
                                        <p:attrNameLst>
                                          <p:attrName>ppt_x</p:attrName>
                                        </p:attrNameLst>
                                      </p:cBhvr>
                                      <p:tavLst>
                                        <p:tav tm="0">
                                          <p:val>
                                            <p:strVal val="#ppt_x"/>
                                          </p:val>
                                        </p:tav>
                                        <p:tav tm="100000">
                                          <p:val>
                                            <p:strVal val="#ppt_x"/>
                                          </p:val>
                                        </p:tav>
                                      </p:tavLst>
                                    </p:anim>
                                    <p:anim calcmode="lin" valueType="num">
                                      <p:cBhvr additive="repl">
                                        <p:cTn id="43" dur="500" fill="hold"/>
                                        <p:tgtEl>
                                          <p:spTgt spid="68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75"/>
                                        </p:tgtEl>
                                        <p:attrNameLst>
                                          <p:attrName>style.visibility</p:attrName>
                                        </p:attrNameLst>
                                      </p:cBhvr>
                                      <p:to>
                                        <p:strVal val="visible"/>
                                      </p:to>
                                    </p:set>
                                    <p:anim calcmode="lin" valueType="num">
                                      <p:cBhvr additive="repl">
                                        <p:cTn id="48" dur="500" fill="hold"/>
                                        <p:tgtEl>
                                          <p:spTgt spid="675"/>
                                        </p:tgtEl>
                                        <p:attrNameLst>
                                          <p:attrName>ppt_x</p:attrName>
                                        </p:attrNameLst>
                                      </p:cBhvr>
                                      <p:tavLst>
                                        <p:tav tm="0">
                                          <p:val>
                                            <p:strVal val="#ppt_x"/>
                                          </p:val>
                                        </p:tav>
                                        <p:tav tm="100000">
                                          <p:val>
                                            <p:strVal val="#ppt_x"/>
                                          </p:val>
                                        </p:tav>
                                      </p:tavLst>
                                    </p:anim>
                                    <p:anim calcmode="lin" valueType="num">
                                      <p:cBhvr additive="repl">
                                        <p:cTn id="49" dur="500" fill="hold"/>
                                        <p:tgtEl>
                                          <p:spTgt spid="67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677"/>
                                        </p:tgtEl>
                                        <p:attrNameLst>
                                          <p:attrName>style.visibility</p:attrName>
                                        </p:attrNameLst>
                                      </p:cBhvr>
                                      <p:to>
                                        <p:strVal val="visible"/>
                                      </p:to>
                                    </p:set>
                                    <p:anim calcmode="lin" valueType="num">
                                      <p:cBhvr additive="repl">
                                        <p:cTn id="52" dur="500" fill="hold"/>
                                        <p:tgtEl>
                                          <p:spTgt spid="677"/>
                                        </p:tgtEl>
                                        <p:attrNameLst>
                                          <p:attrName>ppt_x</p:attrName>
                                        </p:attrNameLst>
                                      </p:cBhvr>
                                      <p:tavLst>
                                        <p:tav tm="0">
                                          <p:val>
                                            <p:strVal val="#ppt_x"/>
                                          </p:val>
                                        </p:tav>
                                        <p:tav tm="100000">
                                          <p:val>
                                            <p:strVal val="#ppt_x"/>
                                          </p:val>
                                        </p:tav>
                                      </p:tavLst>
                                    </p:anim>
                                    <p:anim calcmode="lin" valueType="num">
                                      <p:cBhvr additive="repl">
                                        <p:cTn id="53" dur="500" fill="hold"/>
                                        <p:tgtEl>
                                          <p:spTgt spid="67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688"/>
                                        </p:tgtEl>
                                        <p:attrNameLst>
                                          <p:attrName>style.visibility</p:attrName>
                                        </p:attrNameLst>
                                      </p:cBhvr>
                                      <p:to>
                                        <p:strVal val="visible"/>
                                      </p:to>
                                    </p:set>
                                    <p:anim calcmode="lin" valueType="num">
                                      <p:cBhvr additive="repl">
                                        <p:cTn id="56" dur="500" fill="hold"/>
                                        <p:tgtEl>
                                          <p:spTgt spid="688"/>
                                        </p:tgtEl>
                                        <p:attrNameLst>
                                          <p:attrName>ppt_x</p:attrName>
                                        </p:attrNameLst>
                                      </p:cBhvr>
                                      <p:tavLst>
                                        <p:tav tm="0">
                                          <p:val>
                                            <p:strVal val="#ppt_x"/>
                                          </p:val>
                                        </p:tav>
                                        <p:tav tm="100000">
                                          <p:val>
                                            <p:strVal val="#ppt_x"/>
                                          </p:val>
                                        </p:tav>
                                      </p:tavLst>
                                    </p:anim>
                                    <p:anim calcmode="lin" valueType="num">
                                      <p:cBhvr additive="repl">
                                        <p:cTn id="57" dur="500" fill="hold"/>
                                        <p:tgtEl>
                                          <p:spTgt spid="688"/>
                                        </p:tgtEl>
                                        <p:attrNameLst>
                                          <p:attrName>ppt_y</p:attrName>
                                        </p:attrNameLst>
                                      </p:cBhvr>
                                      <p:tavLst>
                                        <p:tav tm="0">
                                          <p:val>
                                            <p:strVal val="1+#ppt_h/2"/>
                                          </p:val>
                                        </p:tav>
                                        <p:tav tm="100000">
                                          <p:val>
                                            <p:strVal val="#ppt_y"/>
                                          </p:val>
                                        </p:tav>
                                      </p:tavLst>
                                    </p:anim>
                                  </p:childTnLst>
                                </p:cTn>
                              </p:par>
                            </p:childTnLst>
                          </p:cTn>
                        </p:par>
                        <p:par>
                          <p:cTn id="58" fill="hold">
                            <p:stCondLst>
                              <p:cond delay="500"/>
                            </p:stCondLst>
                            <p:childTnLst>
                              <p:par>
                                <p:cTn id="59" presetID="2" presetClass="entr" presetSubtype="4" fill="hold" nodeType="afterEffect">
                                  <p:stCondLst>
                                    <p:cond delay="0"/>
                                  </p:stCondLst>
                                  <p:childTnLst>
                                    <p:set>
                                      <p:cBhvr>
                                        <p:cTn id="60" dur="1" fill="hold">
                                          <p:stCondLst>
                                            <p:cond delay="0"/>
                                          </p:stCondLst>
                                        </p:cTn>
                                        <p:tgtEl>
                                          <p:spTgt spid="681"/>
                                        </p:tgtEl>
                                        <p:attrNameLst>
                                          <p:attrName>style.visibility</p:attrName>
                                        </p:attrNameLst>
                                      </p:cBhvr>
                                      <p:to>
                                        <p:strVal val="visible"/>
                                      </p:to>
                                    </p:set>
                                    <p:anim calcmode="lin" valueType="num">
                                      <p:cBhvr additive="repl">
                                        <p:cTn id="61" dur="500" fill="hold"/>
                                        <p:tgtEl>
                                          <p:spTgt spid="681"/>
                                        </p:tgtEl>
                                        <p:attrNameLst>
                                          <p:attrName>ppt_x</p:attrName>
                                        </p:attrNameLst>
                                      </p:cBhvr>
                                      <p:tavLst>
                                        <p:tav tm="0">
                                          <p:val>
                                            <p:strVal val="#ppt_x"/>
                                          </p:val>
                                        </p:tav>
                                        <p:tav tm="100000">
                                          <p:val>
                                            <p:strVal val="#ppt_x"/>
                                          </p:val>
                                        </p:tav>
                                      </p:tavLst>
                                    </p:anim>
                                    <p:anim calcmode="lin" valueType="num">
                                      <p:cBhvr additive="repl">
                                        <p:cTn id="62" dur="500" fill="hold"/>
                                        <p:tgtEl>
                                          <p:spTgt spid="68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82"/>
                                        </p:tgtEl>
                                        <p:attrNameLst>
                                          <p:attrName>style.visibility</p:attrName>
                                        </p:attrNameLst>
                                      </p:cBhvr>
                                      <p:to>
                                        <p:strVal val="visible"/>
                                      </p:to>
                                    </p:set>
                                    <p:anim calcmode="lin" valueType="num">
                                      <p:cBhvr additive="repl">
                                        <p:cTn id="65" dur="500" fill="hold"/>
                                        <p:tgtEl>
                                          <p:spTgt spid="682"/>
                                        </p:tgtEl>
                                        <p:attrNameLst>
                                          <p:attrName>ppt_x</p:attrName>
                                        </p:attrNameLst>
                                      </p:cBhvr>
                                      <p:tavLst>
                                        <p:tav tm="0">
                                          <p:val>
                                            <p:strVal val="#ppt_x"/>
                                          </p:val>
                                        </p:tav>
                                        <p:tav tm="100000">
                                          <p:val>
                                            <p:strVal val="#ppt_x"/>
                                          </p:val>
                                        </p:tav>
                                      </p:tavLst>
                                    </p:anim>
                                    <p:anim calcmode="lin" valueType="num">
                                      <p:cBhvr additive="repl">
                                        <p:cTn id="66" dur="500" fill="hold"/>
                                        <p:tgtEl>
                                          <p:spTgt spid="682"/>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83"/>
                                        </p:tgtEl>
                                        <p:attrNameLst>
                                          <p:attrName>style.visibility</p:attrName>
                                        </p:attrNameLst>
                                      </p:cBhvr>
                                      <p:to>
                                        <p:strVal val="visible"/>
                                      </p:to>
                                    </p:set>
                                    <p:anim calcmode="lin" valueType="num">
                                      <p:cBhvr additive="repl">
                                        <p:cTn id="69" dur="500" fill="hold"/>
                                        <p:tgtEl>
                                          <p:spTgt spid="683"/>
                                        </p:tgtEl>
                                        <p:attrNameLst>
                                          <p:attrName>ppt_x</p:attrName>
                                        </p:attrNameLst>
                                      </p:cBhvr>
                                      <p:tavLst>
                                        <p:tav tm="0">
                                          <p:val>
                                            <p:strVal val="#ppt_x"/>
                                          </p:val>
                                        </p:tav>
                                        <p:tav tm="100000">
                                          <p:val>
                                            <p:strVal val="#ppt_x"/>
                                          </p:val>
                                        </p:tav>
                                      </p:tavLst>
                                    </p:anim>
                                    <p:anim calcmode="lin" valueType="num">
                                      <p:cBhvr additive="repl">
                                        <p:cTn id="70" dur="500" fill="hold"/>
                                        <p:tgtEl>
                                          <p:spTgt spid="6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CustomShape 1"/>
          <p:cNvSpPr/>
          <p:nvPr/>
        </p:nvSpPr>
        <p:spPr>
          <a:xfrm>
            <a:off x="359280" y="82440"/>
            <a:ext cx="825984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000" b="0" strike="noStrike" spc="-1" dirty="0">
                <a:solidFill>
                  <a:srgbClr val="000000"/>
                </a:solidFill>
                <a:latin typeface="Times New Roman"/>
              </a:rPr>
              <a:t>Example: </a:t>
            </a:r>
            <a:endParaRPr lang="en-US" sz="2000" b="0" strike="noStrike" spc="-1" dirty="0">
              <a:latin typeface="Arial"/>
            </a:endParaRPr>
          </a:p>
          <a:p>
            <a:pPr marL="457200">
              <a:lnSpc>
                <a:spcPct val="100000"/>
              </a:lnSpc>
            </a:pPr>
            <a:r>
              <a:rPr lang="en-US" sz="2000" b="0" strike="noStrike" spc="-1" dirty="0">
                <a:solidFill>
                  <a:srgbClr val="000000"/>
                </a:solidFill>
                <a:latin typeface="Times New Roman"/>
              </a:rPr>
              <a:t>Using the same triangle network, from a sample of size 100 compute the expected number of features           , this time with the node and edge marginals.</a:t>
            </a:r>
            <a:endParaRPr lang="en-US" sz="2000" b="0" strike="noStrike" spc="-1" dirty="0">
              <a:latin typeface="Arial"/>
            </a:endParaRPr>
          </a:p>
        </p:txBody>
      </p:sp>
      <p:pic>
        <p:nvPicPr>
          <p:cNvPr id="690" name="Picture 26"/>
          <p:cNvPicPr/>
          <p:nvPr/>
        </p:nvPicPr>
        <p:blipFill>
          <a:blip r:embed="rId2"/>
          <a:stretch/>
        </p:blipFill>
        <p:spPr>
          <a:xfrm>
            <a:off x="3831840" y="805680"/>
            <a:ext cx="634320" cy="272520"/>
          </a:xfrm>
          <a:prstGeom prst="rect">
            <a:avLst/>
          </a:prstGeom>
          <a:ln>
            <a:noFill/>
          </a:ln>
        </p:spPr>
      </p:pic>
      <p:sp>
        <p:nvSpPr>
          <p:cNvPr id="691" name="CustomShape 2"/>
          <p:cNvSpPr/>
          <p:nvPr/>
        </p:nvSpPr>
        <p:spPr>
          <a:xfrm>
            <a:off x="79200" y="1627200"/>
            <a:ext cx="8987760" cy="49449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100" b="0" strike="noStrike" spc="-1">
                <a:solidFill>
                  <a:srgbClr val="FFFF00"/>
                </a:solidFill>
                <a:latin typeface="Courier New"/>
              </a:rPr>
              <a:t># Cf. Input from slide 55</a:t>
            </a:r>
            <a:endParaRPr lang="en-US" sz="1100" b="0" strike="noStrike" spc="-1">
              <a:latin typeface="Arial"/>
            </a:endParaRPr>
          </a:p>
          <a:p>
            <a:pPr>
              <a:lnSpc>
                <a:spcPct val="100000"/>
              </a:lnSpc>
            </a:pPr>
            <a:r>
              <a:rPr lang="en-US" sz="1100" b="0" strike="noStrike" spc="-1">
                <a:solidFill>
                  <a:srgbClr val="FFFF00"/>
                </a:solidFill>
                <a:latin typeface="Courier New"/>
              </a:rPr>
              <a:t># Gets your theta:</a:t>
            </a:r>
            <a:endParaRPr lang="en-US" sz="1100" b="0" strike="noStrike" spc="-1">
              <a:latin typeface="Arial"/>
            </a:endParaRPr>
          </a:p>
          <a:p>
            <a:pPr>
              <a:lnSpc>
                <a:spcPct val="100000"/>
              </a:lnSpc>
            </a:pPr>
            <a:r>
              <a:rPr lang="en-US" sz="1100" b="0" strike="noStrike" spc="-1">
                <a:solidFill>
                  <a:srgbClr val="FFFFFF"/>
                </a:solidFill>
                <a:latin typeface="Courier New"/>
              </a:rPr>
              <a:t>train.mrf(fit, samps, nll=mrf.exact.nll, infer.method = infer.exact)</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00"/>
                </a:solidFill>
                <a:latin typeface="Courier New"/>
              </a:rPr>
              <a:t># Compute marginals:</a:t>
            </a:r>
            <a:endParaRPr lang="en-US" sz="1100" b="0" strike="noStrike" spc="-1">
              <a:latin typeface="Arial"/>
            </a:endParaRPr>
          </a:p>
          <a:p>
            <a:pPr>
              <a:lnSpc>
                <a:spcPct val="100000"/>
              </a:lnSpc>
            </a:pPr>
            <a:r>
              <a:rPr lang="en-US" sz="1100" b="0" strike="noStrike" spc="-1">
                <a:solidFill>
                  <a:srgbClr val="FFFFFF"/>
                </a:solidFill>
                <a:latin typeface="Courier New"/>
              </a:rPr>
              <a:t>infr.info &lt;- infer.exact(fit)</a:t>
            </a:r>
            <a:endParaRPr lang="en-US" sz="1100" b="0" strike="noStrike" spc="-1">
              <a:latin typeface="Arial"/>
            </a:endParaRPr>
          </a:p>
          <a:p>
            <a:pPr>
              <a:lnSpc>
                <a:spcPct val="100000"/>
              </a:lnSpc>
            </a:pPr>
            <a:r>
              <a:rPr lang="en-US" sz="1100" b="0" strike="noStrike" spc="-1">
                <a:solidFill>
                  <a:srgbClr val="FFFFFF"/>
                </a:solidFill>
                <a:latin typeface="Courier New"/>
              </a:rPr>
              <a:t>node.bels &lt;- infr.info$node.bel</a:t>
            </a:r>
            <a:endParaRPr lang="en-US" sz="1100" b="0" strike="noStrike" spc="-1">
              <a:latin typeface="Arial"/>
            </a:endParaRPr>
          </a:p>
          <a:p>
            <a:pPr>
              <a:lnSpc>
                <a:spcPct val="100000"/>
              </a:lnSpc>
            </a:pPr>
            <a:r>
              <a:rPr lang="en-US" sz="1100" b="0" strike="noStrike" spc="-1">
                <a:solidFill>
                  <a:srgbClr val="FFFFFF"/>
                </a:solidFill>
                <a:latin typeface="Courier New"/>
              </a:rPr>
              <a:t>edge.bels &lt;- infr.info$edge.bel</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00"/>
                </a:solidFill>
                <a:latin typeface="Courier New"/>
              </a:rPr>
              <a:t># Compute node components of the mean:</a:t>
            </a:r>
            <a:endParaRPr lang="en-US" sz="1100" b="0" strike="noStrike" spc="-1">
              <a:latin typeface="Arial"/>
            </a:endParaRPr>
          </a:p>
          <a:p>
            <a:pPr>
              <a:lnSpc>
                <a:spcPct val="100000"/>
              </a:lnSpc>
            </a:pPr>
            <a:r>
              <a:rPr lang="en-US" sz="1100" b="0" strike="noStrike" spc="-1">
                <a:solidFill>
                  <a:srgbClr val="FFFFFF"/>
                </a:solidFill>
                <a:latin typeface="Courier New"/>
              </a:rPr>
              <a:t>node.phi.means &lt;- array(0,fit$n.nodes)</a:t>
            </a:r>
            <a:endParaRPr lang="en-US" sz="1100" b="0" strike="noStrike" spc="-1">
              <a:latin typeface="Arial"/>
            </a:endParaRPr>
          </a:p>
          <a:p>
            <a:pPr>
              <a:lnSpc>
                <a:spcPct val="100000"/>
              </a:lnSpc>
            </a:pPr>
            <a:r>
              <a:rPr lang="en-US" sz="1100" b="0" strike="noStrike" spc="-1">
                <a:solidFill>
                  <a:srgbClr val="FFFFFF"/>
                </a:solidFill>
                <a:latin typeface="Courier New"/>
              </a:rPr>
              <a:t>for(i in 1:nrow(fit$node.par)){</a:t>
            </a:r>
            <a:endParaRPr lang="en-US" sz="1100" b="0" strike="noStrike" spc="-1">
              <a:latin typeface="Arial"/>
            </a:endParaRPr>
          </a:p>
          <a:p>
            <a:pPr>
              <a:lnSpc>
                <a:spcPct val="100000"/>
              </a:lnSpc>
            </a:pPr>
            <a:r>
              <a:rPr lang="en-US" sz="1100" b="0" strike="noStrike" spc="-1">
                <a:solidFill>
                  <a:srgbClr val="FFFFFF"/>
                </a:solidFill>
                <a:latin typeface="Courier New"/>
              </a:rPr>
              <a:t>  for(j in 1:ncol(fit$node.par)) {</a:t>
            </a:r>
            <a:endParaRPr lang="en-US" sz="1100" b="0" strike="noStrike" spc="-1">
              <a:latin typeface="Arial"/>
            </a:endParaRPr>
          </a:p>
          <a:p>
            <a:pPr>
              <a:lnSpc>
                <a:spcPct val="100000"/>
              </a:lnSpc>
            </a:pPr>
            <a:r>
              <a:rPr lang="en-US" sz="1100" b="0" strike="noStrike" spc="-1">
                <a:solidFill>
                  <a:srgbClr val="FFFFFF"/>
                </a:solidFill>
                <a:latin typeface="Courier New"/>
              </a:rPr>
              <a:t>    node.phi.means[i]  &lt;- node.phi.means[i]  + infr.info$node.bel[i,j] * (1 - fit$node.par[i,j,1]&lt;=0)</a:t>
            </a:r>
            <a:endParaRPr lang="en-US" sz="1100" b="0" strike="noStrike" spc="-1">
              <a:latin typeface="Arial"/>
            </a:endParaRPr>
          </a:p>
          <a:p>
            <a:pPr>
              <a:lnSpc>
                <a:spcPct val="100000"/>
              </a:lnSpc>
            </a:pPr>
            <a:r>
              <a:rPr lang="en-US" sz="1100" b="0" strike="noStrike" spc="-1">
                <a:solidFill>
                  <a:srgbClr val="FFFFFF"/>
                </a:solidFill>
                <a:latin typeface="Courier New"/>
              </a:rPr>
              <a:t>  }</a:t>
            </a:r>
            <a:endParaRPr lang="en-US" sz="1100" b="0" strike="noStrike" spc="-1">
              <a:latin typeface="Arial"/>
            </a:endParaRPr>
          </a:p>
          <a:p>
            <a:pPr>
              <a:lnSpc>
                <a:spcPct val="100000"/>
              </a:lnSpc>
            </a:pPr>
            <a:r>
              <a:rPr lang="en-US" sz="1100" b="0" strike="noStrike" spc="-1">
                <a:solidFill>
                  <a:srgbClr val="FFFFFF"/>
                </a:solidFill>
                <a:latin typeface="Courier New"/>
              </a:rPr>
              <a:t>}</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00"/>
                </a:solidFill>
                <a:latin typeface="Courier New"/>
              </a:rPr>
              <a:t># Compute edge components of the mean:</a:t>
            </a:r>
            <a:endParaRPr lang="en-US" sz="1100" b="0" strike="noStrike" spc="-1">
              <a:latin typeface="Arial"/>
            </a:endParaRPr>
          </a:p>
          <a:p>
            <a:pPr>
              <a:lnSpc>
                <a:spcPct val="100000"/>
              </a:lnSpc>
            </a:pPr>
            <a:r>
              <a:rPr lang="en-US" sz="1100" b="0" strike="noStrike" spc="-1">
                <a:solidFill>
                  <a:srgbClr val="FFFFFF"/>
                </a:solidFill>
                <a:latin typeface="Courier New"/>
              </a:rPr>
              <a:t>edge.phi.means &lt;- array(0,fit$n.edges)</a:t>
            </a:r>
            <a:endParaRPr lang="en-US" sz="1100" b="0" strike="noStrike" spc="-1">
              <a:latin typeface="Arial"/>
            </a:endParaRPr>
          </a:p>
          <a:p>
            <a:pPr>
              <a:lnSpc>
                <a:spcPct val="100000"/>
              </a:lnSpc>
            </a:pPr>
            <a:r>
              <a:rPr lang="en-US" sz="1100" b="0" strike="noStrike" spc="-1">
                <a:solidFill>
                  <a:srgbClr val="FFFFFF"/>
                </a:solidFill>
                <a:latin typeface="Courier New"/>
              </a:rPr>
              <a:t>for(k in 1:fit$n.edges){</a:t>
            </a:r>
            <a:endParaRPr lang="en-US" sz="1100" b="0" strike="noStrike" spc="-1">
              <a:latin typeface="Arial"/>
            </a:endParaRPr>
          </a:p>
          <a:p>
            <a:pPr>
              <a:lnSpc>
                <a:spcPct val="100000"/>
              </a:lnSpc>
            </a:pPr>
            <a:r>
              <a:rPr lang="en-US" sz="1100" b="0" strike="noStrike" spc="-1">
                <a:solidFill>
                  <a:srgbClr val="FFFFFF"/>
                </a:solidFill>
                <a:latin typeface="Courier New"/>
              </a:rPr>
              <a:t>  for(i in 1:nrow(fit$edge.par[[k]])){</a:t>
            </a:r>
            <a:endParaRPr lang="en-US" sz="1100" b="0" strike="noStrike" spc="-1">
              <a:latin typeface="Arial"/>
            </a:endParaRPr>
          </a:p>
          <a:p>
            <a:pPr>
              <a:lnSpc>
                <a:spcPct val="100000"/>
              </a:lnSpc>
            </a:pPr>
            <a:r>
              <a:rPr lang="en-US" sz="1100" b="0" strike="noStrike" spc="-1">
                <a:solidFill>
                  <a:srgbClr val="FFFFFF"/>
                </a:solidFill>
                <a:latin typeface="Courier New"/>
              </a:rPr>
              <a:t>    for(j in 1:ncol(fit$edge.par[[k]])) {</a:t>
            </a:r>
            <a:endParaRPr lang="en-US" sz="1100" b="0" strike="noStrike" spc="-1">
              <a:latin typeface="Arial"/>
            </a:endParaRPr>
          </a:p>
          <a:p>
            <a:pPr>
              <a:lnSpc>
                <a:spcPct val="100000"/>
              </a:lnSpc>
            </a:pPr>
            <a:r>
              <a:rPr lang="en-US" sz="1100" b="0" strike="noStrike" spc="-1">
                <a:solidFill>
                  <a:srgbClr val="FFFFFF"/>
                </a:solidFill>
                <a:latin typeface="Courier New"/>
              </a:rPr>
              <a:t>      edge.phi.means[k] &lt;- edge.phi.means[k] + edge.bels[[k]][i,j] * (1 - fit$edge.par[[k]][i,j,1]&lt;=0)</a:t>
            </a:r>
            <a:endParaRPr lang="en-US" sz="1100" b="0" strike="noStrike" spc="-1">
              <a:latin typeface="Arial"/>
            </a:endParaRPr>
          </a:p>
          <a:p>
            <a:pPr>
              <a:lnSpc>
                <a:spcPct val="100000"/>
              </a:lnSpc>
            </a:pPr>
            <a:r>
              <a:rPr lang="en-US" sz="1100" b="0" strike="noStrike" spc="-1">
                <a:solidFill>
                  <a:srgbClr val="FFFFFF"/>
                </a:solidFill>
                <a:latin typeface="Courier New"/>
              </a:rPr>
              <a:t>    }</a:t>
            </a:r>
            <a:endParaRPr lang="en-US" sz="1100" b="0" strike="noStrike" spc="-1">
              <a:latin typeface="Arial"/>
            </a:endParaRPr>
          </a:p>
          <a:p>
            <a:pPr>
              <a:lnSpc>
                <a:spcPct val="100000"/>
              </a:lnSpc>
            </a:pPr>
            <a:r>
              <a:rPr lang="en-US" sz="1100" b="0" strike="noStrike" spc="-1">
                <a:solidFill>
                  <a:srgbClr val="FFFFFF"/>
                </a:solidFill>
                <a:latin typeface="Courier New"/>
              </a:rPr>
              <a:t>  }</a:t>
            </a:r>
            <a:endParaRPr lang="en-US" sz="1100" b="0" strike="noStrike" spc="-1">
              <a:latin typeface="Arial"/>
            </a:endParaRPr>
          </a:p>
          <a:p>
            <a:pPr>
              <a:lnSpc>
                <a:spcPct val="100000"/>
              </a:lnSpc>
            </a:pPr>
            <a:r>
              <a:rPr lang="en-US" sz="1100" b="0" strike="noStrike" spc="-1">
                <a:solidFill>
                  <a:srgbClr val="FFFFFF"/>
                </a:solidFill>
                <a:latin typeface="Courier New"/>
              </a:rPr>
              <a:t>}</a:t>
            </a:r>
            <a:endParaRPr lang="en-US" sz="1100" b="0" strike="noStrike" spc="-1">
              <a:latin typeface="Arial"/>
            </a:endParaRPr>
          </a:p>
          <a:p>
            <a:pPr>
              <a:lnSpc>
                <a:spcPct val="100000"/>
              </a:lnSpc>
            </a:pPr>
            <a:endParaRPr lang="en-US" sz="1100" b="0" strike="noStrike" spc="-1">
              <a:latin typeface="Arial"/>
            </a:endParaRPr>
          </a:p>
          <a:p>
            <a:pPr>
              <a:lnSpc>
                <a:spcPct val="100000"/>
              </a:lnSpc>
            </a:pPr>
            <a:r>
              <a:rPr lang="en-US" sz="1100" b="0" strike="noStrike" spc="-1">
                <a:solidFill>
                  <a:srgbClr val="FFFFFF"/>
                </a:solidFill>
                <a:latin typeface="Courier New"/>
              </a:rPr>
              <a:t>c(node.phi.means, edge.phi.means)</a:t>
            </a:r>
            <a:endParaRPr lang="en-US" sz="1100" b="0" strike="noStrike" spc="-1">
              <a:latin typeface="Arial"/>
            </a:endParaRPr>
          </a:p>
          <a:p>
            <a:pPr>
              <a:lnSpc>
                <a:spcPct val="100000"/>
              </a:lnSpc>
            </a:pPr>
            <a:endParaRPr lang="en-US" sz="1100" b="0" strike="noStrike" spc="-1">
              <a:latin typeface="Arial"/>
            </a:endParaRPr>
          </a:p>
        </p:txBody>
      </p:sp>
      <p:sp>
        <p:nvSpPr>
          <p:cNvPr id="692" name="CustomShape 3"/>
          <p:cNvSpPr/>
          <p:nvPr/>
        </p:nvSpPr>
        <p:spPr>
          <a:xfrm>
            <a:off x="6417720" y="4145040"/>
            <a:ext cx="2175120" cy="432000"/>
          </a:xfrm>
          <a:prstGeom prst="rect">
            <a:avLst/>
          </a:prstGeom>
          <a:solidFill>
            <a:srgbClr val="FFFFFF"/>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693" name="CustomShape 4"/>
          <p:cNvSpPr/>
          <p:nvPr/>
        </p:nvSpPr>
        <p:spPr>
          <a:xfrm>
            <a:off x="5939640" y="5633640"/>
            <a:ext cx="2666520" cy="432000"/>
          </a:xfrm>
          <a:prstGeom prst="rect">
            <a:avLst/>
          </a:prstGeom>
          <a:solidFill>
            <a:srgbClr val="FFFFFF"/>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pic>
        <p:nvPicPr>
          <p:cNvPr id="694" name="Picture 48"/>
          <p:cNvPicPr/>
          <p:nvPr/>
        </p:nvPicPr>
        <p:blipFill>
          <a:blip r:embed="rId3"/>
          <a:stretch/>
        </p:blipFill>
        <p:spPr>
          <a:xfrm>
            <a:off x="6483960" y="4252680"/>
            <a:ext cx="2068560" cy="241200"/>
          </a:xfrm>
          <a:prstGeom prst="rect">
            <a:avLst/>
          </a:prstGeom>
          <a:ln>
            <a:noFill/>
          </a:ln>
        </p:spPr>
      </p:pic>
      <p:pic>
        <p:nvPicPr>
          <p:cNvPr id="695" name="Picture 49"/>
          <p:cNvPicPr/>
          <p:nvPr/>
        </p:nvPicPr>
        <p:blipFill>
          <a:blip r:embed="rId4"/>
          <a:stretch/>
        </p:blipFill>
        <p:spPr>
          <a:xfrm>
            <a:off x="6009480" y="5754960"/>
            <a:ext cx="2535120" cy="261000"/>
          </a:xfrm>
          <a:prstGeom prst="rect">
            <a:avLst/>
          </a:prstGeom>
          <a:ln>
            <a:noFill/>
          </a:ln>
        </p:spPr>
      </p:pic>
      <p:sp>
        <p:nvSpPr>
          <p:cNvPr id="696" name="Line 5"/>
          <p:cNvSpPr/>
          <p:nvPr/>
        </p:nvSpPr>
        <p:spPr>
          <a:xfrm>
            <a:off x="6336000" y="4091760"/>
            <a:ext cx="2250720" cy="360"/>
          </a:xfrm>
          <a:prstGeom prst="line">
            <a:avLst/>
          </a:prstGeom>
          <a:ln w="38160">
            <a:solidFill>
              <a:srgbClr val="0CFF00"/>
            </a:solidFill>
            <a:round/>
          </a:ln>
        </p:spPr>
        <p:style>
          <a:lnRef idx="2">
            <a:schemeClr val="accent1"/>
          </a:lnRef>
          <a:fillRef idx="0">
            <a:schemeClr val="accent1"/>
          </a:fillRef>
          <a:effectRef idx="1">
            <a:schemeClr val="accent1"/>
          </a:effectRef>
          <a:fontRef idx="minor"/>
        </p:style>
        <p:txBody>
          <a:bodyPr/>
          <a:lstStyle/>
          <a:p>
            <a:endParaRPr lang="en-US"/>
          </a:p>
        </p:txBody>
      </p:sp>
      <p:sp>
        <p:nvSpPr>
          <p:cNvPr id="697" name="Line 6"/>
          <p:cNvSpPr/>
          <p:nvPr/>
        </p:nvSpPr>
        <p:spPr>
          <a:xfrm>
            <a:off x="5939280" y="5593680"/>
            <a:ext cx="2735280" cy="360"/>
          </a:xfrm>
          <a:prstGeom prst="line">
            <a:avLst/>
          </a:prstGeom>
          <a:ln w="38160">
            <a:solidFill>
              <a:srgbClr val="0CFF00"/>
            </a:solidFill>
            <a:round/>
          </a:ln>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anim calcmode="lin" valueType="num">
                                      <p:cBhvr additive="repl">
                                        <p:cTn id="7" dur="500" fill="hold"/>
                                        <p:tgtEl>
                                          <p:spTgt spid="692"/>
                                        </p:tgtEl>
                                        <p:attrNameLst>
                                          <p:attrName>ppt_x</p:attrName>
                                        </p:attrNameLst>
                                      </p:cBhvr>
                                      <p:tavLst>
                                        <p:tav tm="0">
                                          <p:val>
                                            <p:strVal val="#ppt_x"/>
                                          </p:val>
                                        </p:tav>
                                        <p:tav tm="100000">
                                          <p:val>
                                            <p:strVal val="#ppt_x"/>
                                          </p:val>
                                        </p:tav>
                                      </p:tavLst>
                                    </p:anim>
                                    <p:anim calcmode="lin" valueType="num">
                                      <p:cBhvr additive="repl">
                                        <p:cTn id="8" dur="500" fill="hold"/>
                                        <p:tgtEl>
                                          <p:spTgt spid="6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4"/>
                                        </p:tgtEl>
                                        <p:attrNameLst>
                                          <p:attrName>style.visibility</p:attrName>
                                        </p:attrNameLst>
                                      </p:cBhvr>
                                      <p:to>
                                        <p:strVal val="visible"/>
                                      </p:to>
                                    </p:set>
                                    <p:anim calcmode="lin" valueType="num">
                                      <p:cBhvr additive="repl">
                                        <p:cTn id="11" dur="500" fill="hold"/>
                                        <p:tgtEl>
                                          <p:spTgt spid="694"/>
                                        </p:tgtEl>
                                        <p:attrNameLst>
                                          <p:attrName>ppt_x</p:attrName>
                                        </p:attrNameLst>
                                      </p:cBhvr>
                                      <p:tavLst>
                                        <p:tav tm="0">
                                          <p:val>
                                            <p:strVal val="#ppt_x"/>
                                          </p:val>
                                        </p:tav>
                                        <p:tav tm="100000">
                                          <p:val>
                                            <p:strVal val="#ppt_x"/>
                                          </p:val>
                                        </p:tav>
                                      </p:tavLst>
                                    </p:anim>
                                    <p:anim calcmode="lin" valueType="num">
                                      <p:cBhvr additive="repl">
                                        <p:cTn id="12" dur="500" fill="hold"/>
                                        <p:tgtEl>
                                          <p:spTgt spid="69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96"/>
                                        </p:tgtEl>
                                        <p:attrNameLst>
                                          <p:attrName>style.visibility</p:attrName>
                                        </p:attrNameLst>
                                      </p:cBhvr>
                                      <p:to>
                                        <p:strVal val="visible"/>
                                      </p:to>
                                    </p:set>
                                    <p:anim calcmode="lin" valueType="num">
                                      <p:cBhvr additive="repl">
                                        <p:cTn id="15" dur="500" fill="hold"/>
                                        <p:tgtEl>
                                          <p:spTgt spid="696"/>
                                        </p:tgtEl>
                                        <p:attrNameLst>
                                          <p:attrName>ppt_x</p:attrName>
                                        </p:attrNameLst>
                                      </p:cBhvr>
                                      <p:tavLst>
                                        <p:tav tm="0">
                                          <p:val>
                                            <p:strVal val="#ppt_x"/>
                                          </p:val>
                                        </p:tav>
                                        <p:tav tm="100000">
                                          <p:val>
                                            <p:strVal val="#ppt_x"/>
                                          </p:val>
                                        </p:tav>
                                      </p:tavLst>
                                    </p:anim>
                                    <p:anim calcmode="lin" valueType="num">
                                      <p:cBhvr additive="repl">
                                        <p:cTn id="16" dur="500" fill="hold"/>
                                        <p:tgtEl>
                                          <p:spTgt spid="69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93"/>
                                        </p:tgtEl>
                                        <p:attrNameLst>
                                          <p:attrName>style.visibility</p:attrName>
                                        </p:attrNameLst>
                                      </p:cBhvr>
                                      <p:to>
                                        <p:strVal val="visible"/>
                                      </p:to>
                                    </p:set>
                                    <p:anim calcmode="lin" valueType="num">
                                      <p:cBhvr additive="repl">
                                        <p:cTn id="21" dur="500" fill="hold"/>
                                        <p:tgtEl>
                                          <p:spTgt spid="693"/>
                                        </p:tgtEl>
                                        <p:attrNameLst>
                                          <p:attrName>ppt_x</p:attrName>
                                        </p:attrNameLst>
                                      </p:cBhvr>
                                      <p:tavLst>
                                        <p:tav tm="0">
                                          <p:val>
                                            <p:strVal val="#ppt_x"/>
                                          </p:val>
                                        </p:tav>
                                        <p:tav tm="100000">
                                          <p:val>
                                            <p:strVal val="#ppt_x"/>
                                          </p:val>
                                        </p:tav>
                                      </p:tavLst>
                                    </p:anim>
                                    <p:anim calcmode="lin" valueType="num">
                                      <p:cBhvr additive="repl">
                                        <p:cTn id="22" dur="500" fill="hold"/>
                                        <p:tgtEl>
                                          <p:spTgt spid="69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95"/>
                                        </p:tgtEl>
                                        <p:attrNameLst>
                                          <p:attrName>style.visibility</p:attrName>
                                        </p:attrNameLst>
                                      </p:cBhvr>
                                      <p:to>
                                        <p:strVal val="visible"/>
                                      </p:to>
                                    </p:set>
                                    <p:anim calcmode="lin" valueType="num">
                                      <p:cBhvr additive="repl">
                                        <p:cTn id="25" dur="500" fill="hold"/>
                                        <p:tgtEl>
                                          <p:spTgt spid="695"/>
                                        </p:tgtEl>
                                        <p:attrNameLst>
                                          <p:attrName>ppt_x</p:attrName>
                                        </p:attrNameLst>
                                      </p:cBhvr>
                                      <p:tavLst>
                                        <p:tav tm="0">
                                          <p:val>
                                            <p:strVal val="#ppt_x"/>
                                          </p:val>
                                        </p:tav>
                                        <p:tav tm="100000">
                                          <p:val>
                                            <p:strVal val="#ppt_x"/>
                                          </p:val>
                                        </p:tav>
                                      </p:tavLst>
                                    </p:anim>
                                    <p:anim calcmode="lin" valueType="num">
                                      <p:cBhvr additive="repl">
                                        <p:cTn id="26" dur="500" fill="hold"/>
                                        <p:tgtEl>
                                          <p:spTgt spid="69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97"/>
                                        </p:tgtEl>
                                        <p:attrNameLst>
                                          <p:attrName>style.visibility</p:attrName>
                                        </p:attrNameLst>
                                      </p:cBhvr>
                                      <p:to>
                                        <p:strVal val="visible"/>
                                      </p:to>
                                    </p:set>
                                    <p:anim calcmode="lin" valueType="num">
                                      <p:cBhvr additive="repl">
                                        <p:cTn id="29" dur="500" fill="hold"/>
                                        <p:tgtEl>
                                          <p:spTgt spid="697"/>
                                        </p:tgtEl>
                                        <p:attrNameLst>
                                          <p:attrName>ppt_x</p:attrName>
                                        </p:attrNameLst>
                                      </p:cBhvr>
                                      <p:tavLst>
                                        <p:tav tm="0">
                                          <p:val>
                                            <p:strVal val="#ppt_x"/>
                                          </p:val>
                                        </p:tav>
                                        <p:tav tm="100000">
                                          <p:val>
                                            <p:strVal val="#ppt_x"/>
                                          </p:val>
                                        </p:tav>
                                      </p:tavLst>
                                    </p:anim>
                                    <p:anim calcmode="lin" valueType="num">
                                      <p:cBhvr additive="repl">
                                        <p:cTn id="30" dur="500" fill="hold"/>
                                        <p:tgtEl>
                                          <p:spTgt spid="6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 name="Picture 3"/>
          <p:cNvPicPr/>
          <p:nvPr/>
        </p:nvPicPr>
        <p:blipFill>
          <a:blip r:embed="rId2"/>
          <a:srcRect t="13016"/>
          <a:stretch/>
        </p:blipFill>
        <p:spPr>
          <a:xfrm>
            <a:off x="1613160" y="1693440"/>
            <a:ext cx="5231880" cy="1568520"/>
          </a:xfrm>
          <a:prstGeom prst="rect">
            <a:avLst/>
          </a:prstGeom>
          <a:ln>
            <a:noFill/>
          </a:ln>
        </p:spPr>
      </p:pic>
      <p:sp>
        <p:nvSpPr>
          <p:cNvPr id="699" name="CustomShape 1"/>
          <p:cNvSpPr/>
          <p:nvPr/>
        </p:nvSpPr>
        <p:spPr>
          <a:xfrm flipH="1" flipV="1">
            <a:off x="3688200" y="3194640"/>
            <a:ext cx="9720" cy="7455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700" name="CustomShape 2"/>
          <p:cNvSpPr/>
          <p:nvPr/>
        </p:nvSpPr>
        <p:spPr>
          <a:xfrm flipH="1" flipV="1">
            <a:off x="5292000" y="3204720"/>
            <a:ext cx="9720" cy="74556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701" name="Picture 6"/>
          <p:cNvPicPr/>
          <p:nvPr/>
        </p:nvPicPr>
        <p:blipFill>
          <a:blip r:embed="rId3"/>
          <a:stretch/>
        </p:blipFill>
        <p:spPr>
          <a:xfrm>
            <a:off x="5015520" y="3996360"/>
            <a:ext cx="582840" cy="305280"/>
          </a:xfrm>
          <a:prstGeom prst="rect">
            <a:avLst/>
          </a:prstGeom>
          <a:ln>
            <a:noFill/>
          </a:ln>
        </p:spPr>
      </p:pic>
      <p:pic>
        <p:nvPicPr>
          <p:cNvPr id="702" name="Picture 7"/>
          <p:cNvPicPr/>
          <p:nvPr/>
        </p:nvPicPr>
        <p:blipFill>
          <a:blip r:embed="rId4"/>
          <a:stretch/>
        </p:blipFill>
        <p:spPr>
          <a:xfrm>
            <a:off x="3412800" y="4019040"/>
            <a:ext cx="572040" cy="272160"/>
          </a:xfrm>
          <a:prstGeom prst="rect">
            <a:avLst/>
          </a:prstGeom>
          <a:ln>
            <a:noFill/>
          </a:ln>
        </p:spPr>
      </p:pic>
      <p:sp>
        <p:nvSpPr>
          <p:cNvPr id="703" name="CustomShape 3"/>
          <p:cNvSpPr/>
          <p:nvPr/>
        </p:nvSpPr>
        <p:spPr>
          <a:xfrm>
            <a:off x="1914840" y="4301640"/>
            <a:ext cx="31705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a:solidFill>
                  <a:srgbClr val="000000"/>
                </a:solidFill>
                <a:latin typeface="Times New Roman"/>
              </a:rPr>
              <a:t>But this time, direct calculation from the marginals. Avoids enumerating all </a:t>
            </a:r>
            <a:r>
              <a:rPr lang="en-US" sz="1800" b="1" strike="noStrike" spc="-1">
                <a:solidFill>
                  <a:srgbClr val="000000"/>
                </a:solidFill>
                <a:latin typeface="Times New Roman"/>
              </a:rPr>
              <a:t>X</a:t>
            </a:r>
            <a:r>
              <a:rPr lang="en-US" sz="1800" b="0" strike="noStrike" spc="-1">
                <a:solidFill>
                  <a:srgbClr val="000000"/>
                </a:solidFill>
                <a:latin typeface="Times New Roman"/>
              </a:rPr>
              <a:t>!</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CustomShape 1"/>
          <p:cNvSpPr/>
          <p:nvPr/>
        </p:nvSpPr>
        <p:spPr>
          <a:xfrm>
            <a:off x="665640" y="293040"/>
            <a:ext cx="7799760" cy="16646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The reason why it is worth bothering to know anything about:            </a:t>
            </a:r>
            <a:endParaRPr lang="en-US" sz="2200" b="0" strike="noStrike" spc="-1">
              <a:latin typeface="Arial"/>
            </a:endParaRPr>
          </a:p>
          <a:p>
            <a:pPr>
              <a:lnSpc>
                <a:spcPct val="100000"/>
              </a:lnSpc>
              <a:spcBef>
                <a:spcPts val="439"/>
              </a:spcBef>
            </a:pPr>
            <a:endParaRPr lang="en-US" sz="2200" b="0" strike="noStrike" spc="-1">
              <a:latin typeface="Arial"/>
            </a:endParaRPr>
          </a:p>
          <a:p>
            <a:pPr>
              <a:lnSpc>
                <a:spcPct val="100000"/>
              </a:lnSpc>
              <a:spcBef>
                <a:spcPts val="439"/>
              </a:spcBef>
            </a:pPr>
            <a:endParaRPr lang="en-US" sz="2200" b="0" strike="noStrike" spc="-1">
              <a:latin typeface="Arial"/>
            </a:endParaRPr>
          </a:p>
          <a:p>
            <a:pPr>
              <a:lnSpc>
                <a:spcPct val="100000"/>
              </a:lnSpc>
              <a:spcBef>
                <a:spcPts val="439"/>
              </a:spcBef>
            </a:pPr>
            <a:r>
              <a:rPr lang="en-US" sz="2200" b="0" strike="noStrike" spc="-1">
                <a:solidFill>
                  <a:srgbClr val="000000"/>
                </a:solidFill>
                <a:latin typeface="Times New Roman"/>
              </a:rPr>
              <a:t>	is because it is </a:t>
            </a:r>
            <a:r>
              <a:rPr lang="en-US" sz="2200" b="0" i="1" u="sng" strike="noStrike" spc="-1">
                <a:solidFill>
                  <a:srgbClr val="000000"/>
                </a:solidFill>
                <a:uFillTx/>
                <a:latin typeface="Times New Roman"/>
              </a:rPr>
              <a:t>really advantageous</a:t>
            </a:r>
            <a:r>
              <a:rPr lang="en-US" sz="2200" b="0" strike="noStrike" spc="-1">
                <a:solidFill>
                  <a:srgbClr val="000000"/>
                </a:solidFill>
                <a:latin typeface="Times New Roman"/>
              </a:rPr>
              <a:t> to be able to compute 	gradients of      analytically when finding the MLE:</a:t>
            </a:r>
            <a:endParaRPr lang="en-US" sz="2200" b="0" strike="noStrike" spc="-1">
              <a:latin typeface="Arial"/>
            </a:endParaRPr>
          </a:p>
        </p:txBody>
      </p:sp>
      <p:pic>
        <p:nvPicPr>
          <p:cNvPr id="705" name="Picture 5"/>
          <p:cNvPicPr/>
          <p:nvPr/>
        </p:nvPicPr>
        <p:blipFill>
          <a:blip r:embed="rId2"/>
          <a:stretch/>
        </p:blipFill>
        <p:spPr>
          <a:xfrm>
            <a:off x="3114797" y="1878420"/>
            <a:ext cx="202680" cy="236520"/>
          </a:xfrm>
          <a:prstGeom prst="rect">
            <a:avLst/>
          </a:prstGeom>
          <a:ln>
            <a:noFill/>
          </a:ln>
        </p:spPr>
      </p:pic>
      <p:sp>
        <p:nvSpPr>
          <p:cNvPr id="706" name="CustomShape 2"/>
          <p:cNvSpPr/>
          <p:nvPr/>
        </p:nvSpPr>
        <p:spPr>
          <a:xfrm>
            <a:off x="665640" y="3091680"/>
            <a:ext cx="7799760" cy="73152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The gradient of this log likelihood turns out to be: </a:t>
            </a:r>
            <a:endParaRPr lang="en-US" sz="2000" b="0" strike="noStrike" spc="-1">
              <a:latin typeface="Arial"/>
            </a:endParaRPr>
          </a:p>
        </p:txBody>
      </p:sp>
      <p:sp>
        <p:nvSpPr>
          <p:cNvPr id="707" name="CustomShape 3"/>
          <p:cNvSpPr/>
          <p:nvPr/>
        </p:nvSpPr>
        <p:spPr>
          <a:xfrm>
            <a:off x="527040" y="4699080"/>
            <a:ext cx="7799760" cy="15318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Since at the max:              , iteratively working towards the maximum of the log likelihood should eventually give a parameter estimate         which satisfies: </a:t>
            </a:r>
            <a:endParaRPr lang="en-US" sz="2000" b="0" strike="noStrike" spc="-1">
              <a:latin typeface="Arial"/>
            </a:endParaRPr>
          </a:p>
        </p:txBody>
      </p:sp>
      <p:pic>
        <p:nvPicPr>
          <p:cNvPr id="708" name="Picture 11"/>
          <p:cNvPicPr/>
          <p:nvPr/>
        </p:nvPicPr>
        <p:blipFill>
          <a:blip r:embed="rId3"/>
          <a:stretch/>
        </p:blipFill>
        <p:spPr>
          <a:xfrm>
            <a:off x="2844360" y="4633200"/>
            <a:ext cx="713520" cy="485640"/>
          </a:xfrm>
          <a:prstGeom prst="rect">
            <a:avLst/>
          </a:prstGeom>
          <a:ln>
            <a:noFill/>
          </a:ln>
        </p:spPr>
      </p:pic>
      <p:pic>
        <p:nvPicPr>
          <p:cNvPr id="709" name="Picture 12"/>
          <p:cNvPicPr/>
          <p:nvPr/>
        </p:nvPicPr>
        <p:blipFill>
          <a:blip r:embed="rId4"/>
          <a:stretch/>
        </p:blipFill>
        <p:spPr>
          <a:xfrm>
            <a:off x="3004200" y="5757480"/>
            <a:ext cx="2713320" cy="536040"/>
          </a:xfrm>
          <a:prstGeom prst="rect">
            <a:avLst/>
          </a:prstGeom>
          <a:ln>
            <a:noFill/>
          </a:ln>
        </p:spPr>
      </p:pic>
      <p:pic>
        <p:nvPicPr>
          <p:cNvPr id="710" name="Picture 13"/>
          <p:cNvPicPr/>
          <p:nvPr/>
        </p:nvPicPr>
        <p:blipFill>
          <a:blip r:embed="rId5"/>
          <a:stretch/>
        </p:blipFill>
        <p:spPr>
          <a:xfrm>
            <a:off x="7619760" y="5081040"/>
            <a:ext cx="126720" cy="234000"/>
          </a:xfrm>
          <a:prstGeom prst="rect">
            <a:avLst/>
          </a:prstGeom>
          <a:ln>
            <a:noFill/>
          </a:ln>
        </p:spPr>
      </p:pic>
      <p:pic>
        <p:nvPicPr>
          <p:cNvPr id="711" name="Picture 14"/>
          <p:cNvPicPr/>
          <p:nvPr/>
        </p:nvPicPr>
        <p:blipFill>
          <a:blip r:embed="rId6"/>
          <a:stretch/>
        </p:blipFill>
        <p:spPr>
          <a:xfrm>
            <a:off x="2209320" y="822240"/>
            <a:ext cx="4655880" cy="475560"/>
          </a:xfrm>
          <a:prstGeom prst="rect">
            <a:avLst/>
          </a:prstGeom>
          <a:ln>
            <a:noFill/>
          </a:ln>
        </p:spPr>
      </p:pic>
      <p:pic>
        <p:nvPicPr>
          <p:cNvPr id="712" name="Picture 4"/>
          <p:cNvPicPr/>
          <p:nvPr/>
        </p:nvPicPr>
        <p:blipFill>
          <a:blip r:embed="rId7"/>
          <a:stretch/>
        </p:blipFill>
        <p:spPr>
          <a:xfrm>
            <a:off x="3220200" y="2506680"/>
            <a:ext cx="2229480" cy="491760"/>
          </a:xfrm>
          <a:prstGeom prst="rect">
            <a:avLst/>
          </a:prstGeom>
          <a:ln>
            <a:noFill/>
          </a:ln>
        </p:spPr>
      </p:pic>
      <p:pic>
        <p:nvPicPr>
          <p:cNvPr id="713" name="Picture 7"/>
          <p:cNvPicPr/>
          <p:nvPr/>
        </p:nvPicPr>
        <p:blipFill>
          <a:blip r:embed="rId8"/>
          <a:stretch/>
        </p:blipFill>
        <p:spPr>
          <a:xfrm>
            <a:off x="2369520" y="3691080"/>
            <a:ext cx="3926520" cy="74808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additive="repl">
                                        <p:cTn id="7" dur="500" fill="hold"/>
                                        <p:tgtEl>
                                          <p:spTgt spid="706"/>
                                        </p:tgtEl>
                                        <p:attrNameLst>
                                          <p:attrName>ppt_x</p:attrName>
                                        </p:attrNameLst>
                                      </p:cBhvr>
                                      <p:tavLst>
                                        <p:tav tm="0">
                                          <p:val>
                                            <p:strVal val="#ppt_x"/>
                                          </p:val>
                                        </p:tav>
                                        <p:tav tm="100000">
                                          <p:val>
                                            <p:strVal val="#ppt_x"/>
                                          </p:val>
                                        </p:tav>
                                      </p:tavLst>
                                    </p:anim>
                                    <p:anim calcmode="lin" valueType="num">
                                      <p:cBhvr additive="repl">
                                        <p:cTn id="8" dur="500" fill="hold"/>
                                        <p:tgtEl>
                                          <p:spTgt spid="70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3"/>
                                        </p:tgtEl>
                                        <p:attrNameLst>
                                          <p:attrName>style.visibility</p:attrName>
                                        </p:attrNameLst>
                                      </p:cBhvr>
                                      <p:to>
                                        <p:strVal val="visible"/>
                                      </p:to>
                                    </p:set>
                                    <p:anim calcmode="lin" valueType="num">
                                      <p:cBhvr additive="repl">
                                        <p:cTn id="11" dur="500" fill="hold"/>
                                        <p:tgtEl>
                                          <p:spTgt spid="713"/>
                                        </p:tgtEl>
                                        <p:attrNameLst>
                                          <p:attrName>ppt_x</p:attrName>
                                        </p:attrNameLst>
                                      </p:cBhvr>
                                      <p:tavLst>
                                        <p:tav tm="0">
                                          <p:val>
                                            <p:strVal val="#ppt_x"/>
                                          </p:val>
                                        </p:tav>
                                        <p:tav tm="100000">
                                          <p:val>
                                            <p:strVal val="#ppt_x"/>
                                          </p:val>
                                        </p:tav>
                                      </p:tavLst>
                                    </p:anim>
                                    <p:anim calcmode="lin" valueType="num">
                                      <p:cBhvr additive="repl">
                                        <p:cTn id="12" dur="500" fill="hold"/>
                                        <p:tgtEl>
                                          <p:spTgt spid="7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07"/>
                                        </p:tgtEl>
                                        <p:attrNameLst>
                                          <p:attrName>style.visibility</p:attrName>
                                        </p:attrNameLst>
                                      </p:cBhvr>
                                      <p:to>
                                        <p:strVal val="visible"/>
                                      </p:to>
                                    </p:set>
                                    <p:anim calcmode="lin" valueType="num">
                                      <p:cBhvr additive="repl">
                                        <p:cTn id="17" dur="500" fill="hold"/>
                                        <p:tgtEl>
                                          <p:spTgt spid="707"/>
                                        </p:tgtEl>
                                        <p:attrNameLst>
                                          <p:attrName>ppt_x</p:attrName>
                                        </p:attrNameLst>
                                      </p:cBhvr>
                                      <p:tavLst>
                                        <p:tav tm="0">
                                          <p:val>
                                            <p:strVal val="#ppt_x"/>
                                          </p:val>
                                        </p:tav>
                                        <p:tav tm="100000">
                                          <p:val>
                                            <p:strVal val="#ppt_x"/>
                                          </p:val>
                                        </p:tav>
                                      </p:tavLst>
                                    </p:anim>
                                    <p:anim calcmode="lin" valueType="num">
                                      <p:cBhvr additive="repl">
                                        <p:cTn id="18" dur="500" fill="hold"/>
                                        <p:tgtEl>
                                          <p:spTgt spid="70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08"/>
                                        </p:tgtEl>
                                        <p:attrNameLst>
                                          <p:attrName>style.visibility</p:attrName>
                                        </p:attrNameLst>
                                      </p:cBhvr>
                                      <p:to>
                                        <p:strVal val="visible"/>
                                      </p:to>
                                    </p:set>
                                    <p:anim calcmode="lin" valueType="num">
                                      <p:cBhvr additive="repl">
                                        <p:cTn id="21" dur="500" fill="hold"/>
                                        <p:tgtEl>
                                          <p:spTgt spid="708"/>
                                        </p:tgtEl>
                                        <p:attrNameLst>
                                          <p:attrName>ppt_x</p:attrName>
                                        </p:attrNameLst>
                                      </p:cBhvr>
                                      <p:tavLst>
                                        <p:tav tm="0">
                                          <p:val>
                                            <p:strVal val="#ppt_x"/>
                                          </p:val>
                                        </p:tav>
                                        <p:tav tm="100000">
                                          <p:val>
                                            <p:strVal val="#ppt_x"/>
                                          </p:val>
                                        </p:tav>
                                      </p:tavLst>
                                    </p:anim>
                                    <p:anim calcmode="lin" valueType="num">
                                      <p:cBhvr additive="repl">
                                        <p:cTn id="22" dur="500" fill="hold"/>
                                        <p:tgtEl>
                                          <p:spTgt spid="70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09"/>
                                        </p:tgtEl>
                                        <p:attrNameLst>
                                          <p:attrName>style.visibility</p:attrName>
                                        </p:attrNameLst>
                                      </p:cBhvr>
                                      <p:to>
                                        <p:strVal val="visible"/>
                                      </p:to>
                                    </p:set>
                                    <p:anim calcmode="lin" valueType="num">
                                      <p:cBhvr additive="repl">
                                        <p:cTn id="25" dur="500" fill="hold"/>
                                        <p:tgtEl>
                                          <p:spTgt spid="709"/>
                                        </p:tgtEl>
                                        <p:attrNameLst>
                                          <p:attrName>ppt_x</p:attrName>
                                        </p:attrNameLst>
                                      </p:cBhvr>
                                      <p:tavLst>
                                        <p:tav tm="0">
                                          <p:val>
                                            <p:strVal val="#ppt_x"/>
                                          </p:val>
                                        </p:tav>
                                        <p:tav tm="100000">
                                          <p:val>
                                            <p:strVal val="#ppt_x"/>
                                          </p:val>
                                        </p:tav>
                                      </p:tavLst>
                                    </p:anim>
                                    <p:anim calcmode="lin" valueType="num">
                                      <p:cBhvr additive="repl">
                                        <p:cTn id="26" dur="500" fill="hold"/>
                                        <p:tgtEl>
                                          <p:spTgt spid="70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10"/>
                                        </p:tgtEl>
                                        <p:attrNameLst>
                                          <p:attrName>style.visibility</p:attrName>
                                        </p:attrNameLst>
                                      </p:cBhvr>
                                      <p:to>
                                        <p:strVal val="visible"/>
                                      </p:to>
                                    </p:set>
                                    <p:anim calcmode="lin" valueType="num">
                                      <p:cBhvr additive="repl">
                                        <p:cTn id="29" dur="500" fill="hold"/>
                                        <p:tgtEl>
                                          <p:spTgt spid="710"/>
                                        </p:tgtEl>
                                        <p:attrNameLst>
                                          <p:attrName>ppt_x</p:attrName>
                                        </p:attrNameLst>
                                      </p:cBhvr>
                                      <p:tavLst>
                                        <p:tav tm="0">
                                          <p:val>
                                            <p:strVal val="#ppt_x"/>
                                          </p:val>
                                        </p:tav>
                                        <p:tav tm="100000">
                                          <p:val>
                                            <p:strVal val="#ppt_x"/>
                                          </p:val>
                                        </p:tav>
                                      </p:tavLst>
                                    </p:anim>
                                    <p:anim calcmode="lin" valueType="num">
                                      <p:cBhvr additive="repl">
                                        <p:cTn id="30" dur="500" fill="hold"/>
                                        <p:tgtEl>
                                          <p:spTgt spid="7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CustomShape 1"/>
          <p:cNvSpPr/>
          <p:nvPr/>
        </p:nvSpPr>
        <p:spPr>
          <a:xfrm>
            <a:off x="328680" y="333360"/>
            <a:ext cx="7799760" cy="47070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1" strike="noStrike" spc="-1">
                <a:solidFill>
                  <a:srgbClr val="000000"/>
                </a:solidFill>
                <a:latin typeface="Times New Roman"/>
              </a:rPr>
              <a:t>Example:</a:t>
            </a:r>
            <a:r>
              <a:rPr lang="en-US" sz="2200" b="0" strike="noStrike" spc="-1">
                <a:solidFill>
                  <a:srgbClr val="000000"/>
                </a:solidFill>
                <a:latin typeface="Times New Roman"/>
              </a:rPr>
              <a:t> Given a sample from the Koller-Friedman “Misconception” MRF:</a:t>
            </a:r>
            <a:endParaRPr lang="en-US" sz="2200" b="0" strike="noStrike" spc="-1">
              <a:latin typeface="Arial"/>
            </a:endParaRPr>
          </a:p>
          <a:p>
            <a:pPr marL="743040" lvl="1" indent="-285480">
              <a:lnSpc>
                <a:spcPct val="100000"/>
              </a:lnSpc>
              <a:spcBef>
                <a:spcPts val="400"/>
              </a:spcBef>
              <a:buClr>
                <a:srgbClr val="000000"/>
              </a:buClr>
              <a:buFont typeface="Arial"/>
              <a:buChar char="•"/>
            </a:pPr>
            <a:r>
              <a:rPr lang="en-US" sz="2000" b="0" strike="noStrike" spc="-1">
                <a:solidFill>
                  <a:srgbClr val="000000"/>
                </a:solidFill>
                <a:latin typeface="Times New Roman"/>
              </a:rPr>
              <a:t>Find an optimal set of parameters     . Use the “more flexible” parameterization. </a:t>
            </a:r>
            <a:endParaRPr lang="en-US" sz="2000" b="0" strike="noStrike" spc="-1">
              <a:latin typeface="Arial"/>
            </a:endParaRPr>
          </a:p>
          <a:p>
            <a:pPr>
              <a:lnSpc>
                <a:spcPct val="100000"/>
              </a:lnSpc>
              <a:spcBef>
                <a:spcPts val="400"/>
              </a:spcBef>
            </a:pPr>
            <a:endParaRPr lang="en-US" sz="2000" b="0" strike="noStrike" spc="-1">
              <a:latin typeface="Arial"/>
            </a:endParaRPr>
          </a:p>
          <a:p>
            <a:pPr marL="743040" lvl="1" indent="-285480">
              <a:lnSpc>
                <a:spcPct val="100000"/>
              </a:lnSpc>
              <a:spcBef>
                <a:spcPts val="400"/>
              </a:spcBef>
              <a:buClr>
                <a:srgbClr val="000000"/>
              </a:buClr>
              <a:buFont typeface="Arial"/>
              <a:buChar char="•"/>
            </a:pPr>
            <a:r>
              <a:rPr lang="en-US" sz="2000" b="0" strike="noStrike" spc="-1">
                <a:solidFill>
                  <a:srgbClr val="000000"/>
                </a:solidFill>
                <a:latin typeface="Times New Roman"/>
              </a:rPr>
              <a:t>a. To do this, write a function(s) to compute the gradient of the negative log likelihood:</a:t>
            </a:r>
            <a:endParaRPr lang="en-US" sz="2000" b="0" strike="noStrike" spc="-1">
              <a:latin typeface="Arial"/>
            </a:endParaRPr>
          </a:p>
          <a:p>
            <a:pPr>
              <a:lnSpc>
                <a:spcPct val="100000"/>
              </a:lnSpc>
              <a:spcBef>
                <a:spcPts val="400"/>
              </a:spcBef>
            </a:pPr>
            <a:endParaRPr lang="en-US" sz="2000" b="0" strike="noStrike" spc="-1">
              <a:latin typeface="Arial"/>
            </a:endParaRPr>
          </a:p>
          <a:p>
            <a:pPr>
              <a:lnSpc>
                <a:spcPct val="100000"/>
              </a:lnSpc>
              <a:spcBef>
                <a:spcPts val="400"/>
              </a:spcBef>
            </a:pPr>
            <a:endParaRPr lang="en-US" sz="2000" b="0" strike="noStrike" spc="-1">
              <a:latin typeface="Arial"/>
            </a:endParaRPr>
          </a:p>
          <a:p>
            <a:pPr>
              <a:lnSpc>
                <a:spcPct val="100000"/>
              </a:lnSpc>
              <a:spcBef>
                <a:spcPts val="400"/>
              </a:spcBef>
            </a:pPr>
            <a:endParaRPr lang="en-US" sz="2000" b="0" strike="noStrike" spc="-1">
              <a:latin typeface="Arial"/>
            </a:endParaRPr>
          </a:p>
          <a:p>
            <a:pPr>
              <a:lnSpc>
                <a:spcPct val="100000"/>
              </a:lnSpc>
              <a:spcBef>
                <a:spcPts val="400"/>
              </a:spcBef>
            </a:pPr>
            <a:endParaRPr lang="en-US" sz="2000" b="0" strike="noStrike" spc="-1">
              <a:latin typeface="Arial"/>
            </a:endParaRPr>
          </a:p>
          <a:p>
            <a:pPr marL="457200">
              <a:lnSpc>
                <a:spcPct val="100000"/>
              </a:lnSpc>
              <a:spcBef>
                <a:spcPts val="400"/>
              </a:spcBef>
            </a:pPr>
            <a:r>
              <a:rPr lang="en-US" sz="2000" b="0" strike="noStrike" spc="-1">
                <a:solidFill>
                  <a:srgbClr val="000000"/>
                </a:solidFill>
                <a:latin typeface="Times New Roman"/>
              </a:rPr>
              <a:t>    b. Use your gradient function with </a:t>
            </a:r>
            <a:r>
              <a:rPr lang="en-US" sz="2000" b="0" strike="noStrike" spc="-1">
                <a:solidFill>
                  <a:srgbClr val="000000"/>
                </a:solidFill>
                <a:latin typeface="Courier New"/>
              </a:rPr>
              <a:t>optim</a:t>
            </a:r>
            <a:r>
              <a:rPr lang="en-US" sz="2000" b="0" strike="noStrike" spc="-1">
                <a:solidFill>
                  <a:srgbClr val="000000"/>
                </a:solidFill>
                <a:latin typeface="Times New Roman"/>
              </a:rPr>
              <a:t> (see </a:t>
            </a:r>
            <a:r>
              <a:rPr lang="en-US" sz="2000" b="0" strike="noStrike" spc="-1">
                <a:solidFill>
                  <a:srgbClr val="000000"/>
                </a:solidFill>
                <a:latin typeface="Courier New"/>
              </a:rPr>
              <a:t>train.mrf</a:t>
            </a:r>
            <a:r>
              <a:rPr lang="en-US" sz="2000" b="0" strike="noStrike" spc="-1">
                <a:solidFill>
                  <a:srgbClr val="000000"/>
                </a:solidFill>
                <a:latin typeface="Times New Roman"/>
              </a:rPr>
              <a:t> in 	CRF for clues) to </a:t>
            </a:r>
            <a:r>
              <a:rPr lang="en-US" sz="2000" b="0" i="1" u="sng" strike="noStrike" spc="-1">
                <a:solidFill>
                  <a:srgbClr val="000000"/>
                </a:solidFill>
                <a:uFillTx/>
                <a:latin typeface="Times New Roman"/>
              </a:rPr>
              <a:t>minimize</a:t>
            </a:r>
            <a:r>
              <a:rPr lang="en-US" sz="2000" b="0" strike="noStrike" spc="-1">
                <a:solidFill>
                  <a:srgbClr val="000000"/>
                </a:solidFill>
                <a:latin typeface="Times New Roman"/>
              </a:rPr>
              <a:t> the negative log likelihood:</a:t>
            </a:r>
            <a:endParaRPr lang="en-US" sz="2000" b="0" strike="noStrike" spc="-1">
              <a:latin typeface="Arial"/>
            </a:endParaRPr>
          </a:p>
        </p:txBody>
      </p:sp>
      <p:pic>
        <p:nvPicPr>
          <p:cNvPr id="715" name="Picture 5"/>
          <p:cNvPicPr/>
          <p:nvPr/>
        </p:nvPicPr>
        <p:blipFill>
          <a:blip r:embed="rId2"/>
          <a:stretch/>
        </p:blipFill>
        <p:spPr>
          <a:xfrm>
            <a:off x="4686120" y="1137600"/>
            <a:ext cx="126720" cy="234000"/>
          </a:xfrm>
          <a:prstGeom prst="rect">
            <a:avLst/>
          </a:prstGeom>
          <a:ln>
            <a:noFill/>
          </a:ln>
        </p:spPr>
      </p:pic>
      <p:pic>
        <p:nvPicPr>
          <p:cNvPr id="716" name="Picture 12"/>
          <p:cNvPicPr/>
          <p:nvPr/>
        </p:nvPicPr>
        <p:blipFill>
          <a:blip r:embed="rId3"/>
          <a:stretch/>
        </p:blipFill>
        <p:spPr>
          <a:xfrm>
            <a:off x="3690720" y="5180040"/>
            <a:ext cx="1122480" cy="321480"/>
          </a:xfrm>
          <a:prstGeom prst="rect">
            <a:avLst/>
          </a:prstGeom>
          <a:ln>
            <a:noFill/>
          </a:ln>
        </p:spPr>
      </p:pic>
      <p:pic>
        <p:nvPicPr>
          <p:cNvPr id="717" name="Picture 13"/>
          <p:cNvPicPr/>
          <p:nvPr/>
        </p:nvPicPr>
        <p:blipFill>
          <a:blip r:embed="rId4"/>
          <a:stretch/>
        </p:blipFill>
        <p:spPr>
          <a:xfrm>
            <a:off x="2486520" y="2877480"/>
            <a:ext cx="4139280" cy="653400"/>
          </a:xfrm>
          <a:prstGeom prst="rect">
            <a:avLst/>
          </a:prstGeom>
          <a:ln>
            <a:noFill/>
          </a:ln>
        </p:spPr>
      </p:pic>
      <p:pic>
        <p:nvPicPr>
          <p:cNvPr id="718" name="Picture 14"/>
          <p:cNvPicPr/>
          <p:nvPr/>
        </p:nvPicPr>
        <p:blipFill>
          <a:blip r:embed="rId5"/>
          <a:stretch/>
        </p:blipFill>
        <p:spPr>
          <a:xfrm>
            <a:off x="3435480" y="3736080"/>
            <a:ext cx="2014200" cy="3711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CustomShape 1"/>
          <p:cNvSpPr/>
          <p:nvPr/>
        </p:nvSpPr>
        <p:spPr>
          <a:xfrm>
            <a:off x="423000" y="172080"/>
            <a:ext cx="8320320" cy="64785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a:solidFill>
                  <a:srgbClr val="FFFFFF"/>
                </a:solidFill>
                <a:latin typeface="Courier New"/>
              </a:rPr>
              <a:t>library(CRFutil)</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Put together the </a:t>
            </a:r>
            <a:r>
              <a:rPr lang="en-US" sz="1200" b="0" strike="noStrike" spc="-1">
                <a:solidFill>
                  <a:srgbClr val="FFB300"/>
                </a:solidFill>
                <a:latin typeface="Courier New"/>
              </a:rPr>
              <a:t>Koller-Freidman "Misconception"</a:t>
            </a:r>
            <a:r>
              <a:rPr lang="en-US" sz="1200" b="0" strike="noStrike" spc="-1">
                <a:solidFill>
                  <a:srgbClr val="FFFF00"/>
                </a:solidFill>
                <a:latin typeface="Courier New"/>
              </a:rPr>
              <a:t> MRF model and get a sample from it:</a:t>
            </a:r>
            <a:endParaRPr lang="en-US" sz="1200" b="0" strike="noStrike" spc="-1">
              <a:latin typeface="Arial"/>
            </a:endParaRPr>
          </a:p>
          <a:p>
            <a:pPr>
              <a:lnSpc>
                <a:spcPct val="100000"/>
              </a:lnSpc>
            </a:pPr>
            <a:r>
              <a:rPr lang="en-US" sz="1200" b="0" strike="noStrike" spc="-1">
                <a:solidFill>
                  <a:srgbClr val="FFFFFF"/>
                </a:solidFill>
                <a:latin typeface="Courier New"/>
              </a:rPr>
              <a:t>grphf &lt;- ~A:B + B:C + C:D + D:A</a:t>
            </a:r>
            <a:endParaRPr lang="en-US" sz="1200" b="0" strike="noStrike" spc="-1">
              <a:latin typeface="Arial"/>
            </a:endParaRPr>
          </a:p>
          <a:p>
            <a:pPr>
              <a:lnSpc>
                <a:spcPct val="100000"/>
              </a:lnSpc>
            </a:pPr>
            <a:r>
              <a:rPr lang="en-US" sz="1200" b="0" strike="noStrike" spc="-1">
                <a:solidFill>
                  <a:srgbClr val="FFFFFF"/>
                </a:solidFill>
                <a:latin typeface="Courier New"/>
              </a:rPr>
              <a:t>gp &lt;- ug(grphf, result = "graph")</a:t>
            </a:r>
            <a:endParaRPr lang="en-US" sz="1200" b="0" strike="noStrike" spc="-1">
              <a:latin typeface="Arial"/>
            </a:endParaRPr>
          </a:p>
          <a:p>
            <a:pPr>
              <a:lnSpc>
                <a:spcPct val="100000"/>
              </a:lnSpc>
            </a:pPr>
            <a:r>
              <a:rPr lang="en-US" sz="1200" b="0" strike="noStrike" spc="-1">
                <a:solidFill>
                  <a:srgbClr val="FFFFFF"/>
                </a:solidFill>
                <a:latin typeface="Courier New"/>
              </a:rPr>
              <a:t>dev.off()</a:t>
            </a:r>
            <a:endParaRPr lang="en-US" sz="1200" b="0" strike="noStrike" spc="-1">
              <a:latin typeface="Arial"/>
            </a:endParaRPr>
          </a:p>
          <a:p>
            <a:pPr>
              <a:lnSpc>
                <a:spcPct val="100000"/>
              </a:lnSpc>
            </a:pPr>
            <a:r>
              <a:rPr lang="en-US" sz="1200" b="0" strike="noStrike" spc="-1">
                <a:solidFill>
                  <a:srgbClr val="FFFFFF"/>
                </a:solidFill>
                <a:latin typeface="Courier New"/>
              </a:rPr>
              <a:t>iplot(gp)</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adj   &lt;- ug(grphf, result="matrix")</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n.states &lt;- 2</a:t>
            </a:r>
            <a:endParaRPr lang="en-US" sz="1200" b="0" strike="noStrike" spc="-1">
              <a:latin typeface="Arial"/>
            </a:endParaRPr>
          </a:p>
          <a:p>
            <a:pPr>
              <a:lnSpc>
                <a:spcPct val="100000"/>
              </a:lnSpc>
            </a:pPr>
            <a:r>
              <a:rPr lang="en-US" sz="1200" b="0" strike="noStrike" spc="-1">
                <a:solidFill>
                  <a:srgbClr val="FFFFFF"/>
                </a:solidFill>
                <a:latin typeface="Courier New"/>
              </a:rPr>
              <a:t>known.model &lt;- make.crf(adj, n.states)</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Node pots in original Misconception example are all 1 so no need to initialize them.</a:t>
            </a:r>
            <a:endParaRPr lang="en-US" sz="1200" b="0" strike="noStrike" spc="-1">
              <a:latin typeface="Arial"/>
            </a:endParaRPr>
          </a:p>
          <a:p>
            <a:pPr>
              <a:lnSpc>
                <a:spcPct val="100000"/>
              </a:lnSpc>
            </a:pPr>
            <a:r>
              <a:rPr lang="en-US" sz="1200" b="0" strike="noStrike" spc="-1">
                <a:solidFill>
                  <a:srgbClr val="FFFF00"/>
                </a:solidFill>
                <a:latin typeface="Courier New"/>
              </a:rPr>
              <a:t># Edge pots in the Misconception example:</a:t>
            </a:r>
            <a:endParaRPr lang="en-US" sz="1200" b="0" strike="noStrike" spc="-1">
              <a:latin typeface="Arial"/>
            </a:endParaRPr>
          </a:p>
          <a:p>
            <a:pPr>
              <a:lnSpc>
                <a:spcPct val="100000"/>
              </a:lnSpc>
            </a:pPr>
            <a:r>
              <a:rPr lang="en-US" sz="1200" b="0" strike="noStrike" spc="-1">
                <a:solidFill>
                  <a:srgbClr val="FFFFFF"/>
                </a:solidFill>
                <a:latin typeface="Courier New"/>
              </a:rPr>
              <a:t>PsiAB &lt;- rbind(</a:t>
            </a:r>
            <a:endParaRPr lang="en-US" sz="1200" b="0" strike="noStrike" spc="-1">
              <a:latin typeface="Arial"/>
            </a:endParaRPr>
          </a:p>
          <a:p>
            <a:pPr>
              <a:lnSpc>
                <a:spcPct val="100000"/>
              </a:lnSpc>
            </a:pPr>
            <a:r>
              <a:rPr lang="en-US" sz="1200" b="0" strike="noStrike" spc="-1">
                <a:solidFill>
                  <a:srgbClr val="FFFFFF"/>
                </a:solidFill>
                <a:latin typeface="Courier New"/>
              </a:rPr>
              <a:t>    c(30, 5),</a:t>
            </a:r>
            <a:endParaRPr lang="en-US" sz="1200" b="0" strike="noStrike" spc="-1">
              <a:latin typeface="Arial"/>
            </a:endParaRPr>
          </a:p>
          <a:p>
            <a:pPr>
              <a:lnSpc>
                <a:spcPct val="100000"/>
              </a:lnSpc>
            </a:pPr>
            <a:r>
              <a:rPr lang="en-US" sz="1200" b="0" strike="noStrike" spc="-1">
                <a:solidFill>
                  <a:srgbClr val="FFFFFF"/>
                </a:solidFill>
                <a:latin typeface="Courier New"/>
              </a:rPr>
              <a:t>    c(1, 10))</a:t>
            </a:r>
            <a:endParaRPr lang="en-US" sz="1200" b="0" strike="noStrike" spc="-1">
              <a:latin typeface="Arial"/>
            </a:endParaRPr>
          </a:p>
          <a:p>
            <a:pPr>
              <a:lnSpc>
                <a:spcPct val="100000"/>
              </a:lnSpc>
            </a:pPr>
            <a:r>
              <a:rPr lang="en-US" sz="1200" b="0" strike="noStrike" spc="-1">
                <a:solidFill>
                  <a:srgbClr val="FFFFFF"/>
                </a:solidFill>
                <a:latin typeface="Courier New"/>
              </a:rPr>
              <a:t>PsiBC &lt;- rbind(</a:t>
            </a:r>
            <a:endParaRPr lang="en-US" sz="1200" b="0" strike="noStrike" spc="-1">
              <a:latin typeface="Arial"/>
            </a:endParaRPr>
          </a:p>
          <a:p>
            <a:pPr>
              <a:lnSpc>
                <a:spcPct val="100000"/>
              </a:lnSpc>
            </a:pPr>
            <a:r>
              <a:rPr lang="en-US" sz="1200" b="0" strike="noStrike" spc="-1">
                <a:solidFill>
                  <a:srgbClr val="FFFFFF"/>
                </a:solidFill>
                <a:latin typeface="Courier New"/>
              </a:rPr>
              <a:t>    c(100, 1),</a:t>
            </a:r>
            <a:endParaRPr lang="en-US" sz="1200" b="0" strike="noStrike" spc="-1">
              <a:latin typeface="Arial"/>
            </a:endParaRPr>
          </a:p>
          <a:p>
            <a:pPr>
              <a:lnSpc>
                <a:spcPct val="100000"/>
              </a:lnSpc>
            </a:pPr>
            <a:r>
              <a:rPr lang="en-US" sz="1200" b="0" strike="noStrike" spc="-1">
                <a:solidFill>
                  <a:srgbClr val="FFFFFF"/>
                </a:solidFill>
                <a:latin typeface="Courier New"/>
              </a:rPr>
              <a:t>    c(1, 100))</a:t>
            </a:r>
            <a:endParaRPr lang="en-US" sz="1200" b="0" strike="noStrike" spc="-1">
              <a:latin typeface="Arial"/>
            </a:endParaRPr>
          </a:p>
          <a:p>
            <a:pPr>
              <a:lnSpc>
                <a:spcPct val="100000"/>
              </a:lnSpc>
            </a:pPr>
            <a:r>
              <a:rPr lang="en-US" sz="1200" b="0" strike="noStrike" spc="-1">
                <a:solidFill>
                  <a:srgbClr val="FFFFFF"/>
                </a:solidFill>
                <a:latin typeface="Courier New"/>
              </a:rPr>
              <a:t>PsiCD &lt;- rbind(</a:t>
            </a:r>
            <a:endParaRPr lang="en-US" sz="1200" b="0" strike="noStrike" spc="-1">
              <a:latin typeface="Arial"/>
            </a:endParaRPr>
          </a:p>
          <a:p>
            <a:pPr>
              <a:lnSpc>
                <a:spcPct val="100000"/>
              </a:lnSpc>
            </a:pPr>
            <a:r>
              <a:rPr lang="en-US" sz="1200" b="0" strike="noStrike" spc="-1">
                <a:solidFill>
                  <a:srgbClr val="FFFFFF"/>
                </a:solidFill>
                <a:latin typeface="Courier New"/>
              </a:rPr>
              <a:t>    c(1, 100),</a:t>
            </a:r>
            <a:endParaRPr lang="en-US" sz="1200" b="0" strike="noStrike" spc="-1">
              <a:latin typeface="Arial"/>
            </a:endParaRPr>
          </a:p>
          <a:p>
            <a:pPr>
              <a:lnSpc>
                <a:spcPct val="100000"/>
              </a:lnSpc>
            </a:pPr>
            <a:r>
              <a:rPr lang="en-US" sz="1200" b="0" strike="noStrike" spc="-1">
                <a:solidFill>
                  <a:srgbClr val="FFFFFF"/>
                </a:solidFill>
                <a:latin typeface="Courier New"/>
              </a:rPr>
              <a:t>    c(100, 1))</a:t>
            </a:r>
            <a:endParaRPr lang="en-US" sz="1200" b="0" strike="noStrike" spc="-1">
              <a:latin typeface="Arial"/>
            </a:endParaRPr>
          </a:p>
          <a:p>
            <a:pPr>
              <a:lnSpc>
                <a:spcPct val="100000"/>
              </a:lnSpc>
            </a:pPr>
            <a:r>
              <a:rPr lang="en-US" sz="1200" b="0" strike="noStrike" spc="-1">
                <a:solidFill>
                  <a:srgbClr val="FFFFFF"/>
                </a:solidFill>
                <a:latin typeface="Courier New"/>
              </a:rPr>
              <a:t>PsiDA &lt;- rbind(</a:t>
            </a:r>
            <a:endParaRPr lang="en-US" sz="1200" b="0" strike="noStrike" spc="-1">
              <a:latin typeface="Arial"/>
            </a:endParaRPr>
          </a:p>
          <a:p>
            <a:pPr>
              <a:lnSpc>
                <a:spcPct val="100000"/>
              </a:lnSpc>
            </a:pPr>
            <a:r>
              <a:rPr lang="en-US" sz="1200" b="0" strike="noStrike" spc="-1">
                <a:solidFill>
                  <a:srgbClr val="FFFFFF"/>
                </a:solidFill>
                <a:latin typeface="Courier New"/>
              </a:rPr>
              <a:t>    c(100, 1),</a:t>
            </a:r>
            <a:endParaRPr lang="en-US" sz="1200" b="0" strike="noStrike" spc="-1">
              <a:latin typeface="Arial"/>
            </a:endParaRPr>
          </a:p>
          <a:p>
            <a:pPr>
              <a:lnSpc>
                <a:spcPct val="100000"/>
              </a:lnSpc>
            </a:pPr>
            <a:r>
              <a:rPr lang="en-US" sz="1200" b="0" strike="noStrike" spc="-1">
                <a:solidFill>
                  <a:srgbClr val="FFFFFF"/>
                </a:solidFill>
                <a:latin typeface="Courier New"/>
              </a:rPr>
              <a:t>    c(1, 100))</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known.model$edges </a:t>
            </a:r>
            <a:r>
              <a:rPr lang="en-US" sz="1200" b="0" strike="noStrike" spc="-1">
                <a:solidFill>
                  <a:srgbClr val="FFFF00"/>
                </a:solidFill>
                <a:latin typeface="Courier New"/>
              </a:rPr>
              <a:t># Check edge order!</a:t>
            </a:r>
            <a:endParaRPr lang="en-US" sz="1200" b="0" strike="noStrike" spc="-1">
              <a:latin typeface="Arial"/>
            </a:endParaRPr>
          </a:p>
          <a:p>
            <a:pPr>
              <a:lnSpc>
                <a:spcPct val="100000"/>
              </a:lnSpc>
            </a:pPr>
            <a:r>
              <a:rPr lang="en-US" sz="1200" b="0" strike="noStrike" spc="-1">
                <a:solidFill>
                  <a:srgbClr val="FFFFFF"/>
                </a:solidFill>
                <a:latin typeface="Courier New"/>
              </a:rPr>
              <a:t>known.model$edge.pot[[1]] &lt;- PsiAB</a:t>
            </a:r>
            <a:endParaRPr lang="en-US" sz="1200" b="0" strike="noStrike" spc="-1">
              <a:latin typeface="Arial"/>
            </a:endParaRPr>
          </a:p>
          <a:p>
            <a:pPr>
              <a:lnSpc>
                <a:spcPct val="100000"/>
              </a:lnSpc>
            </a:pPr>
            <a:r>
              <a:rPr lang="en-US" sz="1200" b="0" strike="noStrike" spc="-1">
                <a:solidFill>
                  <a:srgbClr val="FFFFFF"/>
                </a:solidFill>
                <a:latin typeface="Courier New"/>
              </a:rPr>
              <a:t>known.model$edge.pot[[2]] &lt;- PsiDA</a:t>
            </a:r>
            <a:endParaRPr lang="en-US" sz="1200" b="0" strike="noStrike" spc="-1">
              <a:latin typeface="Arial"/>
            </a:endParaRPr>
          </a:p>
          <a:p>
            <a:pPr>
              <a:lnSpc>
                <a:spcPct val="100000"/>
              </a:lnSpc>
            </a:pPr>
            <a:r>
              <a:rPr lang="en-US" sz="1200" b="0" strike="noStrike" spc="-1">
                <a:solidFill>
                  <a:srgbClr val="FFFFFF"/>
                </a:solidFill>
                <a:latin typeface="Courier New"/>
              </a:rPr>
              <a:t>known.model$edge.pot[[3]] &lt;- PsiBC</a:t>
            </a:r>
            <a:endParaRPr lang="en-US" sz="1200" b="0" strike="noStrike" spc="-1">
              <a:latin typeface="Arial"/>
            </a:endParaRPr>
          </a:p>
          <a:p>
            <a:pPr>
              <a:lnSpc>
                <a:spcPct val="100000"/>
              </a:lnSpc>
            </a:pPr>
            <a:r>
              <a:rPr lang="en-US" sz="1200" b="0" strike="noStrike" spc="-1">
                <a:solidFill>
                  <a:srgbClr val="FFFFFF"/>
                </a:solidFill>
                <a:latin typeface="Courier New"/>
              </a:rPr>
              <a:t>known.model$edge.pot[[4]] &lt;- PsiCD</a:t>
            </a:r>
            <a:endParaRPr lang="en-US" sz="1200" b="0" strike="noStrike" spc="-1">
              <a:latin typeface="Arial"/>
            </a:endParaRPr>
          </a:p>
          <a:p>
            <a:pPr>
              <a:lnSpc>
                <a:spcPct val="100000"/>
              </a:lnSpc>
            </a:pPr>
            <a:r>
              <a:rPr lang="en-US" sz="1200" b="0" strike="noStrike" spc="-1">
                <a:solidFill>
                  <a:srgbClr val="FFFFFF"/>
                </a:solidFill>
                <a:latin typeface="Courier New"/>
              </a:rPr>
              <a:t>known.model$node.pot</a:t>
            </a:r>
            <a:endParaRPr lang="en-US" sz="1200" b="0" strike="noStrike" spc="-1">
              <a:latin typeface="Arial"/>
            </a:endParaRPr>
          </a:p>
          <a:p>
            <a:pPr>
              <a:lnSpc>
                <a:spcPct val="100000"/>
              </a:lnSpc>
            </a:pPr>
            <a:r>
              <a:rPr lang="en-US" sz="1200" b="0" strike="noStrike" spc="-1">
                <a:solidFill>
                  <a:srgbClr val="FFFFFF"/>
                </a:solidFill>
                <a:latin typeface="Courier New"/>
              </a:rPr>
              <a:t>known.model$edge.pot</a:t>
            </a:r>
            <a:endParaRPr lang="en-US" sz="1200" b="0" strike="noStrike" spc="-1">
              <a:latin typeface="Arial"/>
            </a:endParaRPr>
          </a:p>
        </p:txBody>
      </p:sp>
      <p:pic>
        <p:nvPicPr>
          <p:cNvPr id="720" name="Picture 4"/>
          <p:cNvPicPr/>
          <p:nvPr/>
        </p:nvPicPr>
        <p:blipFill>
          <a:blip r:embed="rId2"/>
          <a:srcRect t="4826"/>
          <a:stretch/>
        </p:blipFill>
        <p:spPr>
          <a:xfrm>
            <a:off x="4563720" y="3017520"/>
            <a:ext cx="3518280" cy="35305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20"/>
                                        </p:tgtEl>
                                        <p:attrNameLst>
                                          <p:attrName>style.visibility</p:attrName>
                                        </p:attrNameLst>
                                      </p:cBhvr>
                                      <p:to>
                                        <p:strVal val="visible"/>
                                      </p:to>
                                    </p:set>
                                    <p:anim calcmode="lin" valueType="num">
                                      <p:cBhvr additive="repl">
                                        <p:cTn id="7" dur="500" fill="hold"/>
                                        <p:tgtEl>
                                          <p:spTgt spid="720"/>
                                        </p:tgtEl>
                                        <p:attrNameLst>
                                          <p:attrName>ppt_x</p:attrName>
                                        </p:attrNameLst>
                                      </p:cBhvr>
                                      <p:tavLst>
                                        <p:tav tm="0">
                                          <p:val>
                                            <p:strVal val="#ppt_x"/>
                                          </p:val>
                                        </p:tav>
                                        <p:tav tm="100000">
                                          <p:val>
                                            <p:strVal val="#ppt_x"/>
                                          </p:val>
                                        </p:tav>
                                      </p:tavLst>
                                    </p:anim>
                                    <p:anim calcmode="lin" valueType="num">
                                      <p:cBhvr additive="repl">
                                        <p:cTn id="8" dur="500" fill="hold"/>
                                        <p:tgtEl>
                                          <p:spTgt spid="7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CustomShape 1"/>
          <p:cNvSpPr/>
          <p:nvPr/>
        </p:nvSpPr>
        <p:spPr>
          <a:xfrm>
            <a:off x="396720" y="330840"/>
            <a:ext cx="8320320" cy="593100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a:solidFill>
                  <a:srgbClr val="FFFF00"/>
                </a:solidFill>
                <a:latin typeface="Courier New"/>
              </a:rPr>
              <a:t># So now sample from the model as if we obtained an experimental sample:</a:t>
            </a:r>
            <a:endParaRPr lang="en-US" sz="1200" b="0" strike="noStrike" spc="-1">
              <a:latin typeface="Arial"/>
            </a:endParaRPr>
          </a:p>
          <a:p>
            <a:pPr>
              <a:lnSpc>
                <a:spcPct val="100000"/>
              </a:lnSpc>
            </a:pPr>
            <a:r>
              <a:rPr lang="en-US" sz="1200" b="0" strike="noStrike" spc="-1">
                <a:solidFill>
                  <a:srgbClr val="FFFFFF"/>
                </a:solidFill>
                <a:latin typeface="Courier New"/>
              </a:rPr>
              <a:t>num.samps &lt;- 50</a:t>
            </a:r>
            <a:endParaRPr lang="en-US" sz="1200" b="0" strike="noStrike" spc="-1">
              <a:latin typeface="Arial"/>
            </a:endParaRPr>
          </a:p>
          <a:p>
            <a:pPr>
              <a:lnSpc>
                <a:spcPct val="100000"/>
              </a:lnSpc>
            </a:pPr>
            <a:r>
              <a:rPr lang="en-US" sz="1200" b="0" strike="noStrike" spc="-1">
                <a:solidFill>
                  <a:srgbClr val="FFFFFF"/>
                </a:solidFill>
                <a:latin typeface="Courier New"/>
              </a:rPr>
              <a:t>set.seed(1)</a:t>
            </a:r>
            <a:endParaRPr lang="en-US" sz="1200" b="0" strike="noStrike" spc="-1">
              <a:latin typeface="Arial"/>
            </a:endParaRPr>
          </a:p>
          <a:p>
            <a:pPr>
              <a:lnSpc>
                <a:spcPct val="100000"/>
              </a:lnSpc>
            </a:pPr>
            <a:r>
              <a:rPr lang="en-US" sz="1200" b="0" strike="noStrike" spc="-1">
                <a:solidFill>
                  <a:srgbClr val="FFFFFF"/>
                </a:solidFill>
                <a:latin typeface="Courier New"/>
              </a:rPr>
              <a:t>samps &lt;- sample.exact(known.model, num.samps)</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Let's go bananas and use the more flexible parameterization for the model we'll fit.</a:t>
            </a:r>
            <a:endParaRPr lang="en-US" sz="1200" b="0" strike="noStrike" spc="-1">
              <a:latin typeface="Arial"/>
            </a:endParaRPr>
          </a:p>
          <a:p>
            <a:pPr>
              <a:lnSpc>
                <a:spcPct val="100000"/>
              </a:lnSpc>
            </a:pPr>
            <a:r>
              <a:rPr lang="en-US" sz="1200" b="0" strike="noStrike" spc="-1">
                <a:solidFill>
                  <a:srgbClr val="FFFF00"/>
                </a:solidFill>
                <a:latin typeface="Courier New"/>
              </a:rPr>
              <a:t># Also we will assume the node parameters are not all 0. This will</a:t>
            </a:r>
            <a:endParaRPr lang="en-US" sz="1200" b="0" strike="noStrike" spc="-1">
              <a:latin typeface="Arial"/>
            </a:endParaRPr>
          </a:p>
          <a:p>
            <a:pPr>
              <a:lnSpc>
                <a:spcPct val="100000"/>
              </a:lnSpc>
            </a:pPr>
            <a:r>
              <a:rPr lang="en-US" sz="1200" b="0" strike="noStrike" spc="-1">
                <a:solidFill>
                  <a:srgbClr val="FFFF00"/>
                </a:solidFill>
                <a:latin typeface="Courier New"/>
              </a:rPr>
              <a:t># require 1 param per node (4 node params) and 2 params per edge</a:t>
            </a:r>
            <a:endParaRPr lang="en-US" sz="1200" b="0" strike="noStrike" spc="-1">
              <a:latin typeface="Arial"/>
            </a:endParaRPr>
          </a:p>
          <a:p>
            <a:pPr>
              <a:lnSpc>
                <a:spcPct val="100000"/>
              </a:lnSpc>
            </a:pPr>
            <a:r>
              <a:rPr lang="en-US" sz="1200" b="0" strike="noStrike" spc="-1">
                <a:solidFill>
                  <a:srgbClr val="FFFF00"/>
                </a:solidFill>
                <a:latin typeface="Courier New"/>
              </a:rPr>
              <a:t># (2*4 = 8 edge params) for a total of 12 parameters.</a:t>
            </a:r>
            <a:endParaRPr lang="en-US" sz="1200" b="0" strike="noStrike" spc="-1">
              <a:latin typeface="Arial"/>
            </a:endParaRPr>
          </a:p>
          <a:p>
            <a:pPr>
              <a:lnSpc>
                <a:spcPct val="100000"/>
              </a:lnSpc>
            </a:pPr>
            <a:r>
              <a:rPr lang="en-US" sz="1200" b="0" strike="noStrike" spc="-1">
                <a:solidFill>
                  <a:srgbClr val="FFFF00"/>
                </a:solidFill>
                <a:latin typeface="Courier New"/>
              </a:rPr>
              <a:t># Initialize the fit model:</a:t>
            </a:r>
            <a:endParaRPr lang="en-US" sz="1200" b="0" strike="noStrike" spc="-1">
              <a:latin typeface="Arial"/>
            </a:endParaRPr>
          </a:p>
          <a:p>
            <a:pPr>
              <a:lnSpc>
                <a:spcPct val="100000"/>
              </a:lnSpc>
            </a:pPr>
            <a:r>
              <a:rPr lang="en-US" sz="1200" b="0" strike="noStrike" spc="-1">
                <a:solidFill>
                  <a:srgbClr val="FFFFFF"/>
                </a:solidFill>
                <a:latin typeface="Courier New"/>
              </a:rPr>
              <a:t>fit &lt;- make.crf(adj, n.states)</a:t>
            </a:r>
            <a:endParaRPr lang="en-US" sz="1200" b="0" strike="noStrike" spc="-1">
              <a:latin typeface="Arial"/>
            </a:endParaRPr>
          </a:p>
          <a:p>
            <a:pPr>
              <a:lnSpc>
                <a:spcPct val="100000"/>
              </a:lnSpc>
            </a:pPr>
            <a:r>
              <a:rPr lang="en-US" sz="1200" b="0" strike="noStrike" spc="-1">
                <a:solidFill>
                  <a:srgbClr val="FFFFFF"/>
                </a:solidFill>
                <a:latin typeface="Courier New"/>
              </a:rPr>
              <a:t>fit &lt;- make.features(fit)</a:t>
            </a:r>
            <a:endParaRPr lang="en-US" sz="1200" b="0" strike="noStrike" spc="-1">
              <a:latin typeface="Arial"/>
            </a:endParaRPr>
          </a:p>
          <a:p>
            <a:pPr>
              <a:lnSpc>
                <a:spcPct val="100000"/>
              </a:lnSpc>
            </a:pPr>
            <a:r>
              <a:rPr lang="en-US" sz="1200" b="0" strike="noStrike" spc="-1">
                <a:solidFill>
                  <a:srgbClr val="FFFFFF"/>
                </a:solidFill>
                <a:latin typeface="Courier New"/>
              </a:rPr>
              <a:t>fit &lt;- make.par(fit, 12)</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Fill the parameter index matrices with the standard parameterization</a:t>
            </a:r>
            <a:endParaRPr lang="en-US" sz="1200" b="0" strike="noStrike" spc="-1">
              <a:latin typeface="Arial"/>
            </a:endParaRPr>
          </a:p>
          <a:p>
            <a:pPr>
              <a:lnSpc>
                <a:spcPct val="100000"/>
              </a:lnSpc>
            </a:pPr>
            <a:r>
              <a:rPr lang="en-US" sz="1200" b="0" strike="noStrike" spc="-1">
                <a:solidFill>
                  <a:srgbClr val="FFFF00"/>
                </a:solidFill>
                <a:latin typeface="Courier New"/>
              </a:rPr>
              <a:t># Standard parameterization, one param per node:</a:t>
            </a:r>
            <a:endParaRPr lang="en-US" sz="1200" b="0" strike="noStrike" spc="-1">
              <a:latin typeface="Arial"/>
            </a:endParaRPr>
          </a:p>
          <a:p>
            <a:pPr>
              <a:lnSpc>
                <a:spcPct val="100000"/>
              </a:lnSpc>
            </a:pPr>
            <a:r>
              <a:rPr lang="en-US" sz="1200" b="0" strike="noStrike" spc="-1">
                <a:solidFill>
                  <a:srgbClr val="FFFFFF"/>
                </a:solidFill>
                <a:latin typeface="Courier New"/>
              </a:rPr>
              <a:t>for(i in 1:nrow(fit$node.par)){</a:t>
            </a:r>
            <a:endParaRPr lang="en-US" sz="1200" b="0" strike="noStrike" spc="-1">
              <a:latin typeface="Arial"/>
            </a:endParaRPr>
          </a:p>
          <a:p>
            <a:pPr>
              <a:lnSpc>
                <a:spcPct val="100000"/>
              </a:lnSpc>
            </a:pPr>
            <a:r>
              <a:rPr lang="en-US" sz="1200" b="0" strike="noStrike" spc="-1">
                <a:solidFill>
                  <a:srgbClr val="FFFFFF"/>
                </a:solidFill>
                <a:latin typeface="Courier New"/>
              </a:rPr>
              <a:t>  fit$node.par[i,1,1] &lt;- i</a:t>
            </a:r>
            <a:endParaRPr lang="en-US" sz="1200" b="0" strike="noStrike" spc="-1">
              <a:latin typeface="Arial"/>
            </a:endParaRPr>
          </a:p>
          <a:p>
            <a:pPr>
              <a:lnSpc>
                <a:spcPct val="100000"/>
              </a:lnSpc>
            </a:pPr>
            <a:r>
              <a:rPr lang="en-US" sz="1200" b="0" strike="noStrike" spc="-1">
                <a:solidFill>
                  <a:srgbClr val="FFFFFF"/>
                </a:solidFill>
                <a:latin typeface="Courier New"/>
              </a:rPr>
              <a:t>}</a:t>
            </a:r>
            <a:endParaRPr lang="en-US" sz="1200" b="0" strike="noStrike" spc="-1">
              <a:latin typeface="Arial"/>
            </a:endParaRPr>
          </a:p>
          <a:p>
            <a:pPr>
              <a:lnSpc>
                <a:spcPct val="100000"/>
              </a:lnSpc>
            </a:pPr>
            <a:r>
              <a:rPr lang="en-US" sz="1200" b="0" strike="noStrike" spc="-1">
                <a:solidFill>
                  <a:srgbClr val="FFFFFF"/>
                </a:solidFill>
                <a:latin typeface="Courier New"/>
              </a:rPr>
              <a:t>fit$node.par</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00"/>
                </a:solidFill>
                <a:latin typeface="Courier New"/>
              </a:rPr>
              <a:t># Use the more flexible edge parameterization:</a:t>
            </a:r>
            <a:endParaRPr lang="en-US" sz="1200" b="0" strike="noStrike" spc="-1">
              <a:latin typeface="Arial"/>
            </a:endParaRPr>
          </a:p>
          <a:p>
            <a:pPr>
              <a:lnSpc>
                <a:spcPct val="100000"/>
              </a:lnSpc>
            </a:pPr>
            <a:r>
              <a:rPr lang="en-US" sz="1200" b="0" strike="noStrike" spc="-1">
                <a:solidFill>
                  <a:srgbClr val="FFFFFF"/>
                </a:solidFill>
                <a:latin typeface="Courier New"/>
              </a:rPr>
              <a:t>fit$edges # Check edge order first!</a:t>
            </a:r>
            <a:endParaRPr lang="en-US" sz="1200" b="0" strike="noStrike" spc="-1">
              <a:latin typeface="Arial"/>
            </a:endParaRPr>
          </a:p>
          <a:p>
            <a:pPr>
              <a:lnSpc>
                <a:spcPct val="100000"/>
              </a:lnSpc>
            </a:pPr>
            <a:r>
              <a:rPr lang="en-US" sz="1200" b="0" strike="noStrike" spc="-1">
                <a:solidFill>
                  <a:srgbClr val="FFFFFF"/>
                </a:solidFill>
                <a:latin typeface="Courier New"/>
              </a:rPr>
              <a:t>fit$edge.par[[1]][1,1,1] &lt;- 5</a:t>
            </a:r>
            <a:endParaRPr lang="en-US" sz="1200" b="0" strike="noStrike" spc="-1">
              <a:latin typeface="Arial"/>
            </a:endParaRPr>
          </a:p>
          <a:p>
            <a:pPr>
              <a:lnSpc>
                <a:spcPct val="100000"/>
              </a:lnSpc>
            </a:pPr>
            <a:r>
              <a:rPr lang="en-US" sz="1200" b="0" strike="noStrike" spc="-1">
                <a:solidFill>
                  <a:srgbClr val="FFFFFF"/>
                </a:solidFill>
                <a:latin typeface="Courier New"/>
              </a:rPr>
              <a:t>fit$edge.par[[1]][2,2,1] &lt;- 6</a:t>
            </a:r>
            <a:endParaRPr lang="en-US" sz="1200" b="0" strike="noStrike" spc="-1">
              <a:latin typeface="Arial"/>
            </a:endParaRPr>
          </a:p>
          <a:p>
            <a:pPr>
              <a:lnSpc>
                <a:spcPct val="100000"/>
              </a:lnSpc>
            </a:pPr>
            <a:r>
              <a:rPr lang="en-US" sz="1200" b="0" strike="noStrike" spc="-1">
                <a:solidFill>
                  <a:srgbClr val="FFFFFF"/>
                </a:solidFill>
                <a:latin typeface="Courier New"/>
              </a:rPr>
              <a:t>fit$edge.par[[2]][1,1,1] &lt;- 7</a:t>
            </a:r>
            <a:endParaRPr lang="en-US" sz="1200" b="0" strike="noStrike" spc="-1">
              <a:latin typeface="Arial"/>
            </a:endParaRPr>
          </a:p>
          <a:p>
            <a:pPr>
              <a:lnSpc>
                <a:spcPct val="100000"/>
              </a:lnSpc>
            </a:pPr>
            <a:r>
              <a:rPr lang="en-US" sz="1200" b="0" strike="noStrike" spc="-1">
                <a:solidFill>
                  <a:srgbClr val="FFFFFF"/>
                </a:solidFill>
                <a:latin typeface="Courier New"/>
              </a:rPr>
              <a:t>fit$edge.par[[2]][2,2,1] &lt;- 8</a:t>
            </a:r>
            <a:endParaRPr lang="en-US" sz="1200" b="0" strike="noStrike" spc="-1">
              <a:latin typeface="Arial"/>
            </a:endParaRPr>
          </a:p>
          <a:p>
            <a:pPr>
              <a:lnSpc>
                <a:spcPct val="100000"/>
              </a:lnSpc>
            </a:pPr>
            <a:r>
              <a:rPr lang="en-US" sz="1200" b="0" strike="noStrike" spc="-1">
                <a:solidFill>
                  <a:srgbClr val="FFFFFF"/>
                </a:solidFill>
                <a:latin typeface="Courier New"/>
              </a:rPr>
              <a:t>fit$edge.par[[3]][1,1,1] &lt;- 9</a:t>
            </a:r>
            <a:endParaRPr lang="en-US" sz="1200" b="0" strike="noStrike" spc="-1">
              <a:latin typeface="Arial"/>
            </a:endParaRPr>
          </a:p>
          <a:p>
            <a:pPr>
              <a:lnSpc>
                <a:spcPct val="100000"/>
              </a:lnSpc>
            </a:pPr>
            <a:r>
              <a:rPr lang="en-US" sz="1200" b="0" strike="noStrike" spc="-1">
                <a:solidFill>
                  <a:srgbClr val="FFFFFF"/>
                </a:solidFill>
                <a:latin typeface="Courier New"/>
              </a:rPr>
              <a:t>fit$edge.par[[3]][2,2,1] &lt;- 10</a:t>
            </a:r>
            <a:endParaRPr lang="en-US" sz="1200" b="0" strike="noStrike" spc="-1">
              <a:latin typeface="Arial"/>
            </a:endParaRPr>
          </a:p>
          <a:p>
            <a:pPr>
              <a:lnSpc>
                <a:spcPct val="100000"/>
              </a:lnSpc>
            </a:pPr>
            <a:r>
              <a:rPr lang="en-US" sz="1200" b="0" strike="noStrike" spc="-1">
                <a:solidFill>
                  <a:srgbClr val="FFFFFF"/>
                </a:solidFill>
                <a:latin typeface="Courier New"/>
              </a:rPr>
              <a:t>fit$edge.par[[4]][1,1,1] &lt;- 11</a:t>
            </a:r>
            <a:endParaRPr lang="en-US" sz="1200" b="0" strike="noStrike" spc="-1">
              <a:latin typeface="Arial"/>
            </a:endParaRPr>
          </a:p>
          <a:p>
            <a:pPr>
              <a:lnSpc>
                <a:spcPct val="100000"/>
              </a:lnSpc>
            </a:pPr>
            <a:r>
              <a:rPr lang="en-US" sz="1200" b="0" strike="noStrike" spc="-1">
                <a:solidFill>
                  <a:srgbClr val="FFFFFF"/>
                </a:solidFill>
                <a:latin typeface="Courier New"/>
              </a:rPr>
              <a:t>fit$edge.par[[4]][2,2,1] &lt;- 12</a:t>
            </a:r>
            <a:endParaRPr lang="en-US" sz="1200" b="0" strike="noStrike" spc="-1">
              <a:latin typeface="Arial"/>
            </a:endParaRPr>
          </a:p>
          <a:p>
            <a:pPr>
              <a:lnSpc>
                <a:spcPct val="100000"/>
              </a:lnSpc>
            </a:pPr>
            <a:r>
              <a:rPr lang="en-US" sz="1200" b="0" strike="noStrike" spc="-1">
                <a:solidFill>
                  <a:srgbClr val="FFFFFF"/>
                </a:solidFill>
                <a:latin typeface="Courier New"/>
              </a:rPr>
              <a:t>fit$edge.par</a:t>
            </a:r>
            <a:endParaRPr lang="en-US" sz="12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CustomShape 1"/>
          <p:cNvSpPr/>
          <p:nvPr/>
        </p:nvSpPr>
        <p:spPr>
          <a:xfrm>
            <a:off x="328680" y="584640"/>
            <a:ext cx="7799760" cy="9230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We’ll do this more complicated computational job in a few pieces. For the gradient:</a:t>
            </a:r>
            <a:endParaRPr lang="en-US" sz="2200" b="0" strike="noStrike" spc="-1">
              <a:latin typeface="Arial"/>
            </a:endParaRPr>
          </a:p>
        </p:txBody>
      </p:sp>
      <p:pic>
        <p:nvPicPr>
          <p:cNvPr id="723" name="Picture 1"/>
          <p:cNvPicPr/>
          <p:nvPr/>
        </p:nvPicPr>
        <p:blipFill>
          <a:blip r:embed="rId2"/>
          <a:stretch/>
        </p:blipFill>
        <p:spPr>
          <a:xfrm>
            <a:off x="2391480" y="1508040"/>
            <a:ext cx="2767320" cy="358920"/>
          </a:xfrm>
          <a:prstGeom prst="rect">
            <a:avLst/>
          </a:prstGeom>
          <a:ln>
            <a:noFill/>
          </a:ln>
        </p:spPr>
      </p:pic>
      <p:sp>
        <p:nvSpPr>
          <p:cNvPr id="724" name="CustomShape 2"/>
          <p:cNvSpPr/>
          <p:nvPr/>
        </p:nvSpPr>
        <p:spPr>
          <a:xfrm flipV="1">
            <a:off x="3558240" y="1866960"/>
            <a:ext cx="409680" cy="56628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725" name="CustomShape 3"/>
          <p:cNvSpPr/>
          <p:nvPr/>
        </p:nvSpPr>
        <p:spPr>
          <a:xfrm flipH="1" flipV="1">
            <a:off x="5132520" y="1900080"/>
            <a:ext cx="409680" cy="56628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726" name="CustomShape 4"/>
          <p:cNvSpPr/>
          <p:nvPr/>
        </p:nvSpPr>
        <p:spPr>
          <a:xfrm>
            <a:off x="4773240" y="2364840"/>
            <a:ext cx="40338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We can get the sufficient statistics already</a:t>
            </a:r>
            <a:endParaRPr lang="en-US" sz="1800" b="0" strike="noStrike" spc="-1">
              <a:latin typeface="Arial"/>
            </a:endParaRPr>
          </a:p>
        </p:txBody>
      </p:sp>
      <p:sp>
        <p:nvSpPr>
          <p:cNvPr id="727" name="CustomShape 5"/>
          <p:cNvSpPr/>
          <p:nvPr/>
        </p:nvSpPr>
        <p:spPr>
          <a:xfrm>
            <a:off x="886320" y="2364120"/>
            <a:ext cx="330696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0" strike="noStrike" spc="-1" dirty="0">
                <a:solidFill>
                  <a:srgbClr val="000000"/>
                </a:solidFill>
                <a:latin typeface="Times New Roman"/>
              </a:rPr>
              <a:t>Let’s first focus on writing a better function to compute the expected number of features (for our first shot on this, cf. slide 69)</a:t>
            </a:r>
            <a:endParaRPr lang="en-US" sz="1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6"/>
                                        </p:tgtEl>
                                        <p:attrNameLst>
                                          <p:attrName>style.visibility</p:attrName>
                                        </p:attrNameLst>
                                      </p:cBhvr>
                                      <p:to>
                                        <p:strVal val="visible"/>
                                      </p:to>
                                    </p:set>
                                    <p:anim calcmode="lin" valueType="num">
                                      <p:cBhvr additive="repl">
                                        <p:cTn id="7" dur="500" fill="hold"/>
                                        <p:tgtEl>
                                          <p:spTgt spid="726"/>
                                        </p:tgtEl>
                                        <p:attrNameLst>
                                          <p:attrName>ppt_x</p:attrName>
                                        </p:attrNameLst>
                                      </p:cBhvr>
                                      <p:tavLst>
                                        <p:tav tm="0">
                                          <p:val>
                                            <p:strVal val="#ppt_x"/>
                                          </p:val>
                                        </p:tav>
                                        <p:tav tm="100000">
                                          <p:val>
                                            <p:strVal val="#ppt_x"/>
                                          </p:val>
                                        </p:tav>
                                      </p:tavLst>
                                    </p:anim>
                                    <p:anim calcmode="lin" valueType="num">
                                      <p:cBhvr additive="repl">
                                        <p:cTn id="8" dur="500" fill="hold"/>
                                        <p:tgtEl>
                                          <p:spTgt spid="7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5"/>
                                        </p:tgtEl>
                                        <p:attrNameLst>
                                          <p:attrName>style.visibility</p:attrName>
                                        </p:attrNameLst>
                                      </p:cBhvr>
                                      <p:to>
                                        <p:strVal val="visible"/>
                                      </p:to>
                                    </p:set>
                                    <p:anim calcmode="lin" valueType="num">
                                      <p:cBhvr additive="repl">
                                        <p:cTn id="11" dur="500" fill="hold"/>
                                        <p:tgtEl>
                                          <p:spTgt spid="725"/>
                                        </p:tgtEl>
                                        <p:attrNameLst>
                                          <p:attrName>ppt_x</p:attrName>
                                        </p:attrNameLst>
                                      </p:cBhvr>
                                      <p:tavLst>
                                        <p:tav tm="0">
                                          <p:val>
                                            <p:strVal val="#ppt_x"/>
                                          </p:val>
                                        </p:tav>
                                        <p:tav tm="100000">
                                          <p:val>
                                            <p:strVal val="#ppt_x"/>
                                          </p:val>
                                        </p:tav>
                                      </p:tavLst>
                                    </p:anim>
                                    <p:anim calcmode="lin" valueType="num">
                                      <p:cBhvr additive="repl">
                                        <p:cTn id="12" dur="500" fill="hold"/>
                                        <p:tgtEl>
                                          <p:spTgt spid="7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4"/>
                                        </p:tgtEl>
                                        <p:attrNameLst>
                                          <p:attrName>style.visibility</p:attrName>
                                        </p:attrNameLst>
                                      </p:cBhvr>
                                      <p:to>
                                        <p:strVal val="visible"/>
                                      </p:to>
                                    </p:set>
                                    <p:anim calcmode="lin" valueType="num">
                                      <p:cBhvr additive="repl">
                                        <p:cTn id="17" dur="500" fill="hold"/>
                                        <p:tgtEl>
                                          <p:spTgt spid="724"/>
                                        </p:tgtEl>
                                        <p:attrNameLst>
                                          <p:attrName>ppt_x</p:attrName>
                                        </p:attrNameLst>
                                      </p:cBhvr>
                                      <p:tavLst>
                                        <p:tav tm="0">
                                          <p:val>
                                            <p:strVal val="#ppt_x"/>
                                          </p:val>
                                        </p:tav>
                                        <p:tav tm="100000">
                                          <p:val>
                                            <p:strVal val="#ppt_x"/>
                                          </p:val>
                                        </p:tav>
                                      </p:tavLst>
                                    </p:anim>
                                    <p:anim calcmode="lin" valueType="num">
                                      <p:cBhvr additive="repl">
                                        <p:cTn id="18" dur="500" fill="hold"/>
                                        <p:tgtEl>
                                          <p:spTgt spid="7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27"/>
                                        </p:tgtEl>
                                        <p:attrNameLst>
                                          <p:attrName>style.visibility</p:attrName>
                                        </p:attrNameLst>
                                      </p:cBhvr>
                                      <p:to>
                                        <p:strVal val="visible"/>
                                      </p:to>
                                    </p:set>
                                    <p:anim calcmode="lin" valueType="num">
                                      <p:cBhvr additive="repl">
                                        <p:cTn id="21" dur="500" fill="hold"/>
                                        <p:tgtEl>
                                          <p:spTgt spid="727"/>
                                        </p:tgtEl>
                                        <p:attrNameLst>
                                          <p:attrName>ppt_x</p:attrName>
                                        </p:attrNameLst>
                                      </p:cBhvr>
                                      <p:tavLst>
                                        <p:tav tm="0">
                                          <p:val>
                                            <p:strVal val="#ppt_x"/>
                                          </p:val>
                                        </p:tav>
                                        <p:tav tm="100000">
                                          <p:val>
                                            <p:strVal val="#ppt_x"/>
                                          </p:val>
                                        </p:tav>
                                      </p:tavLst>
                                    </p:anim>
                                    <p:anim calcmode="lin" valueType="num">
                                      <p:cBhvr additive="repl">
                                        <p:cTn id="22" dur="500" fill="hold"/>
                                        <p:tgtEl>
                                          <p:spTgt spid="7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extShape 1"/>
          <p:cNvSpPr txBox="1"/>
          <p:nvPr/>
        </p:nvSpPr>
        <p:spPr>
          <a:xfrm>
            <a:off x="457200" y="765000"/>
            <a:ext cx="8343360" cy="1107720"/>
          </a:xfrm>
          <a:prstGeom prst="rect">
            <a:avLst/>
          </a:prstGeom>
          <a:noFill/>
          <a:ln>
            <a:noFill/>
          </a:ln>
        </p:spPr>
        <p:txBody>
          <a:bodyPr>
            <a:normAutofit/>
          </a:bodyPr>
          <a:lstStyle/>
          <a:p>
            <a:pPr marL="343080" indent="-342720">
              <a:lnSpc>
                <a:spcPct val="100000"/>
              </a:lnSpc>
              <a:spcBef>
                <a:spcPts val="479"/>
              </a:spcBef>
              <a:buClr>
                <a:srgbClr val="000000"/>
              </a:buClr>
              <a:buFont typeface="Arial"/>
              <a:buChar char="•"/>
            </a:pPr>
            <a:r>
              <a:rPr lang="en-US" sz="2400" b="0" strike="noStrike" spc="-1" dirty="0">
                <a:solidFill>
                  <a:srgbClr val="000000"/>
                </a:solidFill>
                <a:latin typeface="Times New Roman"/>
              </a:rPr>
              <a:t>It will be convenient to actually parameterize the probability distribution in terms of the logarithms of the potentials*:</a:t>
            </a:r>
            <a:endParaRPr lang="en-US" sz="2400" b="0" strike="noStrike" spc="-1" dirty="0">
              <a:solidFill>
                <a:srgbClr val="000000"/>
              </a:solidFill>
              <a:latin typeface="Calibri"/>
            </a:endParaRPr>
          </a:p>
        </p:txBody>
      </p:sp>
      <p:pic>
        <p:nvPicPr>
          <p:cNvPr id="207" name="Picture 4"/>
          <p:cNvPicPr/>
          <p:nvPr/>
        </p:nvPicPr>
        <p:blipFill>
          <a:blip r:embed="rId2"/>
          <a:stretch/>
        </p:blipFill>
        <p:spPr>
          <a:xfrm>
            <a:off x="2207520" y="1872720"/>
            <a:ext cx="4797360" cy="390960"/>
          </a:xfrm>
          <a:prstGeom prst="rect">
            <a:avLst/>
          </a:prstGeom>
          <a:ln>
            <a:noFill/>
          </a:ln>
        </p:spPr>
      </p:pic>
      <p:sp>
        <p:nvSpPr>
          <p:cNvPr id="208" name="CustomShape 2"/>
          <p:cNvSpPr/>
          <p:nvPr/>
        </p:nvSpPr>
        <p:spPr>
          <a:xfrm>
            <a:off x="731160" y="2552760"/>
            <a:ext cx="7799760" cy="809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Making an analogy with physics, log potentials are like energies associated with particles in a many-body system</a:t>
            </a:r>
            <a:endParaRPr lang="en-US" sz="2200" b="0" strike="noStrike" spc="-1">
              <a:latin typeface="Arial"/>
            </a:endParaRPr>
          </a:p>
        </p:txBody>
      </p:sp>
      <p:sp>
        <p:nvSpPr>
          <p:cNvPr id="209" name="CustomShape 3"/>
          <p:cNvSpPr/>
          <p:nvPr/>
        </p:nvSpPr>
        <p:spPr>
          <a:xfrm>
            <a:off x="1153080" y="3489480"/>
            <a:ext cx="7799760" cy="809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39"/>
              </a:spcBef>
              <a:buClr>
                <a:srgbClr val="000000"/>
              </a:buClr>
              <a:buFont typeface="Arial"/>
              <a:buChar char="•"/>
            </a:pPr>
            <a:r>
              <a:rPr lang="en-US" sz="2200" b="0" i="1" strike="noStrike" spc="-1" dirty="0" err="1">
                <a:solidFill>
                  <a:srgbClr val="000000"/>
                </a:solidFill>
                <a:latin typeface="Symbol"/>
              </a:rPr>
              <a:t>y</a:t>
            </a:r>
            <a:r>
              <a:rPr lang="en-US" sz="2200" b="0" i="1" strike="noStrike" spc="-1" baseline="-25000" dirty="0" err="1">
                <a:solidFill>
                  <a:srgbClr val="000000"/>
                </a:solidFill>
                <a:latin typeface="Times New Roman"/>
              </a:rPr>
              <a:t>i</a:t>
            </a:r>
            <a:r>
              <a:rPr lang="en-US" sz="2200" b="0" strike="noStrike" spc="-1" dirty="0">
                <a:solidFill>
                  <a:srgbClr val="000000"/>
                </a:solidFill>
                <a:latin typeface="Times New Roman"/>
              </a:rPr>
              <a:t>: Energies of the particle at node </a:t>
            </a:r>
            <a:r>
              <a:rPr lang="en-US" sz="2200" b="0" i="1" strike="noStrike" spc="-1" dirty="0" err="1">
                <a:solidFill>
                  <a:srgbClr val="000000"/>
                </a:solidFill>
                <a:latin typeface="Times New Roman"/>
              </a:rPr>
              <a:t>i</a:t>
            </a:r>
            <a:r>
              <a:rPr lang="en-US" sz="2200" b="0" strike="noStrike" spc="-1" dirty="0">
                <a:solidFill>
                  <a:srgbClr val="000000"/>
                </a:solidFill>
                <a:latin typeface="Times New Roman"/>
              </a:rPr>
              <a:t> to be in its various possible states. </a:t>
            </a:r>
            <a:endParaRPr lang="en-US" sz="2200" b="0" strike="noStrike" spc="-1" dirty="0">
              <a:latin typeface="Arial"/>
            </a:endParaRPr>
          </a:p>
        </p:txBody>
      </p:sp>
      <p:sp>
        <p:nvSpPr>
          <p:cNvPr id="210" name="CustomShape 4"/>
          <p:cNvSpPr/>
          <p:nvPr/>
        </p:nvSpPr>
        <p:spPr>
          <a:xfrm>
            <a:off x="1536480" y="4347360"/>
            <a:ext cx="7122960" cy="809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00"/>
              </a:spcBef>
              <a:buClr>
                <a:srgbClr val="000000"/>
              </a:buClr>
              <a:buFont typeface="Arial"/>
              <a:buChar char="•"/>
            </a:pPr>
            <a:r>
              <a:rPr lang="en-US" sz="2000" b="0" strike="noStrike" spc="-1" dirty="0">
                <a:solidFill>
                  <a:srgbClr val="000000"/>
                </a:solidFill>
                <a:latin typeface="Times New Roman"/>
              </a:rPr>
              <a:t>In the </a:t>
            </a:r>
            <a:r>
              <a:rPr lang="en-US" sz="2000" b="0" strike="noStrike" spc="-1" dirty="0" err="1">
                <a:solidFill>
                  <a:srgbClr val="000000"/>
                </a:solidFill>
                <a:latin typeface="Times New Roman"/>
              </a:rPr>
              <a:t>Ising</a:t>
            </a:r>
            <a:r>
              <a:rPr lang="en-US" sz="2000" b="0" strike="noStrike" spc="-1" dirty="0">
                <a:solidFill>
                  <a:srgbClr val="000000"/>
                </a:solidFill>
                <a:latin typeface="Times New Roman"/>
              </a:rPr>
              <a:t> model of a magnet, the particle is an electron and its possible states are +1 (“spin up”) and -1 (“spin down”) so:</a:t>
            </a:r>
            <a:endParaRPr lang="en-US" sz="2000" b="0" strike="noStrike" spc="-1" dirty="0">
              <a:latin typeface="Arial"/>
            </a:endParaRPr>
          </a:p>
        </p:txBody>
      </p:sp>
      <p:pic>
        <p:nvPicPr>
          <p:cNvPr id="211" name="Picture 5"/>
          <p:cNvPicPr/>
          <p:nvPr/>
        </p:nvPicPr>
        <p:blipFill>
          <a:blip r:embed="rId3"/>
          <a:stretch/>
        </p:blipFill>
        <p:spPr>
          <a:xfrm>
            <a:off x="1536480" y="5375880"/>
            <a:ext cx="6170400" cy="273960"/>
          </a:xfrm>
          <a:prstGeom prst="rect">
            <a:avLst/>
          </a:prstGeom>
          <a:ln>
            <a:noFill/>
          </a:ln>
        </p:spPr>
      </p:pic>
      <p:pic>
        <p:nvPicPr>
          <p:cNvPr id="212" name="Picture 6"/>
          <p:cNvPicPr/>
          <p:nvPr/>
        </p:nvPicPr>
        <p:blipFill>
          <a:blip r:embed="rId4"/>
          <a:stretch/>
        </p:blipFill>
        <p:spPr>
          <a:xfrm>
            <a:off x="1549080" y="5963760"/>
            <a:ext cx="6377400" cy="269280"/>
          </a:xfrm>
          <a:prstGeom prst="rect">
            <a:avLst/>
          </a:prstGeom>
          <a:ln>
            <a:noFill/>
          </a:ln>
        </p:spPr>
      </p:pic>
      <p:sp>
        <p:nvSpPr>
          <p:cNvPr id="9" name="TextBox 8">
            <a:extLst>
              <a:ext uri="{FF2B5EF4-FFF2-40B4-BE49-F238E27FC236}">
                <a16:creationId xmlns:a16="http://schemas.microsoft.com/office/drawing/2014/main" id="{20229F5F-C16E-6542-91E4-042678693E39}"/>
              </a:ext>
            </a:extLst>
          </p:cNvPr>
          <p:cNvSpPr txBox="1"/>
          <p:nvPr/>
        </p:nvSpPr>
        <p:spPr>
          <a:xfrm>
            <a:off x="7305342" y="1515469"/>
            <a:ext cx="1838658"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*We could have also chosen to define these as negative log potentials.</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additive="repl">
                                        <p:cTn id="7" dur="500" fill="hold"/>
                                        <p:tgtEl>
                                          <p:spTgt spid="208"/>
                                        </p:tgtEl>
                                        <p:attrNameLst>
                                          <p:attrName>ppt_x</p:attrName>
                                        </p:attrNameLst>
                                      </p:cBhvr>
                                      <p:tavLst>
                                        <p:tav tm="0">
                                          <p:val>
                                            <p:strVal val="#ppt_x"/>
                                          </p:val>
                                        </p:tav>
                                        <p:tav tm="100000">
                                          <p:val>
                                            <p:strVal val="#ppt_x"/>
                                          </p:val>
                                        </p:tav>
                                      </p:tavLst>
                                    </p:anim>
                                    <p:anim calcmode="lin" valueType="num">
                                      <p:cBhvr additive="repl">
                                        <p:cTn id="8" dur="500" fill="hold"/>
                                        <p:tgtEl>
                                          <p:spTgt spid="2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9"/>
                                        </p:tgtEl>
                                        <p:attrNameLst>
                                          <p:attrName>style.visibility</p:attrName>
                                        </p:attrNameLst>
                                      </p:cBhvr>
                                      <p:to>
                                        <p:strVal val="visible"/>
                                      </p:to>
                                    </p:set>
                                    <p:anim calcmode="lin" valueType="num">
                                      <p:cBhvr additive="repl">
                                        <p:cTn id="13" dur="500" fill="hold"/>
                                        <p:tgtEl>
                                          <p:spTgt spid="209"/>
                                        </p:tgtEl>
                                        <p:attrNameLst>
                                          <p:attrName>ppt_x</p:attrName>
                                        </p:attrNameLst>
                                      </p:cBhvr>
                                      <p:tavLst>
                                        <p:tav tm="0">
                                          <p:val>
                                            <p:strVal val="#ppt_x"/>
                                          </p:val>
                                        </p:tav>
                                        <p:tav tm="100000">
                                          <p:val>
                                            <p:strVal val="#ppt_x"/>
                                          </p:val>
                                        </p:tav>
                                      </p:tavLst>
                                    </p:anim>
                                    <p:anim calcmode="lin" valueType="num">
                                      <p:cBhvr additive="repl">
                                        <p:cTn id="14" dur="500" fill="hold"/>
                                        <p:tgtEl>
                                          <p:spTgt spid="20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0"/>
                                        </p:tgtEl>
                                        <p:attrNameLst>
                                          <p:attrName>style.visibility</p:attrName>
                                        </p:attrNameLst>
                                      </p:cBhvr>
                                      <p:to>
                                        <p:strVal val="visible"/>
                                      </p:to>
                                    </p:set>
                                    <p:anim calcmode="lin" valueType="num">
                                      <p:cBhvr additive="repl">
                                        <p:cTn id="19" dur="500" fill="hold"/>
                                        <p:tgtEl>
                                          <p:spTgt spid="210"/>
                                        </p:tgtEl>
                                        <p:attrNameLst>
                                          <p:attrName>ppt_x</p:attrName>
                                        </p:attrNameLst>
                                      </p:cBhvr>
                                      <p:tavLst>
                                        <p:tav tm="0">
                                          <p:val>
                                            <p:strVal val="#ppt_x"/>
                                          </p:val>
                                        </p:tav>
                                        <p:tav tm="100000">
                                          <p:val>
                                            <p:strVal val="#ppt_x"/>
                                          </p:val>
                                        </p:tav>
                                      </p:tavLst>
                                    </p:anim>
                                    <p:anim calcmode="lin" valueType="num">
                                      <p:cBhvr additive="repl">
                                        <p:cTn id="20" dur="500" fill="hold"/>
                                        <p:tgtEl>
                                          <p:spTgt spid="2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211"/>
                                        </p:tgtEl>
                                        <p:attrNameLst>
                                          <p:attrName>style.visibility</p:attrName>
                                        </p:attrNameLst>
                                      </p:cBhvr>
                                      <p:to>
                                        <p:strVal val="visible"/>
                                      </p:to>
                                    </p:set>
                                    <p:anim calcmode="lin" valueType="num">
                                      <p:cBhvr additive="repl">
                                        <p:cTn id="24" dur="500" fill="hold"/>
                                        <p:tgtEl>
                                          <p:spTgt spid="211"/>
                                        </p:tgtEl>
                                        <p:attrNameLst>
                                          <p:attrName>ppt_x</p:attrName>
                                        </p:attrNameLst>
                                      </p:cBhvr>
                                      <p:tavLst>
                                        <p:tav tm="0">
                                          <p:val>
                                            <p:strVal val="#ppt_x"/>
                                          </p:val>
                                        </p:tav>
                                        <p:tav tm="100000">
                                          <p:val>
                                            <p:strVal val="#ppt_x"/>
                                          </p:val>
                                        </p:tav>
                                      </p:tavLst>
                                    </p:anim>
                                    <p:anim calcmode="lin" valueType="num">
                                      <p:cBhvr additive="repl">
                                        <p:cTn id="25" dur="500" fill="hold"/>
                                        <p:tgtEl>
                                          <p:spTgt spid="2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12"/>
                                        </p:tgtEl>
                                        <p:attrNameLst>
                                          <p:attrName>style.visibility</p:attrName>
                                        </p:attrNameLst>
                                      </p:cBhvr>
                                      <p:to>
                                        <p:strVal val="visible"/>
                                      </p:to>
                                    </p:set>
                                    <p:anim calcmode="lin" valueType="num">
                                      <p:cBhvr additive="repl">
                                        <p:cTn id="28" dur="500" fill="hold"/>
                                        <p:tgtEl>
                                          <p:spTgt spid="212"/>
                                        </p:tgtEl>
                                        <p:attrNameLst>
                                          <p:attrName>ppt_x</p:attrName>
                                        </p:attrNameLst>
                                      </p:cBhvr>
                                      <p:tavLst>
                                        <p:tav tm="0">
                                          <p:val>
                                            <p:strVal val="#ppt_x"/>
                                          </p:val>
                                        </p:tav>
                                        <p:tav tm="100000">
                                          <p:val>
                                            <p:strVal val="#ppt_x"/>
                                          </p:val>
                                        </p:tav>
                                      </p:tavLst>
                                    </p:anim>
                                    <p:anim calcmode="lin" valueType="num">
                                      <p:cBhvr additive="repl">
                                        <p:cTn id="29"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CustomShape 1"/>
          <p:cNvSpPr/>
          <p:nvPr/>
        </p:nvSpPr>
        <p:spPr>
          <a:xfrm>
            <a:off x="264600" y="119160"/>
            <a:ext cx="8518680" cy="66243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a:solidFill>
                  <a:srgbClr val="FFFF00"/>
                </a:solidFill>
                <a:latin typeface="Courier New"/>
              </a:rPr>
              <a:t># Package up computation of expected number of features:</a:t>
            </a:r>
            <a:endParaRPr lang="en-US" sz="1300" b="0" strike="noStrike" spc="-1">
              <a:latin typeface="Arial"/>
            </a:endParaRPr>
          </a:p>
          <a:p>
            <a:pPr>
              <a:lnSpc>
                <a:spcPct val="100000"/>
              </a:lnSpc>
            </a:pPr>
            <a:r>
              <a:rPr lang="en-US" sz="1300" b="0" strike="noStrike" spc="-1">
                <a:solidFill>
                  <a:srgbClr val="FFFFFF"/>
                </a:solidFill>
                <a:latin typeface="Courier New"/>
              </a:rPr>
              <a:t>feature.means &lt;- </a:t>
            </a:r>
            <a:r>
              <a:rPr lang="en-US" sz="1300" b="0" strike="noStrike" spc="-1">
                <a:solidFill>
                  <a:srgbClr val="FFB300"/>
                </a:solidFill>
                <a:latin typeface="Courier New"/>
              </a:rPr>
              <a:t>function</a:t>
            </a:r>
            <a:r>
              <a:rPr lang="en-US" sz="1300" b="0" strike="noStrike" spc="-1">
                <a:solidFill>
                  <a:srgbClr val="FFFFFF"/>
                </a:solidFill>
                <a:latin typeface="Courier New"/>
              </a:rPr>
              <a:t>(crf, inference.func = infer.exact) {</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00"/>
                </a:solidFill>
                <a:latin typeface="Courier New"/>
              </a:rPr>
              <a:t>  # Compute \text{E}_{\hat{\theta}_i}[{\phi_i}] with marginals at an est. of theta.</a:t>
            </a:r>
            <a:endParaRPr lang="en-US" sz="1300" b="0" strike="noStrike" spc="-1">
              <a:latin typeface="Arial"/>
            </a:endParaRPr>
          </a:p>
          <a:p>
            <a:pPr>
              <a:lnSpc>
                <a:spcPct val="100000"/>
              </a:lnSpc>
            </a:pPr>
            <a:r>
              <a:rPr lang="en-US" sz="1300" b="0" strike="noStrike" spc="-1">
                <a:solidFill>
                  <a:srgbClr val="FFFF00"/>
                </a:solidFill>
                <a:latin typeface="Courier New"/>
              </a:rPr>
              <a:t>  # Use "inference" to avoid computing X and Z directly.</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FF"/>
                </a:solidFill>
                <a:latin typeface="Courier New"/>
              </a:rPr>
              <a:t>  inference.info &lt;- inference.func(crf)</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00"/>
                </a:solidFill>
                <a:latin typeface="Courier New"/>
              </a:rPr>
              <a:t>  # Flatten node parameter index matrix into a vector</a:t>
            </a:r>
            <a:endParaRPr lang="en-US" sz="1300" b="0" strike="noStrike" spc="-1">
              <a:latin typeface="Arial"/>
            </a:endParaRPr>
          </a:p>
          <a:p>
            <a:pPr>
              <a:lnSpc>
                <a:spcPct val="100000"/>
              </a:lnSpc>
            </a:pPr>
            <a:r>
              <a:rPr lang="en-US" sz="1300" b="0" strike="noStrike" spc="-1">
                <a:solidFill>
                  <a:srgbClr val="FFFFFF"/>
                </a:solidFill>
                <a:latin typeface="Courier New"/>
              </a:rPr>
              <a:t>  nodeMap    &lt;- as.numeric(crf$node.par[,,])</a:t>
            </a:r>
            <a:endParaRPr lang="en-US" sz="1300" b="0" strike="noStrike" spc="-1">
              <a:latin typeface="Arial"/>
            </a:endParaRPr>
          </a:p>
          <a:p>
            <a:pPr>
              <a:lnSpc>
                <a:spcPct val="100000"/>
              </a:lnSpc>
            </a:pPr>
            <a:r>
              <a:rPr lang="en-US" sz="1300" b="0" strike="noStrike" spc="-1">
                <a:solidFill>
                  <a:srgbClr val="FFFF00"/>
                </a:solidFill>
                <a:latin typeface="Courier New"/>
              </a:rPr>
              <a:t>  # Flatten edge parameter index matries into a vector</a:t>
            </a:r>
            <a:endParaRPr lang="en-US" sz="1300" b="0" strike="noStrike" spc="-1">
              <a:latin typeface="Arial"/>
            </a:endParaRPr>
          </a:p>
          <a:p>
            <a:pPr>
              <a:lnSpc>
                <a:spcPct val="100000"/>
              </a:lnSpc>
            </a:pPr>
            <a:r>
              <a:rPr lang="en-US" sz="1300" b="0" strike="noStrike" spc="-1">
                <a:solidFill>
                  <a:srgbClr val="FFFFFF"/>
                </a:solidFill>
                <a:latin typeface="Courier New"/>
              </a:rPr>
              <a:t>  edgeMap    &lt;- unlist(crf$edge.par) </a:t>
            </a:r>
            <a:endParaRPr lang="en-US" sz="1300" b="0" strike="noStrike" spc="-1">
              <a:latin typeface="Arial"/>
            </a:endParaRPr>
          </a:p>
          <a:p>
            <a:pPr>
              <a:lnSpc>
                <a:spcPct val="100000"/>
              </a:lnSpc>
            </a:pPr>
            <a:r>
              <a:rPr lang="en-US" sz="1300" b="0" strike="noStrike" spc="-1">
                <a:solidFill>
                  <a:srgbClr val="FFFFFF"/>
                </a:solidFill>
                <a:latin typeface="Courier New"/>
              </a:rPr>
              <a:t>  num.params &lt;- crf$n.par</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00"/>
                </a:solidFill>
                <a:latin typeface="Courier New"/>
              </a:rPr>
              <a:t>  # Flatten node marginals matrix into a vector</a:t>
            </a:r>
            <a:endParaRPr lang="en-US" sz="1300" b="0" strike="noStrike" spc="-1">
              <a:latin typeface="Arial"/>
            </a:endParaRPr>
          </a:p>
          <a:p>
            <a:pPr>
              <a:lnSpc>
                <a:spcPct val="100000"/>
              </a:lnSpc>
            </a:pPr>
            <a:r>
              <a:rPr lang="en-US" sz="1300" b="0" strike="noStrike" spc="-1">
                <a:solidFill>
                  <a:srgbClr val="FFFFFF"/>
                </a:solidFill>
                <a:latin typeface="Courier New"/>
              </a:rPr>
              <a:t>  nodeBel    &lt;- as.numeric(inference.info$node.bel)</a:t>
            </a:r>
            <a:endParaRPr lang="en-US" sz="1300" b="0" strike="noStrike" spc="-1">
              <a:latin typeface="Arial"/>
            </a:endParaRPr>
          </a:p>
          <a:p>
            <a:pPr>
              <a:lnSpc>
                <a:spcPct val="100000"/>
              </a:lnSpc>
            </a:pPr>
            <a:r>
              <a:rPr lang="en-US" sz="1300" b="0" strike="noStrike" spc="-1">
                <a:solidFill>
                  <a:srgbClr val="FFFF00"/>
                </a:solidFill>
                <a:latin typeface="Courier New"/>
              </a:rPr>
              <a:t>  # Flatten edge marginals matrices into a vector</a:t>
            </a:r>
            <a:endParaRPr lang="en-US" sz="1300" b="0" strike="noStrike" spc="-1">
              <a:latin typeface="Arial"/>
            </a:endParaRPr>
          </a:p>
          <a:p>
            <a:pPr>
              <a:lnSpc>
                <a:spcPct val="100000"/>
              </a:lnSpc>
            </a:pPr>
            <a:r>
              <a:rPr lang="en-US" sz="1300" b="0" strike="noStrike" spc="-1">
                <a:solidFill>
                  <a:srgbClr val="FFFFFF"/>
                </a:solidFill>
                <a:latin typeface="Courier New"/>
              </a:rPr>
              <a:t>  edgeBel    &lt;- unlist(inference.info$edge.bel)</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FF"/>
                </a:solidFill>
                <a:latin typeface="Courier New"/>
              </a:rPr>
              <a:t>  param.phi.means &lt;- numeric(num.params)</a:t>
            </a:r>
            <a:endParaRPr lang="en-US" sz="1300" b="0" strike="noStrike" spc="-1">
              <a:latin typeface="Arial"/>
            </a:endParaRPr>
          </a:p>
          <a:p>
            <a:pPr>
              <a:lnSpc>
                <a:spcPct val="100000"/>
              </a:lnSpc>
            </a:pPr>
            <a:r>
              <a:rPr lang="en-US" sz="1300" b="0" strike="noStrike" spc="-1">
                <a:solidFill>
                  <a:srgbClr val="FFFFFF"/>
                </a:solidFill>
                <a:latin typeface="Courier New"/>
              </a:rPr>
              <a:t>  for(i in 1:num.params) {</a:t>
            </a:r>
            <a:endParaRPr lang="en-US" sz="1300" b="0" strike="noStrike" spc="-1">
              <a:latin typeface="Arial"/>
            </a:endParaRPr>
          </a:p>
          <a:p>
            <a:pPr>
              <a:lnSpc>
                <a:spcPct val="100000"/>
              </a:lnSpc>
            </a:pPr>
            <a:r>
              <a:rPr lang="en-US" sz="1300" b="0" strike="noStrike" spc="-1">
                <a:solidFill>
                  <a:srgbClr val="FFFFFF"/>
                </a:solidFill>
                <a:latin typeface="Courier New"/>
              </a:rPr>
              <a:t>    if(i %in% nodeMap) {</a:t>
            </a:r>
            <a:endParaRPr lang="en-US" sz="1300" b="0" strike="noStrike" spc="-1">
              <a:latin typeface="Arial"/>
            </a:endParaRPr>
          </a:p>
          <a:p>
            <a:pPr>
              <a:lnSpc>
                <a:spcPct val="100000"/>
              </a:lnSpc>
            </a:pPr>
            <a:r>
              <a:rPr lang="en-US" sz="1300" b="0" strike="noStrike" spc="-1">
                <a:solidFill>
                  <a:srgbClr val="FFFFFF"/>
                </a:solidFill>
                <a:latin typeface="Courier New"/>
              </a:rPr>
              <a:t>      param.idxs &lt;- which(nodeMap == i) </a:t>
            </a:r>
            <a:r>
              <a:rPr lang="en-US" sz="1300" b="0" strike="noStrike" spc="-1">
                <a:solidFill>
                  <a:srgbClr val="FFFF00"/>
                </a:solidFill>
                <a:latin typeface="Courier New"/>
              </a:rPr>
              <a:t># indices for parameter i</a:t>
            </a:r>
            <a:endParaRPr lang="en-US" sz="1300" b="0" strike="noStrike" spc="-1">
              <a:latin typeface="Arial"/>
            </a:endParaRPr>
          </a:p>
          <a:p>
            <a:pPr>
              <a:lnSpc>
                <a:spcPct val="100000"/>
              </a:lnSpc>
            </a:pPr>
            <a:r>
              <a:rPr lang="en-US" sz="1300" b="0" strike="noStrike" spc="-1">
                <a:solidFill>
                  <a:srgbClr val="FFFFFF"/>
                </a:solidFill>
                <a:latin typeface="Courier New"/>
              </a:rPr>
              <a:t>      param.phi.means[i] &lt;- sum(nodeBel[param.idxs])</a:t>
            </a:r>
            <a:endParaRPr lang="en-US" sz="1300" b="0" strike="noStrike" spc="-1">
              <a:latin typeface="Arial"/>
            </a:endParaRPr>
          </a:p>
          <a:p>
            <a:pPr>
              <a:lnSpc>
                <a:spcPct val="100000"/>
              </a:lnSpc>
            </a:pPr>
            <a:r>
              <a:rPr lang="en-US" sz="1300" b="0" strike="noStrike" spc="-1">
                <a:solidFill>
                  <a:srgbClr val="FFFFFF"/>
                </a:solidFill>
                <a:latin typeface="Courier New"/>
              </a:rPr>
              <a:t>    }</a:t>
            </a:r>
            <a:endParaRPr lang="en-US" sz="1300" b="0" strike="noStrike" spc="-1">
              <a:latin typeface="Arial"/>
            </a:endParaRPr>
          </a:p>
          <a:p>
            <a:pPr>
              <a:lnSpc>
                <a:spcPct val="100000"/>
              </a:lnSpc>
            </a:pPr>
            <a:r>
              <a:rPr lang="en-US" sz="1300" b="0" strike="noStrike" spc="-1">
                <a:solidFill>
                  <a:srgbClr val="FFFFFF"/>
                </a:solidFill>
                <a:latin typeface="Courier New"/>
              </a:rPr>
              <a:t>    if(i %in% edgeMap) {</a:t>
            </a:r>
            <a:endParaRPr lang="en-US" sz="1300" b="0" strike="noStrike" spc="-1">
              <a:latin typeface="Arial"/>
            </a:endParaRPr>
          </a:p>
          <a:p>
            <a:pPr>
              <a:lnSpc>
                <a:spcPct val="100000"/>
              </a:lnSpc>
            </a:pPr>
            <a:r>
              <a:rPr lang="en-US" sz="1300" b="0" strike="noStrike" spc="-1">
                <a:solidFill>
                  <a:srgbClr val="FFFFFF"/>
                </a:solidFill>
                <a:latin typeface="Courier New"/>
              </a:rPr>
              <a:t>      param.idxs &lt;- which(edgeMap == i) </a:t>
            </a:r>
            <a:r>
              <a:rPr lang="en-US" sz="1300" b="0" strike="noStrike" spc="-1">
                <a:solidFill>
                  <a:srgbClr val="FFFF00"/>
                </a:solidFill>
                <a:latin typeface="Courier New"/>
              </a:rPr>
              <a:t># indices for parameter i</a:t>
            </a:r>
            <a:endParaRPr lang="en-US" sz="1300" b="0" strike="noStrike" spc="-1">
              <a:latin typeface="Arial"/>
            </a:endParaRPr>
          </a:p>
          <a:p>
            <a:pPr>
              <a:lnSpc>
                <a:spcPct val="100000"/>
              </a:lnSpc>
            </a:pPr>
            <a:r>
              <a:rPr lang="en-US" sz="1300" b="0" strike="noStrike" spc="-1">
                <a:solidFill>
                  <a:srgbClr val="FFFFFF"/>
                </a:solidFill>
                <a:latin typeface="Courier New"/>
              </a:rPr>
              <a:t>      param.phi.means[i] &lt;- sum(edgeBel[param.idxs])</a:t>
            </a:r>
            <a:endParaRPr lang="en-US" sz="1300" b="0" strike="noStrike" spc="-1">
              <a:latin typeface="Arial"/>
            </a:endParaRPr>
          </a:p>
          <a:p>
            <a:pPr>
              <a:lnSpc>
                <a:spcPct val="100000"/>
              </a:lnSpc>
            </a:pPr>
            <a:r>
              <a:rPr lang="en-US" sz="1300" b="0" strike="noStrike" spc="-1">
                <a:solidFill>
                  <a:srgbClr val="FFFFFF"/>
                </a:solidFill>
                <a:latin typeface="Courier New"/>
              </a:rPr>
              <a:t>    }</a:t>
            </a:r>
            <a:endParaRPr lang="en-US" sz="1300" b="0" strike="noStrike" spc="-1">
              <a:latin typeface="Arial"/>
            </a:endParaRPr>
          </a:p>
          <a:p>
            <a:pPr>
              <a:lnSpc>
                <a:spcPct val="100000"/>
              </a:lnSpc>
            </a:pPr>
            <a:r>
              <a:rPr lang="en-US" sz="1300" b="0" strike="noStrike" spc="-1">
                <a:solidFill>
                  <a:srgbClr val="FFFFFF"/>
                </a:solidFill>
                <a:latin typeface="Courier New"/>
              </a:rPr>
              <a:t>  }</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FF"/>
                </a:solidFill>
                <a:latin typeface="Courier New"/>
              </a:rPr>
              <a:t>  return(param.phi.means)</a:t>
            </a:r>
            <a:endParaRPr lang="en-US" sz="1300" b="0" strike="noStrike" spc="-1">
              <a:latin typeface="Arial"/>
            </a:endParaRPr>
          </a:p>
          <a:p>
            <a:pPr>
              <a:lnSpc>
                <a:spcPct val="100000"/>
              </a:lnSpc>
            </a:pPr>
            <a:r>
              <a:rPr lang="en-US" sz="1300" b="0" strike="noStrike" spc="-1">
                <a:solidFill>
                  <a:srgbClr val="FFFFFF"/>
                </a:solidFill>
                <a:latin typeface="Courier New"/>
              </a:rPr>
              <a:t>}</a:t>
            </a:r>
            <a:endParaRPr lang="en-US" sz="1300" b="0" strike="noStrike" spc="-1">
              <a:latin typeface="Arial"/>
            </a:endParaRPr>
          </a:p>
        </p:txBody>
      </p:sp>
      <p:pic>
        <p:nvPicPr>
          <p:cNvPr id="729" name="Picture 4"/>
          <p:cNvPicPr/>
          <p:nvPr/>
        </p:nvPicPr>
        <p:blipFill>
          <a:blip r:embed="rId2"/>
          <a:stretch/>
        </p:blipFill>
        <p:spPr>
          <a:xfrm>
            <a:off x="6735600" y="1347840"/>
            <a:ext cx="1625400" cy="10663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29"/>
                                        </p:tgtEl>
                                        <p:attrNameLst>
                                          <p:attrName>style.visibility</p:attrName>
                                        </p:attrNameLst>
                                      </p:cBhvr>
                                      <p:to>
                                        <p:strVal val="visible"/>
                                      </p:to>
                                    </p:set>
                                    <p:anim calcmode="lin" valueType="num">
                                      <p:cBhvr additive="repl">
                                        <p:cTn id="7" dur="500" fill="hold"/>
                                        <p:tgtEl>
                                          <p:spTgt spid="729"/>
                                        </p:tgtEl>
                                        <p:attrNameLst>
                                          <p:attrName>ppt_x</p:attrName>
                                        </p:attrNameLst>
                                      </p:cBhvr>
                                      <p:tavLst>
                                        <p:tav tm="0">
                                          <p:val>
                                            <p:strVal val="#ppt_x"/>
                                          </p:val>
                                        </p:tav>
                                        <p:tav tm="100000">
                                          <p:val>
                                            <p:strVal val="#ppt_x"/>
                                          </p:val>
                                        </p:tav>
                                      </p:tavLst>
                                    </p:anim>
                                    <p:anim calcmode="lin" valueType="num">
                                      <p:cBhvr additive="repl">
                                        <p:cTn id="8" dur="500" fill="hold"/>
                                        <p:tgtEl>
                                          <p:spTgt spid="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CustomShape 1"/>
          <p:cNvSpPr/>
          <p:nvPr/>
        </p:nvSpPr>
        <p:spPr>
          <a:xfrm>
            <a:off x="328680" y="584640"/>
            <a:ext cx="7799760" cy="9230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Next put the pieces together for the gradient:</a:t>
            </a:r>
            <a:endParaRPr lang="en-US" sz="2200" b="0" strike="noStrike" spc="-1">
              <a:latin typeface="Arial"/>
            </a:endParaRPr>
          </a:p>
        </p:txBody>
      </p:sp>
      <p:pic>
        <p:nvPicPr>
          <p:cNvPr id="731" name="Picture 1"/>
          <p:cNvPicPr/>
          <p:nvPr/>
        </p:nvPicPr>
        <p:blipFill>
          <a:blip r:embed="rId2"/>
          <a:stretch/>
        </p:blipFill>
        <p:spPr>
          <a:xfrm>
            <a:off x="5949720" y="664200"/>
            <a:ext cx="2767320" cy="358920"/>
          </a:xfrm>
          <a:prstGeom prst="rect">
            <a:avLst/>
          </a:prstGeom>
          <a:ln>
            <a:noFill/>
          </a:ln>
        </p:spPr>
      </p:pic>
      <p:sp>
        <p:nvSpPr>
          <p:cNvPr id="732" name="CustomShape 2"/>
          <p:cNvSpPr/>
          <p:nvPr/>
        </p:nvSpPr>
        <p:spPr>
          <a:xfrm>
            <a:off x="542520" y="1698480"/>
            <a:ext cx="8029080" cy="28281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a:solidFill>
                  <a:srgbClr val="FFFF00"/>
                </a:solidFill>
                <a:latin typeface="Courier New"/>
              </a:rPr>
              <a:t># Package up computation of gradient for the negative log likelihood:</a:t>
            </a:r>
            <a:endParaRPr lang="en-US" sz="1200" b="0" strike="noStrike" spc="-1">
              <a:latin typeface="Arial"/>
            </a:endParaRPr>
          </a:p>
          <a:p>
            <a:pPr>
              <a:lnSpc>
                <a:spcPct val="100000"/>
              </a:lnSpc>
            </a:pPr>
            <a:r>
              <a:rPr lang="en-US" sz="1200" b="0" strike="noStrike" spc="-1">
                <a:solidFill>
                  <a:srgbClr val="FFFFFF"/>
                </a:solidFill>
                <a:latin typeface="Courier New"/>
              </a:rPr>
              <a:t>grad.negloglik &lt;- </a:t>
            </a:r>
            <a:r>
              <a:rPr lang="en-US" sz="1200" b="0" strike="noStrike" spc="-1">
                <a:solidFill>
                  <a:srgbClr val="FFB300"/>
                </a:solidFill>
                <a:latin typeface="Courier New"/>
              </a:rPr>
              <a:t>function</a:t>
            </a:r>
            <a:r>
              <a:rPr lang="en-US" sz="1200" b="0" strike="noStrike" spc="-1">
                <a:solidFill>
                  <a:srgbClr val="FFFFFF"/>
                </a:solidFill>
                <a:latin typeface="Courier New"/>
              </a:rPr>
              <a:t>(crf, nInstances, suffStat, inference.func = infer.exact) {</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  </a:t>
            </a:r>
            <a:r>
              <a:rPr lang="en-US" sz="1200" b="0" strike="noStrike" spc="-1">
                <a:solidFill>
                  <a:srgbClr val="FFFF00"/>
                </a:solidFill>
                <a:latin typeface="Courier New"/>
              </a:rPr>
              <a:t># First term of the gradient:</a:t>
            </a:r>
            <a:endParaRPr lang="en-US" sz="1200" b="0" strike="noStrike" spc="-1">
              <a:latin typeface="Arial"/>
            </a:endParaRPr>
          </a:p>
          <a:p>
            <a:pPr>
              <a:lnSpc>
                <a:spcPct val="100000"/>
              </a:lnSpc>
            </a:pPr>
            <a:r>
              <a:rPr lang="en-US" sz="1200" b="0" strike="noStrike" spc="-1">
                <a:solidFill>
                  <a:srgbClr val="FFFFFF"/>
                </a:solidFill>
                <a:latin typeface="Courier New"/>
              </a:rPr>
              <a:t>  num.features.est &lt;- nInstances * feature.means(crf, inference.func)</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  </a:t>
            </a:r>
            <a:r>
              <a:rPr lang="en-US" sz="1200" b="0" strike="noStrike" spc="-1">
                <a:solidFill>
                  <a:srgbClr val="FFFF00"/>
                </a:solidFill>
                <a:latin typeface="Courier New"/>
              </a:rPr>
              <a:t># Second term of the gradient:</a:t>
            </a:r>
            <a:endParaRPr lang="en-US" sz="1200" b="0" strike="noStrike" spc="-1">
              <a:latin typeface="Arial"/>
            </a:endParaRPr>
          </a:p>
          <a:p>
            <a:pPr>
              <a:lnSpc>
                <a:spcPct val="100000"/>
              </a:lnSpc>
            </a:pPr>
            <a:r>
              <a:rPr lang="en-US" sz="1200" b="0" strike="noStrike" spc="-1">
                <a:solidFill>
                  <a:srgbClr val="FFFFFF"/>
                </a:solidFill>
                <a:latin typeface="Courier New"/>
              </a:rPr>
              <a:t>  emp.num.features &lt;- suffStat</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  grd &lt;- num.features.est - emp.num.features</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  return(grd)</a:t>
            </a:r>
            <a:endParaRPr lang="en-US" sz="1200" b="0" strike="noStrike" spc="-1">
              <a:latin typeface="Arial"/>
            </a:endParaRPr>
          </a:p>
          <a:p>
            <a:pPr>
              <a:lnSpc>
                <a:spcPct val="100000"/>
              </a:lnSpc>
            </a:pPr>
            <a:endParaRPr lang="en-US" sz="1200" b="0" strike="noStrike" spc="-1">
              <a:latin typeface="Arial"/>
            </a:endParaRPr>
          </a:p>
          <a:p>
            <a:pPr>
              <a:lnSpc>
                <a:spcPct val="100000"/>
              </a:lnSpc>
            </a:pPr>
            <a:r>
              <a:rPr lang="en-US" sz="1200" b="0" strike="noStrike" spc="-1">
                <a:solidFill>
                  <a:srgbClr val="FFFFFF"/>
                </a:solidFill>
                <a:latin typeface="Courier New"/>
              </a:rPr>
              <a:t>}</a:t>
            </a:r>
            <a:endParaRPr lang="en-US" sz="1200" b="0" strike="noStrike" spc="-1">
              <a:latin typeface="Arial"/>
            </a:endParaRPr>
          </a:p>
          <a:p>
            <a:pPr>
              <a:lnSpc>
                <a:spcPct val="100000"/>
              </a:lnSpc>
            </a:pPr>
            <a:endParaRPr lang="en-US" sz="12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1"/>
                                        </p:tgtEl>
                                        <p:attrNameLst>
                                          <p:attrName>style.visibility</p:attrName>
                                        </p:attrNameLst>
                                      </p:cBhvr>
                                      <p:to>
                                        <p:strVal val="visible"/>
                                      </p:to>
                                    </p:set>
                                    <p:anim calcmode="lin" valueType="num">
                                      <p:cBhvr additive="repl">
                                        <p:cTn id="7" dur="500" fill="hold"/>
                                        <p:tgtEl>
                                          <p:spTgt spid="731"/>
                                        </p:tgtEl>
                                        <p:attrNameLst>
                                          <p:attrName>ppt_x</p:attrName>
                                        </p:attrNameLst>
                                      </p:cBhvr>
                                      <p:tavLst>
                                        <p:tav tm="0">
                                          <p:val>
                                            <p:strVal val="#ppt_x"/>
                                          </p:val>
                                        </p:tav>
                                        <p:tav tm="100000">
                                          <p:val>
                                            <p:strVal val="#ppt_x"/>
                                          </p:val>
                                        </p:tav>
                                      </p:tavLst>
                                    </p:anim>
                                    <p:anim calcmode="lin" valueType="num">
                                      <p:cBhvr additive="repl">
                                        <p:cTn id="8" dur="500" fill="hold"/>
                                        <p:tgtEl>
                                          <p:spTgt spid="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CustomShape 1"/>
          <p:cNvSpPr/>
          <p:nvPr/>
        </p:nvSpPr>
        <p:spPr>
          <a:xfrm>
            <a:off x="328680" y="42480"/>
            <a:ext cx="7799760" cy="11214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dirty="0">
                <a:solidFill>
                  <a:srgbClr val="000000"/>
                </a:solidFill>
                <a:latin typeface="Times New Roman"/>
              </a:rPr>
              <a:t>Finally let’s put together computation of the negative log likelihood along with its gradient in a way that will be easier for the </a:t>
            </a:r>
            <a:r>
              <a:rPr lang="en-US" sz="2000" b="0" strike="noStrike" spc="-1" dirty="0" err="1">
                <a:solidFill>
                  <a:srgbClr val="000000"/>
                </a:solidFill>
                <a:latin typeface="Courier New"/>
              </a:rPr>
              <a:t>optim</a:t>
            </a:r>
            <a:r>
              <a:rPr lang="en-US" sz="2000" b="0" strike="noStrike" spc="-1" dirty="0">
                <a:solidFill>
                  <a:srgbClr val="000000"/>
                </a:solidFill>
                <a:latin typeface="Times New Roman"/>
              </a:rPr>
              <a:t> function to take as input:</a:t>
            </a:r>
            <a:endParaRPr lang="en-US" sz="2000" b="0" strike="noStrike" spc="-1" dirty="0">
              <a:latin typeface="Arial"/>
            </a:endParaRPr>
          </a:p>
        </p:txBody>
      </p:sp>
      <p:sp>
        <p:nvSpPr>
          <p:cNvPr id="734" name="CustomShape 2"/>
          <p:cNvSpPr/>
          <p:nvPr/>
        </p:nvSpPr>
        <p:spPr>
          <a:xfrm>
            <a:off x="542520" y="1208880"/>
            <a:ext cx="8029080" cy="54363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a:solidFill>
                  <a:srgbClr val="FFFF00"/>
                </a:solidFill>
                <a:latin typeface="Courier New"/>
              </a:rPr>
              <a:t># Package up computation of nll and gradient:</a:t>
            </a:r>
            <a:endParaRPr lang="en-US" sz="1300" b="0" strike="noStrike" spc="-1">
              <a:latin typeface="Arial"/>
            </a:endParaRPr>
          </a:p>
          <a:p>
            <a:pPr>
              <a:lnSpc>
                <a:spcPct val="100000"/>
              </a:lnSpc>
            </a:pPr>
            <a:r>
              <a:rPr lang="en-US" sz="1300" b="0" strike="noStrike" spc="-1">
                <a:solidFill>
                  <a:srgbClr val="FFFFFF"/>
                </a:solidFill>
                <a:latin typeface="Courier New"/>
              </a:rPr>
              <a:t>negloglik &lt;- function(w, crf, samples, infer.method = infer.exact) {</a:t>
            </a:r>
            <a:endParaRPr lang="en-US" sz="1300" b="0" strike="noStrike" spc="-1">
              <a:latin typeface="Arial"/>
            </a:endParaRPr>
          </a:p>
          <a:p>
            <a:pPr>
              <a:lnSpc>
                <a:spcPct val="100000"/>
              </a:lnSpc>
            </a:pPr>
            <a:r>
              <a:rPr lang="en-US" sz="1300" b="0" strike="noStrike" spc="-1">
                <a:solidFill>
                  <a:srgbClr val="FFFFFF"/>
                </a:solidFill>
                <a:latin typeface="Courier New"/>
              </a:rPr>
              <a:t> </a:t>
            </a:r>
            <a:endParaRPr lang="en-US" sz="1300" b="0" strike="noStrike" spc="-1">
              <a:latin typeface="Arial"/>
            </a:endParaRPr>
          </a:p>
          <a:p>
            <a:pPr>
              <a:lnSpc>
                <a:spcPct val="100000"/>
              </a:lnSpc>
            </a:pPr>
            <a:r>
              <a:rPr lang="en-US" sz="1300" b="0" strike="noStrike" spc="-1">
                <a:solidFill>
                  <a:srgbClr val="FFFF00"/>
                </a:solidFill>
                <a:latin typeface="Courier New"/>
              </a:rPr>
              <a:t>  # Make potentials with the parameter vector passed in.</a:t>
            </a:r>
            <a:endParaRPr lang="en-US" sz="1300" b="0" strike="noStrike" spc="-1">
              <a:latin typeface="Arial"/>
            </a:endParaRPr>
          </a:p>
          <a:p>
            <a:pPr>
              <a:lnSpc>
                <a:spcPct val="100000"/>
              </a:lnSpc>
            </a:pPr>
            <a:r>
              <a:rPr lang="en-US" sz="1300" b="0" strike="noStrike" spc="-1">
                <a:solidFill>
                  <a:srgbClr val="FFFF00"/>
                </a:solidFill>
                <a:latin typeface="Courier New"/>
              </a:rPr>
              <a:t>  # Store in crf object for use with infer.method</a:t>
            </a:r>
            <a:endParaRPr lang="en-US" sz="1300" b="0" strike="noStrike" spc="-1">
              <a:latin typeface="Arial"/>
            </a:endParaRPr>
          </a:p>
          <a:p>
            <a:pPr>
              <a:lnSpc>
                <a:spcPct val="100000"/>
              </a:lnSpc>
            </a:pPr>
            <a:r>
              <a:rPr lang="en-US" sz="1300" b="0" strike="noStrike" spc="-1">
                <a:solidFill>
                  <a:srgbClr val="FFFF00"/>
                </a:solidFill>
                <a:latin typeface="Courier New"/>
              </a:rPr>
              <a:t>  # They are needed to get the Z corresponding to w passed in!</a:t>
            </a:r>
            <a:endParaRPr lang="en-US" sz="1300" b="0" strike="noStrike" spc="-1">
              <a:latin typeface="Arial"/>
            </a:endParaRPr>
          </a:p>
          <a:p>
            <a:pPr>
              <a:lnSpc>
                <a:spcPct val="100000"/>
              </a:lnSpc>
            </a:pPr>
            <a:r>
              <a:rPr lang="en-US" sz="1300" b="0" strike="noStrike" spc="-1">
                <a:solidFill>
                  <a:srgbClr val="FFFFFF"/>
                </a:solidFill>
                <a:latin typeface="Courier New"/>
              </a:rPr>
              <a:t>  mpots        &lt;- make.pots(w, crf, rescaleQ = F, replaceQ = T) </a:t>
            </a:r>
            <a:r>
              <a:rPr lang="en-US" sz="1300" b="0" strike="noStrike" spc="-1">
                <a:solidFill>
                  <a:srgbClr val="FFFF00"/>
                </a:solidFill>
                <a:latin typeface="Courier New"/>
              </a:rPr>
              <a:t># In CRFutil</a:t>
            </a:r>
            <a:endParaRPr lang="en-US" sz="1300" b="0" strike="noStrike" spc="-1">
              <a:latin typeface="Arial"/>
            </a:endParaRPr>
          </a:p>
          <a:p>
            <a:pPr>
              <a:lnSpc>
                <a:spcPct val="100000"/>
              </a:lnSpc>
            </a:pPr>
            <a:r>
              <a:rPr lang="en-US" sz="1300" b="0" strike="noStrike" spc="-1">
                <a:solidFill>
                  <a:srgbClr val="FFFFFF"/>
                </a:solidFill>
                <a:latin typeface="Courier New"/>
              </a:rPr>
              <a:t> </a:t>
            </a:r>
            <a:endParaRPr lang="en-US" sz="1300" b="0" strike="noStrike" spc="-1">
              <a:latin typeface="Arial"/>
            </a:endParaRPr>
          </a:p>
          <a:p>
            <a:pPr>
              <a:lnSpc>
                <a:spcPct val="100000"/>
              </a:lnSpc>
            </a:pPr>
            <a:r>
              <a:rPr lang="en-US" sz="1300" b="0" strike="noStrike" spc="-1">
                <a:solidFill>
                  <a:srgbClr val="FFFFFF"/>
                </a:solidFill>
                <a:latin typeface="Courier New"/>
              </a:rPr>
              <a:t>  </a:t>
            </a:r>
            <a:r>
              <a:rPr lang="en-US" sz="1300" b="0" strike="noStrike" spc="-1">
                <a:solidFill>
                  <a:srgbClr val="FFFF00"/>
                </a:solidFill>
                <a:latin typeface="Courier New"/>
              </a:rPr>
              <a:t># Compute logZ:</a:t>
            </a:r>
            <a:endParaRPr lang="en-US" sz="1300" b="0" strike="noStrike" spc="-1">
              <a:latin typeface="Arial"/>
            </a:endParaRPr>
          </a:p>
          <a:p>
            <a:pPr>
              <a:lnSpc>
                <a:spcPct val="100000"/>
              </a:lnSpc>
            </a:pPr>
            <a:r>
              <a:rPr lang="en-US" sz="1300" b="0" strike="noStrike" spc="-1">
                <a:solidFill>
                  <a:srgbClr val="FFFFFF"/>
                </a:solidFill>
                <a:latin typeface="Courier New"/>
              </a:rPr>
              <a:t>  infer.info &lt;- infer.method(crf)</a:t>
            </a:r>
            <a:endParaRPr lang="en-US" sz="1300" b="0" strike="noStrike" spc="-1">
              <a:latin typeface="Arial"/>
            </a:endParaRPr>
          </a:p>
          <a:p>
            <a:pPr>
              <a:lnSpc>
                <a:spcPct val="100000"/>
              </a:lnSpc>
            </a:pPr>
            <a:r>
              <a:rPr lang="en-US" sz="1300" b="0" strike="noStrike" spc="-1">
                <a:solidFill>
                  <a:srgbClr val="FFFFFF"/>
                </a:solidFill>
                <a:latin typeface="Courier New"/>
              </a:rPr>
              <a:t>  logZZ      &lt;- infer.info$logZ</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FF"/>
                </a:solidFill>
                <a:latin typeface="Courier New"/>
              </a:rPr>
              <a:t>  </a:t>
            </a:r>
            <a:r>
              <a:rPr lang="en-US" sz="1300" b="0" strike="noStrike" spc="-1">
                <a:solidFill>
                  <a:srgbClr val="FFFF00"/>
                </a:solidFill>
                <a:latin typeface="Courier New"/>
              </a:rPr>
              <a:t># Compute neg log likelihood:</a:t>
            </a:r>
            <a:endParaRPr lang="en-US" sz="1300" b="0" strike="noStrike" spc="-1">
              <a:latin typeface="Arial"/>
            </a:endParaRPr>
          </a:p>
          <a:p>
            <a:pPr>
              <a:lnSpc>
                <a:spcPct val="100000"/>
              </a:lnSpc>
            </a:pPr>
            <a:r>
              <a:rPr lang="en-US" sz="1300" b="0" strike="noStrike" spc="-1">
                <a:solidFill>
                  <a:srgbClr val="FFFFFF"/>
                </a:solidFill>
                <a:latin typeface="Courier New"/>
              </a:rPr>
              <a:t>  nInstances &lt;- nrow(samples)</a:t>
            </a:r>
            <a:endParaRPr lang="en-US" sz="1300" b="0" strike="noStrike" spc="-1">
              <a:latin typeface="Arial"/>
            </a:endParaRPr>
          </a:p>
          <a:p>
            <a:pPr>
              <a:lnSpc>
                <a:spcPct val="100000"/>
              </a:lnSpc>
            </a:pPr>
            <a:r>
              <a:rPr lang="en-US" sz="1300" b="0" strike="noStrike" spc="-1">
                <a:solidFill>
                  <a:srgbClr val="FFFFFF"/>
                </a:solidFill>
                <a:latin typeface="Courier New"/>
              </a:rPr>
              <a:t>  suffStat   &lt;- crf$par.stat</a:t>
            </a:r>
            <a:endParaRPr lang="en-US" sz="1300" b="0" strike="noStrike" spc="-1">
              <a:latin typeface="Arial"/>
            </a:endParaRPr>
          </a:p>
          <a:p>
            <a:pPr>
              <a:lnSpc>
                <a:spcPct val="100000"/>
              </a:lnSpc>
            </a:pPr>
            <a:r>
              <a:rPr lang="en-US" sz="1300" b="0" strike="noStrike" spc="-1">
                <a:solidFill>
                  <a:srgbClr val="FFFFFF"/>
                </a:solidFill>
                <a:latin typeface="Courier New"/>
              </a:rPr>
              <a:t>  nllk       &lt;- -w %*% suffStat + nInstances * infer.info$logZ</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FF"/>
                </a:solidFill>
                <a:latin typeface="Courier New"/>
              </a:rPr>
              <a:t>  </a:t>
            </a:r>
            <a:r>
              <a:rPr lang="en-US" sz="1300" b="0" strike="noStrike" spc="-1">
                <a:solidFill>
                  <a:srgbClr val="FFFF00"/>
                </a:solidFill>
                <a:latin typeface="Courier New"/>
              </a:rPr>
              <a:t># Compute gradient of neg log likelihood, just like in mrf.XXXX.nll() of CRF:</a:t>
            </a:r>
            <a:endParaRPr lang="en-US" sz="1300" b="0" strike="noStrike" spc="-1">
              <a:latin typeface="Arial"/>
            </a:endParaRPr>
          </a:p>
          <a:p>
            <a:pPr>
              <a:lnSpc>
                <a:spcPct val="100000"/>
              </a:lnSpc>
            </a:pPr>
            <a:r>
              <a:rPr lang="en-US" sz="1300" b="0" strike="noStrike" spc="-1">
                <a:solidFill>
                  <a:srgbClr val="FFFFFF"/>
                </a:solidFill>
                <a:latin typeface="Courier New"/>
              </a:rPr>
              <a:t>  grad &lt;- grad.negloglik(crf, nInstances, suffStat, infer.method)</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FF"/>
                </a:solidFill>
                <a:latin typeface="Courier New"/>
              </a:rPr>
              <a:t>  </a:t>
            </a:r>
            <a:r>
              <a:rPr lang="en-US" sz="1300" b="0" strike="noStrike" spc="-1">
                <a:solidFill>
                  <a:srgbClr val="FFFF00"/>
                </a:solidFill>
                <a:latin typeface="Courier New"/>
              </a:rPr>
              <a:t># All needed for optim. Store in crf object:</a:t>
            </a:r>
            <a:endParaRPr lang="en-US" sz="1300" b="0" strike="noStrike" spc="-1">
              <a:latin typeface="Arial"/>
            </a:endParaRPr>
          </a:p>
          <a:p>
            <a:pPr>
              <a:lnSpc>
                <a:spcPct val="100000"/>
              </a:lnSpc>
            </a:pPr>
            <a:r>
              <a:rPr lang="en-US" sz="1300" b="0" strike="noStrike" spc="-1">
                <a:solidFill>
                  <a:srgbClr val="FFFFFF"/>
                </a:solidFill>
                <a:latin typeface="Courier New"/>
              </a:rPr>
              <a:t>  crf$par      &lt;- w</a:t>
            </a:r>
            <a:endParaRPr lang="en-US" sz="1300" b="0" strike="noStrike" spc="-1">
              <a:latin typeface="Arial"/>
            </a:endParaRPr>
          </a:p>
          <a:p>
            <a:pPr>
              <a:lnSpc>
                <a:spcPct val="100000"/>
              </a:lnSpc>
            </a:pPr>
            <a:r>
              <a:rPr lang="en-US" sz="1300" b="0" strike="noStrike" spc="-1">
                <a:solidFill>
                  <a:srgbClr val="FFFFFF"/>
                </a:solidFill>
                <a:latin typeface="Courier New"/>
              </a:rPr>
              <a:t>  crf$nll      &lt;- nllk</a:t>
            </a:r>
            <a:endParaRPr lang="en-US" sz="1300" b="0" strike="noStrike" spc="-1">
              <a:latin typeface="Arial"/>
            </a:endParaRPr>
          </a:p>
          <a:p>
            <a:pPr>
              <a:lnSpc>
                <a:spcPct val="100000"/>
              </a:lnSpc>
            </a:pPr>
            <a:r>
              <a:rPr lang="en-US" sz="1300" b="0" strike="noStrike" spc="-1">
                <a:solidFill>
                  <a:srgbClr val="FFFFFF"/>
                </a:solidFill>
                <a:latin typeface="Courier New"/>
              </a:rPr>
              <a:t>  crf$gradient &lt;- grad</a:t>
            </a:r>
            <a:endParaRPr lang="en-US" sz="1300" b="0" strike="noStrike" spc="-1">
              <a:latin typeface="Arial"/>
            </a:endParaRPr>
          </a:p>
          <a:p>
            <a:pPr>
              <a:lnSpc>
                <a:spcPct val="100000"/>
              </a:lnSpc>
            </a:pPr>
            <a:endParaRPr lang="en-US" sz="1300" b="0" strike="noStrike" spc="-1">
              <a:latin typeface="Arial"/>
            </a:endParaRPr>
          </a:p>
          <a:p>
            <a:pPr>
              <a:lnSpc>
                <a:spcPct val="100000"/>
              </a:lnSpc>
            </a:pPr>
            <a:r>
              <a:rPr lang="en-US" sz="1300" b="0" strike="noStrike" spc="-1">
                <a:solidFill>
                  <a:srgbClr val="FFFFFF"/>
                </a:solidFill>
                <a:latin typeface="Courier New"/>
              </a:rPr>
              <a:t>  return(nllk)</a:t>
            </a:r>
            <a:endParaRPr lang="en-US" sz="1300" b="0" strike="noStrike" spc="-1">
              <a:latin typeface="Arial"/>
            </a:endParaRPr>
          </a:p>
          <a:p>
            <a:pPr>
              <a:lnSpc>
                <a:spcPct val="100000"/>
              </a:lnSpc>
            </a:pPr>
            <a:r>
              <a:rPr lang="en-US" sz="1300" b="0" strike="noStrike" spc="-1">
                <a:solidFill>
                  <a:srgbClr val="FFFFFF"/>
                </a:solidFill>
                <a:latin typeface="Courier New"/>
              </a:rPr>
              <a:t>}</a:t>
            </a:r>
            <a:endParaRPr lang="en-US" sz="1300" b="0" strike="noStrike" spc="-1">
              <a:latin typeface="Arial"/>
            </a:endParaRPr>
          </a:p>
        </p:txBody>
      </p:sp>
      <p:sp>
        <p:nvSpPr>
          <p:cNvPr id="735" name="CustomShape 3"/>
          <p:cNvSpPr/>
          <p:nvPr/>
        </p:nvSpPr>
        <p:spPr>
          <a:xfrm>
            <a:off x="4391640" y="3545640"/>
            <a:ext cx="3445560" cy="403920"/>
          </a:xfrm>
          <a:prstGeom prst="rect">
            <a:avLst/>
          </a:prstGeom>
          <a:solidFill>
            <a:schemeClr val="bg1"/>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pic>
        <p:nvPicPr>
          <p:cNvPr id="736" name="Picture 4"/>
          <p:cNvPicPr/>
          <p:nvPr/>
        </p:nvPicPr>
        <p:blipFill>
          <a:blip r:embed="rId2"/>
          <a:stretch/>
        </p:blipFill>
        <p:spPr>
          <a:xfrm>
            <a:off x="4512240" y="3599280"/>
            <a:ext cx="3186360" cy="310320"/>
          </a:xfrm>
          <a:prstGeom prst="rect">
            <a:avLst/>
          </a:prstGeom>
          <a:ln>
            <a:noFill/>
          </a:ln>
        </p:spPr>
      </p:pic>
      <p:sp>
        <p:nvSpPr>
          <p:cNvPr id="737" name="CustomShape 4"/>
          <p:cNvSpPr/>
          <p:nvPr/>
        </p:nvSpPr>
        <p:spPr>
          <a:xfrm flipH="1">
            <a:off x="4709160" y="3909960"/>
            <a:ext cx="912240" cy="28332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7"/>
                                        </p:tgtEl>
                                        <p:attrNameLst>
                                          <p:attrName>style.visibility</p:attrName>
                                        </p:attrNameLst>
                                      </p:cBhvr>
                                      <p:to>
                                        <p:strVal val="visible"/>
                                      </p:to>
                                    </p:set>
                                    <p:anim calcmode="lin" valueType="num">
                                      <p:cBhvr additive="repl">
                                        <p:cTn id="7" dur="500" fill="hold"/>
                                        <p:tgtEl>
                                          <p:spTgt spid="737"/>
                                        </p:tgtEl>
                                        <p:attrNameLst>
                                          <p:attrName>ppt_x</p:attrName>
                                        </p:attrNameLst>
                                      </p:cBhvr>
                                      <p:tavLst>
                                        <p:tav tm="0">
                                          <p:val>
                                            <p:strVal val="#ppt_x"/>
                                          </p:val>
                                        </p:tav>
                                        <p:tav tm="100000">
                                          <p:val>
                                            <p:strVal val="#ppt_x"/>
                                          </p:val>
                                        </p:tav>
                                      </p:tavLst>
                                    </p:anim>
                                    <p:anim calcmode="lin" valueType="num">
                                      <p:cBhvr additive="repl">
                                        <p:cTn id="8" dur="500" fill="hold"/>
                                        <p:tgtEl>
                                          <p:spTgt spid="7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5"/>
                                        </p:tgtEl>
                                        <p:attrNameLst>
                                          <p:attrName>style.visibility</p:attrName>
                                        </p:attrNameLst>
                                      </p:cBhvr>
                                      <p:to>
                                        <p:strVal val="visible"/>
                                      </p:to>
                                    </p:set>
                                    <p:anim calcmode="lin" valueType="num">
                                      <p:cBhvr additive="repl">
                                        <p:cTn id="11" dur="500" fill="hold"/>
                                        <p:tgtEl>
                                          <p:spTgt spid="735"/>
                                        </p:tgtEl>
                                        <p:attrNameLst>
                                          <p:attrName>ppt_x</p:attrName>
                                        </p:attrNameLst>
                                      </p:cBhvr>
                                      <p:tavLst>
                                        <p:tav tm="0">
                                          <p:val>
                                            <p:strVal val="#ppt_x"/>
                                          </p:val>
                                        </p:tav>
                                        <p:tav tm="100000">
                                          <p:val>
                                            <p:strVal val="#ppt_x"/>
                                          </p:val>
                                        </p:tav>
                                      </p:tavLst>
                                    </p:anim>
                                    <p:anim calcmode="lin" valueType="num">
                                      <p:cBhvr additive="repl">
                                        <p:cTn id="12" dur="500" fill="hold"/>
                                        <p:tgtEl>
                                          <p:spTgt spid="7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6"/>
                                        </p:tgtEl>
                                        <p:attrNameLst>
                                          <p:attrName>style.visibility</p:attrName>
                                        </p:attrNameLst>
                                      </p:cBhvr>
                                      <p:to>
                                        <p:strVal val="visible"/>
                                      </p:to>
                                    </p:set>
                                    <p:anim calcmode="lin" valueType="num">
                                      <p:cBhvr additive="repl">
                                        <p:cTn id="15" dur="500" fill="hold"/>
                                        <p:tgtEl>
                                          <p:spTgt spid="736"/>
                                        </p:tgtEl>
                                        <p:attrNameLst>
                                          <p:attrName>ppt_x</p:attrName>
                                        </p:attrNameLst>
                                      </p:cBhvr>
                                      <p:tavLst>
                                        <p:tav tm="0">
                                          <p:val>
                                            <p:strVal val="#ppt_x"/>
                                          </p:val>
                                        </p:tav>
                                        <p:tav tm="100000">
                                          <p:val>
                                            <p:strVal val="#ppt_x"/>
                                          </p:val>
                                        </p:tav>
                                      </p:tavLst>
                                    </p:anim>
                                    <p:anim calcmode="lin" valueType="num">
                                      <p:cBhvr additive="repl">
                                        <p:cTn id="16" dur="500" fill="hold"/>
                                        <p:tgtEl>
                                          <p:spTgt spid="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CustomShape 1"/>
          <p:cNvSpPr/>
          <p:nvPr/>
        </p:nvSpPr>
        <p:spPr>
          <a:xfrm>
            <a:off x="540000" y="135000"/>
            <a:ext cx="7799760" cy="5792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OK! Now we’re ready to compute:</a:t>
            </a:r>
            <a:endParaRPr lang="en-US" sz="2000" b="0" strike="noStrike" spc="-1">
              <a:latin typeface="Arial"/>
            </a:endParaRPr>
          </a:p>
        </p:txBody>
      </p:sp>
      <p:sp>
        <p:nvSpPr>
          <p:cNvPr id="739" name="CustomShape 2"/>
          <p:cNvSpPr/>
          <p:nvPr/>
        </p:nvSpPr>
        <p:spPr>
          <a:xfrm>
            <a:off x="264600" y="732600"/>
            <a:ext cx="8637840" cy="5832360"/>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dirty="0">
                <a:solidFill>
                  <a:srgbClr val="FFFF00"/>
                </a:solidFill>
                <a:latin typeface="Courier New"/>
              </a:rPr>
              <a:t># First compute the sufficient stats needed by the likelihood and its’ grad</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fit$par.stat</a:t>
            </a:r>
            <a:r>
              <a:rPr lang="en-US" sz="1300" b="0" strike="noStrike" spc="-1" dirty="0">
                <a:solidFill>
                  <a:srgbClr val="FFFFFF"/>
                </a:solidFill>
                <a:latin typeface="Courier New"/>
              </a:rPr>
              <a:t> &lt;- </a:t>
            </a:r>
            <a:r>
              <a:rPr lang="en-US" sz="1300" b="0" strike="noStrike" spc="-1" dirty="0" err="1">
                <a:solidFill>
                  <a:srgbClr val="FFFFFF"/>
                </a:solidFill>
                <a:latin typeface="Courier New"/>
              </a:rPr>
              <a:t>mrf.stat</a:t>
            </a:r>
            <a:r>
              <a:rPr lang="en-US" sz="1300" b="0" strike="noStrike" spc="-1" dirty="0">
                <a:solidFill>
                  <a:srgbClr val="FFFFFF"/>
                </a:solidFill>
                <a:latin typeface="Courier New"/>
              </a:rPr>
              <a:t>(com, </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Auxiliary, gradient convenience function. Follows </a:t>
            </a:r>
            <a:r>
              <a:rPr lang="en-US" sz="1300" b="0" strike="noStrike" spc="-1" dirty="0" err="1">
                <a:solidFill>
                  <a:srgbClr val="FFFF00"/>
                </a:solidFill>
                <a:latin typeface="Courier New"/>
              </a:rPr>
              <a:t>train.mrf</a:t>
            </a:r>
            <a:r>
              <a:rPr lang="en-US" sz="1300" b="0" strike="noStrike" spc="-1" dirty="0">
                <a:solidFill>
                  <a:srgbClr val="FFFF00"/>
                </a:solidFill>
                <a:latin typeface="Courier New"/>
              </a:rPr>
              <a:t> in CRF:</a:t>
            </a:r>
            <a:endParaRPr lang="en-US" sz="1300" b="0" strike="noStrike" spc="-1" dirty="0">
              <a:latin typeface="Arial"/>
            </a:endParaRPr>
          </a:p>
          <a:p>
            <a:pPr>
              <a:lnSpc>
                <a:spcPct val="100000"/>
              </a:lnSpc>
            </a:pPr>
            <a:r>
              <a:rPr lang="en-US" sz="1300" b="0" strike="noStrike" spc="-1" dirty="0">
                <a:solidFill>
                  <a:srgbClr val="FFFFFF"/>
                </a:solidFill>
                <a:latin typeface="Courier New"/>
              </a:rPr>
              <a:t>gradient &lt;- function(par, </a:t>
            </a:r>
            <a:r>
              <a:rPr lang="en-US" sz="1300" b="0" strike="noStrike" spc="-1" dirty="0" err="1">
                <a:solidFill>
                  <a:srgbClr val="FFFFFF"/>
                </a:solidFill>
                <a:latin typeface="Courier New"/>
              </a:rPr>
              <a:t>crf</a:t>
            </a:r>
            <a:r>
              <a:rPr lang="en-US" sz="1300" b="0" strike="noStrike" spc="-1" dirty="0">
                <a:solidFill>
                  <a:srgbClr val="FFFFFF"/>
                </a:solidFill>
                <a:latin typeface="Courier New"/>
              </a:rPr>
              <a:t>, ...) { </a:t>
            </a:r>
            <a:r>
              <a:rPr lang="en-US" sz="1300" b="0" strike="noStrike" spc="-1" dirty="0" err="1">
                <a:solidFill>
                  <a:srgbClr val="FFFFFF"/>
                </a:solidFill>
                <a:latin typeface="Courier New"/>
              </a:rPr>
              <a:t>crf$gradient</a:t>
            </a:r>
            <a:r>
              <a:rPr lang="en-US" sz="1300" b="0" strike="noStrike" spc="-1" dirty="0">
                <a:solidFill>
                  <a:srgbClr val="FFFFFF"/>
                </a:solidFill>
                <a:latin typeface="Courier New"/>
              </a:rPr>
              <a:t> }</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Lets use loopy-belief (</a:t>
            </a:r>
            <a:r>
              <a:rPr lang="en-US" sz="1300" b="0" strike="noStrike" spc="-1" dirty="0" err="1">
                <a:solidFill>
                  <a:srgbClr val="FFB300"/>
                </a:solidFill>
                <a:latin typeface="Courier New"/>
              </a:rPr>
              <a:t>lbp</a:t>
            </a:r>
            <a:r>
              <a:rPr lang="en-US" sz="1300" b="0" strike="noStrike" spc="-1" dirty="0">
                <a:solidFill>
                  <a:srgbClr val="FFFF00"/>
                </a:solidFill>
                <a:latin typeface="Courier New"/>
              </a:rPr>
              <a:t>) to compute any needed inference quantities (Z and Bels)</a:t>
            </a:r>
            <a:endParaRPr lang="en-US" sz="1300" b="0" strike="noStrike" spc="-1" dirty="0">
              <a:latin typeface="Arial"/>
            </a:endParaRPr>
          </a:p>
          <a:p>
            <a:pPr>
              <a:lnSpc>
                <a:spcPct val="100000"/>
              </a:lnSpc>
            </a:pPr>
            <a:r>
              <a:rPr lang="en-US" sz="1300" b="0" strike="noStrike" spc="-1" dirty="0">
                <a:solidFill>
                  <a:srgbClr val="FFFF00"/>
                </a:solidFill>
                <a:latin typeface="Courier New"/>
              </a:rPr>
              <a:t># I had to </a:t>
            </a:r>
            <a:r>
              <a:rPr lang="en-US" sz="1300" b="0" u="sng" strike="noStrike" spc="-1" dirty="0">
                <a:solidFill>
                  <a:srgbClr val="FF0000"/>
                </a:solidFill>
                <a:uFillTx/>
                <a:latin typeface="Courier New"/>
              </a:rPr>
              <a:t>run</a:t>
            </a:r>
            <a:r>
              <a:rPr lang="en-US" sz="1300" b="0" u="sng" strike="noStrike" spc="-1" dirty="0">
                <a:solidFill>
                  <a:srgbClr val="FFFF00"/>
                </a:solidFill>
                <a:uFillTx/>
                <a:latin typeface="Courier New"/>
              </a:rPr>
              <a:t> </a:t>
            </a:r>
            <a:r>
              <a:rPr lang="en-US" sz="1300" b="0" u="sng" strike="noStrike" spc="-1" dirty="0" err="1">
                <a:solidFill>
                  <a:srgbClr val="FF0000"/>
                </a:solidFill>
                <a:uFillTx/>
                <a:latin typeface="Courier New"/>
              </a:rPr>
              <a:t>optim</a:t>
            </a:r>
            <a:r>
              <a:rPr lang="en-US" sz="1300" b="0" strike="noStrike" spc="-1" dirty="0">
                <a:solidFill>
                  <a:srgbClr val="FFFF00"/>
                </a:solidFill>
                <a:latin typeface="Courier New"/>
              </a:rPr>
              <a:t> 3-times to reach convergence with LBP:</a:t>
            </a:r>
            <a:endParaRPr lang="en-US" sz="1300" b="0" strike="noStrike" spc="-1" dirty="0">
              <a:latin typeface="Arial"/>
            </a:endParaRPr>
          </a:p>
          <a:p>
            <a:pPr>
              <a:lnSpc>
                <a:spcPct val="100000"/>
              </a:lnSpc>
            </a:pPr>
            <a:r>
              <a:rPr lang="en-US" sz="1300" b="0" strike="noStrike" spc="-1" dirty="0" err="1">
                <a:solidFill>
                  <a:srgbClr val="FFFFFF"/>
                </a:solidFill>
                <a:latin typeface="Courier New"/>
              </a:rPr>
              <a:t>infr.meth</a:t>
            </a:r>
            <a:r>
              <a:rPr lang="en-US" sz="1300" b="0" strike="noStrike" spc="-1" dirty="0">
                <a:solidFill>
                  <a:srgbClr val="FFFFFF"/>
                </a:solidFill>
                <a:latin typeface="Courier New"/>
              </a:rPr>
              <a:t> &lt;- </a:t>
            </a:r>
            <a:r>
              <a:rPr lang="en-US" sz="1300" b="0" strike="noStrike" spc="-1" dirty="0" err="1">
                <a:solidFill>
                  <a:srgbClr val="FFB300"/>
                </a:solidFill>
                <a:latin typeface="Courier New"/>
              </a:rPr>
              <a:t>infer.lbp</a:t>
            </a:r>
            <a:r>
              <a:rPr lang="en-US" sz="1300" b="0" strike="noStrike" spc="-1" dirty="0">
                <a:solidFill>
                  <a:srgbClr val="FFFFFF"/>
                </a:solidFill>
                <a:latin typeface="Courier New"/>
              </a:rPr>
              <a:t>        </a:t>
            </a:r>
            <a:r>
              <a:rPr lang="en-US" sz="1300" b="0" strike="noStrike" spc="-1" dirty="0">
                <a:solidFill>
                  <a:srgbClr val="FFFF00"/>
                </a:solidFill>
                <a:latin typeface="Courier New"/>
              </a:rPr>
              <a:t># inference method needed for Z and marginals calcs</a:t>
            </a:r>
            <a:endParaRPr lang="en-US" sz="1300" b="0" strike="noStrike" spc="-1" dirty="0">
              <a:latin typeface="Arial"/>
            </a:endParaRPr>
          </a:p>
          <a:p>
            <a:pPr>
              <a:lnSpc>
                <a:spcPct val="100000"/>
              </a:lnSpc>
            </a:pPr>
            <a:r>
              <a:rPr lang="en-US" sz="1300" b="0" strike="noStrike" spc="-1" dirty="0">
                <a:solidFill>
                  <a:srgbClr val="FFFFFF"/>
                </a:solidFill>
                <a:latin typeface="Courier New"/>
              </a:rPr>
              <a:t>opt.info  &lt;- stats::</a:t>
            </a:r>
            <a:r>
              <a:rPr lang="en-US" sz="1300" b="0" strike="noStrike" spc="-1" dirty="0" err="1">
                <a:solidFill>
                  <a:srgbClr val="FFFFFF"/>
                </a:solidFill>
                <a:latin typeface="Courier New"/>
              </a:rPr>
              <a:t>optim</a:t>
            </a:r>
            <a:r>
              <a:rPr lang="en-US" sz="1300" b="0" strike="noStrike" spc="-1" dirty="0">
                <a:solidFill>
                  <a:srgbClr val="FFFFFF"/>
                </a:solidFill>
                <a:latin typeface="Courier New"/>
              </a:rPr>
              <a:t>(    </a:t>
            </a:r>
            <a:r>
              <a:rPr lang="en-US" sz="1300" b="0" strike="noStrike" spc="-1" dirty="0">
                <a:solidFill>
                  <a:srgbClr val="FFFF00"/>
                </a:solidFill>
                <a:latin typeface="Courier New"/>
              </a:rPr>
              <a:t># optimize parameters</a:t>
            </a:r>
            <a:endParaRPr lang="en-US" sz="1300" b="0" strike="noStrike" spc="-1" dirty="0">
              <a:latin typeface="Arial"/>
            </a:endParaRPr>
          </a:p>
          <a:p>
            <a:pPr>
              <a:lnSpc>
                <a:spcPct val="100000"/>
              </a:lnSpc>
            </a:pPr>
            <a:r>
              <a:rPr lang="en-US" sz="1300" b="0" strike="noStrike" spc="-1" dirty="0">
                <a:solidFill>
                  <a:srgbClr val="FFFFFF"/>
                </a:solidFill>
                <a:latin typeface="Courier New"/>
              </a:rPr>
              <a:t>  par          = </a:t>
            </a:r>
            <a:r>
              <a:rPr lang="en-US" sz="1300" b="0" strike="noStrike" spc="-1" dirty="0" err="1">
                <a:solidFill>
                  <a:srgbClr val="FFFFFF"/>
                </a:solidFill>
                <a:latin typeface="Courier New"/>
              </a:rPr>
              <a:t>fit$par</a:t>
            </a:r>
            <a:r>
              <a:rPr lang="en-US" sz="1300" b="0" strike="noStrike" spc="-1" dirty="0">
                <a:solidFill>
                  <a:srgbClr val="FFFFFF"/>
                </a:solidFill>
                <a:latin typeface="Courier New"/>
              </a:rPr>
              <a:t>,       </a:t>
            </a:r>
            <a:r>
              <a:rPr lang="en-US" sz="1300" b="0" strike="noStrike" spc="-1" dirty="0">
                <a:solidFill>
                  <a:srgbClr val="FFFF00"/>
                </a:solidFill>
                <a:latin typeface="Courier New"/>
              </a:rPr>
              <a:t># theta</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fn</a:t>
            </a:r>
            <a:r>
              <a:rPr lang="en-US" sz="1300" b="0" strike="noStrike" spc="-1" dirty="0">
                <a:solidFill>
                  <a:srgbClr val="FFFFFF"/>
                </a:solidFill>
                <a:latin typeface="Courier New"/>
              </a:rPr>
              <a:t>           = </a:t>
            </a:r>
            <a:r>
              <a:rPr lang="en-US" sz="1300" b="0" strike="noStrike" spc="-1" dirty="0" err="1">
                <a:solidFill>
                  <a:srgbClr val="FFB300"/>
                </a:solidFill>
                <a:latin typeface="Courier New"/>
              </a:rPr>
              <a:t>negloglik</a:t>
            </a:r>
            <a:r>
              <a:rPr lang="en-US" sz="1300" b="0" strike="noStrike" spc="-1" dirty="0">
                <a:solidFill>
                  <a:srgbClr val="FFFFFF"/>
                </a:solidFill>
                <a:latin typeface="Courier New"/>
              </a:rPr>
              <a:t>,     </a:t>
            </a:r>
            <a:r>
              <a:rPr lang="en-US" sz="1300" b="0" strike="noStrike" spc="-1" dirty="0">
                <a:solidFill>
                  <a:srgbClr val="FFFF00"/>
                </a:solidFill>
                <a:latin typeface="Courier New"/>
              </a:rPr>
              <a:t># objective function</a:t>
            </a:r>
            <a:endParaRPr lang="en-US" sz="1300" b="0" strike="noStrike" spc="-1" dirty="0">
              <a:latin typeface="Arial"/>
            </a:endParaRPr>
          </a:p>
          <a:p>
            <a:pPr>
              <a:lnSpc>
                <a:spcPct val="100000"/>
              </a:lnSpc>
            </a:pPr>
            <a:r>
              <a:rPr lang="en-US" sz="1300" b="0" strike="noStrike" spc="-1" dirty="0">
                <a:solidFill>
                  <a:srgbClr val="FFFFFF"/>
                </a:solidFill>
                <a:latin typeface="Courier New"/>
              </a:rPr>
              <a:t>  gr           = gradient,      </a:t>
            </a:r>
            <a:r>
              <a:rPr lang="en-US" sz="1300" b="0" strike="noStrike" spc="-1" dirty="0">
                <a:solidFill>
                  <a:srgbClr val="FFFF00"/>
                </a:solidFill>
                <a:latin typeface="Courier New"/>
              </a:rPr>
              <a:t># grad of obj </a:t>
            </a:r>
            <a:r>
              <a:rPr lang="en-US" sz="1300" b="0" strike="noStrike" spc="-1" dirty="0" err="1">
                <a:solidFill>
                  <a:srgbClr val="FFFF00"/>
                </a:solidFill>
                <a:latin typeface="Courier New"/>
              </a:rPr>
              <a:t>func</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crf</a:t>
            </a:r>
            <a:r>
              <a:rPr lang="en-US" sz="1300" b="0" strike="noStrike" spc="-1" dirty="0">
                <a:solidFill>
                  <a:srgbClr val="FFFFFF"/>
                </a:solidFill>
                <a:latin typeface="Courier New"/>
              </a:rPr>
              <a:t>          = fit,           </a:t>
            </a:r>
            <a:r>
              <a:rPr lang="en-US" sz="1300" b="0" strike="noStrike" spc="-1" dirty="0">
                <a:solidFill>
                  <a:srgbClr val="FFFF00"/>
                </a:solidFill>
                <a:latin typeface="Courier New"/>
              </a:rPr>
              <a:t># passed to </a:t>
            </a:r>
            <a:r>
              <a:rPr lang="en-US" sz="1300" b="0" strike="noStrike" spc="-1" dirty="0" err="1">
                <a:solidFill>
                  <a:srgbClr val="FFFF00"/>
                </a:solidFill>
                <a:latin typeface="Courier New"/>
              </a:rPr>
              <a:t>fn</a:t>
            </a:r>
            <a:r>
              <a:rPr lang="en-US" sz="1300" b="0" strike="noStrike" spc="-1" dirty="0">
                <a:solidFill>
                  <a:srgbClr val="FFFF00"/>
                </a:solidFill>
                <a:latin typeface="Courier New"/>
              </a:rPr>
              <a:t>/gr</a:t>
            </a:r>
            <a:endParaRPr lang="en-US" sz="1300" b="0" strike="noStrike" spc="-1" dirty="0">
              <a:latin typeface="Arial"/>
            </a:endParaRPr>
          </a:p>
          <a:p>
            <a:pPr>
              <a:lnSpc>
                <a:spcPct val="100000"/>
              </a:lnSpc>
            </a:pPr>
            <a:r>
              <a:rPr lang="en-US" sz="1300" b="0" strike="noStrike" spc="-1" dirty="0">
                <a:solidFill>
                  <a:srgbClr val="FFFFFF"/>
                </a:solidFill>
                <a:latin typeface="Courier New"/>
              </a:rPr>
              <a:t>  samples      = </a:t>
            </a:r>
            <a:r>
              <a:rPr lang="en-US" sz="1300" b="0" strike="noStrike" spc="-1" dirty="0" err="1">
                <a:solidFill>
                  <a:srgbClr val="FFFFFF"/>
                </a:solidFill>
                <a:latin typeface="Courier New"/>
              </a:rPr>
              <a:t>samps</a:t>
            </a:r>
            <a:r>
              <a:rPr lang="en-US" sz="1300" b="0" strike="noStrike" spc="-1" dirty="0">
                <a:solidFill>
                  <a:srgbClr val="FFFFFF"/>
                </a:solidFill>
                <a:latin typeface="Courier New"/>
              </a:rPr>
              <a:t>,         </a:t>
            </a:r>
            <a:r>
              <a:rPr lang="en-US" sz="1300" b="0" strike="noStrike" spc="-1" dirty="0">
                <a:solidFill>
                  <a:srgbClr val="FFFF00"/>
                </a:solidFill>
                <a:latin typeface="Courier New"/>
              </a:rPr>
              <a:t># passed to </a:t>
            </a:r>
            <a:r>
              <a:rPr lang="en-US" sz="1300" b="0" strike="noStrike" spc="-1" dirty="0" err="1">
                <a:solidFill>
                  <a:srgbClr val="FFFF00"/>
                </a:solidFill>
                <a:latin typeface="Courier New"/>
              </a:rPr>
              <a:t>fn</a:t>
            </a:r>
            <a:r>
              <a:rPr lang="en-US" sz="1300" b="0" strike="noStrike" spc="-1" dirty="0">
                <a:solidFill>
                  <a:srgbClr val="FFFF00"/>
                </a:solidFill>
                <a:latin typeface="Courier New"/>
              </a:rPr>
              <a:t>/gr</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infer.method</a:t>
            </a:r>
            <a:r>
              <a:rPr lang="en-US" sz="1300" b="0" strike="noStrike" spc="-1" dirty="0">
                <a:solidFill>
                  <a:srgbClr val="FFFFFF"/>
                </a:solidFill>
                <a:latin typeface="Courier New"/>
              </a:rPr>
              <a:t> = </a:t>
            </a:r>
            <a:r>
              <a:rPr lang="en-US" sz="1300" b="0" strike="noStrike" spc="-1" dirty="0" err="1">
                <a:solidFill>
                  <a:srgbClr val="FFFFFF"/>
                </a:solidFill>
                <a:latin typeface="Courier New"/>
              </a:rPr>
              <a:t>infr.meth</a:t>
            </a:r>
            <a:r>
              <a:rPr lang="en-US" sz="1300" b="0" strike="noStrike" spc="-1" dirty="0">
                <a:solidFill>
                  <a:srgbClr val="FFFFFF"/>
                </a:solidFill>
                <a:latin typeface="Courier New"/>
              </a:rPr>
              <a:t>,     </a:t>
            </a:r>
            <a:r>
              <a:rPr lang="en-US" sz="1300" b="0" strike="noStrike" spc="-1" dirty="0">
                <a:solidFill>
                  <a:srgbClr val="FFFF00"/>
                </a:solidFill>
                <a:latin typeface="Courier New"/>
              </a:rPr>
              <a:t># passed to </a:t>
            </a:r>
            <a:r>
              <a:rPr lang="en-US" sz="1300" b="0" strike="noStrike" spc="-1" dirty="0" err="1">
                <a:solidFill>
                  <a:srgbClr val="FFFF00"/>
                </a:solidFill>
                <a:latin typeface="Courier New"/>
              </a:rPr>
              <a:t>fn</a:t>
            </a:r>
            <a:r>
              <a:rPr lang="en-US" sz="1300" b="0" strike="noStrike" spc="-1" dirty="0">
                <a:solidFill>
                  <a:srgbClr val="FFFF00"/>
                </a:solidFill>
                <a:latin typeface="Courier New"/>
              </a:rPr>
              <a:t>/gr</a:t>
            </a:r>
            <a:endParaRPr lang="en-US" sz="1300" b="0" strike="noStrike" spc="-1" dirty="0">
              <a:latin typeface="Arial"/>
            </a:endParaRPr>
          </a:p>
          <a:p>
            <a:pPr>
              <a:lnSpc>
                <a:spcPct val="100000"/>
              </a:lnSpc>
            </a:pPr>
            <a:r>
              <a:rPr lang="en-US" sz="1300" b="0" strike="noStrike" spc="-1" dirty="0">
                <a:solidFill>
                  <a:srgbClr val="FFFFFF"/>
                </a:solidFill>
                <a:latin typeface="Courier New"/>
              </a:rPr>
              <a:t>  </a:t>
            </a:r>
            <a:r>
              <a:rPr lang="en-US" sz="1300" b="0" strike="noStrike" spc="-1" dirty="0" err="1">
                <a:solidFill>
                  <a:srgbClr val="FFFFFF"/>
                </a:solidFill>
                <a:latin typeface="Courier New"/>
              </a:rPr>
              <a:t>update.crfQ</a:t>
            </a:r>
            <a:r>
              <a:rPr lang="en-US" sz="1300" b="0" strike="noStrike" spc="-1" dirty="0">
                <a:solidFill>
                  <a:srgbClr val="FFFFFF"/>
                </a:solidFill>
                <a:latin typeface="Courier New"/>
              </a:rPr>
              <a:t>  = TRUE,          </a:t>
            </a:r>
            <a:r>
              <a:rPr lang="en-US" sz="1300" b="0" strike="noStrike" spc="-1" dirty="0">
                <a:solidFill>
                  <a:srgbClr val="FFFF00"/>
                </a:solidFill>
                <a:latin typeface="Courier New"/>
              </a:rPr>
              <a:t># passed to </a:t>
            </a:r>
            <a:r>
              <a:rPr lang="en-US" sz="1300" b="0" strike="noStrike" spc="-1" dirty="0" err="1">
                <a:solidFill>
                  <a:srgbClr val="FFFF00"/>
                </a:solidFill>
                <a:latin typeface="Courier New"/>
              </a:rPr>
              <a:t>fn</a:t>
            </a:r>
            <a:r>
              <a:rPr lang="en-US" sz="1300" b="0" strike="noStrike" spc="-1" dirty="0">
                <a:solidFill>
                  <a:srgbClr val="FFFF00"/>
                </a:solidFill>
                <a:latin typeface="Courier New"/>
              </a:rPr>
              <a:t>/gr</a:t>
            </a:r>
            <a:endParaRPr lang="en-US" sz="1300" b="0" strike="noStrike" spc="-1" dirty="0">
              <a:latin typeface="Arial"/>
            </a:endParaRPr>
          </a:p>
          <a:p>
            <a:pPr>
              <a:lnSpc>
                <a:spcPct val="100000"/>
              </a:lnSpc>
            </a:pPr>
            <a:r>
              <a:rPr lang="en-US" sz="1300" b="0" strike="noStrike" spc="-1" dirty="0">
                <a:solidFill>
                  <a:srgbClr val="FFFFFF"/>
                </a:solidFill>
                <a:latin typeface="Courier New"/>
              </a:rPr>
              <a:t>  method       = "L-BFGS-B",</a:t>
            </a:r>
            <a:endParaRPr lang="en-US" sz="1300" b="0" strike="noStrike" spc="-1" dirty="0">
              <a:latin typeface="Arial"/>
            </a:endParaRPr>
          </a:p>
          <a:p>
            <a:pPr>
              <a:lnSpc>
                <a:spcPct val="100000"/>
              </a:lnSpc>
            </a:pPr>
            <a:r>
              <a:rPr lang="en-US" sz="1300" b="0" strike="noStrike" spc="-1" dirty="0">
                <a:solidFill>
                  <a:srgbClr val="FFFFFF"/>
                </a:solidFill>
                <a:latin typeface="Courier New"/>
              </a:rPr>
              <a:t>  control      = list(trace = 1, REPORT=1))</a:t>
            </a:r>
            <a:endParaRPr lang="en-US" sz="1300" b="0" strike="noStrike" spc="-1" dirty="0">
              <a:latin typeface="Arial"/>
            </a:endParaRPr>
          </a:p>
          <a:p>
            <a:pPr>
              <a:lnSpc>
                <a:spcPct val="100000"/>
              </a:lnSpc>
            </a:pPr>
            <a:r>
              <a:rPr lang="en-US" sz="1300" b="0" strike="noStrike" spc="-1" dirty="0" err="1">
                <a:solidFill>
                  <a:srgbClr val="FFFFFF"/>
                </a:solidFill>
                <a:latin typeface="Courier New"/>
              </a:rPr>
              <a:t>opt.info$convergence</a:t>
            </a:r>
            <a:endParaRPr lang="en-US" sz="1300" b="0" strike="noStrike" spc="-1" dirty="0">
              <a:latin typeface="Arial"/>
            </a:endParaRPr>
          </a:p>
          <a:p>
            <a:pPr>
              <a:lnSpc>
                <a:spcPct val="100000"/>
              </a:lnSpc>
            </a:pPr>
            <a:r>
              <a:rPr lang="en-US" sz="1300" b="0" strike="noStrike" spc="-1" dirty="0" err="1">
                <a:solidFill>
                  <a:srgbClr val="FFFFFF"/>
                </a:solidFill>
                <a:latin typeface="Courier New"/>
              </a:rPr>
              <a:t>opt.info$message</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fit$gradient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fit$nll</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Examine the gradient terms at the minimum in more detail:</a:t>
            </a:r>
            <a:endParaRPr lang="en-US" sz="1300" b="0" strike="noStrike" spc="-1" dirty="0">
              <a:latin typeface="Arial"/>
            </a:endParaRPr>
          </a:p>
          <a:p>
            <a:pPr>
              <a:lnSpc>
                <a:spcPct val="100000"/>
              </a:lnSpc>
            </a:pPr>
            <a:r>
              <a:rPr lang="en-US" sz="1300" b="0" strike="noStrike" spc="-1" dirty="0" err="1">
                <a:solidFill>
                  <a:srgbClr val="FFFFFF"/>
                </a:solidFill>
                <a:latin typeface="Courier New"/>
              </a:rPr>
              <a:t>N.E.hat.theta.phi</a:t>
            </a:r>
            <a:r>
              <a:rPr lang="en-US" sz="1300" b="0" strike="noStrike" spc="-1" dirty="0">
                <a:solidFill>
                  <a:srgbClr val="FFFFFF"/>
                </a:solidFill>
                <a:latin typeface="Courier New"/>
              </a:rPr>
              <a:t> &lt;- </a:t>
            </a:r>
            <a:r>
              <a:rPr lang="en-US" sz="1300" b="0" strike="noStrike" spc="-1" dirty="0" err="1">
                <a:solidFill>
                  <a:srgbClr val="FFFFFF"/>
                </a:solidFill>
                <a:latin typeface="Courier New"/>
              </a:rPr>
              <a:t>num.samps</a:t>
            </a:r>
            <a:r>
              <a:rPr lang="en-US" sz="1300" b="0" strike="noStrike" spc="-1" dirty="0">
                <a:solidFill>
                  <a:srgbClr val="FFFFFF"/>
                </a:solidFill>
                <a:latin typeface="Courier New"/>
              </a:rPr>
              <a:t> * </a:t>
            </a:r>
            <a:r>
              <a:rPr lang="en-US" sz="1300" b="0" strike="noStrike" spc="-1" dirty="0" err="1">
                <a:solidFill>
                  <a:srgbClr val="FFFFFF"/>
                </a:solidFill>
                <a:latin typeface="Courier New"/>
              </a:rPr>
              <a:t>feature.means</a:t>
            </a:r>
            <a:r>
              <a:rPr lang="en-US" sz="1300" b="0" strike="noStrike" spc="-1" dirty="0">
                <a:solidFill>
                  <a:srgbClr val="FFFFFF"/>
                </a:solidFill>
                <a:latin typeface="Courier New"/>
              </a:rPr>
              <a:t>(fit, </a:t>
            </a:r>
            <a:r>
              <a:rPr lang="en-US" sz="1300" b="0" strike="noStrike" spc="-1" dirty="0" err="1">
                <a:solidFill>
                  <a:srgbClr val="FFFFFF"/>
                </a:solidFill>
                <a:latin typeface="Courier New"/>
              </a:rPr>
              <a:t>infr.meth</a:t>
            </a:r>
            <a:r>
              <a:rPr lang="en-US" sz="1300" b="0" strike="noStrike" spc="-1" dirty="0">
                <a:solidFill>
                  <a:srgbClr val="FFFFFF"/>
                </a:solidFill>
                <a:latin typeface="Courier New"/>
              </a:rPr>
              <a:t>)</a:t>
            </a:r>
            <a:endParaRPr lang="en-US" sz="1300" b="0" strike="noStrike" spc="-1" dirty="0">
              <a:latin typeface="Arial"/>
            </a:endParaRPr>
          </a:p>
          <a:p>
            <a:pPr>
              <a:lnSpc>
                <a:spcPct val="100000"/>
              </a:lnSpc>
            </a:pPr>
            <a:r>
              <a:rPr lang="en-US" sz="1300" b="0" strike="noStrike" spc="-1" dirty="0">
                <a:solidFill>
                  <a:srgbClr val="FFFFFF"/>
                </a:solidFill>
                <a:latin typeface="Courier New"/>
              </a:rPr>
              <a:t>s                 &lt;- </a:t>
            </a:r>
            <a:r>
              <a:rPr lang="en-US" sz="1300" b="0" strike="noStrike" spc="-1" dirty="0" err="1">
                <a:solidFill>
                  <a:srgbClr val="FFFFFF"/>
                </a:solidFill>
                <a:latin typeface="Courier New"/>
              </a:rPr>
              <a:t>fit$par.stat</a:t>
            </a:r>
            <a:endParaRPr lang="en-US" sz="1300" b="0" strike="noStrike" spc="-1" dirty="0">
              <a:latin typeface="Arial"/>
            </a:endParaRPr>
          </a:p>
          <a:p>
            <a:pPr>
              <a:lnSpc>
                <a:spcPct val="100000"/>
              </a:lnSpc>
            </a:pPr>
            <a:r>
              <a:rPr lang="en-US" sz="1300" b="0" strike="noStrike" spc="-1" dirty="0">
                <a:solidFill>
                  <a:srgbClr val="FFFFFF"/>
                </a:solidFill>
                <a:latin typeface="Courier New"/>
              </a:rPr>
              <a:t>grad              &lt;- </a:t>
            </a:r>
            <a:r>
              <a:rPr lang="en-US" sz="1300" b="0" strike="noStrike" spc="-1" dirty="0" err="1">
                <a:solidFill>
                  <a:srgbClr val="FFFFFF"/>
                </a:solidFill>
                <a:latin typeface="Courier New"/>
              </a:rPr>
              <a:t>E.hat.theta.phi</a:t>
            </a:r>
            <a:r>
              <a:rPr lang="en-US" sz="1300" b="0" strike="noStrike" spc="-1" dirty="0">
                <a:solidFill>
                  <a:srgbClr val="FFFFFF"/>
                </a:solidFill>
                <a:latin typeface="Courier New"/>
              </a:rPr>
              <a:t> - 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cbind</a:t>
            </a:r>
            <a:r>
              <a:rPr lang="en-US" sz="1300" b="0" strike="noStrike" spc="-1" dirty="0">
                <a:solidFill>
                  <a:srgbClr val="FFFFFF"/>
                </a:solidFill>
                <a:latin typeface="Courier New"/>
              </a:rPr>
              <a:t>(</a:t>
            </a:r>
            <a:r>
              <a:rPr lang="en-US" sz="1300" b="0" strike="noStrike" spc="-1" dirty="0" err="1">
                <a:solidFill>
                  <a:srgbClr val="FFFFFF"/>
                </a:solidFill>
                <a:latin typeface="Courier New"/>
              </a:rPr>
              <a:t>N.E.hat.theta.phi</a:t>
            </a:r>
            <a:r>
              <a:rPr lang="en-US" sz="1300" b="0" strike="noStrike" spc="-1" dirty="0">
                <a:solidFill>
                  <a:srgbClr val="FFFFFF"/>
                </a:solidFill>
                <a:latin typeface="Courier New"/>
              </a:rPr>
              <a:t>, s, grad)</a:t>
            </a:r>
            <a:endParaRPr lang="en-US" sz="1300" b="0" strike="noStrike" spc="-1" dirty="0">
              <a:latin typeface="Arial"/>
            </a:endParaRPr>
          </a:p>
        </p:txBody>
      </p:sp>
      <p:pic>
        <p:nvPicPr>
          <p:cNvPr id="740" name="Picture 1"/>
          <p:cNvPicPr/>
          <p:nvPr/>
        </p:nvPicPr>
        <p:blipFill>
          <a:blip r:embed="rId2"/>
          <a:stretch/>
        </p:blipFill>
        <p:spPr>
          <a:xfrm>
            <a:off x="4717800" y="195120"/>
            <a:ext cx="2173680" cy="43956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9"/>
                                        </p:tgtEl>
                                        <p:attrNameLst>
                                          <p:attrName>style.visibility</p:attrName>
                                        </p:attrNameLst>
                                      </p:cBhvr>
                                      <p:to>
                                        <p:strVal val="visible"/>
                                      </p:to>
                                    </p:set>
                                    <p:anim calcmode="lin" valueType="num">
                                      <p:cBhvr additive="base">
                                        <p:cTn id="7" dur="500" fill="hold"/>
                                        <p:tgtEl>
                                          <p:spTgt spid="739"/>
                                        </p:tgtEl>
                                        <p:attrNameLst>
                                          <p:attrName>ppt_x</p:attrName>
                                        </p:attrNameLst>
                                      </p:cBhvr>
                                      <p:tavLst>
                                        <p:tav tm="0">
                                          <p:val>
                                            <p:strVal val="#ppt_x"/>
                                          </p:val>
                                        </p:tav>
                                        <p:tav tm="100000">
                                          <p:val>
                                            <p:strVal val="#ppt_x"/>
                                          </p:val>
                                        </p:tav>
                                      </p:tavLst>
                                    </p:anim>
                                    <p:anim calcmode="lin" valueType="num">
                                      <p:cBhvr additive="base">
                                        <p:cTn id="8" dur="500" fill="hold"/>
                                        <p:tgtEl>
                                          <p:spTgt spid="7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Picture 4"/>
          <p:cNvPicPr/>
          <p:nvPr/>
        </p:nvPicPr>
        <p:blipFill>
          <a:blip r:embed="rId2"/>
          <a:stretch/>
        </p:blipFill>
        <p:spPr>
          <a:xfrm>
            <a:off x="2057400" y="1333440"/>
            <a:ext cx="5016240" cy="419076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41"/>
                                        </p:tgtEl>
                                        <p:attrNameLst>
                                          <p:attrName>style.visibility</p:attrName>
                                        </p:attrNameLst>
                                      </p:cBhvr>
                                      <p:to>
                                        <p:strVal val="visible"/>
                                      </p:to>
                                    </p:set>
                                    <p:anim calcmode="lin" valueType="num">
                                      <p:cBhvr additive="repl">
                                        <p:cTn id="7" dur="500" fill="hold"/>
                                        <p:tgtEl>
                                          <p:spTgt spid="741"/>
                                        </p:tgtEl>
                                        <p:attrNameLst>
                                          <p:attrName>ppt_x</p:attrName>
                                        </p:attrNameLst>
                                      </p:cBhvr>
                                      <p:tavLst>
                                        <p:tav tm="0">
                                          <p:val>
                                            <p:strVal val="#ppt_x"/>
                                          </p:val>
                                        </p:tav>
                                        <p:tav tm="100000">
                                          <p:val>
                                            <p:strVal val="#ppt_x"/>
                                          </p:val>
                                        </p:tav>
                                      </p:tavLst>
                                    </p:anim>
                                    <p:anim calcmode="lin" valueType="num">
                                      <p:cBhvr additive="repl">
                                        <p:cTn id="8" dur="500" fill="hold"/>
                                        <p:tgtEl>
                                          <p:spTgt spid="7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CustomShape 1"/>
          <p:cNvSpPr/>
          <p:nvPr/>
        </p:nvSpPr>
        <p:spPr>
          <a:xfrm>
            <a:off x="370440" y="150480"/>
            <a:ext cx="8637840" cy="1491262"/>
          </a:xfrm>
          <a:prstGeom prst="rect">
            <a:avLst/>
          </a:prstGeom>
          <a:solidFill>
            <a:srgbClr val="00009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300" b="0" strike="noStrike" spc="-1" dirty="0">
                <a:solidFill>
                  <a:srgbClr val="FFFF00"/>
                </a:solidFill>
                <a:latin typeface="Courier New"/>
              </a:rPr>
              <a:t># Optimized potentials: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fit$node.pot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fit$edge.pot</a:t>
            </a:r>
            <a:endParaRPr lang="en-US" sz="1300" b="0" strike="noStrike" spc="-1" dirty="0">
              <a:latin typeface="Arial"/>
            </a:endParaRPr>
          </a:p>
          <a:p>
            <a:pPr>
              <a:lnSpc>
                <a:spcPct val="100000"/>
              </a:lnSpc>
            </a:pPr>
            <a:endParaRPr lang="en-US" sz="1300" b="0" strike="noStrike" spc="-1" dirty="0">
              <a:latin typeface="Arial"/>
            </a:endParaRPr>
          </a:p>
          <a:p>
            <a:pPr>
              <a:lnSpc>
                <a:spcPct val="100000"/>
              </a:lnSpc>
            </a:pPr>
            <a:r>
              <a:rPr lang="en-US" sz="1300" b="0" strike="noStrike" spc="-1" dirty="0">
                <a:solidFill>
                  <a:srgbClr val="FFFF00"/>
                </a:solidFill>
                <a:latin typeface="Courier New"/>
              </a:rPr>
              <a:t># Optimized marginals:</a:t>
            </a:r>
            <a:endParaRPr lang="en-US" sz="1300" b="0" strike="noStrike" spc="-1" dirty="0">
              <a:latin typeface="Arial"/>
            </a:endParaRPr>
          </a:p>
          <a:p>
            <a:pPr>
              <a:lnSpc>
                <a:spcPct val="100000"/>
              </a:lnSpc>
            </a:pPr>
            <a:r>
              <a:rPr lang="en-US" sz="1300" b="0" strike="noStrike" spc="-1" dirty="0" err="1">
                <a:solidFill>
                  <a:srgbClr val="FFFFFF"/>
                </a:solidFill>
                <a:latin typeface="Courier New"/>
              </a:rPr>
              <a:t>lbp.margials.info</a:t>
            </a:r>
            <a:r>
              <a:rPr lang="en-US" sz="1300" b="0" strike="noStrike" spc="-1" dirty="0">
                <a:solidFill>
                  <a:srgbClr val="FFFFFF"/>
                </a:solidFill>
                <a:latin typeface="Courier New"/>
              </a:rPr>
              <a:t> &lt;- </a:t>
            </a:r>
            <a:r>
              <a:rPr lang="en-US" sz="1300" b="0" strike="noStrike" spc="-1" dirty="0" err="1">
                <a:solidFill>
                  <a:srgbClr val="FFFFFF"/>
                </a:solidFill>
                <a:latin typeface="Courier New"/>
              </a:rPr>
              <a:t>infer.lbp</a:t>
            </a:r>
            <a:r>
              <a:rPr lang="en-US" sz="1300" b="0" strike="noStrike" spc="-1" dirty="0">
                <a:solidFill>
                  <a:srgbClr val="FFFFFF"/>
                </a:solidFill>
                <a:latin typeface="Courier New"/>
              </a:rPr>
              <a:t>(fit)</a:t>
            </a:r>
            <a:endParaRPr lang="en-US" sz="1300" b="0" strike="noStrike" spc="-1" dirty="0">
              <a:latin typeface="Arial"/>
            </a:endParaRPr>
          </a:p>
          <a:p>
            <a:pPr>
              <a:lnSpc>
                <a:spcPct val="100000"/>
              </a:lnSpc>
            </a:pPr>
            <a:r>
              <a:rPr lang="en-US" sz="1300" b="0" strike="noStrike" spc="-1" dirty="0" err="1">
                <a:solidFill>
                  <a:srgbClr val="FFFFFF"/>
                </a:solidFill>
                <a:latin typeface="Courier New"/>
              </a:rPr>
              <a:t>lbp.margials.info</a:t>
            </a:r>
            <a:endParaRPr lang="en-US" sz="1300" b="0" strike="noStrike" spc="-1" dirty="0">
              <a:latin typeface="Arial"/>
            </a:endParaRPr>
          </a:p>
        </p:txBody>
      </p:sp>
      <p:pic>
        <p:nvPicPr>
          <p:cNvPr id="743" name="Picture 3"/>
          <p:cNvPicPr/>
          <p:nvPr/>
        </p:nvPicPr>
        <p:blipFill>
          <a:blip r:embed="rId2"/>
          <a:stretch/>
        </p:blipFill>
        <p:spPr>
          <a:xfrm>
            <a:off x="3384000" y="1800360"/>
            <a:ext cx="2039040" cy="49471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3"/>
                                        </p:tgtEl>
                                        <p:attrNameLst>
                                          <p:attrName>style.visibility</p:attrName>
                                        </p:attrNameLst>
                                      </p:cBhvr>
                                      <p:to>
                                        <p:strVal val="visible"/>
                                      </p:to>
                                    </p:set>
                                    <p:anim calcmode="lin" valueType="num">
                                      <p:cBhvr additive="repl">
                                        <p:cTn id="7" dur="500" fill="hold"/>
                                        <p:tgtEl>
                                          <p:spTgt spid="743"/>
                                        </p:tgtEl>
                                        <p:attrNameLst>
                                          <p:attrName>ppt_x</p:attrName>
                                        </p:attrNameLst>
                                      </p:cBhvr>
                                      <p:tavLst>
                                        <p:tav tm="0">
                                          <p:val>
                                            <p:strVal val="#ppt_x"/>
                                          </p:val>
                                        </p:tav>
                                        <p:tav tm="100000">
                                          <p:val>
                                            <p:strVal val="#ppt_x"/>
                                          </p:val>
                                        </p:tav>
                                      </p:tavLst>
                                    </p:anim>
                                    <p:anim calcmode="lin" valueType="num">
                                      <p:cBhvr additive="repl">
                                        <p:cTn id="8" dur="500" fill="hold"/>
                                        <p:tgtEl>
                                          <p:spTgt spid="7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 name="Picture 3"/>
          <p:cNvPicPr/>
          <p:nvPr/>
        </p:nvPicPr>
        <p:blipFill>
          <a:blip r:embed="rId2"/>
          <a:stretch/>
        </p:blipFill>
        <p:spPr>
          <a:xfrm>
            <a:off x="1518120" y="290880"/>
            <a:ext cx="2421720" cy="6177960"/>
          </a:xfrm>
          <a:prstGeom prst="rect">
            <a:avLst/>
          </a:prstGeom>
          <a:ln>
            <a:noFill/>
          </a:ln>
        </p:spPr>
      </p:pic>
      <p:sp>
        <p:nvSpPr>
          <p:cNvPr id="745" name="CustomShape 1"/>
          <p:cNvSpPr/>
          <p:nvPr/>
        </p:nvSpPr>
        <p:spPr>
          <a:xfrm>
            <a:off x="1403280" y="6488640"/>
            <a:ext cx="27583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Model inferences from LBP</a:t>
            </a:r>
            <a:endParaRPr lang="en-US" sz="1800" b="0" strike="noStrike" spc="-1">
              <a:latin typeface="Arial"/>
            </a:endParaRPr>
          </a:p>
        </p:txBody>
      </p:sp>
      <p:pic>
        <p:nvPicPr>
          <p:cNvPr id="746" name="Picture 5"/>
          <p:cNvPicPr/>
          <p:nvPr/>
        </p:nvPicPr>
        <p:blipFill>
          <a:blip r:embed="rId3"/>
          <a:stretch/>
        </p:blipFill>
        <p:spPr>
          <a:xfrm>
            <a:off x="5593320" y="310680"/>
            <a:ext cx="2356200" cy="6164640"/>
          </a:xfrm>
          <a:prstGeom prst="rect">
            <a:avLst/>
          </a:prstGeom>
          <a:ln>
            <a:noFill/>
          </a:ln>
        </p:spPr>
      </p:pic>
      <p:sp>
        <p:nvSpPr>
          <p:cNvPr id="747" name="CustomShape 2"/>
          <p:cNvSpPr/>
          <p:nvPr/>
        </p:nvSpPr>
        <p:spPr>
          <a:xfrm>
            <a:off x="4908240" y="6475320"/>
            <a:ext cx="37854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Exact model inferences for comparison</a:t>
            </a:r>
            <a:endParaRPr lang="en-US" sz="18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0AEA5C-43A5-4C35-A2B9-40E1FACC0DD4}"/>
              </a:ext>
            </a:extLst>
          </p:cNvPr>
          <p:cNvSpPr txBox="1"/>
          <p:nvPr/>
        </p:nvSpPr>
        <p:spPr>
          <a:xfrm>
            <a:off x="1488265" y="1992761"/>
            <a:ext cx="5841664" cy="954107"/>
          </a:xfrm>
          <a:prstGeom prst="rect">
            <a:avLst/>
          </a:prstGeom>
          <a:noFill/>
        </p:spPr>
        <p:txBody>
          <a:bodyPr wrap="none" rtlCol="0">
            <a:spAutoFit/>
          </a:bodyPr>
          <a:lstStyle/>
          <a:p>
            <a:pPr algn="ctr"/>
            <a:r>
              <a:rPr lang="en-US" sz="2800" dirty="0"/>
              <a:t>Maximum Pseudolikelihood </a:t>
            </a:r>
          </a:p>
          <a:p>
            <a:pPr algn="ctr"/>
            <a:r>
              <a:rPr lang="en-US" sz="2800" dirty="0"/>
              <a:t>Approximation for MRF Parameters</a:t>
            </a:r>
          </a:p>
        </p:txBody>
      </p:sp>
    </p:spTree>
    <p:extLst>
      <p:ext uri="{BB962C8B-B14F-4D97-AF65-F5344CB8AC3E}">
        <p14:creationId xmlns:p14="http://schemas.microsoft.com/office/powerpoint/2010/main" val="2809952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CustomShape 1"/>
          <p:cNvSpPr/>
          <p:nvPr/>
        </p:nvSpPr>
        <p:spPr>
          <a:xfrm>
            <a:off x="665640" y="1245600"/>
            <a:ext cx="7799760" cy="12585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In another approach to estimate the parameters, consider observing the state of all nodes in a configuration except for one, </a:t>
            </a:r>
            <a:r>
              <a:rPr lang="en-US" sz="2200" b="0" i="1" strike="noStrike" spc="-1">
                <a:solidFill>
                  <a:srgbClr val="000000"/>
                </a:solidFill>
                <a:latin typeface="Times New Roman"/>
              </a:rPr>
              <a:t>X</a:t>
            </a:r>
            <a:r>
              <a:rPr lang="en-US" sz="2200" b="0" i="1" strike="noStrike" spc="-1" baseline="-25000">
                <a:solidFill>
                  <a:srgbClr val="000000"/>
                </a:solidFill>
                <a:latin typeface="Times New Roman"/>
              </a:rPr>
              <a:t>i</a:t>
            </a:r>
            <a:r>
              <a:rPr lang="en-US" sz="2200" b="0" strike="noStrike" spc="-1">
                <a:solidFill>
                  <a:srgbClr val="000000"/>
                </a:solidFill>
                <a:latin typeface="Times New Roman"/>
              </a:rPr>
              <a:t>.</a:t>
            </a:r>
            <a:endParaRPr lang="en-US" sz="2200" b="0" strike="noStrike" spc="-1">
              <a:latin typeface="Arial"/>
            </a:endParaRPr>
          </a:p>
        </p:txBody>
      </p:sp>
      <p:sp>
        <p:nvSpPr>
          <p:cNvPr id="750" name="CustomShape 2"/>
          <p:cNvSpPr/>
          <p:nvPr/>
        </p:nvSpPr>
        <p:spPr>
          <a:xfrm>
            <a:off x="1343880" y="2283480"/>
            <a:ext cx="7121520" cy="5799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The probability of </a:t>
            </a:r>
            <a:r>
              <a:rPr lang="en-US" sz="2000" b="0" i="1" strike="noStrike" spc="-1">
                <a:solidFill>
                  <a:srgbClr val="000000"/>
                </a:solidFill>
                <a:latin typeface="Times New Roman"/>
              </a:rPr>
              <a:t>X</a:t>
            </a:r>
            <a:r>
              <a:rPr lang="en-US" sz="2000" b="0" i="1" strike="noStrike" spc="-1" baseline="-25000">
                <a:solidFill>
                  <a:srgbClr val="000000"/>
                </a:solidFill>
                <a:latin typeface="Times New Roman"/>
              </a:rPr>
              <a:t>i</a:t>
            </a:r>
            <a:r>
              <a:rPr lang="en-US" sz="2000" b="0" strike="noStrike" spc="-1">
                <a:solidFill>
                  <a:srgbClr val="000000"/>
                </a:solidFill>
                <a:latin typeface="Times New Roman"/>
              </a:rPr>
              <a:t> given the realized states of the other nodes is:</a:t>
            </a:r>
            <a:endParaRPr lang="en-US" sz="2000" b="0" strike="noStrike" spc="-1">
              <a:latin typeface="Arial"/>
            </a:endParaRPr>
          </a:p>
        </p:txBody>
      </p:sp>
      <p:pic>
        <p:nvPicPr>
          <p:cNvPr id="751" name="Picture 5"/>
          <p:cNvPicPr/>
          <p:nvPr/>
        </p:nvPicPr>
        <p:blipFill>
          <a:blip r:embed="rId3"/>
          <a:stretch/>
        </p:blipFill>
        <p:spPr>
          <a:xfrm>
            <a:off x="1101240" y="3180960"/>
            <a:ext cx="6821640" cy="340200"/>
          </a:xfrm>
          <a:prstGeom prst="rect">
            <a:avLst/>
          </a:prstGeom>
          <a:ln>
            <a:noFill/>
          </a:ln>
        </p:spPr>
      </p:pic>
      <p:sp>
        <p:nvSpPr>
          <p:cNvPr id="752" name="CustomShape 3"/>
          <p:cNvSpPr/>
          <p:nvPr/>
        </p:nvSpPr>
        <p:spPr>
          <a:xfrm>
            <a:off x="1342440" y="3674160"/>
            <a:ext cx="7121520" cy="7995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That is, this is the probability of </a:t>
            </a:r>
            <a:r>
              <a:rPr lang="en-US" sz="2000" b="0" i="1" strike="noStrike" spc="-1">
                <a:solidFill>
                  <a:srgbClr val="000000"/>
                </a:solidFill>
                <a:latin typeface="Times New Roman"/>
              </a:rPr>
              <a:t>X</a:t>
            </a:r>
            <a:r>
              <a:rPr lang="en-US" sz="2000" b="0" i="1" strike="noStrike" spc="-1" baseline="-25000">
                <a:solidFill>
                  <a:srgbClr val="000000"/>
                </a:solidFill>
                <a:latin typeface="Times New Roman"/>
              </a:rPr>
              <a:t>i</a:t>
            </a:r>
            <a:r>
              <a:rPr lang="en-US" sz="2000" b="0" strike="noStrike" spc="-1">
                <a:solidFill>
                  <a:srgbClr val="000000"/>
                </a:solidFill>
                <a:latin typeface="Times New Roman"/>
              </a:rPr>
              <a:t> conditioned on the state of all the other nodes</a:t>
            </a:r>
            <a:endParaRPr lang="en-US" sz="2000" b="0" strike="noStrike" spc="-1">
              <a:latin typeface="Arial"/>
            </a:endParaRPr>
          </a:p>
        </p:txBody>
      </p:sp>
      <p:sp>
        <p:nvSpPr>
          <p:cNvPr id="753" name="CustomShape 4"/>
          <p:cNvSpPr/>
          <p:nvPr/>
        </p:nvSpPr>
        <p:spPr>
          <a:xfrm>
            <a:off x="1956600" y="302400"/>
            <a:ext cx="481392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dirty="0">
                <a:solidFill>
                  <a:srgbClr val="000000"/>
                </a:solidFill>
                <a:latin typeface="Times New Roman"/>
              </a:rPr>
              <a:t>(Log) Pseudo-Likelihood</a:t>
            </a:r>
            <a:endParaRPr lang="en-US" sz="36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50"/>
                                        </p:tgtEl>
                                        <p:attrNameLst>
                                          <p:attrName>style.visibility</p:attrName>
                                        </p:attrNameLst>
                                      </p:cBhvr>
                                      <p:to>
                                        <p:strVal val="visible"/>
                                      </p:to>
                                    </p:set>
                                    <p:anim calcmode="lin" valueType="num">
                                      <p:cBhvr additive="repl">
                                        <p:cTn id="7" dur="500" fill="hold"/>
                                        <p:tgtEl>
                                          <p:spTgt spid="750"/>
                                        </p:tgtEl>
                                        <p:attrNameLst>
                                          <p:attrName>ppt_x</p:attrName>
                                        </p:attrNameLst>
                                      </p:cBhvr>
                                      <p:tavLst>
                                        <p:tav tm="0">
                                          <p:val>
                                            <p:strVal val="#ppt_x"/>
                                          </p:val>
                                        </p:tav>
                                        <p:tav tm="100000">
                                          <p:val>
                                            <p:strVal val="#ppt_x"/>
                                          </p:val>
                                        </p:tav>
                                      </p:tavLst>
                                    </p:anim>
                                    <p:anim calcmode="lin" valueType="num">
                                      <p:cBhvr additive="repl">
                                        <p:cTn id="8" dur="500" fill="hold"/>
                                        <p:tgtEl>
                                          <p:spTgt spid="7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1"/>
                                        </p:tgtEl>
                                        <p:attrNameLst>
                                          <p:attrName>style.visibility</p:attrName>
                                        </p:attrNameLst>
                                      </p:cBhvr>
                                      <p:to>
                                        <p:strVal val="visible"/>
                                      </p:to>
                                    </p:set>
                                    <p:anim calcmode="lin" valueType="num">
                                      <p:cBhvr additive="repl">
                                        <p:cTn id="11" dur="500" fill="hold"/>
                                        <p:tgtEl>
                                          <p:spTgt spid="751"/>
                                        </p:tgtEl>
                                        <p:attrNameLst>
                                          <p:attrName>ppt_x</p:attrName>
                                        </p:attrNameLst>
                                      </p:cBhvr>
                                      <p:tavLst>
                                        <p:tav tm="0">
                                          <p:val>
                                            <p:strVal val="#ppt_x"/>
                                          </p:val>
                                        </p:tav>
                                        <p:tav tm="100000">
                                          <p:val>
                                            <p:strVal val="#ppt_x"/>
                                          </p:val>
                                        </p:tav>
                                      </p:tavLst>
                                    </p:anim>
                                    <p:anim calcmode="lin" valueType="num">
                                      <p:cBhvr additive="repl">
                                        <p:cTn id="12" dur="500" fill="hold"/>
                                        <p:tgtEl>
                                          <p:spTgt spid="7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52"/>
                                        </p:tgtEl>
                                        <p:attrNameLst>
                                          <p:attrName>style.visibility</p:attrName>
                                        </p:attrNameLst>
                                      </p:cBhvr>
                                      <p:to>
                                        <p:strVal val="visible"/>
                                      </p:to>
                                    </p:set>
                                    <p:anim calcmode="lin" valueType="num">
                                      <p:cBhvr additive="repl">
                                        <p:cTn id="17" dur="500" fill="hold"/>
                                        <p:tgtEl>
                                          <p:spTgt spid="752"/>
                                        </p:tgtEl>
                                        <p:attrNameLst>
                                          <p:attrName>ppt_x</p:attrName>
                                        </p:attrNameLst>
                                      </p:cBhvr>
                                      <p:tavLst>
                                        <p:tav tm="0">
                                          <p:val>
                                            <p:strVal val="#ppt_x"/>
                                          </p:val>
                                        </p:tav>
                                        <p:tav tm="100000">
                                          <p:val>
                                            <p:strVal val="#ppt_x"/>
                                          </p:val>
                                        </p:tav>
                                      </p:tavLst>
                                    </p:anim>
                                    <p:anim calcmode="lin" valueType="num">
                                      <p:cBhvr additive="repl">
                                        <p:cTn id="18" dur="500" fill="hold"/>
                                        <p:tgtEl>
                                          <p:spTgt spid="7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CustomShape 1"/>
          <p:cNvSpPr/>
          <p:nvPr/>
        </p:nvSpPr>
        <p:spPr>
          <a:xfrm>
            <a:off x="665640" y="3957840"/>
            <a:ext cx="7799760" cy="8564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The normalization constant for this conditional is not a nightmare to evaluate:</a:t>
            </a:r>
            <a:endParaRPr lang="en-US" sz="2200" b="0" strike="noStrike" spc="-1" dirty="0">
              <a:latin typeface="Arial"/>
            </a:endParaRPr>
          </a:p>
        </p:txBody>
      </p:sp>
      <p:sp>
        <p:nvSpPr>
          <p:cNvPr id="755" name="CustomShape 2"/>
          <p:cNvSpPr/>
          <p:nvPr/>
        </p:nvSpPr>
        <p:spPr>
          <a:xfrm>
            <a:off x="1219680" y="5774040"/>
            <a:ext cx="5709600" cy="51300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dirty="0">
                <a:solidFill>
                  <a:srgbClr val="000000"/>
                </a:solidFill>
                <a:latin typeface="Times New Roman"/>
              </a:rPr>
              <a:t>For </a:t>
            </a:r>
            <a:r>
              <a:rPr lang="en-US" sz="2000" b="0" strike="noStrike" spc="-1" dirty="0" err="1">
                <a:solidFill>
                  <a:srgbClr val="000000"/>
                </a:solidFill>
                <a:latin typeface="Times New Roman"/>
              </a:rPr>
              <a:t>Ising</a:t>
            </a:r>
            <a:r>
              <a:rPr lang="en-US" sz="2000" b="0" strike="noStrike" spc="-1" dirty="0">
                <a:solidFill>
                  <a:srgbClr val="000000"/>
                </a:solidFill>
                <a:latin typeface="Times New Roman"/>
              </a:rPr>
              <a:t>-like models, this is just two terms:</a:t>
            </a:r>
            <a:endParaRPr lang="en-US" sz="2000" b="0" strike="noStrike" spc="-1" dirty="0">
              <a:latin typeface="Arial"/>
            </a:endParaRPr>
          </a:p>
        </p:txBody>
      </p:sp>
      <p:pic>
        <p:nvPicPr>
          <p:cNvPr id="756" name="Picture 5"/>
          <p:cNvPicPr/>
          <p:nvPr/>
        </p:nvPicPr>
        <p:blipFill>
          <a:blip r:embed="rId3"/>
          <a:stretch/>
        </p:blipFill>
        <p:spPr>
          <a:xfrm>
            <a:off x="2208240" y="4792680"/>
            <a:ext cx="3852000" cy="876240"/>
          </a:xfrm>
          <a:prstGeom prst="rect">
            <a:avLst/>
          </a:prstGeom>
          <a:ln>
            <a:noFill/>
          </a:ln>
        </p:spPr>
      </p:pic>
      <p:pic>
        <p:nvPicPr>
          <p:cNvPr id="757" name="Picture 1"/>
          <p:cNvPicPr/>
          <p:nvPr/>
        </p:nvPicPr>
        <p:blipFill>
          <a:blip r:embed="rId4"/>
          <a:stretch/>
        </p:blipFill>
        <p:spPr>
          <a:xfrm>
            <a:off x="952560" y="6418800"/>
            <a:ext cx="7148160" cy="425520"/>
          </a:xfrm>
          <a:prstGeom prst="rect">
            <a:avLst/>
          </a:prstGeom>
          <a:ln>
            <a:noFill/>
          </a:ln>
        </p:spPr>
      </p:pic>
      <p:pic>
        <p:nvPicPr>
          <p:cNvPr id="758" name="Picture 6"/>
          <p:cNvPicPr/>
          <p:nvPr/>
        </p:nvPicPr>
        <p:blipFill>
          <a:blip r:embed="rId5"/>
          <a:stretch/>
        </p:blipFill>
        <p:spPr>
          <a:xfrm>
            <a:off x="1832400" y="820800"/>
            <a:ext cx="5584320" cy="366840"/>
          </a:xfrm>
          <a:prstGeom prst="rect">
            <a:avLst/>
          </a:prstGeom>
          <a:ln>
            <a:noFill/>
          </a:ln>
        </p:spPr>
      </p:pic>
      <p:sp>
        <p:nvSpPr>
          <p:cNvPr id="759" name="CustomShape 3"/>
          <p:cNvSpPr/>
          <p:nvPr/>
        </p:nvSpPr>
        <p:spPr>
          <a:xfrm>
            <a:off x="663840" y="214560"/>
            <a:ext cx="7799760" cy="510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Within the MRF model this conditional is proportional to:</a:t>
            </a:r>
            <a:endParaRPr lang="en-US" sz="2200" b="0" strike="noStrike" spc="-1">
              <a:latin typeface="Arial"/>
            </a:endParaRPr>
          </a:p>
        </p:txBody>
      </p:sp>
      <p:pic>
        <p:nvPicPr>
          <p:cNvPr id="760" name="Picture 9"/>
          <p:cNvPicPr/>
          <p:nvPr/>
        </p:nvPicPr>
        <p:blipFill>
          <a:blip r:embed="rId6"/>
          <a:stretch/>
        </p:blipFill>
        <p:spPr>
          <a:xfrm>
            <a:off x="1947960" y="1455840"/>
            <a:ext cx="6811920" cy="348480"/>
          </a:xfrm>
          <a:prstGeom prst="rect">
            <a:avLst/>
          </a:prstGeom>
          <a:ln>
            <a:noFill/>
          </a:ln>
        </p:spPr>
      </p:pic>
      <p:sp>
        <p:nvSpPr>
          <p:cNvPr id="761" name="CustomShape 4"/>
          <p:cNvSpPr/>
          <p:nvPr/>
        </p:nvSpPr>
        <p:spPr>
          <a:xfrm>
            <a:off x="663840" y="1357560"/>
            <a:ext cx="1424880" cy="510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With:</a:t>
            </a:r>
            <a:endParaRPr lang="en-US" sz="2200" b="0" strike="noStrike" spc="-1">
              <a:latin typeface="Arial"/>
            </a:endParaRPr>
          </a:p>
        </p:txBody>
      </p:sp>
      <p:sp>
        <p:nvSpPr>
          <p:cNvPr id="762" name="CustomShape 5"/>
          <p:cNvSpPr/>
          <p:nvPr/>
        </p:nvSpPr>
        <p:spPr>
          <a:xfrm>
            <a:off x="1022760" y="2725200"/>
            <a:ext cx="5622480" cy="51084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439"/>
              </a:spcBef>
            </a:pPr>
            <a:r>
              <a:rPr lang="en-US" sz="2200" b="0" strike="noStrike" spc="-1">
                <a:solidFill>
                  <a:srgbClr val="000000"/>
                </a:solidFill>
                <a:latin typeface="Times New Roman"/>
              </a:rPr>
              <a:t>we can express this conditional as:</a:t>
            </a:r>
            <a:endParaRPr lang="en-US" sz="2200" b="0" strike="noStrike" spc="-1">
              <a:latin typeface="Arial"/>
            </a:endParaRPr>
          </a:p>
        </p:txBody>
      </p:sp>
      <p:pic>
        <p:nvPicPr>
          <p:cNvPr id="763" name="Picture 12"/>
          <p:cNvPicPr/>
          <p:nvPr/>
        </p:nvPicPr>
        <p:blipFill>
          <a:blip r:embed="rId7"/>
          <a:stretch/>
        </p:blipFill>
        <p:spPr>
          <a:xfrm>
            <a:off x="2552400" y="3210840"/>
            <a:ext cx="4390920" cy="653760"/>
          </a:xfrm>
          <a:prstGeom prst="rect">
            <a:avLst/>
          </a:prstGeom>
          <a:ln>
            <a:noFill/>
          </a:ln>
        </p:spPr>
      </p:pic>
      <p:pic>
        <p:nvPicPr>
          <p:cNvPr id="764" name="Picture 13"/>
          <p:cNvPicPr/>
          <p:nvPr/>
        </p:nvPicPr>
        <p:blipFill>
          <a:blip r:embed="rId8"/>
          <a:stretch/>
        </p:blipFill>
        <p:spPr>
          <a:xfrm>
            <a:off x="1569960" y="1953720"/>
            <a:ext cx="6082560" cy="78372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0"/>
                                        </p:tgtEl>
                                        <p:attrNameLst>
                                          <p:attrName>style.visibility</p:attrName>
                                        </p:attrNameLst>
                                      </p:cBhvr>
                                      <p:to>
                                        <p:strVal val="visible"/>
                                      </p:to>
                                    </p:set>
                                    <p:anim calcmode="lin" valueType="num">
                                      <p:cBhvr additive="base">
                                        <p:cTn id="7" dur="500" fill="hold"/>
                                        <p:tgtEl>
                                          <p:spTgt spid="760"/>
                                        </p:tgtEl>
                                        <p:attrNameLst>
                                          <p:attrName>ppt_x</p:attrName>
                                        </p:attrNameLst>
                                      </p:cBhvr>
                                      <p:tavLst>
                                        <p:tav tm="0">
                                          <p:val>
                                            <p:strVal val="#ppt_x"/>
                                          </p:val>
                                        </p:tav>
                                        <p:tav tm="100000">
                                          <p:val>
                                            <p:strVal val="#ppt_x"/>
                                          </p:val>
                                        </p:tav>
                                      </p:tavLst>
                                    </p:anim>
                                    <p:anim calcmode="lin" valueType="num">
                                      <p:cBhvr additive="base">
                                        <p:cTn id="8" dur="500" fill="hold"/>
                                        <p:tgtEl>
                                          <p:spTgt spid="76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64"/>
                                        </p:tgtEl>
                                        <p:attrNameLst>
                                          <p:attrName>style.visibility</p:attrName>
                                        </p:attrNameLst>
                                      </p:cBhvr>
                                      <p:to>
                                        <p:strVal val="visible"/>
                                      </p:to>
                                    </p:set>
                                    <p:anim calcmode="lin" valueType="num">
                                      <p:cBhvr additive="base">
                                        <p:cTn id="11" dur="500" fill="hold"/>
                                        <p:tgtEl>
                                          <p:spTgt spid="764"/>
                                        </p:tgtEl>
                                        <p:attrNameLst>
                                          <p:attrName>ppt_x</p:attrName>
                                        </p:attrNameLst>
                                      </p:cBhvr>
                                      <p:tavLst>
                                        <p:tav tm="0">
                                          <p:val>
                                            <p:strVal val="#ppt_x"/>
                                          </p:val>
                                        </p:tav>
                                        <p:tav tm="100000">
                                          <p:val>
                                            <p:strVal val="#ppt_x"/>
                                          </p:val>
                                        </p:tav>
                                      </p:tavLst>
                                    </p:anim>
                                    <p:anim calcmode="lin" valueType="num">
                                      <p:cBhvr additive="base">
                                        <p:cTn id="12" dur="500" fill="hold"/>
                                        <p:tgtEl>
                                          <p:spTgt spid="76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2"/>
                                        </p:tgtEl>
                                        <p:attrNameLst>
                                          <p:attrName>style.visibility</p:attrName>
                                        </p:attrNameLst>
                                      </p:cBhvr>
                                      <p:to>
                                        <p:strVal val="visible"/>
                                      </p:to>
                                    </p:set>
                                    <p:anim calcmode="lin" valueType="num">
                                      <p:cBhvr additive="base">
                                        <p:cTn id="15" dur="500" fill="hold"/>
                                        <p:tgtEl>
                                          <p:spTgt spid="762"/>
                                        </p:tgtEl>
                                        <p:attrNameLst>
                                          <p:attrName>ppt_x</p:attrName>
                                        </p:attrNameLst>
                                      </p:cBhvr>
                                      <p:tavLst>
                                        <p:tav tm="0">
                                          <p:val>
                                            <p:strVal val="#ppt_x"/>
                                          </p:val>
                                        </p:tav>
                                        <p:tav tm="100000">
                                          <p:val>
                                            <p:strVal val="#ppt_x"/>
                                          </p:val>
                                        </p:tav>
                                      </p:tavLst>
                                    </p:anim>
                                    <p:anim calcmode="lin" valueType="num">
                                      <p:cBhvr additive="base">
                                        <p:cTn id="16" dur="500" fill="hold"/>
                                        <p:tgtEl>
                                          <p:spTgt spid="76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3"/>
                                        </p:tgtEl>
                                        <p:attrNameLst>
                                          <p:attrName>style.visibility</p:attrName>
                                        </p:attrNameLst>
                                      </p:cBhvr>
                                      <p:to>
                                        <p:strVal val="visible"/>
                                      </p:to>
                                    </p:set>
                                    <p:anim calcmode="lin" valueType="num">
                                      <p:cBhvr additive="base">
                                        <p:cTn id="19" dur="500" fill="hold"/>
                                        <p:tgtEl>
                                          <p:spTgt spid="763"/>
                                        </p:tgtEl>
                                        <p:attrNameLst>
                                          <p:attrName>ppt_x</p:attrName>
                                        </p:attrNameLst>
                                      </p:cBhvr>
                                      <p:tavLst>
                                        <p:tav tm="0">
                                          <p:val>
                                            <p:strVal val="#ppt_x"/>
                                          </p:val>
                                        </p:tav>
                                        <p:tav tm="100000">
                                          <p:val>
                                            <p:strVal val="#ppt_x"/>
                                          </p:val>
                                        </p:tav>
                                      </p:tavLst>
                                    </p:anim>
                                    <p:anim calcmode="lin" valueType="num">
                                      <p:cBhvr additive="base">
                                        <p:cTn id="20" dur="500" fill="hold"/>
                                        <p:tgtEl>
                                          <p:spTgt spid="7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54"/>
                                        </p:tgtEl>
                                        <p:attrNameLst>
                                          <p:attrName>style.visibility</p:attrName>
                                        </p:attrNameLst>
                                      </p:cBhvr>
                                      <p:to>
                                        <p:strVal val="visible"/>
                                      </p:to>
                                    </p:set>
                                    <p:anim calcmode="lin" valueType="num">
                                      <p:cBhvr additive="base">
                                        <p:cTn id="25" dur="500" fill="hold"/>
                                        <p:tgtEl>
                                          <p:spTgt spid="754"/>
                                        </p:tgtEl>
                                        <p:attrNameLst>
                                          <p:attrName>ppt_x</p:attrName>
                                        </p:attrNameLst>
                                      </p:cBhvr>
                                      <p:tavLst>
                                        <p:tav tm="0">
                                          <p:val>
                                            <p:strVal val="#ppt_x"/>
                                          </p:val>
                                        </p:tav>
                                        <p:tav tm="100000">
                                          <p:val>
                                            <p:strVal val="#ppt_x"/>
                                          </p:val>
                                        </p:tav>
                                      </p:tavLst>
                                    </p:anim>
                                    <p:anim calcmode="lin" valueType="num">
                                      <p:cBhvr additive="base">
                                        <p:cTn id="26" dur="500" fill="hold"/>
                                        <p:tgtEl>
                                          <p:spTgt spid="75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56"/>
                                        </p:tgtEl>
                                        <p:attrNameLst>
                                          <p:attrName>style.visibility</p:attrName>
                                        </p:attrNameLst>
                                      </p:cBhvr>
                                      <p:to>
                                        <p:strVal val="visible"/>
                                      </p:to>
                                    </p:set>
                                    <p:anim calcmode="lin" valueType="num">
                                      <p:cBhvr additive="base">
                                        <p:cTn id="29" dur="500" fill="hold"/>
                                        <p:tgtEl>
                                          <p:spTgt spid="756"/>
                                        </p:tgtEl>
                                        <p:attrNameLst>
                                          <p:attrName>ppt_x</p:attrName>
                                        </p:attrNameLst>
                                      </p:cBhvr>
                                      <p:tavLst>
                                        <p:tav tm="0">
                                          <p:val>
                                            <p:strVal val="#ppt_x"/>
                                          </p:val>
                                        </p:tav>
                                        <p:tav tm="100000">
                                          <p:val>
                                            <p:strVal val="#ppt_x"/>
                                          </p:val>
                                        </p:tav>
                                      </p:tavLst>
                                    </p:anim>
                                    <p:anim calcmode="lin" valueType="num">
                                      <p:cBhvr additive="base">
                                        <p:cTn id="30" dur="500" fill="hold"/>
                                        <p:tgtEl>
                                          <p:spTgt spid="75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55"/>
                                        </p:tgtEl>
                                        <p:attrNameLst>
                                          <p:attrName>style.visibility</p:attrName>
                                        </p:attrNameLst>
                                      </p:cBhvr>
                                      <p:to>
                                        <p:strVal val="visible"/>
                                      </p:to>
                                    </p:set>
                                    <p:anim calcmode="lin" valueType="num">
                                      <p:cBhvr additive="base">
                                        <p:cTn id="35" dur="500" fill="hold"/>
                                        <p:tgtEl>
                                          <p:spTgt spid="755"/>
                                        </p:tgtEl>
                                        <p:attrNameLst>
                                          <p:attrName>ppt_x</p:attrName>
                                        </p:attrNameLst>
                                      </p:cBhvr>
                                      <p:tavLst>
                                        <p:tav tm="0">
                                          <p:val>
                                            <p:strVal val="#ppt_x"/>
                                          </p:val>
                                        </p:tav>
                                        <p:tav tm="100000">
                                          <p:val>
                                            <p:strVal val="#ppt_x"/>
                                          </p:val>
                                        </p:tav>
                                      </p:tavLst>
                                    </p:anim>
                                    <p:anim calcmode="lin" valueType="num">
                                      <p:cBhvr additive="base">
                                        <p:cTn id="36" dur="500" fill="hold"/>
                                        <p:tgtEl>
                                          <p:spTgt spid="75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57"/>
                                        </p:tgtEl>
                                        <p:attrNameLst>
                                          <p:attrName>style.visibility</p:attrName>
                                        </p:attrNameLst>
                                      </p:cBhvr>
                                      <p:to>
                                        <p:strVal val="visible"/>
                                      </p:to>
                                    </p:set>
                                    <p:anim calcmode="lin" valueType="num">
                                      <p:cBhvr additive="base">
                                        <p:cTn id="39" dur="500" fill="hold"/>
                                        <p:tgtEl>
                                          <p:spTgt spid="757"/>
                                        </p:tgtEl>
                                        <p:attrNameLst>
                                          <p:attrName>ppt_x</p:attrName>
                                        </p:attrNameLst>
                                      </p:cBhvr>
                                      <p:tavLst>
                                        <p:tav tm="0">
                                          <p:val>
                                            <p:strVal val="#ppt_x"/>
                                          </p:val>
                                        </p:tav>
                                        <p:tav tm="100000">
                                          <p:val>
                                            <p:strVal val="#ppt_x"/>
                                          </p:val>
                                        </p:tav>
                                      </p:tavLst>
                                    </p:anim>
                                    <p:anim calcmode="lin" valueType="num">
                                      <p:cBhvr additive="base">
                                        <p:cTn id="40" dur="500" fill="hold"/>
                                        <p:tgtEl>
                                          <p:spTgt spid="7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 grpId="0"/>
      <p:bldP spid="755" grpId="0"/>
      <p:bldP spid="76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731160" y="474480"/>
            <a:ext cx="7799760" cy="809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Making an analogy with physics, log potentials are like energies associated with particles in a many-body system (</a:t>
            </a:r>
            <a:r>
              <a:rPr lang="en-US" sz="2200" b="0" strike="noStrike" spc="-1" dirty="0" err="1">
                <a:solidFill>
                  <a:srgbClr val="000000"/>
                </a:solidFill>
                <a:latin typeface="Times New Roman"/>
              </a:rPr>
              <a:t>con’t</a:t>
            </a:r>
            <a:r>
              <a:rPr lang="en-US" sz="2200" b="0" strike="noStrike" spc="-1" dirty="0">
                <a:solidFill>
                  <a:srgbClr val="000000"/>
                </a:solidFill>
                <a:latin typeface="Times New Roman"/>
              </a:rPr>
              <a:t>)*</a:t>
            </a:r>
            <a:endParaRPr lang="en-US" sz="2200" b="0" strike="noStrike" spc="-1" dirty="0">
              <a:latin typeface="Arial"/>
            </a:endParaRPr>
          </a:p>
        </p:txBody>
      </p:sp>
      <p:sp>
        <p:nvSpPr>
          <p:cNvPr id="214" name="CustomShape 2"/>
          <p:cNvSpPr/>
          <p:nvPr/>
        </p:nvSpPr>
        <p:spPr>
          <a:xfrm>
            <a:off x="1153080" y="1411200"/>
            <a:ext cx="7799760" cy="809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39"/>
              </a:spcBef>
              <a:buClr>
                <a:srgbClr val="000000"/>
              </a:buClr>
              <a:buFont typeface="Arial"/>
              <a:buChar char="•"/>
            </a:pPr>
            <a:r>
              <a:rPr lang="en-US" sz="2200" b="0" i="1" strike="noStrike" spc="-1">
                <a:solidFill>
                  <a:srgbClr val="000000"/>
                </a:solidFill>
                <a:latin typeface="Symbol"/>
              </a:rPr>
              <a:t>y</a:t>
            </a:r>
            <a:r>
              <a:rPr lang="en-US" sz="2200" b="0" i="1" strike="noStrike" spc="-1" baseline="-25000">
                <a:solidFill>
                  <a:srgbClr val="000000"/>
                </a:solidFill>
                <a:latin typeface="Times New Roman"/>
              </a:rPr>
              <a:t>ij</a:t>
            </a:r>
            <a:r>
              <a:rPr lang="en-US" sz="2200" b="0" strike="noStrike" spc="-1">
                <a:solidFill>
                  <a:srgbClr val="000000"/>
                </a:solidFill>
                <a:latin typeface="Times New Roman"/>
              </a:rPr>
              <a:t>: Energies between particles at node </a:t>
            </a:r>
            <a:r>
              <a:rPr lang="en-US" sz="2200" b="0" i="1" strike="noStrike" spc="-1">
                <a:solidFill>
                  <a:srgbClr val="000000"/>
                </a:solidFill>
                <a:latin typeface="Times New Roman"/>
              </a:rPr>
              <a:t>i</a:t>
            </a:r>
            <a:r>
              <a:rPr lang="en-US" sz="2200" b="0" strike="noStrike" spc="-1">
                <a:solidFill>
                  <a:srgbClr val="000000"/>
                </a:solidFill>
                <a:latin typeface="Times New Roman"/>
              </a:rPr>
              <a:t> and </a:t>
            </a:r>
            <a:r>
              <a:rPr lang="en-US" sz="2200" b="0" i="1" strike="noStrike" spc="-1">
                <a:solidFill>
                  <a:srgbClr val="000000"/>
                </a:solidFill>
                <a:latin typeface="Times New Roman"/>
              </a:rPr>
              <a:t>j</a:t>
            </a:r>
            <a:r>
              <a:rPr lang="en-US" sz="2200" b="0" strike="noStrike" spc="-1">
                <a:solidFill>
                  <a:srgbClr val="000000"/>
                </a:solidFill>
                <a:latin typeface="Times New Roman"/>
              </a:rPr>
              <a:t> which directly feel each other. </a:t>
            </a:r>
            <a:endParaRPr lang="en-US" sz="2200" b="0" strike="noStrike" spc="-1">
              <a:latin typeface="Arial"/>
            </a:endParaRPr>
          </a:p>
        </p:txBody>
      </p:sp>
      <p:sp>
        <p:nvSpPr>
          <p:cNvPr id="215" name="CustomShape 3"/>
          <p:cNvSpPr/>
          <p:nvPr/>
        </p:nvSpPr>
        <p:spPr>
          <a:xfrm>
            <a:off x="1536480" y="2269440"/>
            <a:ext cx="7122960" cy="809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In the Ising model:</a:t>
            </a:r>
            <a:endParaRPr lang="en-US" sz="2000" b="0" strike="noStrike" spc="-1">
              <a:latin typeface="Arial"/>
            </a:endParaRPr>
          </a:p>
        </p:txBody>
      </p:sp>
      <p:pic>
        <p:nvPicPr>
          <p:cNvPr id="216" name="Picture 3"/>
          <p:cNvPicPr/>
          <p:nvPr/>
        </p:nvPicPr>
        <p:blipFill>
          <a:blip r:embed="rId2"/>
          <a:stretch/>
        </p:blipFill>
        <p:spPr>
          <a:xfrm>
            <a:off x="324000" y="2951640"/>
            <a:ext cx="8604360" cy="220320"/>
          </a:xfrm>
          <a:prstGeom prst="rect">
            <a:avLst/>
          </a:prstGeom>
          <a:ln>
            <a:noFill/>
          </a:ln>
        </p:spPr>
      </p:pic>
      <p:pic>
        <p:nvPicPr>
          <p:cNvPr id="217" name="Picture 10"/>
          <p:cNvPicPr/>
          <p:nvPr/>
        </p:nvPicPr>
        <p:blipFill>
          <a:blip r:embed="rId3"/>
          <a:stretch/>
        </p:blipFill>
        <p:spPr>
          <a:xfrm>
            <a:off x="311040" y="3378960"/>
            <a:ext cx="8604000" cy="222120"/>
          </a:xfrm>
          <a:prstGeom prst="rect">
            <a:avLst/>
          </a:prstGeom>
          <a:ln>
            <a:noFill/>
          </a:ln>
        </p:spPr>
      </p:pic>
      <p:pic>
        <p:nvPicPr>
          <p:cNvPr id="218" name="Picture 11"/>
          <p:cNvPicPr/>
          <p:nvPr/>
        </p:nvPicPr>
        <p:blipFill>
          <a:blip r:embed="rId4"/>
          <a:stretch/>
        </p:blipFill>
        <p:spPr>
          <a:xfrm>
            <a:off x="333720" y="3826800"/>
            <a:ext cx="8604000" cy="222120"/>
          </a:xfrm>
          <a:prstGeom prst="rect">
            <a:avLst/>
          </a:prstGeom>
          <a:ln>
            <a:noFill/>
          </a:ln>
        </p:spPr>
      </p:pic>
      <p:pic>
        <p:nvPicPr>
          <p:cNvPr id="219" name="Picture 12"/>
          <p:cNvPicPr/>
          <p:nvPr/>
        </p:nvPicPr>
        <p:blipFill>
          <a:blip r:embed="rId5"/>
          <a:stretch/>
        </p:blipFill>
        <p:spPr>
          <a:xfrm>
            <a:off x="320760" y="4266720"/>
            <a:ext cx="8604000" cy="213840"/>
          </a:xfrm>
          <a:prstGeom prst="rect">
            <a:avLst/>
          </a:prstGeom>
          <a:ln>
            <a:noFill/>
          </a:ln>
        </p:spPr>
      </p:pic>
      <p:sp>
        <p:nvSpPr>
          <p:cNvPr id="220" name="CustomShape 4"/>
          <p:cNvSpPr/>
          <p:nvPr/>
        </p:nvSpPr>
        <p:spPr>
          <a:xfrm>
            <a:off x="601560" y="4924440"/>
            <a:ext cx="7799760" cy="80964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For these reasons we’ll refer to log potentials as </a:t>
            </a:r>
            <a:r>
              <a:rPr lang="en-US" sz="2200" b="1" strike="noStrike" spc="-1" dirty="0">
                <a:solidFill>
                  <a:srgbClr val="000000"/>
                </a:solidFill>
                <a:latin typeface="Times New Roman"/>
              </a:rPr>
              <a:t>one-body (node) </a:t>
            </a:r>
            <a:r>
              <a:rPr lang="en-US" sz="2200" b="0" strike="noStrike" spc="-1" dirty="0">
                <a:solidFill>
                  <a:srgbClr val="000000"/>
                </a:solidFill>
                <a:latin typeface="Times New Roman"/>
              </a:rPr>
              <a:t>and </a:t>
            </a:r>
            <a:r>
              <a:rPr lang="en-US" sz="2200" b="1" strike="noStrike" spc="-1" dirty="0">
                <a:solidFill>
                  <a:srgbClr val="000000"/>
                </a:solidFill>
                <a:latin typeface="Times New Roman"/>
              </a:rPr>
              <a:t>two-body (edge) </a:t>
            </a:r>
            <a:r>
              <a:rPr lang="en-US" sz="2200" b="1" i="1" strike="noStrike" spc="-1" dirty="0">
                <a:solidFill>
                  <a:srgbClr val="000000"/>
                </a:solidFill>
                <a:latin typeface="Times New Roman"/>
              </a:rPr>
              <a:t>energies</a:t>
            </a:r>
            <a:endParaRPr lang="en-US" sz="2200" b="0" strike="noStrike" spc="-1" dirty="0">
              <a:latin typeface="Arial"/>
            </a:endParaRPr>
          </a:p>
        </p:txBody>
      </p:sp>
      <p:pic>
        <p:nvPicPr>
          <p:cNvPr id="221" name="Picture 16"/>
          <p:cNvPicPr/>
          <p:nvPr/>
        </p:nvPicPr>
        <p:blipFill>
          <a:blip r:embed="rId6"/>
          <a:stretch/>
        </p:blipFill>
        <p:spPr>
          <a:xfrm>
            <a:off x="2470680" y="6356160"/>
            <a:ext cx="3802680" cy="323280"/>
          </a:xfrm>
          <a:prstGeom prst="rect">
            <a:avLst/>
          </a:prstGeom>
          <a:ln>
            <a:noFill/>
          </a:ln>
        </p:spPr>
      </p:pic>
      <p:pic>
        <p:nvPicPr>
          <p:cNvPr id="222" name="Picture 17"/>
          <p:cNvPicPr/>
          <p:nvPr/>
        </p:nvPicPr>
        <p:blipFill>
          <a:blip r:embed="rId7"/>
          <a:stretch/>
        </p:blipFill>
        <p:spPr>
          <a:xfrm>
            <a:off x="2861280" y="5796000"/>
            <a:ext cx="3283560" cy="296640"/>
          </a:xfrm>
          <a:prstGeom prst="rect">
            <a:avLst/>
          </a:prstGeom>
          <a:ln>
            <a:noFill/>
          </a:ln>
        </p:spPr>
      </p:pic>
      <p:sp>
        <p:nvSpPr>
          <p:cNvPr id="3" name="TextBox 2">
            <a:extLst>
              <a:ext uri="{FF2B5EF4-FFF2-40B4-BE49-F238E27FC236}">
                <a16:creationId xmlns:a16="http://schemas.microsoft.com/office/drawing/2014/main" id="{4D3339E0-6353-474B-8208-C5104A0758BF}"/>
              </a:ext>
            </a:extLst>
          </p:cNvPr>
          <p:cNvSpPr txBox="1"/>
          <p:nvPr/>
        </p:nvSpPr>
        <p:spPr>
          <a:xfrm>
            <a:off x="6486753" y="5352623"/>
            <a:ext cx="2641680" cy="138499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*There is a sign choice we are making here. We’ve chosen to define node/edge energies as log potentials. We could just as well have chosen to define them as negative log potentials. Our choice will lead to some differences in the physics versions of the equations down stream.</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repl">
                                        <p:cTn id="7" dur="500" fill="hold"/>
                                        <p:tgtEl>
                                          <p:spTgt spid="214"/>
                                        </p:tgtEl>
                                        <p:attrNameLst>
                                          <p:attrName>ppt_x</p:attrName>
                                        </p:attrNameLst>
                                      </p:cBhvr>
                                      <p:tavLst>
                                        <p:tav tm="0">
                                          <p:val>
                                            <p:strVal val="#ppt_x"/>
                                          </p:val>
                                        </p:tav>
                                        <p:tav tm="100000">
                                          <p:val>
                                            <p:strVal val="#ppt_x"/>
                                          </p:val>
                                        </p:tav>
                                      </p:tavLst>
                                    </p:anim>
                                    <p:anim calcmode="lin" valueType="num">
                                      <p:cBhvr additive="repl">
                                        <p:cTn id="8"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
                                        </p:tgtEl>
                                        <p:attrNameLst>
                                          <p:attrName>style.visibility</p:attrName>
                                        </p:attrNameLst>
                                      </p:cBhvr>
                                      <p:to>
                                        <p:strVal val="visible"/>
                                      </p:to>
                                    </p:set>
                                    <p:anim calcmode="lin" valueType="num">
                                      <p:cBhvr additive="repl">
                                        <p:cTn id="13" dur="500" fill="hold"/>
                                        <p:tgtEl>
                                          <p:spTgt spid="215"/>
                                        </p:tgtEl>
                                        <p:attrNameLst>
                                          <p:attrName>ppt_x</p:attrName>
                                        </p:attrNameLst>
                                      </p:cBhvr>
                                      <p:tavLst>
                                        <p:tav tm="0">
                                          <p:val>
                                            <p:strVal val="#ppt_x"/>
                                          </p:val>
                                        </p:tav>
                                        <p:tav tm="100000">
                                          <p:val>
                                            <p:strVal val="#ppt_x"/>
                                          </p:val>
                                        </p:tav>
                                      </p:tavLst>
                                    </p:anim>
                                    <p:anim calcmode="lin" valueType="num">
                                      <p:cBhvr additive="repl">
                                        <p:cTn id="14" dur="500" fill="hold"/>
                                        <p:tgtEl>
                                          <p:spTgt spid="2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6"/>
                                        </p:tgtEl>
                                        <p:attrNameLst>
                                          <p:attrName>style.visibility</p:attrName>
                                        </p:attrNameLst>
                                      </p:cBhvr>
                                      <p:to>
                                        <p:strVal val="visible"/>
                                      </p:to>
                                    </p:set>
                                    <p:anim calcmode="lin" valueType="num">
                                      <p:cBhvr additive="repl">
                                        <p:cTn id="17" dur="500" fill="hold"/>
                                        <p:tgtEl>
                                          <p:spTgt spid="216"/>
                                        </p:tgtEl>
                                        <p:attrNameLst>
                                          <p:attrName>ppt_x</p:attrName>
                                        </p:attrNameLst>
                                      </p:cBhvr>
                                      <p:tavLst>
                                        <p:tav tm="0">
                                          <p:val>
                                            <p:strVal val="#ppt_x"/>
                                          </p:val>
                                        </p:tav>
                                        <p:tav tm="100000">
                                          <p:val>
                                            <p:strVal val="#ppt_x"/>
                                          </p:val>
                                        </p:tav>
                                      </p:tavLst>
                                    </p:anim>
                                    <p:anim calcmode="lin" valueType="num">
                                      <p:cBhvr additive="repl">
                                        <p:cTn id="18" dur="500" fill="hold"/>
                                        <p:tgtEl>
                                          <p:spTgt spid="2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7"/>
                                        </p:tgtEl>
                                        <p:attrNameLst>
                                          <p:attrName>style.visibility</p:attrName>
                                        </p:attrNameLst>
                                      </p:cBhvr>
                                      <p:to>
                                        <p:strVal val="visible"/>
                                      </p:to>
                                    </p:set>
                                    <p:anim calcmode="lin" valueType="num">
                                      <p:cBhvr additive="repl">
                                        <p:cTn id="21" dur="500" fill="hold"/>
                                        <p:tgtEl>
                                          <p:spTgt spid="217"/>
                                        </p:tgtEl>
                                        <p:attrNameLst>
                                          <p:attrName>ppt_x</p:attrName>
                                        </p:attrNameLst>
                                      </p:cBhvr>
                                      <p:tavLst>
                                        <p:tav tm="0">
                                          <p:val>
                                            <p:strVal val="#ppt_x"/>
                                          </p:val>
                                        </p:tav>
                                        <p:tav tm="100000">
                                          <p:val>
                                            <p:strVal val="#ppt_x"/>
                                          </p:val>
                                        </p:tav>
                                      </p:tavLst>
                                    </p:anim>
                                    <p:anim calcmode="lin" valueType="num">
                                      <p:cBhvr additive="repl">
                                        <p:cTn id="22" dur="500" fill="hold"/>
                                        <p:tgtEl>
                                          <p:spTgt spid="2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8"/>
                                        </p:tgtEl>
                                        <p:attrNameLst>
                                          <p:attrName>style.visibility</p:attrName>
                                        </p:attrNameLst>
                                      </p:cBhvr>
                                      <p:to>
                                        <p:strVal val="visible"/>
                                      </p:to>
                                    </p:set>
                                    <p:anim calcmode="lin" valueType="num">
                                      <p:cBhvr additive="repl">
                                        <p:cTn id="25" dur="500" fill="hold"/>
                                        <p:tgtEl>
                                          <p:spTgt spid="218"/>
                                        </p:tgtEl>
                                        <p:attrNameLst>
                                          <p:attrName>ppt_x</p:attrName>
                                        </p:attrNameLst>
                                      </p:cBhvr>
                                      <p:tavLst>
                                        <p:tav tm="0">
                                          <p:val>
                                            <p:strVal val="#ppt_x"/>
                                          </p:val>
                                        </p:tav>
                                        <p:tav tm="100000">
                                          <p:val>
                                            <p:strVal val="#ppt_x"/>
                                          </p:val>
                                        </p:tav>
                                      </p:tavLst>
                                    </p:anim>
                                    <p:anim calcmode="lin" valueType="num">
                                      <p:cBhvr additive="repl">
                                        <p:cTn id="26" dur="500" fill="hold"/>
                                        <p:tgtEl>
                                          <p:spTgt spid="2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9"/>
                                        </p:tgtEl>
                                        <p:attrNameLst>
                                          <p:attrName>style.visibility</p:attrName>
                                        </p:attrNameLst>
                                      </p:cBhvr>
                                      <p:to>
                                        <p:strVal val="visible"/>
                                      </p:to>
                                    </p:set>
                                    <p:anim calcmode="lin" valueType="num">
                                      <p:cBhvr additive="repl">
                                        <p:cTn id="29" dur="500" fill="hold"/>
                                        <p:tgtEl>
                                          <p:spTgt spid="219"/>
                                        </p:tgtEl>
                                        <p:attrNameLst>
                                          <p:attrName>ppt_x</p:attrName>
                                        </p:attrNameLst>
                                      </p:cBhvr>
                                      <p:tavLst>
                                        <p:tav tm="0">
                                          <p:val>
                                            <p:strVal val="#ppt_x"/>
                                          </p:val>
                                        </p:tav>
                                        <p:tav tm="100000">
                                          <p:val>
                                            <p:strVal val="#ppt_x"/>
                                          </p:val>
                                        </p:tav>
                                      </p:tavLst>
                                    </p:anim>
                                    <p:anim calcmode="lin" valueType="num">
                                      <p:cBhvr additive="repl">
                                        <p:cTn id="30" dur="500" fill="hold"/>
                                        <p:tgtEl>
                                          <p:spTgt spid="2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0"/>
                                        </p:tgtEl>
                                        <p:attrNameLst>
                                          <p:attrName>style.visibility</p:attrName>
                                        </p:attrNameLst>
                                      </p:cBhvr>
                                      <p:to>
                                        <p:strVal val="visible"/>
                                      </p:to>
                                    </p:set>
                                    <p:anim calcmode="lin" valueType="num">
                                      <p:cBhvr additive="repl">
                                        <p:cTn id="35" dur="500" fill="hold"/>
                                        <p:tgtEl>
                                          <p:spTgt spid="220"/>
                                        </p:tgtEl>
                                        <p:attrNameLst>
                                          <p:attrName>ppt_x</p:attrName>
                                        </p:attrNameLst>
                                      </p:cBhvr>
                                      <p:tavLst>
                                        <p:tav tm="0">
                                          <p:val>
                                            <p:strVal val="#ppt_x"/>
                                          </p:val>
                                        </p:tav>
                                        <p:tav tm="100000">
                                          <p:val>
                                            <p:strVal val="#ppt_x"/>
                                          </p:val>
                                        </p:tav>
                                      </p:tavLst>
                                    </p:anim>
                                    <p:anim calcmode="lin" valueType="num">
                                      <p:cBhvr additive="repl">
                                        <p:cTn id="36" dur="500" fill="hold"/>
                                        <p:tgtEl>
                                          <p:spTgt spid="2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2"/>
                                        </p:tgtEl>
                                        <p:attrNameLst>
                                          <p:attrName>style.visibility</p:attrName>
                                        </p:attrNameLst>
                                      </p:cBhvr>
                                      <p:to>
                                        <p:strVal val="visible"/>
                                      </p:to>
                                    </p:set>
                                    <p:anim calcmode="lin" valueType="num">
                                      <p:cBhvr additive="repl">
                                        <p:cTn id="39" dur="500" fill="hold"/>
                                        <p:tgtEl>
                                          <p:spTgt spid="222"/>
                                        </p:tgtEl>
                                        <p:attrNameLst>
                                          <p:attrName>ppt_x</p:attrName>
                                        </p:attrNameLst>
                                      </p:cBhvr>
                                      <p:tavLst>
                                        <p:tav tm="0">
                                          <p:val>
                                            <p:strVal val="#ppt_x"/>
                                          </p:val>
                                        </p:tav>
                                        <p:tav tm="100000">
                                          <p:val>
                                            <p:strVal val="#ppt_x"/>
                                          </p:val>
                                        </p:tav>
                                      </p:tavLst>
                                    </p:anim>
                                    <p:anim calcmode="lin" valueType="num">
                                      <p:cBhvr additive="repl">
                                        <p:cTn id="40" dur="500" fill="hold"/>
                                        <p:tgtEl>
                                          <p:spTgt spid="2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1"/>
                                        </p:tgtEl>
                                        <p:attrNameLst>
                                          <p:attrName>style.visibility</p:attrName>
                                        </p:attrNameLst>
                                      </p:cBhvr>
                                      <p:to>
                                        <p:strVal val="visible"/>
                                      </p:to>
                                    </p:set>
                                    <p:anim calcmode="lin" valueType="num">
                                      <p:cBhvr additive="repl">
                                        <p:cTn id="43" dur="500" fill="hold"/>
                                        <p:tgtEl>
                                          <p:spTgt spid="221"/>
                                        </p:tgtEl>
                                        <p:attrNameLst>
                                          <p:attrName>ppt_x</p:attrName>
                                        </p:attrNameLst>
                                      </p:cBhvr>
                                      <p:tavLst>
                                        <p:tav tm="0">
                                          <p:val>
                                            <p:strVal val="#ppt_x"/>
                                          </p:val>
                                        </p:tav>
                                        <p:tav tm="100000">
                                          <p:val>
                                            <p:strVal val="#ppt_x"/>
                                          </p:val>
                                        </p:tav>
                                      </p:tavLst>
                                    </p:anim>
                                    <p:anim calcmode="lin" valueType="num">
                                      <p:cBhvr additive="repl">
                                        <p:cTn id="44"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CustomShape 1"/>
          <p:cNvSpPr/>
          <p:nvPr/>
        </p:nvSpPr>
        <p:spPr>
          <a:xfrm rot="16200000">
            <a:off x="1762920" y="2616120"/>
            <a:ext cx="564120" cy="1575720"/>
          </a:xfrm>
          <a:prstGeom prst="lef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766" name="CustomShape 2"/>
          <p:cNvSpPr/>
          <p:nvPr/>
        </p:nvSpPr>
        <p:spPr>
          <a:xfrm flipH="1">
            <a:off x="2039040" y="3673080"/>
            <a:ext cx="360" cy="243252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767" name="Picture 1"/>
          <p:cNvPicPr/>
          <p:nvPr/>
        </p:nvPicPr>
        <p:blipFill>
          <a:blip r:embed="rId2"/>
          <a:stretch/>
        </p:blipFill>
        <p:spPr>
          <a:xfrm>
            <a:off x="2833200" y="1141920"/>
            <a:ext cx="3051000" cy="764280"/>
          </a:xfrm>
          <a:prstGeom prst="rect">
            <a:avLst/>
          </a:prstGeom>
          <a:ln>
            <a:noFill/>
          </a:ln>
        </p:spPr>
      </p:pic>
      <p:pic>
        <p:nvPicPr>
          <p:cNvPr id="768" name="Picture 2"/>
          <p:cNvPicPr/>
          <p:nvPr/>
        </p:nvPicPr>
        <p:blipFill>
          <a:blip r:embed="rId3"/>
          <a:stretch/>
        </p:blipFill>
        <p:spPr>
          <a:xfrm>
            <a:off x="1321920" y="2555280"/>
            <a:ext cx="4729320" cy="812160"/>
          </a:xfrm>
          <a:prstGeom prst="rect">
            <a:avLst/>
          </a:prstGeom>
          <a:ln>
            <a:noFill/>
          </a:ln>
        </p:spPr>
      </p:pic>
      <p:pic>
        <p:nvPicPr>
          <p:cNvPr id="769" name="Picture 10"/>
          <p:cNvPicPr/>
          <p:nvPr/>
        </p:nvPicPr>
        <p:blipFill>
          <a:blip r:embed="rId4"/>
          <a:stretch/>
        </p:blipFill>
        <p:spPr>
          <a:xfrm>
            <a:off x="2963880" y="3737880"/>
            <a:ext cx="4076280" cy="841320"/>
          </a:xfrm>
          <a:prstGeom prst="rect">
            <a:avLst/>
          </a:prstGeom>
          <a:ln>
            <a:noFill/>
          </a:ln>
        </p:spPr>
      </p:pic>
      <p:pic>
        <p:nvPicPr>
          <p:cNvPr id="770" name="Picture 12"/>
          <p:cNvPicPr/>
          <p:nvPr/>
        </p:nvPicPr>
        <p:blipFill>
          <a:blip r:embed="rId5"/>
          <a:stretch/>
        </p:blipFill>
        <p:spPr>
          <a:xfrm>
            <a:off x="2963880" y="4927680"/>
            <a:ext cx="4539960" cy="817200"/>
          </a:xfrm>
          <a:prstGeom prst="rect">
            <a:avLst/>
          </a:prstGeom>
          <a:ln>
            <a:noFill/>
          </a:ln>
        </p:spPr>
      </p:pic>
      <p:pic>
        <p:nvPicPr>
          <p:cNvPr id="771" name="Picture 13"/>
          <p:cNvPicPr/>
          <p:nvPr/>
        </p:nvPicPr>
        <p:blipFill>
          <a:blip r:embed="rId6"/>
          <a:stretch/>
        </p:blipFill>
        <p:spPr>
          <a:xfrm>
            <a:off x="1917720" y="5947560"/>
            <a:ext cx="6814440" cy="892800"/>
          </a:xfrm>
          <a:prstGeom prst="rect">
            <a:avLst/>
          </a:prstGeom>
          <a:ln>
            <a:noFill/>
          </a:ln>
        </p:spPr>
      </p:pic>
      <p:sp>
        <p:nvSpPr>
          <p:cNvPr id="772" name="CustomShape 3"/>
          <p:cNvSpPr/>
          <p:nvPr/>
        </p:nvSpPr>
        <p:spPr>
          <a:xfrm>
            <a:off x="601560" y="191880"/>
            <a:ext cx="7799760" cy="1170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00"/>
              </a:spcBef>
              <a:buClr>
                <a:srgbClr val="000000"/>
              </a:buClr>
              <a:buFont typeface="Arial"/>
              <a:buChar char="•"/>
            </a:pPr>
            <a:r>
              <a:rPr lang="en-US" sz="2000" b="0" strike="noStrike" spc="-1">
                <a:solidFill>
                  <a:srgbClr val="000000"/>
                </a:solidFill>
                <a:latin typeface="Times New Roman"/>
              </a:rPr>
              <a:t>The likelihood of the MRF for an observation of a particular configuration can be a approximated as a product of these conditional likelihoods: </a:t>
            </a:r>
            <a:endParaRPr lang="en-US" sz="2000" b="0" strike="noStrike" spc="-1">
              <a:latin typeface="Arial"/>
            </a:endParaRPr>
          </a:p>
        </p:txBody>
      </p:sp>
      <p:sp>
        <p:nvSpPr>
          <p:cNvPr id="773" name="CustomShape 4"/>
          <p:cNvSpPr/>
          <p:nvPr/>
        </p:nvSpPr>
        <p:spPr>
          <a:xfrm>
            <a:off x="2346480" y="1941480"/>
            <a:ext cx="4563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Called a </a:t>
            </a:r>
            <a:r>
              <a:rPr lang="en-US" sz="1800" b="1" strike="noStrike" spc="-1">
                <a:solidFill>
                  <a:srgbClr val="000000"/>
                </a:solidFill>
                <a:latin typeface="Times New Roman"/>
              </a:rPr>
              <a:t>pseudo-likelihood</a:t>
            </a:r>
            <a:r>
              <a:rPr lang="en-US" sz="1800" b="0" strike="noStrike" spc="-1">
                <a:solidFill>
                  <a:srgbClr val="000000"/>
                </a:solidFill>
                <a:latin typeface="Times New Roman"/>
              </a:rPr>
              <a:t> for configuration </a:t>
            </a:r>
            <a:r>
              <a:rPr lang="en-US" sz="1800" b="1" strike="noStrike" spc="-1">
                <a:solidFill>
                  <a:srgbClr val="000000"/>
                </a:solidFill>
                <a:latin typeface="Times New Roman"/>
              </a:rPr>
              <a:t>X</a:t>
            </a:r>
            <a:endParaRPr lang="en-US" sz="1800" b="0" strike="noStrike" spc="-1">
              <a:latin typeface="Arial"/>
            </a:endParaRPr>
          </a:p>
        </p:txBody>
      </p:sp>
      <p:sp>
        <p:nvSpPr>
          <p:cNvPr id="774" name="CustomShape 5"/>
          <p:cNvSpPr/>
          <p:nvPr/>
        </p:nvSpPr>
        <p:spPr>
          <a:xfrm>
            <a:off x="38520" y="5979960"/>
            <a:ext cx="219384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500" b="1" strike="noStrike" spc="-1" dirty="0">
                <a:solidFill>
                  <a:srgbClr val="000000"/>
                </a:solidFill>
                <a:latin typeface="Times New Roman"/>
              </a:rPr>
              <a:t>Log pseudo-likelihood </a:t>
            </a:r>
            <a:r>
              <a:rPr lang="en-US" sz="1500" b="0" strike="noStrike" spc="-1" dirty="0">
                <a:solidFill>
                  <a:srgbClr val="000000"/>
                </a:solidFill>
                <a:latin typeface="Times New Roman"/>
              </a:rPr>
              <a:t>for a configuration:</a:t>
            </a:r>
            <a:endParaRPr lang="en-US" sz="15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anim calcmode="lin" valueType="num">
                                      <p:cBhvr additive="repl">
                                        <p:cTn id="7" dur="500" fill="hold"/>
                                        <p:tgtEl>
                                          <p:spTgt spid="767"/>
                                        </p:tgtEl>
                                        <p:attrNameLst>
                                          <p:attrName>ppt_x</p:attrName>
                                        </p:attrNameLst>
                                      </p:cBhvr>
                                      <p:tavLst>
                                        <p:tav tm="0">
                                          <p:val>
                                            <p:strVal val="#ppt_x"/>
                                          </p:val>
                                        </p:tav>
                                        <p:tav tm="100000">
                                          <p:val>
                                            <p:strVal val="#ppt_x"/>
                                          </p:val>
                                        </p:tav>
                                      </p:tavLst>
                                    </p:anim>
                                    <p:anim calcmode="lin" valueType="num">
                                      <p:cBhvr additive="repl">
                                        <p:cTn id="8" dur="500" fill="hold"/>
                                        <p:tgtEl>
                                          <p:spTgt spid="76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73"/>
                                        </p:tgtEl>
                                        <p:attrNameLst>
                                          <p:attrName>style.visibility</p:attrName>
                                        </p:attrNameLst>
                                      </p:cBhvr>
                                      <p:to>
                                        <p:strVal val="visible"/>
                                      </p:to>
                                    </p:set>
                                    <p:anim calcmode="lin" valueType="num">
                                      <p:cBhvr additive="repl">
                                        <p:cTn id="11" dur="500" fill="hold"/>
                                        <p:tgtEl>
                                          <p:spTgt spid="773"/>
                                        </p:tgtEl>
                                        <p:attrNameLst>
                                          <p:attrName>ppt_x</p:attrName>
                                        </p:attrNameLst>
                                      </p:cBhvr>
                                      <p:tavLst>
                                        <p:tav tm="0">
                                          <p:val>
                                            <p:strVal val="#ppt_x"/>
                                          </p:val>
                                        </p:tav>
                                        <p:tav tm="100000">
                                          <p:val>
                                            <p:strVal val="#ppt_x"/>
                                          </p:val>
                                        </p:tav>
                                      </p:tavLst>
                                    </p:anim>
                                    <p:anim calcmode="lin" valueType="num">
                                      <p:cBhvr additive="repl">
                                        <p:cTn id="12" dur="500" fill="hold"/>
                                        <p:tgtEl>
                                          <p:spTgt spid="77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68"/>
                                        </p:tgtEl>
                                        <p:attrNameLst>
                                          <p:attrName>style.visibility</p:attrName>
                                        </p:attrNameLst>
                                      </p:cBhvr>
                                      <p:to>
                                        <p:strVal val="visible"/>
                                      </p:to>
                                    </p:set>
                                    <p:anim calcmode="lin" valueType="num">
                                      <p:cBhvr additive="repl">
                                        <p:cTn id="17" dur="500" fill="hold"/>
                                        <p:tgtEl>
                                          <p:spTgt spid="768"/>
                                        </p:tgtEl>
                                        <p:attrNameLst>
                                          <p:attrName>ppt_x</p:attrName>
                                        </p:attrNameLst>
                                      </p:cBhvr>
                                      <p:tavLst>
                                        <p:tav tm="0">
                                          <p:val>
                                            <p:strVal val="#ppt_x"/>
                                          </p:val>
                                        </p:tav>
                                        <p:tav tm="100000">
                                          <p:val>
                                            <p:strVal val="#ppt_x"/>
                                          </p:val>
                                        </p:tav>
                                      </p:tavLst>
                                    </p:anim>
                                    <p:anim calcmode="lin" valueType="num">
                                      <p:cBhvr additive="repl">
                                        <p:cTn id="18" dur="500" fill="hold"/>
                                        <p:tgtEl>
                                          <p:spTgt spid="7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69"/>
                                        </p:tgtEl>
                                        <p:attrNameLst>
                                          <p:attrName>style.visibility</p:attrName>
                                        </p:attrNameLst>
                                      </p:cBhvr>
                                      <p:to>
                                        <p:strVal val="visible"/>
                                      </p:to>
                                    </p:set>
                                    <p:anim calcmode="lin" valueType="num">
                                      <p:cBhvr additive="repl">
                                        <p:cTn id="23" dur="500" fill="hold"/>
                                        <p:tgtEl>
                                          <p:spTgt spid="769"/>
                                        </p:tgtEl>
                                        <p:attrNameLst>
                                          <p:attrName>ppt_x</p:attrName>
                                        </p:attrNameLst>
                                      </p:cBhvr>
                                      <p:tavLst>
                                        <p:tav tm="0">
                                          <p:val>
                                            <p:strVal val="#ppt_x"/>
                                          </p:val>
                                        </p:tav>
                                        <p:tav tm="100000">
                                          <p:val>
                                            <p:strVal val="#ppt_x"/>
                                          </p:val>
                                        </p:tav>
                                      </p:tavLst>
                                    </p:anim>
                                    <p:anim calcmode="lin" valueType="num">
                                      <p:cBhvr additive="repl">
                                        <p:cTn id="24" dur="500" fill="hold"/>
                                        <p:tgtEl>
                                          <p:spTgt spid="76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70"/>
                                        </p:tgtEl>
                                        <p:attrNameLst>
                                          <p:attrName>style.visibility</p:attrName>
                                        </p:attrNameLst>
                                      </p:cBhvr>
                                      <p:to>
                                        <p:strVal val="visible"/>
                                      </p:to>
                                    </p:set>
                                    <p:anim calcmode="lin" valueType="num">
                                      <p:cBhvr additive="repl">
                                        <p:cTn id="29" dur="500" fill="hold"/>
                                        <p:tgtEl>
                                          <p:spTgt spid="770"/>
                                        </p:tgtEl>
                                        <p:attrNameLst>
                                          <p:attrName>ppt_x</p:attrName>
                                        </p:attrNameLst>
                                      </p:cBhvr>
                                      <p:tavLst>
                                        <p:tav tm="0">
                                          <p:val>
                                            <p:strVal val="#ppt_x"/>
                                          </p:val>
                                        </p:tav>
                                        <p:tav tm="100000">
                                          <p:val>
                                            <p:strVal val="#ppt_x"/>
                                          </p:val>
                                        </p:tav>
                                      </p:tavLst>
                                    </p:anim>
                                    <p:anim calcmode="lin" valueType="num">
                                      <p:cBhvr additive="repl">
                                        <p:cTn id="30" dur="500" fill="hold"/>
                                        <p:tgtEl>
                                          <p:spTgt spid="77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765"/>
                                        </p:tgtEl>
                                        <p:attrNameLst>
                                          <p:attrName>style.visibility</p:attrName>
                                        </p:attrNameLst>
                                      </p:cBhvr>
                                      <p:to>
                                        <p:strVal val="visible"/>
                                      </p:to>
                                    </p:set>
                                    <p:anim calcmode="lin" valueType="num">
                                      <p:cBhvr additive="repl">
                                        <p:cTn id="35" dur="500" fill="hold"/>
                                        <p:tgtEl>
                                          <p:spTgt spid="765"/>
                                        </p:tgtEl>
                                        <p:attrNameLst>
                                          <p:attrName>ppt_x</p:attrName>
                                        </p:attrNameLst>
                                      </p:cBhvr>
                                      <p:tavLst>
                                        <p:tav tm="0">
                                          <p:val>
                                            <p:strVal val="#ppt_x"/>
                                          </p:val>
                                        </p:tav>
                                        <p:tav tm="100000">
                                          <p:val>
                                            <p:strVal val="#ppt_x"/>
                                          </p:val>
                                        </p:tav>
                                      </p:tavLst>
                                    </p:anim>
                                    <p:anim calcmode="lin" valueType="num">
                                      <p:cBhvr additive="repl">
                                        <p:cTn id="36" dur="500" fill="hold"/>
                                        <p:tgtEl>
                                          <p:spTgt spid="76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766"/>
                                        </p:tgtEl>
                                        <p:attrNameLst>
                                          <p:attrName>style.visibility</p:attrName>
                                        </p:attrNameLst>
                                      </p:cBhvr>
                                      <p:to>
                                        <p:strVal val="visible"/>
                                      </p:to>
                                    </p:set>
                                    <p:anim calcmode="lin" valueType="num">
                                      <p:cBhvr additive="repl">
                                        <p:cTn id="39" dur="500" fill="hold"/>
                                        <p:tgtEl>
                                          <p:spTgt spid="766"/>
                                        </p:tgtEl>
                                        <p:attrNameLst>
                                          <p:attrName>ppt_x</p:attrName>
                                        </p:attrNameLst>
                                      </p:cBhvr>
                                      <p:tavLst>
                                        <p:tav tm="0">
                                          <p:val>
                                            <p:strVal val="#ppt_x"/>
                                          </p:val>
                                        </p:tav>
                                        <p:tav tm="100000">
                                          <p:val>
                                            <p:strVal val="#ppt_x"/>
                                          </p:val>
                                        </p:tav>
                                      </p:tavLst>
                                    </p:anim>
                                    <p:anim calcmode="lin" valueType="num">
                                      <p:cBhvr additive="repl">
                                        <p:cTn id="40" dur="500" fill="hold"/>
                                        <p:tgtEl>
                                          <p:spTgt spid="766"/>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2" presetClass="entr" presetSubtype="1" fill="hold" nodeType="afterEffect">
                                  <p:stCondLst>
                                    <p:cond delay="0"/>
                                  </p:stCondLst>
                                  <p:childTnLst>
                                    <p:set>
                                      <p:cBhvr>
                                        <p:cTn id="43" dur="1" fill="hold">
                                          <p:stCondLst>
                                            <p:cond delay="0"/>
                                          </p:stCondLst>
                                        </p:cTn>
                                        <p:tgtEl>
                                          <p:spTgt spid="771"/>
                                        </p:tgtEl>
                                        <p:attrNameLst>
                                          <p:attrName>style.visibility</p:attrName>
                                        </p:attrNameLst>
                                      </p:cBhvr>
                                      <p:to>
                                        <p:strVal val="visible"/>
                                      </p:to>
                                    </p:set>
                                    <p:anim calcmode="lin" valueType="num">
                                      <p:cBhvr additive="repl">
                                        <p:cTn id="44" dur="500" fill="hold"/>
                                        <p:tgtEl>
                                          <p:spTgt spid="771"/>
                                        </p:tgtEl>
                                        <p:attrNameLst>
                                          <p:attrName>ppt_x</p:attrName>
                                        </p:attrNameLst>
                                      </p:cBhvr>
                                      <p:tavLst>
                                        <p:tav tm="0">
                                          <p:val>
                                            <p:strVal val="#ppt_x"/>
                                          </p:val>
                                        </p:tav>
                                        <p:tav tm="100000">
                                          <p:val>
                                            <p:strVal val="#ppt_x"/>
                                          </p:val>
                                        </p:tav>
                                      </p:tavLst>
                                    </p:anim>
                                    <p:anim calcmode="lin" valueType="num">
                                      <p:cBhvr additive="repl">
                                        <p:cTn id="45" dur="500" fill="hold"/>
                                        <p:tgtEl>
                                          <p:spTgt spid="771"/>
                                        </p:tgtEl>
                                        <p:attrNameLst>
                                          <p:attrName>ppt_y</p:attrName>
                                        </p:attrNameLst>
                                      </p:cBhvr>
                                      <p:tavLst>
                                        <p:tav tm="0">
                                          <p:val>
                                            <p:strVal val="0-#ppt_h/2"/>
                                          </p:val>
                                        </p:tav>
                                        <p:tav tm="100000">
                                          <p:val>
                                            <p:strVal val="#ppt_y"/>
                                          </p:val>
                                        </p:tav>
                                      </p:tavLst>
                                    </p:anim>
                                  </p:childTnLst>
                                </p:cTn>
                              </p:par>
                            </p:childTnLst>
                          </p:cTn>
                        </p:par>
                        <p:par>
                          <p:cTn id="46" fill="hold">
                            <p:stCondLst>
                              <p:cond delay="1000"/>
                            </p:stCondLst>
                            <p:childTnLst>
                              <p:par>
                                <p:cTn id="47" presetID="2" presetClass="entr" presetSubtype="4" fill="hold" grpId="0" nodeType="afterEffect">
                                  <p:stCondLst>
                                    <p:cond delay="0"/>
                                  </p:stCondLst>
                                  <p:childTnLst>
                                    <p:set>
                                      <p:cBhvr>
                                        <p:cTn id="48" dur="1" fill="hold">
                                          <p:stCondLst>
                                            <p:cond delay="0"/>
                                          </p:stCondLst>
                                        </p:cTn>
                                        <p:tgtEl>
                                          <p:spTgt spid="774"/>
                                        </p:tgtEl>
                                        <p:attrNameLst>
                                          <p:attrName>style.visibility</p:attrName>
                                        </p:attrNameLst>
                                      </p:cBhvr>
                                      <p:to>
                                        <p:strVal val="visible"/>
                                      </p:to>
                                    </p:set>
                                    <p:anim calcmode="lin" valueType="num">
                                      <p:cBhvr additive="base">
                                        <p:cTn id="49" dur="500" fill="hold"/>
                                        <p:tgtEl>
                                          <p:spTgt spid="774"/>
                                        </p:tgtEl>
                                        <p:attrNameLst>
                                          <p:attrName>ppt_x</p:attrName>
                                        </p:attrNameLst>
                                      </p:cBhvr>
                                      <p:tavLst>
                                        <p:tav tm="0">
                                          <p:val>
                                            <p:strVal val="#ppt_x"/>
                                          </p:val>
                                        </p:tav>
                                        <p:tav tm="100000">
                                          <p:val>
                                            <p:strVal val="#ppt_x"/>
                                          </p:val>
                                        </p:tav>
                                      </p:tavLst>
                                    </p:anim>
                                    <p:anim calcmode="lin" valueType="num">
                                      <p:cBhvr additive="base">
                                        <p:cTn id="50" dur="500" fill="hold"/>
                                        <p:tgtEl>
                                          <p:spTgt spid="7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 name="Picture 3"/>
          <p:cNvPicPr/>
          <p:nvPr/>
        </p:nvPicPr>
        <p:blipFill>
          <a:blip r:embed="rId2"/>
          <a:stretch/>
        </p:blipFill>
        <p:spPr>
          <a:xfrm>
            <a:off x="669240" y="2999880"/>
            <a:ext cx="6133680" cy="737640"/>
          </a:xfrm>
          <a:prstGeom prst="rect">
            <a:avLst/>
          </a:prstGeom>
          <a:ln>
            <a:noFill/>
          </a:ln>
        </p:spPr>
      </p:pic>
      <p:sp>
        <p:nvSpPr>
          <p:cNvPr id="776" name="CustomShape 1"/>
          <p:cNvSpPr/>
          <p:nvPr/>
        </p:nvSpPr>
        <p:spPr>
          <a:xfrm>
            <a:off x="843480" y="2293920"/>
            <a:ext cx="7799760" cy="57888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Taking the log:</a:t>
            </a:r>
            <a:endParaRPr lang="en-US" sz="2200" b="0" strike="noStrike" spc="-1">
              <a:latin typeface="Arial"/>
            </a:endParaRPr>
          </a:p>
        </p:txBody>
      </p:sp>
      <p:sp>
        <p:nvSpPr>
          <p:cNvPr id="777" name="CustomShape 2"/>
          <p:cNvSpPr/>
          <p:nvPr/>
        </p:nvSpPr>
        <p:spPr>
          <a:xfrm>
            <a:off x="641160" y="443880"/>
            <a:ext cx="7799760" cy="1170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The total likelihood for a </a:t>
            </a:r>
            <a:r>
              <a:rPr lang="en-US" sz="2200" b="0" i="1" u="sng" strike="noStrike" spc="-1">
                <a:solidFill>
                  <a:srgbClr val="000000"/>
                </a:solidFill>
                <a:uFillTx/>
                <a:latin typeface="Times New Roman"/>
              </a:rPr>
              <a:t>sample of configurations</a:t>
            </a:r>
            <a:r>
              <a:rPr lang="en-US" sz="2200" b="0" strike="noStrike" spc="-1">
                <a:solidFill>
                  <a:srgbClr val="000000"/>
                </a:solidFill>
                <a:latin typeface="Times New Roman"/>
              </a:rPr>
              <a:t> (</a:t>
            </a:r>
            <a:r>
              <a:rPr lang="en-US" sz="2200" b="0" i="1" strike="noStrike" spc="-1">
                <a:solidFill>
                  <a:srgbClr val="000000"/>
                </a:solidFill>
                <a:latin typeface="Times New Roman"/>
              </a:rPr>
              <a:t>N</a:t>
            </a:r>
            <a:r>
              <a:rPr lang="en-US" sz="2200" b="0" strike="noStrike" spc="-1">
                <a:solidFill>
                  <a:srgbClr val="000000"/>
                </a:solidFill>
                <a:latin typeface="Times New Roman"/>
              </a:rPr>
              <a:t> of them) is then approximately:</a:t>
            </a:r>
            <a:endParaRPr lang="en-US" sz="2200" b="0" strike="noStrike" spc="-1">
              <a:latin typeface="Arial"/>
            </a:endParaRPr>
          </a:p>
        </p:txBody>
      </p:sp>
      <p:pic>
        <p:nvPicPr>
          <p:cNvPr id="778" name="Picture 7"/>
          <p:cNvPicPr/>
          <p:nvPr/>
        </p:nvPicPr>
        <p:blipFill>
          <a:blip r:embed="rId3"/>
          <a:stretch/>
        </p:blipFill>
        <p:spPr>
          <a:xfrm>
            <a:off x="2154240" y="1396080"/>
            <a:ext cx="4542480" cy="700920"/>
          </a:xfrm>
          <a:prstGeom prst="rect">
            <a:avLst/>
          </a:prstGeom>
          <a:ln>
            <a:noFill/>
          </a:ln>
        </p:spPr>
      </p:pic>
      <p:pic>
        <p:nvPicPr>
          <p:cNvPr id="779" name="Picture 12"/>
          <p:cNvPicPr/>
          <p:nvPr/>
        </p:nvPicPr>
        <p:blipFill>
          <a:blip r:embed="rId4"/>
          <a:stretch/>
        </p:blipFill>
        <p:spPr>
          <a:xfrm>
            <a:off x="660960" y="4625640"/>
            <a:ext cx="7903080" cy="698760"/>
          </a:xfrm>
          <a:prstGeom prst="rect">
            <a:avLst/>
          </a:prstGeom>
          <a:ln>
            <a:noFill/>
          </a:ln>
        </p:spPr>
      </p:pic>
      <p:sp>
        <p:nvSpPr>
          <p:cNvPr id="780" name="CustomShape 3"/>
          <p:cNvSpPr/>
          <p:nvPr/>
        </p:nvSpPr>
        <p:spPr>
          <a:xfrm rot="16200000">
            <a:off x="1503360" y="2831400"/>
            <a:ext cx="448560" cy="2116800"/>
          </a:xfrm>
          <a:prstGeom prst="lef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781" name="CustomShape 4"/>
          <p:cNvSpPr/>
          <p:nvPr/>
        </p:nvSpPr>
        <p:spPr>
          <a:xfrm>
            <a:off x="1725840" y="4114080"/>
            <a:ext cx="360" cy="6930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 calcmode="lin" valueType="num">
                                      <p:cBhvr additive="repl">
                                        <p:cTn id="7" dur="500" fill="hold"/>
                                        <p:tgtEl>
                                          <p:spTgt spid="778"/>
                                        </p:tgtEl>
                                        <p:attrNameLst>
                                          <p:attrName>ppt_x</p:attrName>
                                        </p:attrNameLst>
                                      </p:cBhvr>
                                      <p:tavLst>
                                        <p:tav tm="0">
                                          <p:val>
                                            <p:strVal val="#ppt_x"/>
                                          </p:val>
                                        </p:tav>
                                        <p:tav tm="100000">
                                          <p:val>
                                            <p:strVal val="#ppt_x"/>
                                          </p:val>
                                        </p:tav>
                                      </p:tavLst>
                                    </p:anim>
                                    <p:anim calcmode="lin" valueType="num">
                                      <p:cBhvr additive="repl">
                                        <p:cTn id="8" dur="500" fill="hold"/>
                                        <p:tgtEl>
                                          <p:spTgt spid="7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6"/>
                                        </p:tgtEl>
                                        <p:attrNameLst>
                                          <p:attrName>style.visibility</p:attrName>
                                        </p:attrNameLst>
                                      </p:cBhvr>
                                      <p:to>
                                        <p:strVal val="visible"/>
                                      </p:to>
                                    </p:set>
                                    <p:anim calcmode="lin" valueType="num">
                                      <p:cBhvr additive="repl">
                                        <p:cTn id="13" dur="500" fill="hold"/>
                                        <p:tgtEl>
                                          <p:spTgt spid="776"/>
                                        </p:tgtEl>
                                        <p:attrNameLst>
                                          <p:attrName>ppt_x</p:attrName>
                                        </p:attrNameLst>
                                      </p:cBhvr>
                                      <p:tavLst>
                                        <p:tav tm="0">
                                          <p:val>
                                            <p:strVal val="#ppt_x"/>
                                          </p:val>
                                        </p:tav>
                                        <p:tav tm="100000">
                                          <p:val>
                                            <p:strVal val="#ppt_x"/>
                                          </p:val>
                                        </p:tav>
                                      </p:tavLst>
                                    </p:anim>
                                    <p:anim calcmode="lin" valueType="num">
                                      <p:cBhvr additive="repl">
                                        <p:cTn id="14" dur="500" fill="hold"/>
                                        <p:tgtEl>
                                          <p:spTgt spid="77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75"/>
                                        </p:tgtEl>
                                        <p:attrNameLst>
                                          <p:attrName>style.visibility</p:attrName>
                                        </p:attrNameLst>
                                      </p:cBhvr>
                                      <p:to>
                                        <p:strVal val="visible"/>
                                      </p:to>
                                    </p:set>
                                    <p:anim calcmode="lin" valueType="num">
                                      <p:cBhvr additive="repl">
                                        <p:cTn id="17" dur="500" fill="hold"/>
                                        <p:tgtEl>
                                          <p:spTgt spid="775"/>
                                        </p:tgtEl>
                                        <p:attrNameLst>
                                          <p:attrName>ppt_x</p:attrName>
                                        </p:attrNameLst>
                                      </p:cBhvr>
                                      <p:tavLst>
                                        <p:tav tm="0">
                                          <p:val>
                                            <p:strVal val="#ppt_x"/>
                                          </p:val>
                                        </p:tav>
                                        <p:tav tm="100000">
                                          <p:val>
                                            <p:strVal val="#ppt_x"/>
                                          </p:val>
                                        </p:tav>
                                      </p:tavLst>
                                    </p:anim>
                                    <p:anim calcmode="lin" valueType="num">
                                      <p:cBhvr additive="repl">
                                        <p:cTn id="18" dur="500" fill="hold"/>
                                        <p:tgtEl>
                                          <p:spTgt spid="7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80"/>
                                        </p:tgtEl>
                                        <p:attrNameLst>
                                          <p:attrName>style.visibility</p:attrName>
                                        </p:attrNameLst>
                                      </p:cBhvr>
                                      <p:to>
                                        <p:strVal val="visible"/>
                                      </p:to>
                                    </p:set>
                                    <p:anim calcmode="lin" valueType="num">
                                      <p:cBhvr additive="repl">
                                        <p:cTn id="23" dur="500" fill="hold"/>
                                        <p:tgtEl>
                                          <p:spTgt spid="780"/>
                                        </p:tgtEl>
                                        <p:attrNameLst>
                                          <p:attrName>ppt_x</p:attrName>
                                        </p:attrNameLst>
                                      </p:cBhvr>
                                      <p:tavLst>
                                        <p:tav tm="0">
                                          <p:val>
                                            <p:strVal val="#ppt_x"/>
                                          </p:val>
                                        </p:tav>
                                        <p:tav tm="100000">
                                          <p:val>
                                            <p:strVal val="#ppt_x"/>
                                          </p:val>
                                        </p:tav>
                                      </p:tavLst>
                                    </p:anim>
                                    <p:anim calcmode="lin" valueType="num">
                                      <p:cBhvr additive="repl">
                                        <p:cTn id="24" dur="500" fill="hold"/>
                                        <p:tgtEl>
                                          <p:spTgt spid="78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81"/>
                                        </p:tgtEl>
                                        <p:attrNameLst>
                                          <p:attrName>style.visibility</p:attrName>
                                        </p:attrNameLst>
                                      </p:cBhvr>
                                      <p:to>
                                        <p:strVal val="visible"/>
                                      </p:to>
                                    </p:set>
                                    <p:anim calcmode="lin" valueType="num">
                                      <p:cBhvr additive="repl">
                                        <p:cTn id="27" dur="500" fill="hold"/>
                                        <p:tgtEl>
                                          <p:spTgt spid="781"/>
                                        </p:tgtEl>
                                        <p:attrNameLst>
                                          <p:attrName>ppt_x</p:attrName>
                                        </p:attrNameLst>
                                      </p:cBhvr>
                                      <p:tavLst>
                                        <p:tav tm="0">
                                          <p:val>
                                            <p:strVal val="#ppt_x"/>
                                          </p:val>
                                        </p:tav>
                                        <p:tav tm="100000">
                                          <p:val>
                                            <p:strVal val="#ppt_x"/>
                                          </p:val>
                                        </p:tav>
                                      </p:tavLst>
                                    </p:anim>
                                    <p:anim calcmode="lin" valueType="num">
                                      <p:cBhvr additive="repl">
                                        <p:cTn id="28" dur="500" fill="hold"/>
                                        <p:tgtEl>
                                          <p:spTgt spid="78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79"/>
                                        </p:tgtEl>
                                        <p:attrNameLst>
                                          <p:attrName>style.visibility</p:attrName>
                                        </p:attrNameLst>
                                      </p:cBhvr>
                                      <p:to>
                                        <p:strVal val="visible"/>
                                      </p:to>
                                    </p:set>
                                    <p:anim calcmode="lin" valueType="num">
                                      <p:cBhvr additive="repl">
                                        <p:cTn id="31" dur="500" fill="hold"/>
                                        <p:tgtEl>
                                          <p:spTgt spid="779"/>
                                        </p:tgtEl>
                                        <p:attrNameLst>
                                          <p:attrName>ppt_x</p:attrName>
                                        </p:attrNameLst>
                                      </p:cBhvr>
                                      <p:tavLst>
                                        <p:tav tm="0">
                                          <p:val>
                                            <p:strVal val="#ppt_x"/>
                                          </p:val>
                                        </p:tav>
                                        <p:tav tm="100000">
                                          <p:val>
                                            <p:strVal val="#ppt_x"/>
                                          </p:val>
                                        </p:tav>
                                      </p:tavLst>
                                    </p:anim>
                                    <p:anim calcmode="lin" valueType="num">
                                      <p:cBhvr additive="repl">
                                        <p:cTn id="32" dur="500" fill="hold"/>
                                        <p:tgtEl>
                                          <p:spTgt spid="7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CustomShape 1"/>
          <p:cNvSpPr/>
          <p:nvPr/>
        </p:nvSpPr>
        <p:spPr>
          <a:xfrm>
            <a:off x="2376360" y="2106360"/>
            <a:ext cx="1958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feature formulation</a:t>
            </a:r>
            <a:endParaRPr lang="en-US" sz="1800" b="0" strike="noStrike" spc="-1">
              <a:latin typeface="Arial"/>
            </a:endParaRPr>
          </a:p>
        </p:txBody>
      </p:sp>
      <p:sp>
        <p:nvSpPr>
          <p:cNvPr id="783" name="CustomShape 2"/>
          <p:cNvSpPr/>
          <p:nvPr/>
        </p:nvSpPr>
        <p:spPr>
          <a:xfrm>
            <a:off x="5664600" y="2059560"/>
            <a:ext cx="2779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Times New Roman"/>
              </a:rPr>
              <a:t>feature function formulation</a:t>
            </a:r>
            <a:endParaRPr lang="en-US" sz="1800" b="0" strike="noStrike" spc="-1">
              <a:latin typeface="Arial"/>
            </a:endParaRPr>
          </a:p>
        </p:txBody>
      </p:sp>
      <p:sp>
        <p:nvSpPr>
          <p:cNvPr id="784" name="CustomShape 3"/>
          <p:cNvSpPr/>
          <p:nvPr/>
        </p:nvSpPr>
        <p:spPr>
          <a:xfrm>
            <a:off x="707040" y="357840"/>
            <a:ext cx="333828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0" strike="noStrike" spc="-1">
                <a:solidFill>
                  <a:srgbClr val="000000"/>
                </a:solidFill>
                <a:latin typeface="Times New Roman"/>
              </a:rPr>
              <a:t>Note the correspondence:</a:t>
            </a:r>
            <a:endParaRPr lang="en-US" sz="2000" b="0" strike="noStrike" spc="-1">
              <a:latin typeface="Arial"/>
            </a:endParaRPr>
          </a:p>
        </p:txBody>
      </p:sp>
      <p:sp>
        <p:nvSpPr>
          <p:cNvPr id="785" name="CustomShape 4"/>
          <p:cNvSpPr/>
          <p:nvPr/>
        </p:nvSpPr>
        <p:spPr>
          <a:xfrm rot="5400000">
            <a:off x="2954880" y="136800"/>
            <a:ext cx="482400" cy="336096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786" name="CustomShape 5"/>
          <p:cNvSpPr/>
          <p:nvPr/>
        </p:nvSpPr>
        <p:spPr>
          <a:xfrm rot="5400000">
            <a:off x="6751440" y="-288720"/>
            <a:ext cx="437760" cy="4186800"/>
          </a:xfrm>
          <a:prstGeom prst="rightBrace">
            <a:avLst>
              <a:gd name="adj1" fmla="val 8333"/>
              <a:gd name="adj2" fmla="val 50000"/>
            </a:avLst>
          </a:prstGeom>
          <a:noFill/>
          <a:ln>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787" name="CustomShape 6"/>
          <p:cNvSpPr/>
          <p:nvPr/>
        </p:nvSpPr>
        <p:spPr>
          <a:xfrm>
            <a:off x="-1298160" y="113040"/>
            <a:ext cx="184320" cy="36900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pic>
        <p:nvPicPr>
          <p:cNvPr id="788" name="Picture 11"/>
          <p:cNvPicPr/>
          <p:nvPr/>
        </p:nvPicPr>
        <p:blipFill>
          <a:blip r:embed="rId2"/>
          <a:stretch/>
        </p:blipFill>
        <p:spPr>
          <a:xfrm>
            <a:off x="1686240" y="2675160"/>
            <a:ext cx="5866560" cy="755640"/>
          </a:xfrm>
          <a:prstGeom prst="rect">
            <a:avLst/>
          </a:prstGeom>
          <a:ln>
            <a:noFill/>
          </a:ln>
        </p:spPr>
      </p:pic>
      <p:pic>
        <p:nvPicPr>
          <p:cNvPr id="789" name="Picture 15"/>
          <p:cNvPicPr/>
          <p:nvPr/>
        </p:nvPicPr>
        <p:blipFill>
          <a:blip r:embed="rId3"/>
          <a:stretch/>
        </p:blipFill>
        <p:spPr>
          <a:xfrm>
            <a:off x="1686240" y="3538362"/>
            <a:ext cx="5408280" cy="550440"/>
          </a:xfrm>
          <a:prstGeom prst="rect">
            <a:avLst/>
          </a:prstGeom>
          <a:ln>
            <a:noFill/>
          </a:ln>
        </p:spPr>
      </p:pic>
      <p:pic>
        <p:nvPicPr>
          <p:cNvPr id="790" name="Picture 16"/>
          <p:cNvPicPr/>
          <p:nvPr/>
        </p:nvPicPr>
        <p:blipFill>
          <a:blip r:embed="rId4"/>
          <a:stretch/>
        </p:blipFill>
        <p:spPr>
          <a:xfrm>
            <a:off x="-5040" y="993960"/>
            <a:ext cx="9143640" cy="711000"/>
          </a:xfrm>
          <a:prstGeom prst="rect">
            <a:avLst/>
          </a:prstGeom>
          <a:ln>
            <a:noFill/>
          </a:ln>
        </p:spPr>
      </p:pic>
      <p:sp>
        <p:nvSpPr>
          <p:cNvPr id="791" name="CustomShape 7"/>
          <p:cNvSpPr/>
          <p:nvPr/>
        </p:nvSpPr>
        <p:spPr>
          <a:xfrm>
            <a:off x="245880" y="4234320"/>
            <a:ext cx="8402040" cy="1434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000" b="1" u="sng" strike="noStrike" spc="-1" dirty="0">
                <a:solidFill>
                  <a:srgbClr val="000000"/>
                </a:solidFill>
                <a:uFillTx/>
                <a:latin typeface="Times New Roman"/>
              </a:rPr>
              <a:t>Note</a:t>
            </a:r>
            <a:r>
              <a:rPr lang="en-US" sz="2000" b="0" strike="noStrike" spc="-1" dirty="0">
                <a:solidFill>
                  <a:srgbClr val="000000"/>
                </a:solidFill>
                <a:latin typeface="Times New Roman"/>
              </a:rPr>
              <a:t>: When using the feature formulation: We can’t just use the feature vector for configuration </a:t>
            </a:r>
            <a:r>
              <a:rPr lang="en-US" sz="2000" b="1" strike="noStrike" spc="-1" dirty="0">
                <a:solidFill>
                  <a:srgbClr val="000000"/>
                </a:solidFill>
                <a:latin typeface="Times New Roman"/>
              </a:rPr>
              <a:t>X</a:t>
            </a:r>
            <a:r>
              <a:rPr lang="en-US" sz="2000" b="0" strike="noStrike" spc="-1" dirty="0">
                <a:solidFill>
                  <a:srgbClr val="000000"/>
                </a:solidFill>
                <a:latin typeface="Times New Roman"/>
              </a:rPr>
              <a:t>,    </a:t>
            </a:r>
            <a:r>
              <a:rPr lang="en-US" sz="2000" b="1" strike="noStrike" spc="-1" dirty="0">
                <a:solidFill>
                  <a:srgbClr val="000000"/>
                </a:solidFill>
                <a:latin typeface="Times New Roman"/>
              </a:rPr>
              <a:t>       </a:t>
            </a:r>
            <a:r>
              <a:rPr lang="en-US" sz="2000" b="0" strike="noStrike" spc="-1" dirty="0">
                <a:solidFill>
                  <a:srgbClr val="000000"/>
                </a:solidFill>
                <a:latin typeface="Times New Roman"/>
              </a:rPr>
              <a:t>. The component formulas </a:t>
            </a:r>
            <a:r>
              <a:rPr lang="en-US" sz="2000" b="0" i="1" u="sng" strike="noStrike" spc="-1" dirty="0">
                <a:solidFill>
                  <a:srgbClr val="000000"/>
                </a:solidFill>
                <a:uFillTx/>
                <a:latin typeface="Times New Roman"/>
              </a:rPr>
              <a:t>for each</a:t>
            </a:r>
            <a:r>
              <a:rPr lang="en-US" sz="2000" b="0" strike="noStrike" spc="-1" dirty="0">
                <a:solidFill>
                  <a:srgbClr val="000000"/>
                </a:solidFill>
                <a:latin typeface="Times New Roman"/>
              </a:rPr>
              <a:t> </a:t>
            </a:r>
            <a:r>
              <a:rPr lang="en-US" sz="2000" b="0" i="1" strike="noStrike" spc="-1" dirty="0" err="1">
                <a:solidFill>
                  <a:srgbClr val="000000"/>
                </a:solidFill>
                <a:latin typeface="Symbol"/>
              </a:rPr>
              <a:t>f</a:t>
            </a:r>
            <a:r>
              <a:rPr lang="en-US" sz="2000" b="0" i="1" strike="noStrike" spc="-1" baseline="-25000" dirty="0" err="1">
                <a:solidFill>
                  <a:srgbClr val="000000"/>
                </a:solidFill>
                <a:latin typeface="Times New Roman"/>
              </a:rPr>
              <a:t>l</a:t>
            </a:r>
            <a:r>
              <a:rPr lang="en-US" sz="2000" b="0" strike="noStrike" spc="-1" baseline="-25000" dirty="0">
                <a:solidFill>
                  <a:srgbClr val="000000"/>
                </a:solidFill>
                <a:latin typeface="Times New Roman"/>
              </a:rPr>
              <a:t>[</a:t>
            </a:r>
            <a:r>
              <a:rPr lang="en-US" sz="2000" b="0" i="1" strike="noStrike" spc="-1" baseline="-25000" dirty="0" err="1">
                <a:solidFill>
                  <a:srgbClr val="000000"/>
                </a:solidFill>
                <a:latin typeface="Times New Roman"/>
              </a:rPr>
              <a:t>i</a:t>
            </a:r>
            <a:r>
              <a:rPr lang="en-US" sz="2000" b="0" strike="noStrike" spc="-1" baseline="-25000" dirty="0">
                <a:solidFill>
                  <a:srgbClr val="000000"/>
                </a:solidFill>
                <a:latin typeface="Times New Roman"/>
              </a:rPr>
              <a:t>]</a:t>
            </a:r>
            <a:r>
              <a:rPr lang="en-US" sz="2000" b="0" strike="noStrike" spc="-1" dirty="0">
                <a:solidFill>
                  <a:srgbClr val="000000"/>
                </a:solidFill>
                <a:latin typeface="Times New Roman"/>
              </a:rPr>
              <a:t> and </a:t>
            </a:r>
            <a:r>
              <a:rPr lang="en-US" sz="2000" b="0" i="1" strike="noStrike" spc="-1" dirty="0" err="1">
                <a:solidFill>
                  <a:srgbClr val="000000"/>
                </a:solidFill>
                <a:latin typeface="Symbol"/>
              </a:rPr>
              <a:t>f</a:t>
            </a:r>
            <a:r>
              <a:rPr lang="en-US" sz="2000" b="0" i="1" strike="noStrike" spc="-1" baseline="-25000" dirty="0" err="1">
                <a:solidFill>
                  <a:srgbClr val="000000"/>
                </a:solidFill>
                <a:latin typeface="Times New Roman"/>
              </a:rPr>
              <a:t>l</a:t>
            </a:r>
            <a:r>
              <a:rPr lang="en-US" sz="2000" b="0" strike="noStrike" spc="-1" baseline="-25000" dirty="0">
                <a:solidFill>
                  <a:srgbClr val="000000"/>
                </a:solidFill>
                <a:latin typeface="Times New Roman"/>
              </a:rPr>
              <a:t>[</a:t>
            </a:r>
            <a:r>
              <a:rPr lang="en-US" sz="2000" b="0" i="1" strike="noStrike" spc="-1" baseline="-25000" dirty="0" err="1">
                <a:solidFill>
                  <a:srgbClr val="000000"/>
                </a:solidFill>
                <a:latin typeface="Times New Roman"/>
              </a:rPr>
              <a:t>ij</a:t>
            </a:r>
            <a:r>
              <a:rPr lang="en-US" sz="2000" b="0" strike="noStrike" spc="-1" baseline="-25000" dirty="0">
                <a:solidFill>
                  <a:srgbClr val="000000"/>
                </a:solidFill>
                <a:latin typeface="Times New Roman"/>
              </a:rPr>
              <a:t>]</a:t>
            </a:r>
            <a:r>
              <a:rPr lang="en-US" sz="2000" b="0" strike="noStrike" spc="-1" dirty="0">
                <a:solidFill>
                  <a:srgbClr val="000000"/>
                </a:solidFill>
                <a:latin typeface="Times New Roman"/>
              </a:rPr>
              <a:t> must be used because the value of </a:t>
            </a:r>
            <a:r>
              <a:rPr lang="en-US" sz="2000" b="0" i="1" strike="noStrike" spc="-1" dirty="0" err="1">
                <a:solidFill>
                  <a:srgbClr val="000000"/>
                </a:solidFill>
                <a:latin typeface="Symbol"/>
              </a:rPr>
              <a:t>f</a:t>
            </a:r>
            <a:r>
              <a:rPr lang="en-US" sz="2000" b="0" i="1" strike="noStrike" spc="-1" baseline="-25000" dirty="0" err="1">
                <a:solidFill>
                  <a:srgbClr val="000000"/>
                </a:solidFill>
                <a:latin typeface="Times New Roman"/>
              </a:rPr>
              <a:t>l</a:t>
            </a:r>
            <a:r>
              <a:rPr lang="en-US" sz="2000" b="0" strike="noStrike" spc="-1" dirty="0">
                <a:solidFill>
                  <a:srgbClr val="000000"/>
                </a:solidFill>
                <a:latin typeface="Times New Roman"/>
              </a:rPr>
              <a:t> depends on the states of </a:t>
            </a:r>
            <a:r>
              <a:rPr lang="en-US" sz="2000" b="0" i="1" u="sng" strike="noStrike" spc="-1" dirty="0">
                <a:solidFill>
                  <a:srgbClr val="000000"/>
                </a:solidFill>
                <a:uFillTx/>
                <a:latin typeface="Times New Roman"/>
              </a:rPr>
              <a:t>all</a:t>
            </a:r>
            <a:r>
              <a:rPr lang="en-US" sz="2000" b="0" strike="noStrike" spc="-1" dirty="0">
                <a:solidFill>
                  <a:srgbClr val="000000"/>
                </a:solidFill>
                <a:latin typeface="Times New Roman"/>
              </a:rPr>
              <a:t> nodes associated with </a:t>
            </a:r>
            <a:r>
              <a:rPr lang="en-US" sz="2000" b="0" i="1" strike="noStrike" spc="-1" dirty="0" err="1">
                <a:solidFill>
                  <a:srgbClr val="000000"/>
                </a:solidFill>
                <a:latin typeface="Symbol"/>
              </a:rPr>
              <a:t>q</a:t>
            </a:r>
            <a:r>
              <a:rPr lang="en-US" sz="2000" b="0" i="1" strike="noStrike" spc="-1" baseline="-25000" dirty="0" err="1">
                <a:solidFill>
                  <a:srgbClr val="000000"/>
                </a:solidFill>
                <a:latin typeface="Times New Roman"/>
              </a:rPr>
              <a:t>l</a:t>
            </a:r>
            <a:r>
              <a:rPr lang="en-US" sz="2000" b="0" strike="noStrike" spc="-1" dirty="0">
                <a:solidFill>
                  <a:srgbClr val="000000"/>
                </a:solidFill>
                <a:latin typeface="Times New Roman"/>
              </a:rPr>
              <a:t> in general.</a:t>
            </a:r>
            <a:endParaRPr lang="en-US" sz="2000" b="0" strike="noStrike" spc="-1" dirty="0">
              <a:latin typeface="Arial"/>
            </a:endParaRPr>
          </a:p>
        </p:txBody>
      </p:sp>
      <p:pic>
        <p:nvPicPr>
          <p:cNvPr id="792" name="Picture 18"/>
          <p:cNvPicPr/>
          <p:nvPr/>
        </p:nvPicPr>
        <p:blipFill>
          <a:blip r:embed="rId5"/>
          <a:stretch/>
        </p:blipFill>
        <p:spPr>
          <a:xfrm>
            <a:off x="2483280" y="4615200"/>
            <a:ext cx="604080" cy="27936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anim calcmode="lin" valueType="num">
                                      <p:cBhvr additive="base">
                                        <p:cTn id="7" dur="500" fill="hold"/>
                                        <p:tgtEl>
                                          <p:spTgt spid="785"/>
                                        </p:tgtEl>
                                        <p:attrNameLst>
                                          <p:attrName>ppt_x</p:attrName>
                                        </p:attrNameLst>
                                      </p:cBhvr>
                                      <p:tavLst>
                                        <p:tav tm="0">
                                          <p:val>
                                            <p:strVal val="#ppt_x"/>
                                          </p:val>
                                        </p:tav>
                                        <p:tav tm="100000">
                                          <p:val>
                                            <p:strVal val="#ppt_x"/>
                                          </p:val>
                                        </p:tav>
                                      </p:tavLst>
                                    </p:anim>
                                    <p:anim calcmode="lin" valueType="num">
                                      <p:cBhvr additive="base">
                                        <p:cTn id="8" dur="500" fill="hold"/>
                                        <p:tgtEl>
                                          <p:spTgt spid="78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82"/>
                                        </p:tgtEl>
                                        <p:attrNameLst>
                                          <p:attrName>style.visibility</p:attrName>
                                        </p:attrNameLst>
                                      </p:cBhvr>
                                      <p:to>
                                        <p:strVal val="visible"/>
                                      </p:to>
                                    </p:set>
                                    <p:anim calcmode="lin" valueType="num">
                                      <p:cBhvr additive="base">
                                        <p:cTn id="11" dur="500" fill="hold"/>
                                        <p:tgtEl>
                                          <p:spTgt spid="782"/>
                                        </p:tgtEl>
                                        <p:attrNameLst>
                                          <p:attrName>ppt_x</p:attrName>
                                        </p:attrNameLst>
                                      </p:cBhvr>
                                      <p:tavLst>
                                        <p:tav tm="0">
                                          <p:val>
                                            <p:strVal val="#ppt_x"/>
                                          </p:val>
                                        </p:tav>
                                        <p:tav tm="100000">
                                          <p:val>
                                            <p:strVal val="#ppt_x"/>
                                          </p:val>
                                        </p:tav>
                                      </p:tavLst>
                                    </p:anim>
                                    <p:anim calcmode="lin" valueType="num">
                                      <p:cBhvr additive="base">
                                        <p:cTn id="12" dur="500" fill="hold"/>
                                        <p:tgtEl>
                                          <p:spTgt spid="7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86"/>
                                        </p:tgtEl>
                                        <p:attrNameLst>
                                          <p:attrName>style.visibility</p:attrName>
                                        </p:attrNameLst>
                                      </p:cBhvr>
                                      <p:to>
                                        <p:strVal val="visible"/>
                                      </p:to>
                                    </p:set>
                                    <p:anim calcmode="lin" valueType="num">
                                      <p:cBhvr additive="base">
                                        <p:cTn id="17" dur="500" fill="hold"/>
                                        <p:tgtEl>
                                          <p:spTgt spid="786"/>
                                        </p:tgtEl>
                                        <p:attrNameLst>
                                          <p:attrName>ppt_x</p:attrName>
                                        </p:attrNameLst>
                                      </p:cBhvr>
                                      <p:tavLst>
                                        <p:tav tm="0">
                                          <p:val>
                                            <p:strVal val="#ppt_x"/>
                                          </p:val>
                                        </p:tav>
                                        <p:tav tm="100000">
                                          <p:val>
                                            <p:strVal val="#ppt_x"/>
                                          </p:val>
                                        </p:tav>
                                      </p:tavLst>
                                    </p:anim>
                                    <p:anim calcmode="lin" valueType="num">
                                      <p:cBhvr additive="base">
                                        <p:cTn id="18" dur="500" fill="hold"/>
                                        <p:tgtEl>
                                          <p:spTgt spid="78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83"/>
                                        </p:tgtEl>
                                        <p:attrNameLst>
                                          <p:attrName>style.visibility</p:attrName>
                                        </p:attrNameLst>
                                      </p:cBhvr>
                                      <p:to>
                                        <p:strVal val="visible"/>
                                      </p:to>
                                    </p:set>
                                    <p:anim calcmode="lin" valueType="num">
                                      <p:cBhvr additive="base">
                                        <p:cTn id="21" dur="500" fill="hold"/>
                                        <p:tgtEl>
                                          <p:spTgt spid="783"/>
                                        </p:tgtEl>
                                        <p:attrNameLst>
                                          <p:attrName>ppt_x</p:attrName>
                                        </p:attrNameLst>
                                      </p:cBhvr>
                                      <p:tavLst>
                                        <p:tav tm="0">
                                          <p:val>
                                            <p:strVal val="#ppt_x"/>
                                          </p:val>
                                        </p:tav>
                                        <p:tav tm="100000">
                                          <p:val>
                                            <p:strVal val="#ppt_x"/>
                                          </p:val>
                                        </p:tav>
                                      </p:tavLst>
                                    </p:anim>
                                    <p:anim calcmode="lin" valueType="num">
                                      <p:cBhvr additive="base">
                                        <p:cTn id="22" dur="500" fill="hold"/>
                                        <p:tgtEl>
                                          <p:spTgt spid="78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88"/>
                                        </p:tgtEl>
                                        <p:attrNameLst>
                                          <p:attrName>style.visibility</p:attrName>
                                        </p:attrNameLst>
                                      </p:cBhvr>
                                      <p:to>
                                        <p:strVal val="visible"/>
                                      </p:to>
                                    </p:set>
                                    <p:anim calcmode="lin" valueType="num">
                                      <p:cBhvr additive="base">
                                        <p:cTn id="27" dur="500" fill="hold"/>
                                        <p:tgtEl>
                                          <p:spTgt spid="788"/>
                                        </p:tgtEl>
                                        <p:attrNameLst>
                                          <p:attrName>ppt_x</p:attrName>
                                        </p:attrNameLst>
                                      </p:cBhvr>
                                      <p:tavLst>
                                        <p:tav tm="0">
                                          <p:val>
                                            <p:strVal val="#ppt_x"/>
                                          </p:val>
                                        </p:tav>
                                        <p:tav tm="100000">
                                          <p:val>
                                            <p:strVal val="#ppt_x"/>
                                          </p:val>
                                        </p:tav>
                                      </p:tavLst>
                                    </p:anim>
                                    <p:anim calcmode="lin" valueType="num">
                                      <p:cBhvr additive="base">
                                        <p:cTn id="28" dur="500" fill="hold"/>
                                        <p:tgtEl>
                                          <p:spTgt spid="78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89"/>
                                        </p:tgtEl>
                                        <p:attrNameLst>
                                          <p:attrName>style.visibility</p:attrName>
                                        </p:attrNameLst>
                                      </p:cBhvr>
                                      <p:to>
                                        <p:strVal val="visible"/>
                                      </p:to>
                                    </p:set>
                                    <p:anim calcmode="lin" valueType="num">
                                      <p:cBhvr additive="base">
                                        <p:cTn id="33" dur="500" fill="hold"/>
                                        <p:tgtEl>
                                          <p:spTgt spid="789"/>
                                        </p:tgtEl>
                                        <p:attrNameLst>
                                          <p:attrName>ppt_x</p:attrName>
                                        </p:attrNameLst>
                                      </p:cBhvr>
                                      <p:tavLst>
                                        <p:tav tm="0">
                                          <p:val>
                                            <p:strVal val="#ppt_x"/>
                                          </p:val>
                                        </p:tav>
                                        <p:tav tm="100000">
                                          <p:val>
                                            <p:strVal val="#ppt_x"/>
                                          </p:val>
                                        </p:tav>
                                      </p:tavLst>
                                    </p:anim>
                                    <p:anim calcmode="lin" valueType="num">
                                      <p:cBhvr additive="base">
                                        <p:cTn id="34" dur="500" fill="hold"/>
                                        <p:tgtEl>
                                          <p:spTgt spid="78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91"/>
                                        </p:tgtEl>
                                        <p:attrNameLst>
                                          <p:attrName>style.visibility</p:attrName>
                                        </p:attrNameLst>
                                      </p:cBhvr>
                                      <p:to>
                                        <p:strVal val="visible"/>
                                      </p:to>
                                    </p:set>
                                    <p:anim calcmode="lin" valueType="num">
                                      <p:cBhvr additive="base">
                                        <p:cTn id="39" dur="500" fill="hold"/>
                                        <p:tgtEl>
                                          <p:spTgt spid="791"/>
                                        </p:tgtEl>
                                        <p:attrNameLst>
                                          <p:attrName>ppt_x</p:attrName>
                                        </p:attrNameLst>
                                      </p:cBhvr>
                                      <p:tavLst>
                                        <p:tav tm="0">
                                          <p:val>
                                            <p:strVal val="#ppt_x"/>
                                          </p:val>
                                        </p:tav>
                                        <p:tav tm="100000">
                                          <p:val>
                                            <p:strVal val="#ppt_x"/>
                                          </p:val>
                                        </p:tav>
                                      </p:tavLst>
                                    </p:anim>
                                    <p:anim calcmode="lin" valueType="num">
                                      <p:cBhvr additive="base">
                                        <p:cTn id="40" dur="500" fill="hold"/>
                                        <p:tgtEl>
                                          <p:spTgt spid="79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92"/>
                                        </p:tgtEl>
                                        <p:attrNameLst>
                                          <p:attrName>style.visibility</p:attrName>
                                        </p:attrNameLst>
                                      </p:cBhvr>
                                      <p:to>
                                        <p:strVal val="visible"/>
                                      </p:to>
                                    </p:set>
                                    <p:anim calcmode="lin" valueType="num">
                                      <p:cBhvr additive="base">
                                        <p:cTn id="43" dur="500" fill="hold"/>
                                        <p:tgtEl>
                                          <p:spTgt spid="792"/>
                                        </p:tgtEl>
                                        <p:attrNameLst>
                                          <p:attrName>ppt_x</p:attrName>
                                        </p:attrNameLst>
                                      </p:cBhvr>
                                      <p:tavLst>
                                        <p:tav tm="0">
                                          <p:val>
                                            <p:strVal val="#ppt_x"/>
                                          </p:val>
                                        </p:tav>
                                        <p:tav tm="100000">
                                          <p:val>
                                            <p:strVal val="#ppt_x"/>
                                          </p:val>
                                        </p:tav>
                                      </p:tavLst>
                                    </p:anim>
                                    <p:anim calcmode="lin" valueType="num">
                                      <p:cBhvr additive="base">
                                        <p:cTn id="44" dur="500" fill="hold"/>
                                        <p:tgtEl>
                                          <p:spTgt spid="7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 grpId="0"/>
      <p:bldP spid="783" grpId="0"/>
      <p:bldP spid="79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CustomShape 1"/>
          <p:cNvSpPr/>
          <p:nvPr/>
        </p:nvSpPr>
        <p:spPr>
          <a:xfrm>
            <a:off x="646920" y="891720"/>
            <a:ext cx="332856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For node parameters </a:t>
            </a:r>
            <a:r>
              <a:rPr lang="en-US" sz="2400" b="0" strike="noStrike" spc="-1">
                <a:solidFill>
                  <a:srgbClr val="000000"/>
                </a:solidFill>
                <a:latin typeface="Symbol"/>
              </a:rPr>
              <a:t>t</a:t>
            </a:r>
            <a:r>
              <a:rPr lang="en-US" sz="2400" b="0" strike="noStrike" spc="-1">
                <a:solidFill>
                  <a:srgbClr val="000000"/>
                </a:solidFill>
                <a:latin typeface="Times New Roman"/>
              </a:rPr>
              <a:t>:</a:t>
            </a:r>
            <a:endParaRPr lang="en-US" sz="2400" b="0" strike="noStrike" spc="-1">
              <a:latin typeface="Arial"/>
            </a:endParaRPr>
          </a:p>
        </p:txBody>
      </p:sp>
      <p:sp>
        <p:nvSpPr>
          <p:cNvPr id="794" name="CustomShape 2"/>
          <p:cNvSpPr/>
          <p:nvPr/>
        </p:nvSpPr>
        <p:spPr>
          <a:xfrm>
            <a:off x="643680" y="3386520"/>
            <a:ext cx="338616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343080" indent="-342720">
              <a:lnSpc>
                <a:spcPct val="100000"/>
              </a:lnSpc>
              <a:buClr>
                <a:srgbClr val="000000"/>
              </a:buClr>
              <a:buFont typeface="Arial"/>
              <a:buChar char="•"/>
            </a:pPr>
            <a:r>
              <a:rPr lang="en-US" sz="2400" b="0" strike="noStrike" spc="-1">
                <a:solidFill>
                  <a:srgbClr val="000000"/>
                </a:solidFill>
                <a:latin typeface="Times New Roman"/>
              </a:rPr>
              <a:t>For edge parameters </a:t>
            </a:r>
            <a:r>
              <a:rPr lang="en-US" sz="2400" b="0" strike="noStrike" spc="-1">
                <a:solidFill>
                  <a:srgbClr val="000000"/>
                </a:solidFill>
                <a:latin typeface="Symbol"/>
              </a:rPr>
              <a:t>w</a:t>
            </a:r>
            <a:r>
              <a:rPr lang="en-US" sz="2400" b="0" strike="noStrike" spc="-1">
                <a:solidFill>
                  <a:srgbClr val="000000"/>
                </a:solidFill>
                <a:latin typeface="Times New Roman"/>
              </a:rPr>
              <a:t>:</a:t>
            </a:r>
            <a:endParaRPr lang="en-US" sz="2400" b="0" strike="noStrike" spc="-1">
              <a:latin typeface="Arial"/>
            </a:endParaRPr>
          </a:p>
        </p:txBody>
      </p:sp>
      <p:sp>
        <p:nvSpPr>
          <p:cNvPr id="795" name="Line 3"/>
          <p:cNvSpPr/>
          <p:nvPr/>
        </p:nvSpPr>
        <p:spPr>
          <a:xfrm>
            <a:off x="4465664" y="4649288"/>
            <a:ext cx="360" cy="3369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796" name="Line 4"/>
          <p:cNvSpPr/>
          <p:nvPr/>
        </p:nvSpPr>
        <p:spPr>
          <a:xfrm flipH="1">
            <a:off x="451080" y="4971960"/>
            <a:ext cx="403308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797" name="CustomShape 5"/>
          <p:cNvSpPr/>
          <p:nvPr/>
        </p:nvSpPr>
        <p:spPr>
          <a:xfrm flipV="1">
            <a:off x="2111400" y="4634280"/>
            <a:ext cx="360" cy="3366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798" name="CustomShape 6"/>
          <p:cNvSpPr/>
          <p:nvPr/>
        </p:nvSpPr>
        <p:spPr>
          <a:xfrm>
            <a:off x="2111400" y="5077440"/>
            <a:ext cx="2396880" cy="72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Times New Roman"/>
              </a:rPr>
              <a:t>A little extra notation for edges to show what nodes are associated with parameter </a:t>
            </a:r>
            <a:r>
              <a:rPr lang="en-US" sz="1400" b="0" i="1" strike="noStrike" spc="-1">
                <a:solidFill>
                  <a:srgbClr val="000000"/>
                </a:solidFill>
                <a:latin typeface="Times New Roman"/>
              </a:rPr>
              <a:t>k</a:t>
            </a:r>
            <a:r>
              <a:rPr lang="en-US" sz="1400" b="0" strike="noStrike" spc="-1">
                <a:solidFill>
                  <a:srgbClr val="000000"/>
                </a:solidFill>
                <a:latin typeface="Times New Roman"/>
              </a:rPr>
              <a:t> </a:t>
            </a:r>
            <a:endParaRPr lang="en-US" sz="1400" b="0" strike="noStrike" spc="-1">
              <a:latin typeface="Arial"/>
            </a:endParaRPr>
          </a:p>
        </p:txBody>
      </p:sp>
      <p:sp>
        <p:nvSpPr>
          <p:cNvPr id="799" name="Line 7"/>
          <p:cNvSpPr/>
          <p:nvPr/>
        </p:nvSpPr>
        <p:spPr>
          <a:xfrm>
            <a:off x="4439160" y="2034720"/>
            <a:ext cx="360" cy="3369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800" name="Line 8"/>
          <p:cNvSpPr/>
          <p:nvPr/>
        </p:nvSpPr>
        <p:spPr>
          <a:xfrm flipH="1">
            <a:off x="1184400" y="2371680"/>
            <a:ext cx="325332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801" name="CustomShape 9"/>
          <p:cNvSpPr/>
          <p:nvPr/>
        </p:nvSpPr>
        <p:spPr>
          <a:xfrm flipV="1">
            <a:off x="2797560" y="2034360"/>
            <a:ext cx="360" cy="3366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802" name="CustomShape 10"/>
          <p:cNvSpPr/>
          <p:nvPr/>
        </p:nvSpPr>
        <p:spPr>
          <a:xfrm>
            <a:off x="2226960" y="2397600"/>
            <a:ext cx="4810320" cy="72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Times New Roman"/>
              </a:rPr>
              <a:t>A little extra notation to indicate node </a:t>
            </a:r>
            <a:r>
              <a:rPr lang="en-US" sz="1400" b="0" i="1" strike="noStrike" spc="-1">
                <a:solidFill>
                  <a:srgbClr val="000000"/>
                </a:solidFill>
                <a:latin typeface="Times New Roman"/>
              </a:rPr>
              <a:t>i</a:t>
            </a:r>
            <a:r>
              <a:rPr lang="en-US" sz="1400" b="0" strike="noStrike" spc="-1">
                <a:solidFill>
                  <a:srgbClr val="000000"/>
                </a:solidFill>
                <a:latin typeface="Times New Roman"/>
              </a:rPr>
              <a:t> is associated with parameter </a:t>
            </a:r>
            <a:r>
              <a:rPr lang="en-US" sz="1400" b="0" i="1" strike="noStrike" spc="-1">
                <a:solidFill>
                  <a:srgbClr val="000000"/>
                </a:solidFill>
                <a:latin typeface="Times New Roman"/>
              </a:rPr>
              <a:t>k</a:t>
            </a:r>
            <a:r>
              <a:rPr lang="en-US" sz="1400" b="0" strike="noStrike" spc="-1">
                <a:solidFill>
                  <a:srgbClr val="000000"/>
                </a:solidFill>
                <a:latin typeface="Times New Roman"/>
              </a:rPr>
              <a:t>. Though </a:t>
            </a:r>
            <a:r>
              <a:rPr lang="en-US" sz="1400" b="0" i="1" strike="noStrike" spc="-1">
                <a:solidFill>
                  <a:srgbClr val="000000"/>
                </a:solidFill>
                <a:latin typeface="Times New Roman"/>
              </a:rPr>
              <a:t>i</a:t>
            </a:r>
            <a:r>
              <a:rPr lang="en-US" sz="1400" b="0" strike="noStrike" spc="-1">
                <a:solidFill>
                  <a:srgbClr val="000000"/>
                </a:solidFill>
                <a:latin typeface="Times New Roman"/>
              </a:rPr>
              <a:t> and </a:t>
            </a:r>
            <a:r>
              <a:rPr lang="en-US" sz="1400" b="0" i="1" strike="noStrike" spc="-1">
                <a:solidFill>
                  <a:srgbClr val="000000"/>
                </a:solidFill>
                <a:latin typeface="Times New Roman"/>
              </a:rPr>
              <a:t>k</a:t>
            </a:r>
            <a:r>
              <a:rPr lang="en-US" sz="1400" b="0" strike="noStrike" spc="-1">
                <a:solidFill>
                  <a:srgbClr val="000000"/>
                </a:solidFill>
                <a:latin typeface="Times New Roman"/>
              </a:rPr>
              <a:t> are often the same number, they can differ depending on the parameterization scheme.</a:t>
            </a:r>
            <a:endParaRPr lang="en-US" sz="1400" b="0" strike="noStrike" spc="-1">
              <a:latin typeface="Arial"/>
            </a:endParaRPr>
          </a:p>
        </p:txBody>
      </p:sp>
      <p:pic>
        <p:nvPicPr>
          <p:cNvPr id="803" name="Picture 2"/>
          <p:cNvPicPr/>
          <p:nvPr/>
        </p:nvPicPr>
        <p:blipFill>
          <a:blip r:embed="rId2"/>
          <a:stretch/>
        </p:blipFill>
        <p:spPr>
          <a:xfrm>
            <a:off x="839520" y="1353600"/>
            <a:ext cx="6909120" cy="830160"/>
          </a:xfrm>
          <a:prstGeom prst="rect">
            <a:avLst/>
          </a:prstGeom>
          <a:ln>
            <a:noFill/>
          </a:ln>
        </p:spPr>
      </p:pic>
      <p:sp>
        <p:nvSpPr>
          <p:cNvPr id="804" name="CustomShape 11"/>
          <p:cNvSpPr/>
          <p:nvPr/>
        </p:nvSpPr>
        <p:spPr>
          <a:xfrm flipV="1">
            <a:off x="1194480" y="2029680"/>
            <a:ext cx="360" cy="3366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pic>
        <p:nvPicPr>
          <p:cNvPr id="805" name="Picture 9"/>
          <p:cNvPicPr/>
          <p:nvPr/>
        </p:nvPicPr>
        <p:blipFill>
          <a:blip r:embed="rId3"/>
          <a:stretch/>
        </p:blipFill>
        <p:spPr>
          <a:xfrm>
            <a:off x="57240" y="3988080"/>
            <a:ext cx="9043200" cy="823320"/>
          </a:xfrm>
          <a:prstGeom prst="rect">
            <a:avLst/>
          </a:prstGeom>
          <a:ln>
            <a:noFill/>
          </a:ln>
        </p:spPr>
      </p:pic>
      <p:sp>
        <p:nvSpPr>
          <p:cNvPr id="806" name="CustomShape 12"/>
          <p:cNvSpPr/>
          <p:nvPr/>
        </p:nvSpPr>
        <p:spPr>
          <a:xfrm flipV="1">
            <a:off x="451440" y="4644000"/>
            <a:ext cx="360" cy="33660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p>
        </p:txBody>
      </p:sp>
      <p:sp>
        <p:nvSpPr>
          <p:cNvPr id="807" name="CustomShape 13"/>
          <p:cNvSpPr/>
          <p:nvPr/>
        </p:nvSpPr>
        <p:spPr>
          <a:xfrm>
            <a:off x="2899800" y="162720"/>
            <a:ext cx="3470040" cy="699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000" b="0" strike="noStrike" spc="-1">
                <a:solidFill>
                  <a:srgbClr val="000000"/>
                </a:solidFill>
                <a:latin typeface="Times New Roman"/>
              </a:rPr>
              <a:t>Recall: Features</a:t>
            </a:r>
            <a:endParaRPr lang="en-US" sz="4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 calcmode="lin" valueType="num">
                                      <p:cBhvr additive="base">
                                        <p:cTn id="7" dur="500" fill="hold"/>
                                        <p:tgtEl>
                                          <p:spTgt spid="803"/>
                                        </p:tgtEl>
                                        <p:attrNameLst>
                                          <p:attrName>ppt_x</p:attrName>
                                        </p:attrNameLst>
                                      </p:cBhvr>
                                      <p:tavLst>
                                        <p:tav tm="0">
                                          <p:val>
                                            <p:strVal val="#ppt_x"/>
                                          </p:val>
                                        </p:tav>
                                        <p:tav tm="100000">
                                          <p:val>
                                            <p:strVal val="#ppt_x"/>
                                          </p:val>
                                        </p:tav>
                                      </p:tavLst>
                                    </p:anim>
                                    <p:anim calcmode="lin" valueType="num">
                                      <p:cBhvr additive="base">
                                        <p:cTn id="8" dur="500" fill="hold"/>
                                        <p:tgtEl>
                                          <p:spTgt spid="80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99"/>
                                        </p:tgtEl>
                                        <p:attrNameLst>
                                          <p:attrName>style.visibility</p:attrName>
                                        </p:attrNameLst>
                                      </p:cBhvr>
                                      <p:to>
                                        <p:strVal val="visible"/>
                                      </p:to>
                                    </p:set>
                                    <p:anim calcmode="lin" valueType="num">
                                      <p:cBhvr additive="base">
                                        <p:cTn id="12" dur="500" fill="hold"/>
                                        <p:tgtEl>
                                          <p:spTgt spid="799"/>
                                        </p:tgtEl>
                                        <p:attrNameLst>
                                          <p:attrName>ppt_x</p:attrName>
                                        </p:attrNameLst>
                                      </p:cBhvr>
                                      <p:tavLst>
                                        <p:tav tm="0">
                                          <p:val>
                                            <p:strVal val="#ppt_x"/>
                                          </p:val>
                                        </p:tav>
                                        <p:tav tm="100000">
                                          <p:val>
                                            <p:strVal val="#ppt_x"/>
                                          </p:val>
                                        </p:tav>
                                      </p:tavLst>
                                    </p:anim>
                                    <p:anim calcmode="lin" valueType="num">
                                      <p:cBhvr additive="base">
                                        <p:cTn id="13" dur="500" fill="hold"/>
                                        <p:tgtEl>
                                          <p:spTgt spid="79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00"/>
                                        </p:tgtEl>
                                        <p:attrNameLst>
                                          <p:attrName>style.visibility</p:attrName>
                                        </p:attrNameLst>
                                      </p:cBhvr>
                                      <p:to>
                                        <p:strVal val="visible"/>
                                      </p:to>
                                    </p:set>
                                    <p:anim calcmode="lin" valueType="num">
                                      <p:cBhvr additive="base">
                                        <p:cTn id="16" dur="500" fill="hold"/>
                                        <p:tgtEl>
                                          <p:spTgt spid="800"/>
                                        </p:tgtEl>
                                        <p:attrNameLst>
                                          <p:attrName>ppt_x</p:attrName>
                                        </p:attrNameLst>
                                      </p:cBhvr>
                                      <p:tavLst>
                                        <p:tav tm="0">
                                          <p:val>
                                            <p:strVal val="#ppt_x"/>
                                          </p:val>
                                        </p:tav>
                                        <p:tav tm="100000">
                                          <p:val>
                                            <p:strVal val="#ppt_x"/>
                                          </p:val>
                                        </p:tav>
                                      </p:tavLst>
                                    </p:anim>
                                    <p:anim calcmode="lin" valueType="num">
                                      <p:cBhvr additive="base">
                                        <p:cTn id="17" dur="500" fill="hold"/>
                                        <p:tgtEl>
                                          <p:spTgt spid="80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01"/>
                                        </p:tgtEl>
                                        <p:attrNameLst>
                                          <p:attrName>style.visibility</p:attrName>
                                        </p:attrNameLst>
                                      </p:cBhvr>
                                      <p:to>
                                        <p:strVal val="visible"/>
                                      </p:to>
                                    </p:set>
                                    <p:anim calcmode="lin" valueType="num">
                                      <p:cBhvr additive="base">
                                        <p:cTn id="20" dur="500" fill="hold"/>
                                        <p:tgtEl>
                                          <p:spTgt spid="801"/>
                                        </p:tgtEl>
                                        <p:attrNameLst>
                                          <p:attrName>ppt_x</p:attrName>
                                        </p:attrNameLst>
                                      </p:cBhvr>
                                      <p:tavLst>
                                        <p:tav tm="0">
                                          <p:val>
                                            <p:strVal val="#ppt_x"/>
                                          </p:val>
                                        </p:tav>
                                        <p:tav tm="100000">
                                          <p:val>
                                            <p:strVal val="#ppt_x"/>
                                          </p:val>
                                        </p:tav>
                                      </p:tavLst>
                                    </p:anim>
                                    <p:anim calcmode="lin" valueType="num">
                                      <p:cBhvr additive="base">
                                        <p:cTn id="21" dur="500" fill="hold"/>
                                        <p:tgtEl>
                                          <p:spTgt spid="80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02"/>
                                        </p:tgtEl>
                                        <p:attrNameLst>
                                          <p:attrName>style.visibility</p:attrName>
                                        </p:attrNameLst>
                                      </p:cBhvr>
                                      <p:to>
                                        <p:strVal val="visible"/>
                                      </p:to>
                                    </p:set>
                                    <p:anim calcmode="lin" valueType="num">
                                      <p:cBhvr additive="base">
                                        <p:cTn id="24" dur="500" fill="hold"/>
                                        <p:tgtEl>
                                          <p:spTgt spid="802"/>
                                        </p:tgtEl>
                                        <p:attrNameLst>
                                          <p:attrName>ppt_x</p:attrName>
                                        </p:attrNameLst>
                                      </p:cBhvr>
                                      <p:tavLst>
                                        <p:tav tm="0">
                                          <p:val>
                                            <p:strVal val="#ppt_x"/>
                                          </p:val>
                                        </p:tav>
                                        <p:tav tm="100000">
                                          <p:val>
                                            <p:strVal val="#ppt_x"/>
                                          </p:val>
                                        </p:tav>
                                      </p:tavLst>
                                    </p:anim>
                                    <p:anim calcmode="lin" valueType="num">
                                      <p:cBhvr additive="base">
                                        <p:cTn id="25" dur="500" fill="hold"/>
                                        <p:tgtEl>
                                          <p:spTgt spid="80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04"/>
                                        </p:tgtEl>
                                        <p:attrNameLst>
                                          <p:attrName>style.visibility</p:attrName>
                                        </p:attrNameLst>
                                      </p:cBhvr>
                                      <p:to>
                                        <p:strVal val="visible"/>
                                      </p:to>
                                    </p:set>
                                    <p:anim calcmode="lin" valueType="num">
                                      <p:cBhvr additive="base">
                                        <p:cTn id="28" dur="500" fill="hold"/>
                                        <p:tgtEl>
                                          <p:spTgt spid="804"/>
                                        </p:tgtEl>
                                        <p:attrNameLst>
                                          <p:attrName>ppt_x</p:attrName>
                                        </p:attrNameLst>
                                      </p:cBhvr>
                                      <p:tavLst>
                                        <p:tav tm="0">
                                          <p:val>
                                            <p:strVal val="#ppt_x"/>
                                          </p:val>
                                        </p:tav>
                                        <p:tav tm="100000">
                                          <p:val>
                                            <p:strVal val="#ppt_x"/>
                                          </p:val>
                                        </p:tav>
                                      </p:tavLst>
                                    </p:anim>
                                    <p:anim calcmode="lin" valueType="num">
                                      <p:cBhvr additive="base">
                                        <p:cTn id="29" dur="500" fill="hold"/>
                                        <p:tgtEl>
                                          <p:spTgt spid="80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94"/>
                                        </p:tgtEl>
                                        <p:attrNameLst>
                                          <p:attrName>style.visibility</p:attrName>
                                        </p:attrNameLst>
                                      </p:cBhvr>
                                      <p:to>
                                        <p:strVal val="visible"/>
                                      </p:to>
                                    </p:set>
                                    <p:anim calcmode="lin" valueType="num">
                                      <p:cBhvr additive="base">
                                        <p:cTn id="34" dur="500" fill="hold"/>
                                        <p:tgtEl>
                                          <p:spTgt spid="794"/>
                                        </p:tgtEl>
                                        <p:attrNameLst>
                                          <p:attrName>ppt_x</p:attrName>
                                        </p:attrNameLst>
                                      </p:cBhvr>
                                      <p:tavLst>
                                        <p:tav tm="0">
                                          <p:val>
                                            <p:strVal val="#ppt_x"/>
                                          </p:val>
                                        </p:tav>
                                        <p:tav tm="100000">
                                          <p:val>
                                            <p:strVal val="#ppt_x"/>
                                          </p:val>
                                        </p:tav>
                                      </p:tavLst>
                                    </p:anim>
                                    <p:anim calcmode="lin" valueType="num">
                                      <p:cBhvr additive="base">
                                        <p:cTn id="35" dur="500" fill="hold"/>
                                        <p:tgtEl>
                                          <p:spTgt spid="79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05"/>
                                        </p:tgtEl>
                                        <p:attrNameLst>
                                          <p:attrName>style.visibility</p:attrName>
                                        </p:attrNameLst>
                                      </p:cBhvr>
                                      <p:to>
                                        <p:strVal val="visible"/>
                                      </p:to>
                                    </p:set>
                                    <p:anim calcmode="lin" valueType="num">
                                      <p:cBhvr additive="base">
                                        <p:cTn id="38" dur="500" fill="hold"/>
                                        <p:tgtEl>
                                          <p:spTgt spid="805"/>
                                        </p:tgtEl>
                                        <p:attrNameLst>
                                          <p:attrName>ppt_x</p:attrName>
                                        </p:attrNameLst>
                                      </p:cBhvr>
                                      <p:tavLst>
                                        <p:tav tm="0">
                                          <p:val>
                                            <p:strVal val="#ppt_x"/>
                                          </p:val>
                                        </p:tav>
                                        <p:tav tm="100000">
                                          <p:val>
                                            <p:strVal val="#ppt_x"/>
                                          </p:val>
                                        </p:tav>
                                      </p:tavLst>
                                    </p:anim>
                                    <p:anim calcmode="lin" valueType="num">
                                      <p:cBhvr additive="base">
                                        <p:cTn id="39" dur="500" fill="hold"/>
                                        <p:tgtEl>
                                          <p:spTgt spid="80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nodeType="afterEffect">
                                  <p:stCondLst>
                                    <p:cond delay="0"/>
                                  </p:stCondLst>
                                  <p:childTnLst>
                                    <p:set>
                                      <p:cBhvr>
                                        <p:cTn id="42" dur="1" fill="hold">
                                          <p:stCondLst>
                                            <p:cond delay="0"/>
                                          </p:stCondLst>
                                        </p:cTn>
                                        <p:tgtEl>
                                          <p:spTgt spid="795"/>
                                        </p:tgtEl>
                                        <p:attrNameLst>
                                          <p:attrName>style.visibility</p:attrName>
                                        </p:attrNameLst>
                                      </p:cBhvr>
                                      <p:to>
                                        <p:strVal val="visible"/>
                                      </p:to>
                                    </p:set>
                                    <p:anim calcmode="lin" valueType="num">
                                      <p:cBhvr additive="base">
                                        <p:cTn id="43" dur="500" fill="hold"/>
                                        <p:tgtEl>
                                          <p:spTgt spid="795"/>
                                        </p:tgtEl>
                                        <p:attrNameLst>
                                          <p:attrName>ppt_x</p:attrName>
                                        </p:attrNameLst>
                                      </p:cBhvr>
                                      <p:tavLst>
                                        <p:tav tm="0">
                                          <p:val>
                                            <p:strVal val="#ppt_x"/>
                                          </p:val>
                                        </p:tav>
                                        <p:tav tm="100000">
                                          <p:val>
                                            <p:strVal val="#ppt_x"/>
                                          </p:val>
                                        </p:tav>
                                      </p:tavLst>
                                    </p:anim>
                                    <p:anim calcmode="lin" valueType="num">
                                      <p:cBhvr additive="base">
                                        <p:cTn id="44" dur="500" fill="hold"/>
                                        <p:tgtEl>
                                          <p:spTgt spid="79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96"/>
                                        </p:tgtEl>
                                        <p:attrNameLst>
                                          <p:attrName>style.visibility</p:attrName>
                                        </p:attrNameLst>
                                      </p:cBhvr>
                                      <p:to>
                                        <p:strVal val="visible"/>
                                      </p:to>
                                    </p:set>
                                    <p:anim calcmode="lin" valueType="num">
                                      <p:cBhvr additive="base">
                                        <p:cTn id="47" dur="500" fill="hold"/>
                                        <p:tgtEl>
                                          <p:spTgt spid="796"/>
                                        </p:tgtEl>
                                        <p:attrNameLst>
                                          <p:attrName>ppt_x</p:attrName>
                                        </p:attrNameLst>
                                      </p:cBhvr>
                                      <p:tavLst>
                                        <p:tav tm="0">
                                          <p:val>
                                            <p:strVal val="#ppt_x"/>
                                          </p:val>
                                        </p:tav>
                                        <p:tav tm="100000">
                                          <p:val>
                                            <p:strVal val="#ppt_x"/>
                                          </p:val>
                                        </p:tav>
                                      </p:tavLst>
                                    </p:anim>
                                    <p:anim calcmode="lin" valueType="num">
                                      <p:cBhvr additive="base">
                                        <p:cTn id="48" dur="500" fill="hold"/>
                                        <p:tgtEl>
                                          <p:spTgt spid="79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97"/>
                                        </p:tgtEl>
                                        <p:attrNameLst>
                                          <p:attrName>style.visibility</p:attrName>
                                        </p:attrNameLst>
                                      </p:cBhvr>
                                      <p:to>
                                        <p:strVal val="visible"/>
                                      </p:to>
                                    </p:set>
                                    <p:anim calcmode="lin" valueType="num">
                                      <p:cBhvr additive="base">
                                        <p:cTn id="51" dur="500" fill="hold"/>
                                        <p:tgtEl>
                                          <p:spTgt spid="797"/>
                                        </p:tgtEl>
                                        <p:attrNameLst>
                                          <p:attrName>ppt_x</p:attrName>
                                        </p:attrNameLst>
                                      </p:cBhvr>
                                      <p:tavLst>
                                        <p:tav tm="0">
                                          <p:val>
                                            <p:strVal val="#ppt_x"/>
                                          </p:val>
                                        </p:tav>
                                        <p:tav tm="100000">
                                          <p:val>
                                            <p:strVal val="#ppt_x"/>
                                          </p:val>
                                        </p:tav>
                                      </p:tavLst>
                                    </p:anim>
                                    <p:anim calcmode="lin" valueType="num">
                                      <p:cBhvr additive="base">
                                        <p:cTn id="52" dur="500" fill="hold"/>
                                        <p:tgtEl>
                                          <p:spTgt spid="79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98"/>
                                        </p:tgtEl>
                                        <p:attrNameLst>
                                          <p:attrName>style.visibility</p:attrName>
                                        </p:attrNameLst>
                                      </p:cBhvr>
                                      <p:to>
                                        <p:strVal val="visible"/>
                                      </p:to>
                                    </p:set>
                                    <p:anim calcmode="lin" valueType="num">
                                      <p:cBhvr additive="base">
                                        <p:cTn id="55" dur="500" fill="hold"/>
                                        <p:tgtEl>
                                          <p:spTgt spid="798"/>
                                        </p:tgtEl>
                                        <p:attrNameLst>
                                          <p:attrName>ppt_x</p:attrName>
                                        </p:attrNameLst>
                                      </p:cBhvr>
                                      <p:tavLst>
                                        <p:tav tm="0">
                                          <p:val>
                                            <p:strVal val="#ppt_x"/>
                                          </p:val>
                                        </p:tav>
                                        <p:tav tm="100000">
                                          <p:val>
                                            <p:strVal val="#ppt_x"/>
                                          </p:val>
                                        </p:tav>
                                      </p:tavLst>
                                    </p:anim>
                                    <p:anim calcmode="lin" valueType="num">
                                      <p:cBhvr additive="base">
                                        <p:cTn id="56" dur="500" fill="hold"/>
                                        <p:tgtEl>
                                          <p:spTgt spid="79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06"/>
                                        </p:tgtEl>
                                        <p:attrNameLst>
                                          <p:attrName>style.visibility</p:attrName>
                                        </p:attrNameLst>
                                      </p:cBhvr>
                                      <p:to>
                                        <p:strVal val="visible"/>
                                      </p:to>
                                    </p:set>
                                    <p:anim calcmode="lin" valueType="num">
                                      <p:cBhvr additive="base">
                                        <p:cTn id="59" dur="500" fill="hold"/>
                                        <p:tgtEl>
                                          <p:spTgt spid="806"/>
                                        </p:tgtEl>
                                        <p:attrNameLst>
                                          <p:attrName>ppt_x</p:attrName>
                                        </p:attrNameLst>
                                      </p:cBhvr>
                                      <p:tavLst>
                                        <p:tav tm="0">
                                          <p:val>
                                            <p:strVal val="#ppt_x"/>
                                          </p:val>
                                        </p:tav>
                                        <p:tav tm="100000">
                                          <p:val>
                                            <p:strVal val="#ppt_x"/>
                                          </p:val>
                                        </p:tav>
                                      </p:tavLst>
                                    </p:anim>
                                    <p:anim calcmode="lin" valueType="num">
                                      <p:cBhvr additive="base">
                                        <p:cTn id="60" dur="500" fill="hold"/>
                                        <p:tgtEl>
                                          <p:spTgt spid="8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 grpId="0"/>
      <p:bldP spid="798" grpId="0"/>
      <p:bldP spid="80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CustomShape 1"/>
          <p:cNvSpPr/>
          <p:nvPr/>
        </p:nvSpPr>
        <p:spPr>
          <a:xfrm>
            <a:off x="641160" y="443880"/>
            <a:ext cx="7799760" cy="11703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a:solidFill>
                  <a:srgbClr val="000000"/>
                </a:solidFill>
                <a:latin typeface="Times New Roman"/>
              </a:rPr>
              <a:t>For the purposes of future expositions, let us again consider the “weirdly” parameterized triangle model on slide 44. Use the sample: </a:t>
            </a:r>
            <a:r>
              <a:rPr lang="en-US" sz="2200" b="1" strike="noStrike" spc="-1">
                <a:solidFill>
                  <a:srgbClr val="000000"/>
                </a:solidFill>
                <a:latin typeface="Times New Roman"/>
              </a:rPr>
              <a:t>X</a:t>
            </a:r>
            <a:r>
              <a:rPr lang="en-US" sz="2200" b="0" strike="noStrike" spc="-1">
                <a:solidFill>
                  <a:srgbClr val="000000"/>
                </a:solidFill>
                <a:latin typeface="Times New Roman"/>
              </a:rPr>
              <a:t> = {(1,1,1), (1,2,1), (2,2,1), (2,2,2)}</a:t>
            </a:r>
            <a:endParaRPr lang="en-US" sz="2200" b="0" strike="noStrike" spc="-1">
              <a:latin typeface="Arial"/>
            </a:endParaRPr>
          </a:p>
        </p:txBody>
      </p:sp>
      <p:grpSp>
        <p:nvGrpSpPr>
          <p:cNvPr id="809" name="Group 2"/>
          <p:cNvGrpSpPr/>
          <p:nvPr/>
        </p:nvGrpSpPr>
        <p:grpSpPr>
          <a:xfrm>
            <a:off x="3887640" y="2394720"/>
            <a:ext cx="914040" cy="985680"/>
            <a:chOff x="3887640" y="2394720"/>
            <a:chExt cx="914040" cy="985680"/>
          </a:xfrm>
        </p:grpSpPr>
        <p:sp>
          <p:nvSpPr>
            <p:cNvPr id="810" name="CustomShape 3"/>
            <p:cNvSpPr/>
            <p:nvPr/>
          </p:nvSpPr>
          <p:spPr>
            <a:xfrm>
              <a:off x="3887640" y="246636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811" name="CustomShape 4"/>
            <p:cNvSpPr/>
            <p:nvPr/>
          </p:nvSpPr>
          <p:spPr>
            <a:xfrm>
              <a:off x="4046040" y="239472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2</a:t>
              </a:r>
              <a:endParaRPr lang="en-US" sz="4800" b="0" strike="noStrike" spc="-1">
                <a:latin typeface="Arial"/>
              </a:endParaRPr>
            </a:p>
          </p:txBody>
        </p:sp>
      </p:grpSp>
      <p:grpSp>
        <p:nvGrpSpPr>
          <p:cNvPr id="812" name="Group 5"/>
          <p:cNvGrpSpPr/>
          <p:nvPr/>
        </p:nvGrpSpPr>
        <p:grpSpPr>
          <a:xfrm>
            <a:off x="5010840" y="4048920"/>
            <a:ext cx="914040" cy="933840"/>
            <a:chOff x="5010840" y="4048920"/>
            <a:chExt cx="914040" cy="933840"/>
          </a:xfrm>
        </p:grpSpPr>
        <p:sp>
          <p:nvSpPr>
            <p:cNvPr id="813" name="CustomShape 6"/>
            <p:cNvSpPr/>
            <p:nvPr/>
          </p:nvSpPr>
          <p:spPr>
            <a:xfrm>
              <a:off x="5010840" y="406872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814" name="CustomShape 7"/>
            <p:cNvSpPr/>
            <p:nvPr/>
          </p:nvSpPr>
          <p:spPr>
            <a:xfrm>
              <a:off x="5172480" y="404892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3</a:t>
              </a:r>
              <a:endParaRPr lang="en-US" sz="4800" b="0" strike="noStrike" spc="-1">
                <a:latin typeface="Arial"/>
              </a:endParaRPr>
            </a:p>
          </p:txBody>
        </p:sp>
      </p:grpSp>
      <p:grpSp>
        <p:nvGrpSpPr>
          <p:cNvPr id="815" name="Group 8"/>
          <p:cNvGrpSpPr/>
          <p:nvPr/>
        </p:nvGrpSpPr>
        <p:grpSpPr>
          <a:xfrm>
            <a:off x="2628360" y="4052880"/>
            <a:ext cx="914040" cy="932040"/>
            <a:chOff x="2628360" y="4052880"/>
            <a:chExt cx="914040" cy="932040"/>
          </a:xfrm>
        </p:grpSpPr>
        <p:sp>
          <p:nvSpPr>
            <p:cNvPr id="816" name="CustomShape 9"/>
            <p:cNvSpPr/>
            <p:nvPr/>
          </p:nvSpPr>
          <p:spPr>
            <a:xfrm>
              <a:off x="2628360" y="4070880"/>
              <a:ext cx="914040" cy="914040"/>
            </a:xfrm>
            <a:prstGeom prst="ellipse">
              <a:avLst/>
            </a:prstGeom>
            <a:noFill/>
            <a:ln>
              <a:solidFill>
                <a:srgbClr val="4A7EBB"/>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p>
          </p:txBody>
        </p:sp>
        <p:sp>
          <p:nvSpPr>
            <p:cNvPr id="817" name="CustomShape 10"/>
            <p:cNvSpPr/>
            <p:nvPr/>
          </p:nvSpPr>
          <p:spPr>
            <a:xfrm>
              <a:off x="2786760" y="4052880"/>
              <a:ext cx="729720" cy="921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4800" b="0" i="1" strike="noStrike" spc="-1">
                  <a:solidFill>
                    <a:srgbClr val="000000"/>
                  </a:solidFill>
                  <a:latin typeface="Times New Roman"/>
                </a:rPr>
                <a:t>X</a:t>
              </a:r>
              <a:r>
                <a:rPr lang="en-US" sz="4800" b="0" strike="noStrike" spc="-1" baseline="-25000">
                  <a:solidFill>
                    <a:srgbClr val="000000"/>
                  </a:solidFill>
                  <a:latin typeface="Times New Roman"/>
                </a:rPr>
                <a:t>1</a:t>
              </a:r>
              <a:endParaRPr lang="en-US" sz="4800" b="0" strike="noStrike" spc="-1">
                <a:latin typeface="Arial"/>
              </a:endParaRPr>
            </a:p>
          </p:txBody>
        </p:sp>
      </p:grpSp>
      <p:sp>
        <p:nvSpPr>
          <p:cNvPr id="818" name="Line 11"/>
          <p:cNvSpPr/>
          <p:nvPr/>
        </p:nvSpPr>
        <p:spPr>
          <a:xfrm>
            <a:off x="3542400" y="4525560"/>
            <a:ext cx="1468440" cy="36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819" name="Line 12"/>
          <p:cNvSpPr/>
          <p:nvPr/>
        </p:nvSpPr>
        <p:spPr>
          <a:xfrm flipH="1" flipV="1">
            <a:off x="4776480" y="3096000"/>
            <a:ext cx="69300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sp>
        <p:nvSpPr>
          <p:cNvPr id="820" name="Line 13"/>
          <p:cNvSpPr/>
          <p:nvPr/>
        </p:nvSpPr>
        <p:spPr>
          <a:xfrm flipV="1">
            <a:off x="3234240" y="3123000"/>
            <a:ext cx="693000" cy="960480"/>
          </a:xfrm>
          <a:prstGeom prst="line">
            <a:avLst/>
          </a:prstGeom>
          <a:ln>
            <a:round/>
          </a:ln>
        </p:spPr>
        <p:style>
          <a:lnRef idx="2">
            <a:schemeClr val="accent1"/>
          </a:lnRef>
          <a:fillRef idx="0">
            <a:schemeClr val="accent1"/>
          </a:fillRef>
          <a:effectRef idx="1">
            <a:schemeClr val="accent1"/>
          </a:effectRef>
          <a:fontRef idx="minor"/>
        </p:style>
        <p:txBody>
          <a:bodyPr/>
          <a:lstStyle/>
          <a:p>
            <a:endParaRPr lang="en-US"/>
          </a:p>
        </p:txBody>
      </p:sp>
      <p:pic>
        <p:nvPicPr>
          <p:cNvPr id="821" name="Picture 16"/>
          <p:cNvPicPr/>
          <p:nvPr/>
        </p:nvPicPr>
        <p:blipFill>
          <a:blip r:embed="rId2"/>
          <a:stretch/>
        </p:blipFill>
        <p:spPr>
          <a:xfrm>
            <a:off x="1339560" y="4625640"/>
            <a:ext cx="1122120" cy="567360"/>
          </a:xfrm>
          <a:prstGeom prst="rect">
            <a:avLst/>
          </a:prstGeom>
          <a:ln>
            <a:noFill/>
          </a:ln>
        </p:spPr>
      </p:pic>
      <p:pic>
        <p:nvPicPr>
          <p:cNvPr id="822" name="Picture 17"/>
          <p:cNvPicPr/>
          <p:nvPr/>
        </p:nvPicPr>
        <p:blipFill>
          <a:blip r:embed="rId3"/>
          <a:stretch/>
        </p:blipFill>
        <p:spPr>
          <a:xfrm>
            <a:off x="3803760" y="1845360"/>
            <a:ext cx="1116360" cy="564480"/>
          </a:xfrm>
          <a:prstGeom prst="rect">
            <a:avLst/>
          </a:prstGeom>
          <a:ln>
            <a:noFill/>
          </a:ln>
        </p:spPr>
      </p:pic>
      <p:pic>
        <p:nvPicPr>
          <p:cNvPr id="823" name="Picture 18"/>
          <p:cNvPicPr/>
          <p:nvPr/>
        </p:nvPicPr>
        <p:blipFill>
          <a:blip r:embed="rId4"/>
          <a:stretch/>
        </p:blipFill>
        <p:spPr>
          <a:xfrm>
            <a:off x="5958000" y="4641840"/>
            <a:ext cx="1122840" cy="567720"/>
          </a:xfrm>
          <a:prstGeom prst="rect">
            <a:avLst/>
          </a:prstGeom>
          <a:ln>
            <a:noFill/>
          </a:ln>
        </p:spPr>
      </p:pic>
      <p:pic>
        <p:nvPicPr>
          <p:cNvPr id="824" name="Picture 19"/>
          <p:cNvPicPr/>
          <p:nvPr/>
        </p:nvPicPr>
        <p:blipFill>
          <a:blip r:embed="rId5"/>
          <a:stretch/>
        </p:blipFill>
        <p:spPr>
          <a:xfrm>
            <a:off x="1511640" y="3141000"/>
            <a:ext cx="1771200" cy="546120"/>
          </a:xfrm>
          <a:prstGeom prst="rect">
            <a:avLst/>
          </a:prstGeom>
          <a:ln>
            <a:noFill/>
          </a:ln>
        </p:spPr>
      </p:pic>
      <p:pic>
        <p:nvPicPr>
          <p:cNvPr id="825" name="Picture 20"/>
          <p:cNvPicPr/>
          <p:nvPr/>
        </p:nvPicPr>
        <p:blipFill>
          <a:blip r:embed="rId6"/>
          <a:stretch/>
        </p:blipFill>
        <p:spPr>
          <a:xfrm>
            <a:off x="3372480" y="4959000"/>
            <a:ext cx="1690920" cy="521280"/>
          </a:xfrm>
          <a:prstGeom prst="rect">
            <a:avLst/>
          </a:prstGeom>
          <a:ln>
            <a:noFill/>
          </a:ln>
        </p:spPr>
      </p:pic>
      <p:pic>
        <p:nvPicPr>
          <p:cNvPr id="826" name="Picture 21"/>
          <p:cNvPicPr/>
          <p:nvPr/>
        </p:nvPicPr>
        <p:blipFill>
          <a:blip r:embed="rId7"/>
          <a:stretch/>
        </p:blipFill>
        <p:spPr>
          <a:xfrm>
            <a:off x="5242680" y="3160440"/>
            <a:ext cx="1796400" cy="554040"/>
          </a:xfrm>
          <a:prstGeom prst="rect">
            <a:avLst/>
          </a:prstGeom>
          <a:ln>
            <a:noFill/>
          </a:ln>
        </p:spPr>
      </p:pic>
      <p:pic>
        <p:nvPicPr>
          <p:cNvPr id="827" name="Picture 22"/>
          <p:cNvPicPr/>
          <p:nvPr/>
        </p:nvPicPr>
        <p:blipFill>
          <a:blip r:embed="rId8"/>
          <a:stretch/>
        </p:blipFill>
        <p:spPr>
          <a:xfrm>
            <a:off x="2578320" y="5857200"/>
            <a:ext cx="3485160" cy="3798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CustomShape 1"/>
          <p:cNvSpPr/>
          <p:nvPr/>
        </p:nvSpPr>
        <p:spPr>
          <a:xfrm>
            <a:off x="1502280" y="198360"/>
            <a:ext cx="63075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600" b="0" strike="noStrike" spc="-1">
                <a:solidFill>
                  <a:srgbClr val="000000"/>
                </a:solidFill>
                <a:latin typeface="Times New Roman"/>
              </a:rPr>
              <a:t>Recall: Parameter Index Matrices</a:t>
            </a:r>
            <a:endParaRPr lang="en-US" sz="3600" b="0" strike="noStrike" spc="-1">
              <a:latin typeface="Arial"/>
            </a:endParaRPr>
          </a:p>
        </p:txBody>
      </p:sp>
      <p:sp>
        <p:nvSpPr>
          <p:cNvPr id="829" name="CustomShape 2"/>
          <p:cNvSpPr/>
          <p:nvPr/>
        </p:nvSpPr>
        <p:spPr>
          <a:xfrm>
            <a:off x="363960" y="1289160"/>
            <a:ext cx="7718400" cy="47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node.par (</a:t>
            </a:r>
            <a:r>
              <a:rPr lang="en-US" sz="2200" b="1" strike="noStrike" spc="-1">
                <a:solidFill>
                  <a:srgbClr val="000000"/>
                </a:solidFill>
                <a:latin typeface="Symbol"/>
              </a:rPr>
              <a:t>h</a:t>
            </a:r>
            <a:r>
              <a:rPr lang="en-US" sz="2200" b="1" strike="noStrike" spc="-1" baseline="-25000">
                <a:solidFill>
                  <a:srgbClr val="000000"/>
                </a:solidFill>
                <a:latin typeface="Symbol"/>
              </a:rPr>
              <a:t>t</a:t>
            </a:r>
            <a:r>
              <a:rPr lang="en-US" sz="2200" b="0" strike="noStrike" spc="-1">
                <a:solidFill>
                  <a:srgbClr val="000000"/>
                </a:solidFill>
                <a:latin typeface="Times New Roman"/>
              </a:rPr>
              <a:t>) for the “weird” triangle model:</a:t>
            </a:r>
            <a:endParaRPr lang="en-US" sz="2200" b="0" strike="noStrike" spc="-1">
              <a:latin typeface="Arial"/>
            </a:endParaRPr>
          </a:p>
        </p:txBody>
      </p:sp>
      <p:sp>
        <p:nvSpPr>
          <p:cNvPr id="830" name="CustomShape 3"/>
          <p:cNvSpPr/>
          <p:nvPr/>
        </p:nvSpPr>
        <p:spPr>
          <a:xfrm>
            <a:off x="363960" y="3704040"/>
            <a:ext cx="7718400" cy="47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buClr>
                <a:srgbClr val="000000"/>
              </a:buClr>
              <a:buFont typeface="Arial"/>
              <a:buChar char="•"/>
            </a:pPr>
            <a:r>
              <a:rPr lang="en-US" sz="2200" b="0" strike="noStrike" spc="-1">
                <a:solidFill>
                  <a:srgbClr val="000000"/>
                </a:solidFill>
                <a:latin typeface="Times New Roman"/>
              </a:rPr>
              <a:t>edge.par (</a:t>
            </a:r>
            <a:r>
              <a:rPr lang="en-US" sz="2200" b="0" strike="noStrike" spc="-1">
                <a:solidFill>
                  <a:srgbClr val="000000"/>
                </a:solidFill>
                <a:latin typeface="Symbol"/>
              </a:rPr>
              <a:t>e</a:t>
            </a:r>
            <a:r>
              <a:rPr lang="en-US" sz="2200" b="0" strike="noStrike" spc="-1" baseline="-25000">
                <a:solidFill>
                  <a:srgbClr val="000000"/>
                </a:solidFill>
                <a:latin typeface="Symbol"/>
              </a:rPr>
              <a:t>w</a:t>
            </a:r>
            <a:r>
              <a:rPr lang="en-US" sz="2200" b="0" strike="noStrike" spc="-1">
                <a:solidFill>
                  <a:srgbClr val="000000"/>
                </a:solidFill>
                <a:latin typeface="Times New Roman"/>
              </a:rPr>
              <a:t>) for the “weird” triangle model:</a:t>
            </a:r>
            <a:endParaRPr lang="en-US" sz="2200" b="0" strike="noStrike" spc="-1">
              <a:latin typeface="Arial"/>
            </a:endParaRPr>
          </a:p>
        </p:txBody>
      </p:sp>
      <p:sp>
        <p:nvSpPr>
          <p:cNvPr id="831" name="CustomShape 4"/>
          <p:cNvSpPr/>
          <p:nvPr/>
        </p:nvSpPr>
        <p:spPr>
          <a:xfrm>
            <a:off x="4875120" y="2160720"/>
            <a:ext cx="38808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1</a:t>
            </a:r>
            <a:endParaRPr lang="en-US" sz="1800" b="0" strike="noStrike" spc="-1">
              <a:latin typeface="Arial"/>
            </a:endParaRPr>
          </a:p>
        </p:txBody>
      </p:sp>
      <p:sp>
        <p:nvSpPr>
          <p:cNvPr id="832" name="CustomShape 5"/>
          <p:cNvSpPr/>
          <p:nvPr/>
        </p:nvSpPr>
        <p:spPr>
          <a:xfrm>
            <a:off x="4868640" y="2524680"/>
            <a:ext cx="38808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2</a:t>
            </a:r>
            <a:endParaRPr lang="en-US" sz="1800" b="0" strike="noStrike" spc="-1">
              <a:latin typeface="Arial"/>
            </a:endParaRPr>
          </a:p>
        </p:txBody>
      </p:sp>
      <p:sp>
        <p:nvSpPr>
          <p:cNvPr id="833" name="CustomShape 6"/>
          <p:cNvSpPr/>
          <p:nvPr/>
        </p:nvSpPr>
        <p:spPr>
          <a:xfrm>
            <a:off x="4875480" y="2915280"/>
            <a:ext cx="38808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3</a:t>
            </a:r>
            <a:endParaRPr lang="en-US" sz="1800" b="0" strike="noStrike" spc="-1">
              <a:latin typeface="Arial"/>
            </a:endParaRPr>
          </a:p>
        </p:txBody>
      </p:sp>
      <p:sp>
        <p:nvSpPr>
          <p:cNvPr id="834" name="CustomShape 7"/>
          <p:cNvSpPr/>
          <p:nvPr/>
        </p:nvSpPr>
        <p:spPr>
          <a:xfrm>
            <a:off x="4897080" y="1762200"/>
            <a:ext cx="110484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s</a:t>
            </a:r>
            <a:r>
              <a:rPr lang="en-US" sz="1800" b="0" i="1" strike="noStrike" spc="-1" baseline="-25000">
                <a:solidFill>
                  <a:srgbClr val="000000"/>
                </a:solidFill>
                <a:latin typeface="Times New Roman"/>
              </a:rPr>
              <a:t>X</a:t>
            </a:r>
            <a:r>
              <a:rPr lang="en-US" sz="1800" b="0" strike="noStrike" spc="-1" baseline="-25000">
                <a:solidFill>
                  <a:srgbClr val="000000"/>
                </a:solidFill>
                <a:latin typeface="Times New Roman"/>
              </a:rPr>
              <a:t>i</a:t>
            </a:r>
            <a:r>
              <a:rPr lang="en-US" sz="1800" b="0" strike="noStrike" spc="-1">
                <a:solidFill>
                  <a:srgbClr val="000000"/>
                </a:solidFill>
                <a:latin typeface="Times New Roman"/>
              </a:rPr>
              <a:t>= </a:t>
            </a:r>
            <a:r>
              <a:rPr lang="en-US" sz="1800" b="0" strike="noStrike" spc="-1">
                <a:solidFill>
                  <a:srgbClr val="000000"/>
                </a:solidFill>
                <a:latin typeface="Wingdings"/>
                <a:ea typeface="Wingdings"/>
              </a:rPr>
              <a:t> </a:t>
            </a:r>
            <a:endParaRPr lang="en-US" sz="1800" b="0" strike="noStrike" spc="-1">
              <a:latin typeface="Arial"/>
            </a:endParaRPr>
          </a:p>
        </p:txBody>
      </p:sp>
      <p:sp>
        <p:nvSpPr>
          <p:cNvPr id="835" name="CustomShape 8"/>
          <p:cNvSpPr/>
          <p:nvPr/>
        </p:nvSpPr>
        <p:spPr>
          <a:xfrm>
            <a:off x="3909960" y="482400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1</a:t>
            </a:r>
            <a:r>
              <a:rPr lang="en-US" sz="1800" b="0" strike="noStrike" spc="-1">
                <a:solidFill>
                  <a:srgbClr val="000000"/>
                </a:solidFill>
                <a:latin typeface="Times New Roman"/>
              </a:rPr>
              <a:t>:</a:t>
            </a:r>
            <a:endParaRPr lang="en-US" sz="1800" b="0" strike="noStrike" spc="-1">
              <a:latin typeface="Arial"/>
            </a:endParaRPr>
          </a:p>
        </p:txBody>
      </p:sp>
      <p:sp>
        <p:nvSpPr>
          <p:cNvPr id="836" name="CustomShape 9"/>
          <p:cNvSpPr/>
          <p:nvPr/>
        </p:nvSpPr>
        <p:spPr>
          <a:xfrm>
            <a:off x="4499280" y="420084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2</a:t>
            </a:r>
            <a:r>
              <a:rPr lang="en-US" sz="1800" b="0" strike="noStrike" spc="-1">
                <a:solidFill>
                  <a:srgbClr val="000000"/>
                </a:solidFill>
                <a:latin typeface="Times New Roman"/>
              </a:rPr>
              <a:t>:</a:t>
            </a:r>
            <a:endParaRPr lang="en-US" sz="1800" b="0" strike="noStrike" spc="-1">
              <a:latin typeface="Arial"/>
            </a:endParaRPr>
          </a:p>
        </p:txBody>
      </p:sp>
      <p:sp>
        <p:nvSpPr>
          <p:cNvPr id="837" name="CustomShape 10"/>
          <p:cNvSpPr/>
          <p:nvPr/>
        </p:nvSpPr>
        <p:spPr>
          <a:xfrm>
            <a:off x="4208040" y="4831920"/>
            <a:ext cx="408240" cy="852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p:txBody>
      </p:sp>
      <p:sp>
        <p:nvSpPr>
          <p:cNvPr id="838" name="CustomShape 11"/>
          <p:cNvSpPr/>
          <p:nvPr/>
        </p:nvSpPr>
        <p:spPr>
          <a:xfrm>
            <a:off x="4606200" y="4491000"/>
            <a:ext cx="711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 </a:t>
            </a:r>
            <a:endParaRPr lang="en-US" sz="1800" b="0" strike="noStrike" spc="-1">
              <a:latin typeface="Arial"/>
            </a:endParaRPr>
          </a:p>
        </p:txBody>
      </p:sp>
      <p:sp>
        <p:nvSpPr>
          <p:cNvPr id="839" name="CustomShape 12"/>
          <p:cNvSpPr/>
          <p:nvPr/>
        </p:nvSpPr>
        <p:spPr>
          <a:xfrm>
            <a:off x="5596560" y="483084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1</a:t>
            </a:r>
            <a:r>
              <a:rPr lang="en-US" sz="1800" b="0" strike="noStrike" spc="-1">
                <a:solidFill>
                  <a:srgbClr val="000000"/>
                </a:solidFill>
                <a:latin typeface="Times New Roman"/>
              </a:rPr>
              <a:t>:</a:t>
            </a:r>
            <a:endParaRPr lang="en-US" sz="1800" b="0" strike="noStrike" spc="-1">
              <a:latin typeface="Arial"/>
            </a:endParaRPr>
          </a:p>
        </p:txBody>
      </p:sp>
      <p:sp>
        <p:nvSpPr>
          <p:cNvPr id="840" name="CustomShape 13"/>
          <p:cNvSpPr/>
          <p:nvPr/>
        </p:nvSpPr>
        <p:spPr>
          <a:xfrm>
            <a:off x="6212520" y="420768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3</a:t>
            </a:r>
            <a:r>
              <a:rPr lang="en-US" sz="1800" b="0" strike="noStrike" spc="-1">
                <a:solidFill>
                  <a:srgbClr val="000000"/>
                </a:solidFill>
                <a:latin typeface="Times New Roman"/>
              </a:rPr>
              <a:t>:</a:t>
            </a:r>
            <a:endParaRPr lang="en-US" sz="1800" b="0" strike="noStrike" spc="-1">
              <a:latin typeface="Arial"/>
            </a:endParaRPr>
          </a:p>
        </p:txBody>
      </p:sp>
      <p:sp>
        <p:nvSpPr>
          <p:cNvPr id="841" name="CustomShape 14"/>
          <p:cNvSpPr/>
          <p:nvPr/>
        </p:nvSpPr>
        <p:spPr>
          <a:xfrm>
            <a:off x="5895000" y="4838760"/>
            <a:ext cx="408240" cy="852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p:txBody>
      </p:sp>
      <p:sp>
        <p:nvSpPr>
          <p:cNvPr id="842" name="CustomShape 15"/>
          <p:cNvSpPr/>
          <p:nvPr/>
        </p:nvSpPr>
        <p:spPr>
          <a:xfrm>
            <a:off x="6319440" y="4497840"/>
            <a:ext cx="711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 </a:t>
            </a:r>
            <a:endParaRPr lang="en-US" sz="1800" b="0" strike="noStrike" spc="-1">
              <a:latin typeface="Arial"/>
            </a:endParaRPr>
          </a:p>
        </p:txBody>
      </p:sp>
      <p:sp>
        <p:nvSpPr>
          <p:cNvPr id="843" name="CustomShape 16"/>
          <p:cNvSpPr/>
          <p:nvPr/>
        </p:nvSpPr>
        <p:spPr>
          <a:xfrm>
            <a:off x="7257240" y="483768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2</a:t>
            </a:r>
            <a:r>
              <a:rPr lang="en-US" sz="1800" b="0" strike="noStrike" spc="-1">
                <a:solidFill>
                  <a:srgbClr val="000000"/>
                </a:solidFill>
                <a:latin typeface="Times New Roman"/>
              </a:rPr>
              <a:t>:</a:t>
            </a:r>
            <a:endParaRPr lang="en-US" sz="1800" b="0" strike="noStrike" spc="-1">
              <a:latin typeface="Arial"/>
            </a:endParaRPr>
          </a:p>
        </p:txBody>
      </p:sp>
      <p:sp>
        <p:nvSpPr>
          <p:cNvPr id="844" name="CustomShape 17"/>
          <p:cNvSpPr/>
          <p:nvPr/>
        </p:nvSpPr>
        <p:spPr>
          <a:xfrm>
            <a:off x="7872840" y="4214880"/>
            <a:ext cx="45216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i="1" strike="noStrike" spc="-1">
                <a:solidFill>
                  <a:srgbClr val="000000"/>
                </a:solidFill>
                <a:latin typeface="Times New Roman"/>
              </a:rPr>
              <a:t>X</a:t>
            </a:r>
            <a:r>
              <a:rPr lang="en-US" sz="1800" b="0" strike="noStrike" spc="-1" baseline="-25000">
                <a:solidFill>
                  <a:srgbClr val="000000"/>
                </a:solidFill>
                <a:latin typeface="Times New Roman"/>
              </a:rPr>
              <a:t>3</a:t>
            </a:r>
            <a:r>
              <a:rPr lang="en-US" sz="1800" b="0" strike="noStrike" spc="-1">
                <a:solidFill>
                  <a:srgbClr val="000000"/>
                </a:solidFill>
                <a:latin typeface="Times New Roman"/>
              </a:rPr>
              <a:t>:</a:t>
            </a:r>
            <a:endParaRPr lang="en-US" sz="1800" b="0" strike="noStrike" spc="-1">
              <a:latin typeface="Arial"/>
            </a:endParaRPr>
          </a:p>
        </p:txBody>
      </p:sp>
      <p:sp>
        <p:nvSpPr>
          <p:cNvPr id="845" name="CustomShape 18"/>
          <p:cNvSpPr/>
          <p:nvPr/>
        </p:nvSpPr>
        <p:spPr>
          <a:xfrm>
            <a:off x="7581600" y="4845600"/>
            <a:ext cx="408240" cy="852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1800" b="0" strike="noStrike" spc="-1">
                <a:solidFill>
                  <a:srgbClr val="000000"/>
                </a:solidFill>
                <a:latin typeface="Wingdings"/>
                <a:ea typeface="Wingdings"/>
              </a:rPr>
              <a:t></a:t>
            </a:r>
            <a:endParaRPr lang="en-US" sz="1800" b="0" strike="noStrike" spc="-1">
              <a:latin typeface="Arial"/>
            </a:endParaRPr>
          </a:p>
        </p:txBody>
      </p:sp>
      <p:sp>
        <p:nvSpPr>
          <p:cNvPr id="846" name="CustomShape 19"/>
          <p:cNvSpPr/>
          <p:nvPr/>
        </p:nvSpPr>
        <p:spPr>
          <a:xfrm>
            <a:off x="7979760" y="4504680"/>
            <a:ext cx="711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Wingdings"/>
                <a:ea typeface="Wingdings"/>
              </a:rPr>
              <a:t> </a:t>
            </a:r>
            <a:endParaRPr lang="en-US" sz="1800" b="0" strike="noStrike" spc="-1">
              <a:latin typeface="Arial"/>
            </a:endParaRPr>
          </a:p>
        </p:txBody>
      </p:sp>
      <p:pic>
        <p:nvPicPr>
          <p:cNvPr id="847" name="Picture 44"/>
          <p:cNvPicPr/>
          <p:nvPr/>
        </p:nvPicPr>
        <p:blipFill>
          <a:blip r:embed="rId2"/>
          <a:stretch/>
        </p:blipFill>
        <p:spPr>
          <a:xfrm>
            <a:off x="2874240" y="2160720"/>
            <a:ext cx="3143160" cy="1060920"/>
          </a:xfrm>
          <a:prstGeom prst="rect">
            <a:avLst/>
          </a:prstGeom>
          <a:ln>
            <a:noFill/>
          </a:ln>
        </p:spPr>
      </p:pic>
      <p:pic>
        <p:nvPicPr>
          <p:cNvPr id="848" name="Picture 1"/>
          <p:cNvPicPr/>
          <p:nvPr/>
        </p:nvPicPr>
        <p:blipFill>
          <a:blip r:embed="rId3"/>
          <a:stretch/>
        </p:blipFill>
        <p:spPr>
          <a:xfrm>
            <a:off x="38880" y="4748400"/>
            <a:ext cx="9070920" cy="10126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CustomShape 1"/>
          <p:cNvSpPr/>
          <p:nvPr/>
        </p:nvSpPr>
        <p:spPr>
          <a:xfrm>
            <a:off x="641160" y="443880"/>
            <a:ext cx="7799760" cy="1577160"/>
          </a:xfrm>
          <a:prstGeom prst="rect">
            <a:avLst/>
          </a:prstGeom>
          <a:noFill/>
          <a:ln>
            <a:noFill/>
          </a:ln>
        </p:spPr>
        <p:style>
          <a:lnRef idx="0">
            <a:scrgbClr r="0" g="0" b="0"/>
          </a:lnRef>
          <a:fillRef idx="0">
            <a:scrgbClr r="0" g="0" b="0"/>
          </a:fillRef>
          <a:effectRef idx="0">
            <a:scrgbClr r="0" g="0" b="0"/>
          </a:effectRef>
          <a:fontRef idx="minor"/>
        </p:style>
        <p:txBody>
          <a:bodyPr>
            <a:noAutofit/>
          </a:bodyPr>
          <a:lstStyle/>
          <a:p>
            <a:pPr marL="343080" indent="-342720">
              <a:lnSpc>
                <a:spcPct val="100000"/>
              </a:lnSpc>
              <a:spcBef>
                <a:spcPts val="439"/>
              </a:spcBef>
              <a:buClr>
                <a:srgbClr val="000000"/>
              </a:buClr>
              <a:buFont typeface="Arial"/>
              <a:buChar char="•"/>
            </a:pPr>
            <a:r>
              <a:rPr lang="en-US" sz="2200" b="0" strike="noStrike" spc="-1" dirty="0">
                <a:solidFill>
                  <a:srgbClr val="000000"/>
                </a:solidFill>
                <a:latin typeface="Times New Roman"/>
              </a:rPr>
              <a:t>Let’s compute the conditional energies by hand using the feature formulation. This is tedious, but will make the need for the </a:t>
            </a:r>
            <a:r>
              <a:rPr lang="en-US" sz="2200" b="1" strike="noStrike" spc="-1" dirty="0">
                <a:solidFill>
                  <a:srgbClr val="000000"/>
                </a:solidFill>
                <a:latin typeface="Times New Roman"/>
              </a:rPr>
              <a:t>Note</a:t>
            </a:r>
            <a:r>
              <a:rPr lang="en-US" sz="2200" b="0" strike="noStrike" spc="-1" dirty="0">
                <a:solidFill>
                  <a:srgbClr val="000000"/>
                </a:solidFill>
                <a:latin typeface="Times New Roman"/>
              </a:rPr>
              <a:t> stipulated on slide 89 apparent. Use the formulas on slides 49-51 and </a:t>
            </a:r>
            <a:r>
              <a:rPr lang="en-US" sz="2200" spc="-1" dirty="0">
                <a:solidFill>
                  <a:srgbClr val="000000"/>
                </a:solidFill>
                <a:latin typeface="Times New Roman"/>
              </a:rPr>
              <a:t>90</a:t>
            </a:r>
            <a:r>
              <a:rPr lang="en-US" sz="2200" b="0" strike="noStrike" spc="-1" dirty="0">
                <a:solidFill>
                  <a:srgbClr val="000000"/>
                </a:solidFill>
                <a:latin typeface="Times New Roman"/>
              </a:rPr>
              <a:t> to help do these computations.</a:t>
            </a:r>
            <a:endParaRPr lang="en-US" sz="2200" b="0" strike="noStrike" spc="-1" dirty="0">
              <a:latin typeface="Arial"/>
            </a:endParaRPr>
          </a:p>
        </p:txBody>
      </p:sp>
      <p:pic>
        <p:nvPicPr>
          <p:cNvPr id="850" name="Picture 3"/>
          <p:cNvPicPr/>
          <p:nvPr/>
        </p:nvPicPr>
        <p:blipFill>
          <a:blip r:embed="rId2"/>
          <a:stretch/>
        </p:blipFill>
        <p:spPr>
          <a:xfrm>
            <a:off x="374400" y="3222720"/>
            <a:ext cx="3098160" cy="2346480"/>
          </a:xfrm>
          <a:prstGeom prst="rect">
            <a:avLst/>
          </a:prstGeom>
          <a:ln>
            <a:noFill/>
          </a:ln>
        </p:spPr>
      </p:pic>
      <p:pic>
        <p:nvPicPr>
          <p:cNvPr id="851" name="Picture 4"/>
          <p:cNvPicPr/>
          <p:nvPr/>
        </p:nvPicPr>
        <p:blipFill>
          <a:blip r:embed="rId3"/>
          <a:stretch/>
        </p:blipFill>
        <p:spPr>
          <a:xfrm>
            <a:off x="4257360" y="2551680"/>
            <a:ext cx="4339440" cy="3960000"/>
          </a:xfrm>
          <a:prstGeom prst="rect">
            <a:avLst/>
          </a:prstGeom>
          <a:ln>
            <a:noFill/>
          </a:ln>
        </p:spPr>
      </p:pic>
      <p:sp>
        <p:nvSpPr>
          <p:cNvPr id="852" name="CustomShape 2"/>
          <p:cNvSpPr/>
          <p:nvPr/>
        </p:nvSpPr>
        <p:spPr>
          <a:xfrm>
            <a:off x="1200240" y="2021400"/>
            <a:ext cx="7083360" cy="395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000" b="0" strike="noStrike" spc="-1">
                <a:solidFill>
                  <a:srgbClr val="000000"/>
                </a:solidFill>
                <a:latin typeface="Times New Roman"/>
              </a:rPr>
              <a:t>Taking a look at the sample, these are the </a:t>
            </a:r>
            <a:r>
              <a:rPr lang="en-US" sz="2000" b="1" strike="noStrike" spc="-1">
                <a:solidFill>
                  <a:srgbClr val="000000"/>
                </a:solidFill>
                <a:latin typeface="Symbol"/>
              </a:rPr>
              <a:t>q</a:t>
            </a:r>
            <a:r>
              <a:rPr lang="en-US" sz="2000" b="0" strike="noStrike" spc="-1">
                <a:solidFill>
                  <a:srgbClr val="000000"/>
                </a:solidFill>
                <a:latin typeface="Times New Roman"/>
              </a:rPr>
              <a:t> components we’ll need:</a:t>
            </a:r>
            <a:endParaRPr lang="en-US" sz="20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3" name="Picture 5"/>
          <p:cNvPicPr/>
          <p:nvPr/>
        </p:nvPicPr>
        <p:blipFill>
          <a:blip r:embed="rId2"/>
          <a:stretch/>
        </p:blipFill>
        <p:spPr>
          <a:xfrm>
            <a:off x="0" y="5192640"/>
            <a:ext cx="9143640" cy="1412280"/>
          </a:xfrm>
          <a:prstGeom prst="rect">
            <a:avLst/>
          </a:prstGeom>
          <a:ln>
            <a:noFill/>
          </a:ln>
        </p:spPr>
      </p:pic>
      <p:pic>
        <p:nvPicPr>
          <p:cNvPr id="854" name="Picture 6"/>
          <p:cNvPicPr/>
          <p:nvPr/>
        </p:nvPicPr>
        <p:blipFill>
          <a:blip r:embed="rId3"/>
          <a:stretch/>
        </p:blipFill>
        <p:spPr>
          <a:xfrm>
            <a:off x="0" y="3352680"/>
            <a:ext cx="9143640" cy="1412280"/>
          </a:xfrm>
          <a:prstGeom prst="rect">
            <a:avLst/>
          </a:prstGeom>
          <a:ln>
            <a:noFill/>
          </a:ln>
        </p:spPr>
      </p:pic>
      <p:pic>
        <p:nvPicPr>
          <p:cNvPr id="855" name="Picture 8"/>
          <p:cNvPicPr/>
          <p:nvPr/>
        </p:nvPicPr>
        <p:blipFill>
          <a:blip r:embed="rId4"/>
          <a:stretch/>
        </p:blipFill>
        <p:spPr>
          <a:xfrm>
            <a:off x="0" y="255600"/>
            <a:ext cx="9143640" cy="26758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 name="Picture 3"/>
          <p:cNvPicPr/>
          <p:nvPr/>
        </p:nvPicPr>
        <p:blipFill>
          <a:blip r:embed="rId2"/>
          <a:stretch/>
        </p:blipFill>
        <p:spPr>
          <a:xfrm>
            <a:off x="0" y="359280"/>
            <a:ext cx="9143640" cy="1406520"/>
          </a:xfrm>
          <a:prstGeom prst="rect">
            <a:avLst/>
          </a:prstGeom>
          <a:ln>
            <a:noFill/>
          </a:ln>
        </p:spPr>
      </p:pic>
      <p:pic>
        <p:nvPicPr>
          <p:cNvPr id="857" name="Picture 6"/>
          <p:cNvPicPr/>
          <p:nvPr/>
        </p:nvPicPr>
        <p:blipFill>
          <a:blip r:embed="rId3"/>
          <a:stretch/>
        </p:blipFill>
        <p:spPr>
          <a:xfrm>
            <a:off x="0" y="2730600"/>
            <a:ext cx="9143640" cy="1395000"/>
          </a:xfrm>
          <a:prstGeom prst="rect">
            <a:avLst/>
          </a:prstGeom>
          <a:ln>
            <a:noFill/>
          </a:ln>
        </p:spPr>
      </p:pic>
      <p:pic>
        <p:nvPicPr>
          <p:cNvPr id="858" name="Picture 7"/>
          <p:cNvPicPr/>
          <p:nvPr/>
        </p:nvPicPr>
        <p:blipFill>
          <a:blip r:embed="rId4"/>
          <a:stretch/>
        </p:blipFill>
        <p:spPr>
          <a:xfrm>
            <a:off x="0" y="4966920"/>
            <a:ext cx="9143640" cy="14065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 name="Picture 3"/>
          <p:cNvPicPr/>
          <p:nvPr/>
        </p:nvPicPr>
        <p:blipFill>
          <a:blip r:embed="rId2"/>
          <a:stretch/>
        </p:blipFill>
        <p:spPr>
          <a:xfrm>
            <a:off x="0" y="320400"/>
            <a:ext cx="9143640" cy="1412280"/>
          </a:xfrm>
          <a:prstGeom prst="rect">
            <a:avLst/>
          </a:prstGeom>
          <a:ln>
            <a:noFill/>
          </a:ln>
        </p:spPr>
      </p:pic>
      <p:pic>
        <p:nvPicPr>
          <p:cNvPr id="860" name="Picture 6"/>
          <p:cNvPicPr/>
          <p:nvPr/>
        </p:nvPicPr>
        <p:blipFill>
          <a:blip r:embed="rId3"/>
          <a:stretch/>
        </p:blipFill>
        <p:spPr>
          <a:xfrm>
            <a:off x="0" y="2717640"/>
            <a:ext cx="9143640" cy="1412280"/>
          </a:xfrm>
          <a:prstGeom prst="rect">
            <a:avLst/>
          </a:prstGeom>
          <a:ln>
            <a:noFill/>
          </a:ln>
        </p:spPr>
      </p:pic>
      <p:pic>
        <p:nvPicPr>
          <p:cNvPr id="861" name="Picture 7"/>
          <p:cNvPicPr/>
          <p:nvPr/>
        </p:nvPicPr>
        <p:blipFill>
          <a:blip r:embed="rId4"/>
          <a:stretch/>
        </p:blipFill>
        <p:spPr>
          <a:xfrm>
            <a:off x="0" y="4821480"/>
            <a:ext cx="9143640" cy="14065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213896</TotalTime>
  <Words>31066</Words>
  <Application>Microsoft Macintosh PowerPoint</Application>
  <PresentationFormat>On-screen Show (4:3)</PresentationFormat>
  <Paragraphs>3509</Paragraphs>
  <Slides>260</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260</vt:i4>
      </vt:variant>
    </vt:vector>
  </HeadingPairs>
  <TitlesOfParts>
    <vt:vector size="271" baseType="lpstr">
      <vt:lpstr>Arial</vt:lpstr>
      <vt:lpstr>Calibri</vt:lpstr>
      <vt:lpstr>Calibri Light</vt:lpstr>
      <vt:lpstr>Cambria Math</vt:lpstr>
      <vt:lpstr>Courier New</vt:lpstr>
      <vt:lpstr>Symbol</vt:lpstr>
      <vt:lpstr>Times New Roman</vt:lpstr>
      <vt:lpstr>Wingdings</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Expected Results</dc:title>
  <dc:subject/>
  <dc:creator>npetraco</dc:creator>
  <dc:description/>
  <cp:lastModifiedBy>Nicholas Petraco</cp:lastModifiedBy>
  <cp:revision>975</cp:revision>
  <cp:lastPrinted>2018-11-29T18:26:49Z</cp:lastPrinted>
  <dcterms:created xsi:type="dcterms:W3CDTF">2018-06-02T00:44:21Z</dcterms:created>
  <dcterms:modified xsi:type="dcterms:W3CDTF">2023-11-18T15:08:37Z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197</vt:i4>
  </property>
</Properties>
</file>