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33"/>
  </p:notesMasterIdLst>
  <p:handoutMasterIdLst>
    <p:handoutMasterId r:id="rId34"/>
  </p:handoutMasterIdLst>
  <p:sldIdLst>
    <p:sldId id="285" r:id="rId2"/>
    <p:sldId id="290" r:id="rId3"/>
    <p:sldId id="346" r:id="rId4"/>
    <p:sldId id="286" r:id="rId5"/>
    <p:sldId id="288" r:id="rId6"/>
    <p:sldId id="287" r:id="rId7"/>
    <p:sldId id="336" r:id="rId8"/>
    <p:sldId id="344" r:id="rId9"/>
    <p:sldId id="354" r:id="rId10"/>
    <p:sldId id="335" r:id="rId11"/>
    <p:sldId id="345" r:id="rId12"/>
    <p:sldId id="312" r:id="rId13"/>
    <p:sldId id="355" r:id="rId14"/>
    <p:sldId id="311" r:id="rId15"/>
    <p:sldId id="313" r:id="rId16"/>
    <p:sldId id="337" r:id="rId17"/>
    <p:sldId id="314" r:id="rId18"/>
    <p:sldId id="338" r:id="rId19"/>
    <p:sldId id="310" r:id="rId20"/>
    <p:sldId id="339" r:id="rId21"/>
    <p:sldId id="341" r:id="rId22"/>
    <p:sldId id="340" r:id="rId23"/>
    <p:sldId id="342" r:id="rId24"/>
    <p:sldId id="343" r:id="rId25"/>
    <p:sldId id="347" r:id="rId26"/>
    <p:sldId id="349" r:id="rId27"/>
    <p:sldId id="350" r:id="rId28"/>
    <p:sldId id="353" r:id="rId29"/>
    <p:sldId id="348" r:id="rId30"/>
    <p:sldId id="351" r:id="rId31"/>
    <p:sldId id="352" r:id="rId32"/>
  </p:sldIdLst>
  <p:sldSz cx="9144000" cy="6858000" type="screen4x3"/>
  <p:notesSz cx="6858000" cy="9144000"/>
  <p:defaultTextStyle>
    <a:defPPr>
      <a:defRPr lang="en-US"/>
    </a:defPPr>
    <a:lvl1pPr algn="ctr" rtl="0" eaLnBrk="0" fontAlgn="base" hangingPunct="0">
      <a:spcBef>
        <a:spcPct val="50000"/>
      </a:spcBef>
      <a:spcAft>
        <a:spcPct val="0"/>
      </a:spcAft>
      <a:defRPr sz="2400" kern="1200">
        <a:solidFill>
          <a:srgbClr val="CCCCCC"/>
        </a:solidFill>
        <a:latin typeface="Verdana" pitchFamily="-111" charset="0"/>
        <a:ea typeface="Arial" pitchFamily="-111" charset="-52"/>
        <a:cs typeface="Arial" pitchFamily="-111" charset="-52"/>
      </a:defRPr>
    </a:lvl1pPr>
    <a:lvl2pPr marL="457200" algn="ctr" rtl="0" eaLnBrk="0" fontAlgn="base" hangingPunct="0">
      <a:spcBef>
        <a:spcPct val="50000"/>
      </a:spcBef>
      <a:spcAft>
        <a:spcPct val="0"/>
      </a:spcAft>
      <a:defRPr sz="2400" kern="1200">
        <a:solidFill>
          <a:srgbClr val="CCCCCC"/>
        </a:solidFill>
        <a:latin typeface="Verdana" pitchFamily="-111" charset="0"/>
        <a:ea typeface="Arial" pitchFamily="-111" charset="-52"/>
        <a:cs typeface="Arial" pitchFamily="-111" charset="-52"/>
      </a:defRPr>
    </a:lvl2pPr>
    <a:lvl3pPr marL="914400" algn="ctr" rtl="0" eaLnBrk="0" fontAlgn="base" hangingPunct="0">
      <a:spcBef>
        <a:spcPct val="50000"/>
      </a:spcBef>
      <a:spcAft>
        <a:spcPct val="0"/>
      </a:spcAft>
      <a:defRPr sz="2400" kern="1200">
        <a:solidFill>
          <a:srgbClr val="CCCCCC"/>
        </a:solidFill>
        <a:latin typeface="Verdana" pitchFamily="-111" charset="0"/>
        <a:ea typeface="Arial" pitchFamily="-111" charset="-52"/>
        <a:cs typeface="Arial" pitchFamily="-111" charset="-52"/>
      </a:defRPr>
    </a:lvl3pPr>
    <a:lvl4pPr marL="1371600" algn="ctr" rtl="0" eaLnBrk="0" fontAlgn="base" hangingPunct="0">
      <a:spcBef>
        <a:spcPct val="50000"/>
      </a:spcBef>
      <a:spcAft>
        <a:spcPct val="0"/>
      </a:spcAft>
      <a:defRPr sz="2400" kern="1200">
        <a:solidFill>
          <a:srgbClr val="CCCCCC"/>
        </a:solidFill>
        <a:latin typeface="Verdana" pitchFamily="-111" charset="0"/>
        <a:ea typeface="Arial" pitchFamily="-111" charset="-52"/>
        <a:cs typeface="Arial" pitchFamily="-111" charset="-52"/>
      </a:defRPr>
    </a:lvl4pPr>
    <a:lvl5pPr marL="1828800" algn="ctr" rtl="0" eaLnBrk="0" fontAlgn="base" hangingPunct="0">
      <a:spcBef>
        <a:spcPct val="50000"/>
      </a:spcBef>
      <a:spcAft>
        <a:spcPct val="0"/>
      </a:spcAft>
      <a:defRPr sz="2400" kern="1200">
        <a:solidFill>
          <a:srgbClr val="CCCCCC"/>
        </a:solidFill>
        <a:latin typeface="Verdana" pitchFamily="-111" charset="0"/>
        <a:ea typeface="Arial" pitchFamily="-111" charset="-52"/>
        <a:cs typeface="Arial" pitchFamily="-111" charset="-52"/>
      </a:defRPr>
    </a:lvl5pPr>
    <a:lvl6pPr marL="2286000" algn="l" defTabSz="457200" rtl="0" eaLnBrk="1" latinLnBrk="0" hangingPunct="1">
      <a:defRPr sz="2400" kern="1200">
        <a:solidFill>
          <a:srgbClr val="CCCCCC"/>
        </a:solidFill>
        <a:latin typeface="Verdana" pitchFamily="-111" charset="0"/>
        <a:ea typeface="Arial" pitchFamily="-111" charset="-52"/>
        <a:cs typeface="Arial" pitchFamily="-111" charset="-52"/>
      </a:defRPr>
    </a:lvl6pPr>
    <a:lvl7pPr marL="2743200" algn="l" defTabSz="457200" rtl="0" eaLnBrk="1" latinLnBrk="0" hangingPunct="1">
      <a:defRPr sz="2400" kern="1200">
        <a:solidFill>
          <a:srgbClr val="CCCCCC"/>
        </a:solidFill>
        <a:latin typeface="Verdana" pitchFamily="-111" charset="0"/>
        <a:ea typeface="Arial" pitchFamily="-111" charset="-52"/>
        <a:cs typeface="Arial" pitchFamily="-111" charset="-52"/>
      </a:defRPr>
    </a:lvl7pPr>
    <a:lvl8pPr marL="3200400" algn="l" defTabSz="457200" rtl="0" eaLnBrk="1" latinLnBrk="0" hangingPunct="1">
      <a:defRPr sz="2400" kern="1200">
        <a:solidFill>
          <a:srgbClr val="CCCCCC"/>
        </a:solidFill>
        <a:latin typeface="Verdana" pitchFamily="-111" charset="0"/>
        <a:ea typeface="Arial" pitchFamily="-111" charset="-52"/>
        <a:cs typeface="Arial" pitchFamily="-111" charset="-52"/>
      </a:defRPr>
    </a:lvl8pPr>
    <a:lvl9pPr marL="3657600" algn="l" defTabSz="457200" rtl="0" eaLnBrk="1" latinLnBrk="0" hangingPunct="1">
      <a:defRPr sz="2400" kern="1200">
        <a:solidFill>
          <a:srgbClr val="CCCCCC"/>
        </a:solidFill>
        <a:latin typeface="Verdana" pitchFamily="-111" charset="0"/>
        <a:ea typeface="Arial" pitchFamily="-111" charset="-52"/>
        <a:cs typeface="Arial" pitchFamily="-111" charset="-5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4848"/>
    <a:srgbClr val="464847"/>
    <a:srgbClr val="000000"/>
    <a:srgbClr val="EEEEEF"/>
    <a:srgbClr val="FA00A1"/>
    <a:srgbClr val="81017E"/>
    <a:srgbClr val="0C2577"/>
    <a:srgbClr val="FFFCFF"/>
    <a:srgbClr val="FCFFFF"/>
    <a:srgbClr val="FFFFF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7" autoAdjust="0"/>
    <p:restoredTop sz="88147" autoAdjust="0"/>
  </p:normalViewPr>
  <p:slideViewPr>
    <p:cSldViewPr showGuides="1">
      <p:cViewPr>
        <p:scale>
          <a:sx n="70" d="100"/>
          <a:sy n="70" d="100"/>
        </p:scale>
        <p:origin x="-1134" y="-78"/>
      </p:cViewPr>
      <p:guideLst>
        <p:guide orient="horz" pos="1155"/>
        <p:guide orient="horz" pos="4113"/>
        <p:guide pos="5512"/>
        <p:guide pos="1905"/>
        <p:guide pos="28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D6E04C-261E-9A4B-87FA-9E0A5C547B79}" type="datetimeFigureOut">
              <a:rPr lang="en-US" smtClean="0"/>
              <a:pPr/>
              <a:t>10/26/2010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D196CD-80A8-F445-AD79-F2399E701BD0}"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a:solidFill>
                  <a:schemeClr val="tx1"/>
                </a:solidFill>
                <a:latin typeface="Arial" pitchFamily="-111" charset="-52"/>
              </a:defRPr>
            </a:lvl1pPr>
          </a:lstStyle>
          <a:p>
            <a:endParaRPr lang="en-US" dirty="0"/>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itchFamily="-111" charset="-52"/>
              </a:defRPr>
            </a:lvl1pPr>
          </a:lstStyle>
          <a:p>
            <a:endParaRPr lang="en-US" dirty="0"/>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solidFill>
                  <a:schemeClr val="tx1"/>
                </a:solidFill>
                <a:latin typeface="Arial" pitchFamily="-111" charset="-52"/>
              </a:defRPr>
            </a:lvl1pPr>
          </a:lstStyle>
          <a:p>
            <a:endParaRPr lang="en-US"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Arial" pitchFamily="-111" charset="-52"/>
              </a:defRPr>
            </a:lvl1pPr>
          </a:lstStyle>
          <a:p>
            <a:fld id="{A3AD1AF0-EF42-6547-B48F-38F182FBCF9C}" type="slidenum">
              <a:rPr lang="en-US"/>
              <a:pPr/>
              <a:t>‹#›</a:t>
            </a:fld>
            <a:endParaRPr lang="en-US" dirty="0"/>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itchFamily="-111" charset="-52"/>
        <a:ea typeface="+mn-ea"/>
        <a:cs typeface="+mn-cs"/>
      </a:defRPr>
    </a:lvl1pPr>
    <a:lvl2pPr marL="457200" algn="l" rtl="0" fontAlgn="base">
      <a:spcBef>
        <a:spcPct val="30000"/>
      </a:spcBef>
      <a:spcAft>
        <a:spcPct val="0"/>
      </a:spcAft>
      <a:defRPr sz="1200" kern="1200">
        <a:solidFill>
          <a:schemeClr val="tx1"/>
        </a:solidFill>
        <a:latin typeface="Arial" pitchFamily="-111" charset="-52"/>
        <a:ea typeface="ＭＳ Ｐゴシック" pitchFamily="-111" charset="-128"/>
        <a:cs typeface="+mn-cs"/>
      </a:defRPr>
    </a:lvl2pPr>
    <a:lvl3pPr marL="914400" algn="l" rtl="0" fontAlgn="base">
      <a:spcBef>
        <a:spcPct val="30000"/>
      </a:spcBef>
      <a:spcAft>
        <a:spcPct val="0"/>
      </a:spcAft>
      <a:defRPr sz="1200" kern="1200">
        <a:solidFill>
          <a:schemeClr val="tx1"/>
        </a:solidFill>
        <a:latin typeface="Arial" pitchFamily="-111" charset="-52"/>
        <a:ea typeface="ＭＳ Ｐゴシック" pitchFamily="-111" charset="-128"/>
        <a:cs typeface="+mn-cs"/>
      </a:defRPr>
    </a:lvl3pPr>
    <a:lvl4pPr marL="1371600" algn="l" rtl="0" fontAlgn="base">
      <a:spcBef>
        <a:spcPct val="30000"/>
      </a:spcBef>
      <a:spcAft>
        <a:spcPct val="0"/>
      </a:spcAft>
      <a:defRPr sz="1200" kern="1200">
        <a:solidFill>
          <a:schemeClr val="tx1"/>
        </a:solidFill>
        <a:latin typeface="Arial" pitchFamily="-111" charset="-52"/>
        <a:ea typeface="ＭＳ Ｐゴシック" pitchFamily="-111" charset="-128"/>
        <a:cs typeface="+mn-cs"/>
      </a:defRPr>
    </a:lvl4pPr>
    <a:lvl5pPr marL="1828800" algn="l" rtl="0" fontAlgn="base">
      <a:spcBef>
        <a:spcPct val="30000"/>
      </a:spcBef>
      <a:spcAft>
        <a:spcPct val="0"/>
      </a:spcAft>
      <a:defRPr sz="1200" kern="1200">
        <a:solidFill>
          <a:schemeClr val="tx1"/>
        </a:solidFill>
        <a:latin typeface="Arial" pitchFamily="-111" charset="-52"/>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Forensics</a:t>
            </a:r>
            <a:r>
              <a:rPr lang="en-US" baseline="0" dirty="0" smtClean="0"/>
              <a:t> examiner for the purpose of this class will be a computer forensics examiner.  We will not deal with chemical, genetic forensics, etc. here in this talk</a:t>
            </a:r>
            <a:endParaRPr lang="en-US" dirty="0"/>
          </a:p>
        </p:txBody>
      </p:sp>
      <p:sp>
        <p:nvSpPr>
          <p:cNvPr id="4" name="Slide Number Placeholder 3"/>
          <p:cNvSpPr>
            <a:spLocks noGrp="1"/>
          </p:cNvSpPr>
          <p:nvPr>
            <p:ph type="sldNum" sz="quarter" idx="10"/>
          </p:nvPr>
        </p:nvSpPr>
        <p:spPr/>
        <p:txBody>
          <a:bodyPr/>
          <a:lstStyle/>
          <a:p>
            <a:fld id="{A3AD1AF0-EF42-6547-B48F-38F182FBCF9C}"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Consulting</a:t>
            </a:r>
            <a:r>
              <a:rPr lang="en-US" baseline="0" dirty="0" smtClean="0"/>
              <a:t> – One of the most popular professions for White Hat hackers (people with skills but not criminals)</a:t>
            </a:r>
          </a:p>
          <a:p>
            <a:r>
              <a:rPr lang="en-US" baseline="0" dirty="0" smtClean="0"/>
              <a:t>Internal security teams – Most large companies such as finance, IT, pharmaceutical, retail, etc. need internal security teams because its more cost effective.  Skills desired web application security, audit, network security, firewall administration, user provisioning, token ID administration, security architecture, etc</a:t>
            </a:r>
          </a:p>
          <a:p>
            <a:r>
              <a:rPr lang="en-US" baseline="0" dirty="0" smtClean="0"/>
              <a:t>Government – With cyber security in focus governments including state and federal have lots of openings for security professionals</a:t>
            </a:r>
          </a:p>
          <a:p>
            <a:r>
              <a:rPr lang="en-US" baseline="0" dirty="0" smtClean="0"/>
              <a:t>Law enforcement – FBI, Police all need security professionals and this is mostly in the forensics</a:t>
            </a:r>
          </a:p>
          <a:p>
            <a:r>
              <a:rPr lang="en-US" baseline="0" dirty="0" smtClean="0"/>
              <a:t>Software development – Developers with security knowledge are a near extinct species.  </a:t>
            </a:r>
            <a:endParaRPr lang="en-US" dirty="0"/>
          </a:p>
        </p:txBody>
      </p:sp>
      <p:sp>
        <p:nvSpPr>
          <p:cNvPr id="4" name="Slide Number Placeholder 3"/>
          <p:cNvSpPr>
            <a:spLocks noGrp="1"/>
          </p:cNvSpPr>
          <p:nvPr>
            <p:ph type="sldNum" sz="quarter" idx="10"/>
          </p:nvPr>
        </p:nvSpPr>
        <p:spPr/>
        <p:txBody>
          <a:bodyPr/>
          <a:lstStyle/>
          <a:p>
            <a:fld id="{A3AD1AF0-EF42-6547-B48F-38F182FBCF9C}"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AD1AF0-EF42-6547-B48F-38F182FBCF9C}" type="slidenum">
              <a:rPr lang="en-US" smtClean="0"/>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Sometimes even if logging is</a:t>
            </a:r>
            <a:r>
              <a:rPr lang="en-US" baseline="0" dirty="0" smtClean="0"/>
              <a:t> present, they are only retained for a short time duration so the evidence gets wiped out</a:t>
            </a:r>
            <a:endParaRPr lang="en-US" dirty="0"/>
          </a:p>
        </p:txBody>
      </p:sp>
      <p:sp>
        <p:nvSpPr>
          <p:cNvPr id="4" name="Slide Number Placeholder 3"/>
          <p:cNvSpPr>
            <a:spLocks noGrp="1"/>
          </p:cNvSpPr>
          <p:nvPr>
            <p:ph type="sldNum" sz="quarter" idx="10"/>
          </p:nvPr>
        </p:nvSpPr>
        <p:spPr/>
        <p:txBody>
          <a:bodyPr/>
          <a:lstStyle/>
          <a:p>
            <a:fld id="{A3AD1AF0-EF42-6547-B48F-38F182FBCF9C}" type="slidenum">
              <a:rPr lang="en-US" smtClean="0"/>
              <a:pPr/>
              <a:t>27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1">
    <p:bg>
      <p:bgRef idx="1001">
        <a:schemeClr val="bg1"/>
      </p:bgRef>
    </p:bg>
    <p:spTree>
      <p:nvGrpSpPr>
        <p:cNvPr id="1" name=""/>
        <p:cNvGrpSpPr/>
        <p:nvPr/>
      </p:nvGrpSpPr>
      <p:grpSpPr>
        <a:xfrm>
          <a:off x="0" y="0"/>
          <a:ext cx="0" cy="0"/>
          <a:chOff x="0" y="0"/>
          <a:chExt cx="0" cy="0"/>
        </a:xfrm>
      </p:grpSpPr>
      <p:pic>
        <p:nvPicPr>
          <p:cNvPr id="7" name="Picture 6" descr="titleslide2.png"/>
          <p:cNvPicPr>
            <a:picLocks noChangeAspect="1"/>
          </p:cNvPicPr>
          <p:nvPr userDrawn="1"/>
        </p:nvPicPr>
        <p:blipFill>
          <a:blip r:embed="rId2" cstate="print"/>
          <a:stretch>
            <a:fillRect/>
          </a:stretch>
        </p:blipFill>
        <p:spPr>
          <a:xfrm>
            <a:off x="3175" y="7063"/>
            <a:ext cx="9143999" cy="6859216"/>
          </a:xfrm>
          <a:prstGeom prst="rect">
            <a:avLst/>
          </a:prstGeom>
        </p:spPr>
      </p:pic>
      <p:sp>
        <p:nvSpPr>
          <p:cNvPr id="20" name="Title 19"/>
          <p:cNvSpPr>
            <a:spLocks noGrp="1"/>
          </p:cNvSpPr>
          <p:nvPr>
            <p:ph type="title" hasCustomPrompt="1"/>
          </p:nvPr>
        </p:nvSpPr>
        <p:spPr bwMode="gray">
          <a:xfrm>
            <a:off x="381000" y="914400"/>
            <a:ext cx="5541962" cy="1286198"/>
          </a:xfrm>
          <a:prstGeom prst="rect">
            <a:avLst/>
          </a:prstGeom>
        </p:spPr>
        <p:txBody>
          <a:bodyPr lIns="0" tIns="0" rIns="0" bIns="0"/>
          <a:lstStyle>
            <a:lvl1pPr>
              <a:defRPr sz="3800">
                <a:solidFill>
                  <a:schemeClr val="tx1"/>
                </a:solidFill>
              </a:defRPr>
            </a:lvl1pPr>
          </a:lstStyle>
          <a:p>
            <a:r>
              <a:rPr lang="en-US" dirty="0" smtClean="0"/>
              <a:t>Click to edit Master </a:t>
            </a:r>
            <a:br>
              <a:rPr lang="en-US" dirty="0" smtClean="0"/>
            </a:br>
            <a:r>
              <a:rPr lang="en-US" dirty="0" smtClean="0"/>
              <a:t>title style</a:t>
            </a:r>
            <a:endParaRPr lang="en-US" dirty="0"/>
          </a:p>
        </p:txBody>
      </p:sp>
      <p:sp>
        <p:nvSpPr>
          <p:cNvPr id="10" name="Text Placeholder 21"/>
          <p:cNvSpPr>
            <a:spLocks noGrp="1"/>
          </p:cNvSpPr>
          <p:nvPr>
            <p:ph type="body" sz="quarter" idx="10"/>
          </p:nvPr>
        </p:nvSpPr>
        <p:spPr bwMode="gray">
          <a:xfrm>
            <a:off x="4267200" y="3297766"/>
            <a:ext cx="3048000" cy="664634"/>
          </a:xfrm>
          <a:prstGeom prst="rect">
            <a:avLst/>
          </a:prstGeom>
        </p:spPr>
        <p:txBody>
          <a:bodyPr vert="horz" lIns="0" tIns="0" rIns="0" bIns="0"/>
          <a:lstStyle>
            <a:lvl1pPr>
              <a:defRPr>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
        <p:nvSpPr>
          <p:cNvPr id="14" name="TextBox 13"/>
          <p:cNvSpPr txBox="1"/>
          <p:nvPr userDrawn="1"/>
        </p:nvSpPr>
        <p:spPr>
          <a:xfrm>
            <a:off x="825500" y="6361987"/>
            <a:ext cx="5495925" cy="92333"/>
          </a:xfrm>
          <a:prstGeom prst="rect">
            <a:avLst/>
          </a:prstGeom>
          <a:noFill/>
        </p:spPr>
        <p:txBody>
          <a:bodyPr wrap="square" lIns="0" tIns="0" rIns="0" bIns="0" rtlCol="0" anchor="t" anchorCtr="0">
            <a:spAutoFit/>
          </a:bodyPr>
          <a:lstStyle/>
          <a:p>
            <a:pPr algn="l">
              <a:lnSpc>
                <a:spcPct val="100000"/>
              </a:lnSpc>
              <a:spcBef>
                <a:spcPts val="0"/>
              </a:spcBef>
            </a:pPr>
            <a:r>
              <a:rPr lang="en-US" sz="600" dirty="0" smtClean="0">
                <a:solidFill>
                  <a:srgbClr val="484848"/>
                </a:solidFill>
              </a:rPr>
              <a:t>© 2010 AT&amp;T Intellectual Property. All rights reserved. AT&amp;T and the AT&amp;T logo are trademarks of AT&amp;T Intellectual Property.</a:t>
            </a:r>
          </a:p>
        </p:txBody>
      </p:sp>
      <p:sp>
        <p:nvSpPr>
          <p:cNvPr id="15" name="Footer Placeholder 14"/>
          <p:cNvSpPr>
            <a:spLocks noGrp="1"/>
          </p:cNvSpPr>
          <p:nvPr>
            <p:ph type="ftr" sz="quarter" idx="12"/>
          </p:nvPr>
        </p:nvSpPr>
        <p:spPr>
          <a:xfrm>
            <a:off x="826028" y="6449357"/>
            <a:ext cx="4890029" cy="92333"/>
          </a:xfrm>
        </p:spPr>
        <p:txBody>
          <a:bodyPr/>
          <a:lstStyle>
            <a:lvl1pPr>
              <a:defRPr>
                <a:solidFill>
                  <a:srgbClr val="484848"/>
                </a:solidFill>
              </a:defRPr>
            </a:lvl1pPr>
          </a:lstStyle>
          <a:p>
            <a:endParaRPr lang="en-US" dirty="0"/>
          </a:p>
        </p:txBody>
      </p:sp>
      <p:pic>
        <p:nvPicPr>
          <p:cNvPr id="9" name="Picture 8" descr="att_rp_hz_rgb_grd_pos.png"/>
          <p:cNvPicPr>
            <a:picLocks noChangeAspect="1"/>
          </p:cNvPicPr>
          <p:nvPr userDrawn="1"/>
        </p:nvPicPr>
        <p:blipFill>
          <a:blip r:embed="rId3" cstate="print"/>
          <a:stretch>
            <a:fillRect/>
          </a:stretch>
        </p:blipFill>
        <p:spPr>
          <a:xfrm>
            <a:off x="6477000" y="6096000"/>
            <a:ext cx="2277617" cy="53339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2">
    <p:bg>
      <p:bgRef idx="1001">
        <a:schemeClr val="bg1"/>
      </p:bgRef>
    </p:bg>
    <p:spTree>
      <p:nvGrpSpPr>
        <p:cNvPr id="1" name=""/>
        <p:cNvGrpSpPr/>
        <p:nvPr/>
      </p:nvGrpSpPr>
      <p:grpSpPr>
        <a:xfrm>
          <a:off x="0" y="0"/>
          <a:ext cx="0" cy="0"/>
          <a:chOff x="0" y="0"/>
          <a:chExt cx="0" cy="0"/>
        </a:xfrm>
      </p:grpSpPr>
      <p:pic>
        <p:nvPicPr>
          <p:cNvPr id="7" name="Picture 6" descr="titleslide2.png"/>
          <p:cNvPicPr>
            <a:picLocks noChangeAspect="1"/>
          </p:cNvPicPr>
          <p:nvPr userDrawn="1"/>
        </p:nvPicPr>
        <p:blipFill>
          <a:blip r:embed="rId2" cstate="print"/>
          <a:stretch>
            <a:fillRect/>
          </a:stretch>
        </p:blipFill>
        <p:spPr>
          <a:xfrm>
            <a:off x="-3155" y="10650"/>
            <a:ext cx="9157738" cy="6859765"/>
          </a:xfrm>
          <a:prstGeom prst="rect">
            <a:avLst/>
          </a:prstGeom>
        </p:spPr>
      </p:pic>
      <p:sp>
        <p:nvSpPr>
          <p:cNvPr id="20" name="Title 19"/>
          <p:cNvSpPr>
            <a:spLocks noGrp="1"/>
          </p:cNvSpPr>
          <p:nvPr>
            <p:ph type="title"/>
          </p:nvPr>
        </p:nvSpPr>
        <p:spPr bwMode="gray">
          <a:xfrm>
            <a:off x="381000" y="609600"/>
            <a:ext cx="5334000" cy="1371600"/>
          </a:xfrm>
          <a:prstGeom prst="rect">
            <a:avLst/>
          </a:prstGeom>
        </p:spPr>
        <p:txBody>
          <a:bodyPr lIns="0" tIns="0" rIns="0" bIns="0" anchor="t" anchorCtr="0"/>
          <a:lstStyle>
            <a:lvl1pPr>
              <a:defRPr sz="3600">
                <a:solidFill>
                  <a:srgbClr val="067AB4"/>
                </a:solidFill>
              </a:defRPr>
            </a:lvl1pPr>
          </a:lstStyle>
          <a:p>
            <a:r>
              <a:rPr lang="en-US" smtClean="0"/>
              <a:t>Click to edit Master title style</a:t>
            </a:r>
            <a:endParaRPr lang="en-US" dirty="0"/>
          </a:p>
        </p:txBody>
      </p:sp>
      <p:sp>
        <p:nvSpPr>
          <p:cNvPr id="10" name="Text Placeholder 21"/>
          <p:cNvSpPr>
            <a:spLocks noGrp="1"/>
          </p:cNvSpPr>
          <p:nvPr>
            <p:ph type="body" sz="quarter" idx="10"/>
          </p:nvPr>
        </p:nvSpPr>
        <p:spPr bwMode="gray">
          <a:xfrm>
            <a:off x="381000" y="2286000"/>
            <a:ext cx="5334000" cy="381000"/>
          </a:xfrm>
          <a:prstGeom prst="rect">
            <a:avLst/>
          </a:prstGeom>
        </p:spPr>
        <p:txBody>
          <a:bodyPr vert="horz" lIns="0" tIns="0" rIns="0" bIns="0"/>
          <a:lstStyle>
            <a:lvl1pPr>
              <a:defRPr>
                <a:solidFill>
                  <a:srgbClr val="46484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
        <p:nvSpPr>
          <p:cNvPr id="14" name="TextBox 13"/>
          <p:cNvSpPr txBox="1"/>
          <p:nvPr userDrawn="1"/>
        </p:nvSpPr>
        <p:spPr>
          <a:xfrm>
            <a:off x="823383" y="6361987"/>
            <a:ext cx="5495925" cy="92333"/>
          </a:xfrm>
          <a:prstGeom prst="rect">
            <a:avLst/>
          </a:prstGeom>
          <a:noFill/>
        </p:spPr>
        <p:txBody>
          <a:bodyPr wrap="square" lIns="0" tIns="0" rIns="0" bIns="0" rtlCol="0" anchor="t" anchorCtr="0">
            <a:spAutoFit/>
          </a:bodyPr>
          <a:lstStyle/>
          <a:p>
            <a:pPr algn="l">
              <a:lnSpc>
                <a:spcPct val="100000"/>
              </a:lnSpc>
              <a:spcBef>
                <a:spcPts val="0"/>
              </a:spcBef>
            </a:pPr>
            <a:r>
              <a:rPr lang="en-US" sz="600" dirty="0" smtClean="0">
                <a:solidFill>
                  <a:srgbClr val="484848"/>
                </a:solidFill>
              </a:rPr>
              <a:t>© 2010 AT&amp;T Intellectual Property. All rights reserved. AT&amp;T and the AT&amp;T logo are trademarks of AT&amp;T Intellectual Property.</a:t>
            </a:r>
          </a:p>
        </p:txBody>
      </p:sp>
      <p:sp>
        <p:nvSpPr>
          <p:cNvPr id="15" name="Footer Placeholder 14"/>
          <p:cNvSpPr>
            <a:spLocks noGrp="1"/>
          </p:cNvSpPr>
          <p:nvPr>
            <p:ph type="ftr" sz="quarter" idx="12"/>
          </p:nvPr>
        </p:nvSpPr>
        <p:spPr>
          <a:xfrm>
            <a:off x="823383" y="6449357"/>
            <a:ext cx="4890029" cy="92333"/>
          </a:xfrm>
        </p:spPr>
        <p:txBody>
          <a:bodyPr/>
          <a:lstStyle>
            <a:lvl1pPr>
              <a:defRPr>
                <a:solidFill>
                  <a:srgbClr val="484848"/>
                </a:solidFill>
              </a:defRPr>
            </a:lvl1pPr>
          </a:lstStyle>
          <a:p>
            <a:endParaRPr lang="en-US" dirty="0"/>
          </a:p>
        </p:txBody>
      </p:sp>
      <p:pic>
        <p:nvPicPr>
          <p:cNvPr id="9" name="Picture 8" descr="att_rp_hz_rgb_grd_pos.png"/>
          <p:cNvPicPr>
            <a:picLocks noChangeAspect="1"/>
          </p:cNvPicPr>
          <p:nvPr userDrawn="1"/>
        </p:nvPicPr>
        <p:blipFill>
          <a:blip r:embed="rId3" cstate="print"/>
          <a:stretch>
            <a:fillRect/>
          </a:stretch>
        </p:blipFill>
        <p:spPr>
          <a:xfrm>
            <a:off x="6477000" y="6096000"/>
            <a:ext cx="2277617" cy="53339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9" name="Picture 8" descr="intrnl_cnsmr_exp_cvr_2.jpg"/>
          <p:cNvPicPr>
            <a:picLocks noChangeAspect="1"/>
          </p:cNvPicPr>
          <p:nvPr userDrawn="1"/>
        </p:nvPicPr>
        <p:blipFill>
          <a:blip r:embed="rId2" cstate="print"/>
          <a:stretch>
            <a:fillRect/>
          </a:stretch>
        </p:blipFill>
        <p:spPr>
          <a:xfrm>
            <a:off x="8514" y="179"/>
            <a:ext cx="9149465" cy="6869406"/>
          </a:xfrm>
          <a:prstGeom prst="rect">
            <a:avLst/>
          </a:prstGeom>
        </p:spPr>
      </p:pic>
      <p:sp>
        <p:nvSpPr>
          <p:cNvPr id="8" name="Footer Placeholder 7"/>
          <p:cNvSpPr>
            <a:spLocks noGrp="1"/>
          </p:cNvSpPr>
          <p:nvPr>
            <p:ph type="ftr" sz="quarter" idx="12"/>
          </p:nvPr>
        </p:nvSpPr>
        <p:spPr/>
        <p:txBody>
          <a:bodyPr/>
          <a:lstStyle/>
          <a:p>
            <a:endParaRPr lang="en-US" dirty="0"/>
          </a:p>
        </p:txBody>
      </p:sp>
      <p:sp>
        <p:nvSpPr>
          <p:cNvPr id="11" name="Slide Number Placeholder 5"/>
          <p:cNvSpPr>
            <a:spLocks noGrp="1"/>
          </p:cNvSpPr>
          <p:nvPr>
            <p:ph type="sldNum" sz="quarter" idx="11"/>
          </p:nvPr>
        </p:nvSpPr>
        <p:spPr>
          <a:xfrm>
            <a:off x="402165" y="6333413"/>
            <a:ext cx="385235" cy="152400"/>
          </a:xfrm>
          <a:prstGeom prst="rect">
            <a:avLst/>
          </a:prstGeom>
        </p:spPr>
        <p:txBody>
          <a:bodyPr/>
          <a:lstStyle/>
          <a:p>
            <a:fld id="{1DEFE11F-158B-594E-8BEE-CC26B87FEB38}" type="slidenum">
              <a:rPr lang="en-US" smtClean="0"/>
              <a:pPr/>
              <a:t>‹#›</a:t>
            </a:fld>
            <a:endParaRPr lang="en-US" dirty="0"/>
          </a:p>
        </p:txBody>
      </p:sp>
      <p:pic>
        <p:nvPicPr>
          <p:cNvPr id="10" name="Picture 9" descr="Globe_Alone_rgb.jpg"/>
          <p:cNvPicPr>
            <a:picLocks noChangeAspect="1"/>
          </p:cNvPicPr>
          <p:nvPr userDrawn="1"/>
        </p:nvPicPr>
        <p:blipFill>
          <a:blip r:embed="rId3" cstate="print"/>
          <a:stretch>
            <a:fillRect/>
          </a:stretch>
        </p:blipFill>
        <p:spPr>
          <a:xfrm>
            <a:off x="8534400" y="6324600"/>
            <a:ext cx="369437" cy="369437"/>
          </a:xfrm>
          <a:prstGeom prst="rect">
            <a:avLst/>
          </a:prstGeom>
        </p:spPr>
      </p:pic>
      <p:sp>
        <p:nvSpPr>
          <p:cNvPr id="14" name="Title 19"/>
          <p:cNvSpPr>
            <a:spLocks noGrp="1"/>
          </p:cNvSpPr>
          <p:nvPr>
            <p:ph type="title" hasCustomPrompt="1"/>
          </p:nvPr>
        </p:nvSpPr>
        <p:spPr bwMode="black">
          <a:xfrm>
            <a:off x="3024188" y="1833563"/>
            <a:ext cx="5694363" cy="914400"/>
          </a:xfrm>
          <a:prstGeom prst="rect">
            <a:avLst/>
          </a:prstGeom>
        </p:spPr>
        <p:txBody>
          <a:bodyPr lIns="0" tIns="0" rIns="0" bIns="0"/>
          <a:lstStyle>
            <a:lvl1pPr>
              <a:defRPr sz="2800" b="1">
                <a:solidFill>
                  <a:schemeClr val="tx2"/>
                </a:solidFill>
              </a:defRPr>
            </a:lvl1pPr>
          </a:lstStyle>
          <a:p>
            <a:r>
              <a:rPr lang="en-US" dirty="0" smtClean="0"/>
              <a:t>Click to edit Divider title style</a:t>
            </a:r>
            <a:endParaRPr lang="en-US" dirty="0"/>
          </a:p>
        </p:txBody>
      </p:sp>
      <p:sp>
        <p:nvSpPr>
          <p:cNvPr id="15" name="Text Placeholder 21"/>
          <p:cNvSpPr>
            <a:spLocks noGrp="1"/>
          </p:cNvSpPr>
          <p:nvPr>
            <p:ph type="body" sz="quarter" idx="10"/>
          </p:nvPr>
        </p:nvSpPr>
        <p:spPr bwMode="gray">
          <a:xfrm>
            <a:off x="3024188" y="2976563"/>
            <a:ext cx="5694362" cy="381000"/>
          </a:xfrm>
          <a:prstGeom prst="rect">
            <a:avLst/>
          </a:prstGeom>
        </p:spPr>
        <p:txBody>
          <a:bodyPr vert="horz" lIns="0" tIns="0" rIns="0" bIns="0"/>
          <a:lstStyle>
            <a:lvl1pPr>
              <a:defRPr>
                <a:solidFill>
                  <a:srgbClr val="484848"/>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
        <p:nvSpPr>
          <p:cNvPr id="12" name="TextBox 11"/>
          <p:cNvSpPr txBox="1"/>
          <p:nvPr userDrawn="1"/>
        </p:nvSpPr>
        <p:spPr>
          <a:xfrm>
            <a:off x="824970" y="6361987"/>
            <a:ext cx="5495925" cy="92333"/>
          </a:xfrm>
          <a:prstGeom prst="rect">
            <a:avLst/>
          </a:prstGeom>
          <a:noFill/>
        </p:spPr>
        <p:txBody>
          <a:bodyPr wrap="square" lIns="0" tIns="0" rIns="0" bIns="0" rtlCol="0" anchor="t" anchorCtr="0">
            <a:spAutoFit/>
          </a:bodyPr>
          <a:lstStyle/>
          <a:p>
            <a:pPr algn="l">
              <a:lnSpc>
                <a:spcPct val="100000"/>
              </a:lnSpc>
              <a:spcBef>
                <a:spcPts val="0"/>
              </a:spcBef>
            </a:pPr>
            <a:r>
              <a:rPr lang="en-US" sz="600" dirty="0" smtClean="0">
                <a:solidFill>
                  <a:srgbClr val="484848"/>
                </a:solidFill>
              </a:rPr>
              <a:t>© 2010 AT&amp;T Intellectual Property. All rights reserved. AT&amp;T and the AT&amp;T logo are trademarks of AT&amp;T Intellectual Property.</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9" name="Picture 8" descr="intrnl_cnsmr_exp_cvr_2.jpg"/>
          <p:cNvPicPr>
            <a:picLocks noChangeAspect="1"/>
          </p:cNvPicPr>
          <p:nvPr userDrawn="1"/>
        </p:nvPicPr>
        <p:blipFill>
          <a:blip r:embed="rId2" cstate="print"/>
          <a:stretch>
            <a:fillRect/>
          </a:stretch>
        </p:blipFill>
        <p:spPr>
          <a:xfrm>
            <a:off x="0" y="-6212"/>
            <a:ext cx="9158203" cy="6875967"/>
          </a:xfrm>
          <a:prstGeom prst="rect">
            <a:avLst/>
          </a:prstGeom>
        </p:spPr>
      </p:pic>
      <p:sp>
        <p:nvSpPr>
          <p:cNvPr id="16" name="Title 19"/>
          <p:cNvSpPr>
            <a:spLocks noGrp="1"/>
          </p:cNvSpPr>
          <p:nvPr>
            <p:ph type="title" hasCustomPrompt="1"/>
          </p:nvPr>
        </p:nvSpPr>
        <p:spPr bwMode="black">
          <a:xfrm>
            <a:off x="2133600" y="2819400"/>
            <a:ext cx="5694363" cy="914400"/>
          </a:xfrm>
          <a:prstGeom prst="rect">
            <a:avLst/>
          </a:prstGeom>
        </p:spPr>
        <p:txBody>
          <a:bodyPr lIns="0" tIns="0" rIns="0" bIns="0"/>
          <a:lstStyle>
            <a:lvl1pPr>
              <a:defRPr sz="2800" b="1">
                <a:solidFill>
                  <a:schemeClr val="tx1"/>
                </a:solidFill>
              </a:defRPr>
            </a:lvl1pPr>
          </a:lstStyle>
          <a:p>
            <a:r>
              <a:rPr lang="en-US" dirty="0" smtClean="0"/>
              <a:t>Click to edit Divider title style</a:t>
            </a:r>
            <a:endParaRPr lang="en-US" dirty="0"/>
          </a:p>
        </p:txBody>
      </p:sp>
      <p:sp>
        <p:nvSpPr>
          <p:cNvPr id="17" name="Text Placeholder 21"/>
          <p:cNvSpPr>
            <a:spLocks noGrp="1"/>
          </p:cNvSpPr>
          <p:nvPr>
            <p:ph type="body" sz="quarter" idx="10"/>
          </p:nvPr>
        </p:nvSpPr>
        <p:spPr bwMode="gray">
          <a:xfrm>
            <a:off x="2133600" y="3962400"/>
            <a:ext cx="5694362" cy="381000"/>
          </a:xfrm>
          <a:prstGeom prst="rect">
            <a:avLst/>
          </a:prstGeom>
        </p:spPr>
        <p:txBody>
          <a:bodyPr vert="horz" lIns="0" tIns="0" rIns="0" bIns="0"/>
          <a:lstStyle>
            <a:lvl1pPr>
              <a:defRPr>
                <a:solidFill>
                  <a:srgbClr val="484848"/>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
        <p:nvSpPr>
          <p:cNvPr id="6" name="Slide Number Placeholder 5"/>
          <p:cNvSpPr>
            <a:spLocks noGrp="1"/>
          </p:cNvSpPr>
          <p:nvPr>
            <p:ph type="sldNum" sz="quarter" idx="11"/>
          </p:nvPr>
        </p:nvSpPr>
        <p:spPr>
          <a:xfrm>
            <a:off x="402165" y="6333413"/>
            <a:ext cx="385235" cy="152400"/>
          </a:xfrm>
          <a:prstGeom prst="rect">
            <a:avLst/>
          </a:prstGeom>
        </p:spPr>
        <p:txBody>
          <a:bodyPr/>
          <a:lstStyle/>
          <a:p>
            <a:fld id="{1DEFE11F-158B-594E-8BEE-CC26B87FEB38}" type="slidenum">
              <a:rPr lang="en-US" smtClean="0"/>
              <a:pPr/>
              <a:t>‹#›</a:t>
            </a:fld>
            <a:endParaRPr lang="en-US" dirty="0"/>
          </a:p>
        </p:txBody>
      </p:sp>
      <p:sp>
        <p:nvSpPr>
          <p:cNvPr id="8" name="Footer Placeholder 7"/>
          <p:cNvSpPr>
            <a:spLocks noGrp="1"/>
          </p:cNvSpPr>
          <p:nvPr>
            <p:ph type="ftr" sz="quarter" idx="12"/>
          </p:nvPr>
        </p:nvSpPr>
        <p:spPr/>
        <p:txBody>
          <a:bodyPr/>
          <a:lstStyle/>
          <a:p>
            <a:endParaRPr lang="en-US" dirty="0"/>
          </a:p>
        </p:txBody>
      </p:sp>
      <p:pic>
        <p:nvPicPr>
          <p:cNvPr id="10" name="Picture 9" descr="Globe_Alone_rgb.jpg"/>
          <p:cNvPicPr>
            <a:picLocks noChangeAspect="1"/>
          </p:cNvPicPr>
          <p:nvPr userDrawn="1"/>
        </p:nvPicPr>
        <p:blipFill>
          <a:blip r:embed="rId3" cstate="print"/>
          <a:stretch>
            <a:fillRect/>
          </a:stretch>
        </p:blipFill>
        <p:spPr>
          <a:xfrm>
            <a:off x="8534400" y="6324600"/>
            <a:ext cx="369437" cy="369437"/>
          </a:xfrm>
          <a:prstGeom prst="rect">
            <a:avLst/>
          </a:prstGeom>
        </p:spPr>
      </p:pic>
      <p:sp>
        <p:nvSpPr>
          <p:cNvPr id="11" name="TextBox 10"/>
          <p:cNvSpPr txBox="1"/>
          <p:nvPr userDrawn="1"/>
        </p:nvSpPr>
        <p:spPr>
          <a:xfrm>
            <a:off x="824970" y="6361987"/>
            <a:ext cx="5495925" cy="92333"/>
          </a:xfrm>
          <a:prstGeom prst="rect">
            <a:avLst/>
          </a:prstGeom>
          <a:noFill/>
        </p:spPr>
        <p:txBody>
          <a:bodyPr wrap="square" lIns="0" tIns="0" rIns="0" bIns="0" rtlCol="0" anchor="t" anchorCtr="0">
            <a:spAutoFit/>
          </a:bodyPr>
          <a:lstStyle/>
          <a:p>
            <a:pPr algn="l">
              <a:lnSpc>
                <a:spcPct val="100000"/>
              </a:lnSpc>
              <a:spcBef>
                <a:spcPts val="0"/>
              </a:spcBef>
            </a:pPr>
            <a:r>
              <a:rPr lang="en-US" sz="600" dirty="0" smtClean="0">
                <a:solidFill>
                  <a:srgbClr val="484848"/>
                </a:solidFill>
              </a:rPr>
              <a:t>© 2010 AT&amp;T Intellectual Property. All rights reserved. AT&amp;T and the AT&amp;T logo are trademarks of AT&amp;T Intellectual Property.</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s page">
    <p:spTree>
      <p:nvGrpSpPr>
        <p:cNvPr id="1" name=""/>
        <p:cNvGrpSpPr/>
        <p:nvPr/>
      </p:nvGrpSpPr>
      <p:grpSpPr>
        <a:xfrm>
          <a:off x="0" y="0"/>
          <a:ext cx="0" cy="0"/>
          <a:chOff x="0" y="0"/>
          <a:chExt cx="0" cy="0"/>
        </a:xfrm>
      </p:grpSpPr>
      <p:sp>
        <p:nvSpPr>
          <p:cNvPr id="6" name="Title 15"/>
          <p:cNvSpPr>
            <a:spLocks noGrp="1"/>
          </p:cNvSpPr>
          <p:nvPr>
            <p:ph type="title"/>
          </p:nvPr>
        </p:nvSpPr>
        <p:spPr>
          <a:xfrm>
            <a:off x="401638" y="381000"/>
            <a:ext cx="8348662" cy="838200"/>
          </a:xfrm>
          <a:prstGeom prst="rect">
            <a:avLst/>
          </a:prstGeom>
        </p:spPr>
        <p:txBody>
          <a:bodyPr lIns="0" tIns="0" rIns="0" bIns="0"/>
          <a:lstStyle>
            <a:lvl1pPr>
              <a:defRPr>
                <a:solidFill>
                  <a:schemeClr val="tx2"/>
                </a:solidFill>
              </a:defRPr>
            </a:lvl1pPr>
          </a:lstStyle>
          <a:p>
            <a:r>
              <a:rPr lang="en-US" smtClean="0"/>
              <a:t>Click to edit Master title style</a:t>
            </a:r>
            <a:endParaRPr lang="en-US" dirty="0"/>
          </a:p>
        </p:txBody>
      </p:sp>
      <p:sp>
        <p:nvSpPr>
          <p:cNvPr id="7" name="Slide Number Placeholder 6"/>
          <p:cNvSpPr>
            <a:spLocks noGrp="1"/>
          </p:cNvSpPr>
          <p:nvPr>
            <p:ph type="sldNum" sz="quarter" idx="11"/>
          </p:nvPr>
        </p:nvSpPr>
        <p:spPr>
          <a:xfrm>
            <a:off x="402165" y="6333413"/>
            <a:ext cx="385235" cy="152400"/>
          </a:xfrm>
          <a:prstGeom prst="rect">
            <a:avLst/>
          </a:prstGeom>
        </p:spPr>
        <p:txBody>
          <a:bodyPr/>
          <a:lstStyle/>
          <a:p>
            <a:fld id="{1DEFE11F-158B-594E-8BEE-CC26B87FEB38}" type="slidenum">
              <a:rPr lang="en-US" smtClean="0"/>
              <a:pPr/>
              <a:t>‹#›</a:t>
            </a:fld>
            <a:endParaRPr lang="en-US" dirty="0"/>
          </a:p>
        </p:txBody>
      </p:sp>
      <p:sp>
        <p:nvSpPr>
          <p:cNvPr id="11" name="Content Placeholder 3"/>
          <p:cNvSpPr>
            <a:spLocks noGrp="1"/>
          </p:cNvSpPr>
          <p:nvPr>
            <p:ph sz="half" idx="12"/>
          </p:nvPr>
        </p:nvSpPr>
        <p:spPr bwMode="gray">
          <a:xfrm>
            <a:off x="395288" y="1459440"/>
            <a:ext cx="3948112" cy="3087160"/>
          </a:xfrm>
          <a:prstGeom prst="rect">
            <a:avLst/>
          </a:prstGeom>
        </p:spPr>
        <p:txBody>
          <a:bodyPr lIns="0" tIns="0" rIns="0" bIns="0"/>
          <a:lstStyle>
            <a:lvl1pPr>
              <a:defRPr sz="1800">
                <a:solidFill>
                  <a:srgbClr val="484848"/>
                </a:solidFill>
              </a:defRPr>
            </a:lvl1pPr>
            <a:lvl2pPr marL="215900" indent="-214313">
              <a:buClr>
                <a:srgbClr val="484848"/>
              </a:buClr>
              <a:buSzPct val="100000"/>
              <a:defRPr sz="1800">
                <a:solidFill>
                  <a:srgbClr val="484848"/>
                </a:solidFill>
              </a:defRPr>
            </a:lvl2pPr>
            <a:lvl3pPr marL="457200" indent="-177800">
              <a:buClr>
                <a:srgbClr val="484848"/>
              </a:buClr>
              <a:buSzPct val="100000"/>
              <a:defRPr sz="1700">
                <a:solidFill>
                  <a:srgbClr val="484848"/>
                </a:solidFill>
              </a:defRPr>
            </a:lvl3pPr>
            <a:lvl4pPr marL="685800" indent="-190500">
              <a:buClr>
                <a:srgbClr val="484848"/>
              </a:buClr>
              <a:buSzPct val="100000"/>
              <a:defRPr sz="1500">
                <a:solidFill>
                  <a:srgbClr val="484848"/>
                </a:solidFill>
              </a:defRPr>
            </a:lvl4pPr>
            <a:lvl5pPr marL="952500" indent="-228600">
              <a:buClr>
                <a:schemeClr val="accent1"/>
              </a:buClr>
              <a:buSzPct val="100000"/>
              <a:defRPr sz="1500">
                <a:solidFill>
                  <a:srgbClr val="48484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Footer Placeholder 11"/>
          <p:cNvSpPr>
            <a:spLocks noGrp="1"/>
          </p:cNvSpPr>
          <p:nvPr>
            <p:ph type="ftr" sz="quarter" idx="13"/>
          </p:nvPr>
        </p:nvSpPr>
        <p:spPr/>
        <p:txBody>
          <a:bodyPr/>
          <a:lstStyle/>
          <a:p>
            <a:endParaRPr lang="en-US" dirty="0"/>
          </a:p>
        </p:txBody>
      </p:sp>
      <p:sp>
        <p:nvSpPr>
          <p:cNvPr id="8" name="Content Placeholder 3"/>
          <p:cNvSpPr>
            <a:spLocks noGrp="1"/>
          </p:cNvSpPr>
          <p:nvPr>
            <p:ph sz="half" idx="14"/>
          </p:nvPr>
        </p:nvSpPr>
        <p:spPr bwMode="gray">
          <a:xfrm>
            <a:off x="4802188" y="1441450"/>
            <a:ext cx="3948112" cy="3087160"/>
          </a:xfrm>
          <a:prstGeom prst="rect">
            <a:avLst/>
          </a:prstGeom>
        </p:spPr>
        <p:txBody>
          <a:bodyPr lIns="0" tIns="0" rIns="0" bIns="0"/>
          <a:lstStyle>
            <a:lvl1pPr>
              <a:defRPr sz="1800">
                <a:solidFill>
                  <a:srgbClr val="484848"/>
                </a:solidFill>
              </a:defRPr>
            </a:lvl1pPr>
            <a:lvl2pPr marL="215900" indent="-214313">
              <a:buClr>
                <a:srgbClr val="484848"/>
              </a:buClr>
              <a:buSzPct val="100000"/>
              <a:defRPr sz="1800">
                <a:solidFill>
                  <a:srgbClr val="484848"/>
                </a:solidFill>
              </a:defRPr>
            </a:lvl2pPr>
            <a:lvl3pPr marL="457200" indent="-177800">
              <a:buClr>
                <a:srgbClr val="484848"/>
              </a:buClr>
              <a:buSzPct val="100000"/>
              <a:defRPr sz="1700">
                <a:solidFill>
                  <a:srgbClr val="484848"/>
                </a:solidFill>
              </a:defRPr>
            </a:lvl3pPr>
            <a:lvl4pPr marL="685800" indent="-190500">
              <a:buClr>
                <a:srgbClr val="484848"/>
              </a:buClr>
              <a:buSzPct val="100000"/>
              <a:defRPr sz="1500">
                <a:solidFill>
                  <a:srgbClr val="484848"/>
                </a:solidFill>
              </a:defRPr>
            </a:lvl4pPr>
            <a:lvl5pPr marL="952500" indent="-228600">
              <a:buClr>
                <a:schemeClr val="accent1"/>
              </a:buClr>
              <a:buSzPct val="100000"/>
              <a:defRPr sz="1500">
                <a:solidFill>
                  <a:srgbClr val="48484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contents page">
    <p:spTree>
      <p:nvGrpSpPr>
        <p:cNvPr id="1" name=""/>
        <p:cNvGrpSpPr/>
        <p:nvPr/>
      </p:nvGrpSpPr>
      <p:grpSpPr>
        <a:xfrm>
          <a:off x="0" y="0"/>
          <a:ext cx="0" cy="0"/>
          <a:chOff x="0" y="0"/>
          <a:chExt cx="0" cy="0"/>
        </a:xfrm>
      </p:grpSpPr>
      <p:sp>
        <p:nvSpPr>
          <p:cNvPr id="8" name="Content Placeholder 2"/>
          <p:cNvSpPr>
            <a:spLocks noGrp="1"/>
          </p:cNvSpPr>
          <p:nvPr>
            <p:ph sz="half" idx="10"/>
          </p:nvPr>
        </p:nvSpPr>
        <p:spPr bwMode="gray">
          <a:xfrm>
            <a:off x="407229" y="1447800"/>
            <a:ext cx="8343071" cy="3334280"/>
          </a:xfrm>
          <a:prstGeom prst="rect">
            <a:avLst/>
          </a:prstGeom>
        </p:spPr>
        <p:txBody>
          <a:bodyPr lIns="0" tIns="0" rIns="0" bIns="0"/>
          <a:lstStyle>
            <a:lvl1pPr>
              <a:defRPr sz="2000">
                <a:solidFill>
                  <a:srgbClr val="484848"/>
                </a:solidFill>
              </a:defRPr>
            </a:lvl1pPr>
            <a:lvl2pPr>
              <a:buClr>
                <a:srgbClr val="484848"/>
              </a:buClr>
              <a:buSzPct val="100000"/>
              <a:defRPr sz="2000">
                <a:solidFill>
                  <a:srgbClr val="484848"/>
                </a:solidFill>
              </a:defRPr>
            </a:lvl2pPr>
            <a:lvl3pPr marL="495300" indent="-203200">
              <a:buClr>
                <a:srgbClr val="484848"/>
              </a:buClr>
              <a:buSzPct val="100000"/>
              <a:defRPr sz="1800">
                <a:solidFill>
                  <a:srgbClr val="484848"/>
                </a:solidFill>
              </a:defRPr>
            </a:lvl3pPr>
            <a:lvl4pPr marL="723900" indent="-215900">
              <a:buClr>
                <a:srgbClr val="484848"/>
              </a:buClr>
              <a:buSzPct val="100000"/>
              <a:defRPr sz="1600">
                <a:solidFill>
                  <a:srgbClr val="484848"/>
                </a:solidFill>
              </a:defRPr>
            </a:lvl4pPr>
            <a:lvl5pPr marL="990600" indent="-228600">
              <a:buClr>
                <a:schemeClr val="accent1"/>
              </a:buClr>
              <a:buSzPct val="100000"/>
              <a:defRPr sz="1600">
                <a:solidFill>
                  <a:srgbClr val="48484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a:xfrm>
            <a:off x="402165" y="6333413"/>
            <a:ext cx="385235" cy="152400"/>
          </a:xfrm>
          <a:prstGeom prst="rect">
            <a:avLst/>
          </a:prstGeom>
        </p:spPr>
        <p:txBody>
          <a:bodyPr/>
          <a:lstStyle/>
          <a:p>
            <a:fld id="{1DEFE11F-158B-594E-8BEE-CC26B87FEB38}"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
        <p:nvSpPr>
          <p:cNvPr id="9" name="Title 15"/>
          <p:cNvSpPr>
            <a:spLocks noGrp="1"/>
          </p:cNvSpPr>
          <p:nvPr>
            <p:ph type="title"/>
          </p:nvPr>
        </p:nvSpPr>
        <p:spPr>
          <a:xfrm>
            <a:off x="401638" y="381000"/>
            <a:ext cx="8348662" cy="838200"/>
          </a:xfrm>
          <a:prstGeom prst="rect">
            <a:avLst/>
          </a:prstGeom>
        </p:spPr>
        <p:txBody>
          <a:bodyPr lIns="0" tIns="0" rIns="0" bIns="0"/>
          <a:lstStyle>
            <a:lvl1pPr>
              <a:defRPr>
                <a:solidFill>
                  <a:srgbClr val="067AB4"/>
                </a:solidFill>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header column page">
    <p:spTree>
      <p:nvGrpSpPr>
        <p:cNvPr id="1" name=""/>
        <p:cNvGrpSpPr/>
        <p:nvPr/>
      </p:nvGrpSpPr>
      <p:grpSpPr>
        <a:xfrm>
          <a:off x="0" y="0"/>
          <a:ext cx="0" cy="0"/>
          <a:chOff x="0" y="0"/>
          <a:chExt cx="0" cy="0"/>
        </a:xfrm>
      </p:grpSpPr>
      <p:sp>
        <p:nvSpPr>
          <p:cNvPr id="5" name="Title 15"/>
          <p:cNvSpPr>
            <a:spLocks noGrp="1"/>
          </p:cNvSpPr>
          <p:nvPr>
            <p:ph type="title"/>
          </p:nvPr>
        </p:nvSpPr>
        <p:spPr>
          <a:xfrm>
            <a:off x="401638" y="381000"/>
            <a:ext cx="8348662" cy="838200"/>
          </a:xfrm>
          <a:prstGeom prst="rect">
            <a:avLst/>
          </a:prstGeom>
        </p:spPr>
        <p:txBody>
          <a:bodyPr lIns="0" tIns="0" rIns="0" bIns="0"/>
          <a:lstStyle>
            <a:lvl1pPr>
              <a:defRPr>
                <a:solidFill>
                  <a:srgbClr val="067AB4"/>
                </a:solidFill>
              </a:defRPr>
            </a:lvl1pPr>
          </a:lstStyle>
          <a:p>
            <a:r>
              <a:rPr lang="en-US" smtClean="0"/>
              <a:t>Click to edit Master title style</a:t>
            </a:r>
            <a:endParaRPr lang="en-US" dirty="0"/>
          </a:p>
        </p:txBody>
      </p:sp>
      <p:sp>
        <p:nvSpPr>
          <p:cNvPr id="14" name="Content Placeholder 2"/>
          <p:cNvSpPr>
            <a:spLocks noGrp="1"/>
          </p:cNvSpPr>
          <p:nvPr>
            <p:ph sz="half" idx="10"/>
          </p:nvPr>
        </p:nvSpPr>
        <p:spPr bwMode="gray">
          <a:xfrm>
            <a:off x="406400" y="2144184"/>
            <a:ext cx="4013199" cy="3087160"/>
          </a:xfrm>
          <a:prstGeom prst="rect">
            <a:avLst/>
          </a:prstGeom>
        </p:spPr>
        <p:txBody>
          <a:bodyPr lIns="0" tIns="0" rIns="0" bIns="0"/>
          <a:lstStyle>
            <a:lvl1pPr>
              <a:defRPr sz="2000">
                <a:solidFill>
                  <a:srgbClr val="484848"/>
                </a:solidFill>
              </a:defRPr>
            </a:lvl1pPr>
            <a:lvl2pPr>
              <a:buClr>
                <a:srgbClr val="484848"/>
              </a:buClr>
              <a:buSzPct val="100000"/>
              <a:defRPr sz="2000">
                <a:solidFill>
                  <a:srgbClr val="484848"/>
                </a:solidFill>
              </a:defRPr>
            </a:lvl2pPr>
            <a:lvl3pPr marL="457200" indent="-177800">
              <a:buClr>
                <a:srgbClr val="484848"/>
              </a:buClr>
              <a:buSzPct val="100000"/>
              <a:defRPr sz="1800">
                <a:solidFill>
                  <a:srgbClr val="484848"/>
                </a:solidFill>
              </a:defRPr>
            </a:lvl3pPr>
            <a:lvl4pPr marL="685800" indent="-190500">
              <a:buClr>
                <a:srgbClr val="484848"/>
              </a:buClr>
              <a:buSzPct val="100000"/>
              <a:defRPr sz="1600">
                <a:solidFill>
                  <a:srgbClr val="484848"/>
                </a:solidFill>
              </a:defRPr>
            </a:lvl4pPr>
            <a:lvl5pPr marL="952500" indent="-228600">
              <a:buClr>
                <a:schemeClr val="accent1"/>
              </a:buClr>
              <a:buSzPct val="100000"/>
              <a:defRPr sz="1600">
                <a:solidFill>
                  <a:srgbClr val="48484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2"/>
          <p:cNvSpPr>
            <a:spLocks noGrp="1"/>
          </p:cNvSpPr>
          <p:nvPr>
            <p:ph type="body" idx="1"/>
          </p:nvPr>
        </p:nvSpPr>
        <p:spPr bwMode="gray">
          <a:xfrm>
            <a:off x="407230" y="1458384"/>
            <a:ext cx="4012369" cy="639762"/>
          </a:xfrm>
          <a:prstGeom prst="rect">
            <a:avLst/>
          </a:prstGeom>
        </p:spPr>
        <p:txBody>
          <a:bodyPr lIns="0" tIns="0" rIns="0" bIns="0" anchor="t"/>
          <a:lstStyle>
            <a:lvl1pPr marL="0" indent="0">
              <a:buNone/>
              <a:defRPr sz="2000" b="1">
                <a:solidFill>
                  <a:srgbClr val="FF72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Slide Number Placeholder 8"/>
          <p:cNvSpPr>
            <a:spLocks noGrp="1"/>
          </p:cNvSpPr>
          <p:nvPr>
            <p:ph type="sldNum" sz="quarter" idx="11"/>
          </p:nvPr>
        </p:nvSpPr>
        <p:spPr>
          <a:xfrm>
            <a:off x="402165" y="6333413"/>
            <a:ext cx="385235" cy="152400"/>
          </a:xfrm>
          <a:prstGeom prst="rect">
            <a:avLst/>
          </a:prstGeom>
        </p:spPr>
        <p:txBody>
          <a:bodyPr/>
          <a:lstStyle/>
          <a:p>
            <a:fld id="{1DEFE11F-158B-594E-8BEE-CC26B87FEB38}"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Content Placeholder 2"/>
          <p:cNvSpPr>
            <a:spLocks noGrp="1"/>
          </p:cNvSpPr>
          <p:nvPr>
            <p:ph sz="half" idx="13"/>
          </p:nvPr>
        </p:nvSpPr>
        <p:spPr bwMode="gray">
          <a:xfrm>
            <a:off x="4737101" y="2139950"/>
            <a:ext cx="4013199" cy="3087160"/>
          </a:xfrm>
          <a:prstGeom prst="rect">
            <a:avLst/>
          </a:prstGeom>
        </p:spPr>
        <p:txBody>
          <a:bodyPr lIns="0" tIns="0" rIns="0" bIns="0"/>
          <a:lstStyle>
            <a:lvl1pPr>
              <a:defRPr sz="2000">
                <a:solidFill>
                  <a:srgbClr val="484848"/>
                </a:solidFill>
              </a:defRPr>
            </a:lvl1pPr>
            <a:lvl2pPr>
              <a:buClr>
                <a:srgbClr val="484848"/>
              </a:buClr>
              <a:buSzPct val="100000"/>
              <a:defRPr sz="2000">
                <a:solidFill>
                  <a:srgbClr val="484848"/>
                </a:solidFill>
              </a:defRPr>
            </a:lvl2pPr>
            <a:lvl3pPr marL="457200" indent="-177800">
              <a:buClr>
                <a:srgbClr val="484848"/>
              </a:buClr>
              <a:buSzPct val="100000"/>
              <a:defRPr sz="1800">
                <a:solidFill>
                  <a:srgbClr val="484848"/>
                </a:solidFill>
              </a:defRPr>
            </a:lvl3pPr>
            <a:lvl4pPr marL="685800" indent="-190500">
              <a:buClr>
                <a:srgbClr val="484848"/>
              </a:buClr>
              <a:buSzPct val="100000"/>
              <a:defRPr sz="1600">
                <a:solidFill>
                  <a:srgbClr val="484848"/>
                </a:solidFill>
              </a:defRPr>
            </a:lvl4pPr>
            <a:lvl5pPr marL="952500" indent="-228600">
              <a:buClr>
                <a:schemeClr val="accent1"/>
              </a:buClr>
              <a:buSzPct val="100000"/>
              <a:defRPr sz="1600">
                <a:solidFill>
                  <a:srgbClr val="48484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4"/>
          </p:nvPr>
        </p:nvSpPr>
        <p:spPr bwMode="gray">
          <a:xfrm>
            <a:off x="4737931" y="1454150"/>
            <a:ext cx="4012369" cy="639762"/>
          </a:xfrm>
          <a:prstGeom prst="rect">
            <a:avLst/>
          </a:prstGeom>
        </p:spPr>
        <p:txBody>
          <a:bodyPr lIns="0" tIns="0" rIns="0" bIns="0" anchor="t"/>
          <a:lstStyle>
            <a:lvl1pPr marL="0" indent="0">
              <a:buNone/>
              <a:defRPr sz="2000" b="1">
                <a:solidFill>
                  <a:srgbClr val="FF72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5" name="Title 15"/>
          <p:cNvSpPr>
            <a:spLocks noGrp="1"/>
          </p:cNvSpPr>
          <p:nvPr>
            <p:ph type="title"/>
          </p:nvPr>
        </p:nvSpPr>
        <p:spPr>
          <a:xfrm>
            <a:off x="401638" y="381000"/>
            <a:ext cx="8348662" cy="838200"/>
          </a:xfrm>
          <a:prstGeom prst="rect">
            <a:avLst/>
          </a:prstGeom>
        </p:spPr>
        <p:txBody>
          <a:bodyPr lIns="0" tIns="0" rIns="0" bIns="0"/>
          <a:lstStyle>
            <a:lvl1pPr>
              <a:defRPr>
                <a:solidFill>
                  <a:schemeClr val="tx2"/>
                </a:solidFill>
              </a:defRPr>
            </a:lvl1pPr>
          </a:lstStyle>
          <a:p>
            <a:r>
              <a:rPr lang="en-US" smtClean="0"/>
              <a:t>Click to edit Master title style</a:t>
            </a:r>
            <a:endParaRPr lang="en-US" dirty="0"/>
          </a:p>
        </p:txBody>
      </p:sp>
      <p:sp>
        <p:nvSpPr>
          <p:cNvPr id="8" name="Slide Number Placeholder 7"/>
          <p:cNvSpPr>
            <a:spLocks noGrp="1"/>
          </p:cNvSpPr>
          <p:nvPr>
            <p:ph type="sldNum" sz="quarter" idx="10"/>
          </p:nvPr>
        </p:nvSpPr>
        <p:spPr>
          <a:xfrm>
            <a:off x="402165" y="6333413"/>
            <a:ext cx="385235" cy="152400"/>
          </a:xfrm>
          <a:prstGeom prst="rect">
            <a:avLst/>
          </a:prstGeom>
        </p:spPr>
        <p:txBody>
          <a:bodyPr/>
          <a:lstStyle/>
          <a:p>
            <a:fld id="{1DEFE11F-158B-594E-8BEE-CC26B87FEB38}" type="slidenum">
              <a:rPr lang="en-US" smtClean="0"/>
              <a:pPr/>
              <a:t>‹#›</a:t>
            </a:fld>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7"/>
          <p:cNvSpPr>
            <a:spLocks noGrp="1"/>
          </p:cNvSpPr>
          <p:nvPr>
            <p:ph type="sldNum" sz="quarter" idx="4"/>
          </p:nvPr>
        </p:nvSpPr>
        <p:spPr>
          <a:xfrm>
            <a:off x="399521" y="6335715"/>
            <a:ext cx="385235" cy="152400"/>
          </a:xfrm>
          <a:prstGeom prst="rect">
            <a:avLst/>
          </a:prstGeom>
        </p:spPr>
        <p:txBody>
          <a:bodyPr vert="horz" lIns="0" tIns="0" rIns="0" bIns="0" rtlCol="0" anchor="t" anchorCtr="0"/>
          <a:lstStyle>
            <a:lvl1pPr algn="l">
              <a:defRPr sz="800" b="1">
                <a:solidFill>
                  <a:srgbClr val="484848"/>
                </a:solidFill>
              </a:defRPr>
            </a:lvl1pPr>
          </a:lstStyle>
          <a:p>
            <a:fld id="{1DEFE11F-158B-594E-8BEE-CC26B87FEB38}" type="slidenum">
              <a:rPr lang="en-US" smtClean="0"/>
              <a:pPr/>
              <a:t>‹#›</a:t>
            </a:fld>
            <a:endParaRPr lang="en-US" dirty="0"/>
          </a:p>
        </p:txBody>
      </p:sp>
      <p:sp>
        <p:nvSpPr>
          <p:cNvPr id="8" name="TextBox 7"/>
          <p:cNvSpPr txBox="1"/>
          <p:nvPr/>
        </p:nvSpPr>
        <p:spPr>
          <a:xfrm>
            <a:off x="824970" y="6361987"/>
            <a:ext cx="5495925" cy="92333"/>
          </a:xfrm>
          <a:prstGeom prst="rect">
            <a:avLst/>
          </a:prstGeom>
          <a:noFill/>
        </p:spPr>
        <p:txBody>
          <a:bodyPr wrap="square" lIns="0" tIns="0" rIns="0" bIns="0" rtlCol="0" anchor="t" anchorCtr="0">
            <a:spAutoFit/>
          </a:bodyPr>
          <a:lstStyle/>
          <a:p>
            <a:pPr algn="l">
              <a:lnSpc>
                <a:spcPct val="100000"/>
              </a:lnSpc>
              <a:spcBef>
                <a:spcPts val="0"/>
              </a:spcBef>
            </a:pPr>
            <a:r>
              <a:rPr lang="en-US" sz="600" dirty="0" smtClean="0">
                <a:solidFill>
                  <a:srgbClr val="484848"/>
                </a:solidFill>
              </a:rPr>
              <a:t>© 2010 AT&amp;T Intellectual Property. All rights reserved. AT&amp;T and the AT&amp;T logo are trademarks of AT&amp;T Intellectual Property.</a:t>
            </a:r>
          </a:p>
        </p:txBody>
      </p:sp>
      <p:pic>
        <p:nvPicPr>
          <p:cNvPr id="7" name="Picture 6" descr="Globe_Alone_rgb.jpg"/>
          <p:cNvPicPr>
            <a:picLocks noChangeAspect="1"/>
          </p:cNvPicPr>
          <p:nvPr/>
        </p:nvPicPr>
        <p:blipFill>
          <a:blip r:embed="rId10" cstate="print"/>
          <a:stretch>
            <a:fillRect/>
          </a:stretch>
        </p:blipFill>
        <p:spPr>
          <a:xfrm>
            <a:off x="8534400" y="6324600"/>
            <a:ext cx="369437" cy="369437"/>
          </a:xfrm>
          <a:prstGeom prst="rect">
            <a:avLst/>
          </a:prstGeom>
        </p:spPr>
      </p:pic>
      <p:sp>
        <p:nvSpPr>
          <p:cNvPr id="10" name="Footer Placeholder 9"/>
          <p:cNvSpPr>
            <a:spLocks noGrp="1"/>
          </p:cNvSpPr>
          <p:nvPr>
            <p:ph type="ftr" sz="quarter" idx="3"/>
          </p:nvPr>
        </p:nvSpPr>
        <p:spPr>
          <a:xfrm>
            <a:off x="824970" y="6449357"/>
            <a:ext cx="4890029" cy="92333"/>
          </a:xfrm>
          <a:prstGeom prst="rect">
            <a:avLst/>
          </a:prstGeom>
        </p:spPr>
        <p:txBody>
          <a:bodyPr vert="horz" wrap="square" lIns="0" tIns="0" rIns="0" bIns="0" rtlCol="0" anchor="t">
            <a:spAutoFit/>
          </a:bodyPr>
          <a:lstStyle>
            <a:lvl1pPr algn="l">
              <a:defRPr sz="600">
                <a:solidFill>
                  <a:srgbClr val="484848"/>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53" r:id="rId1"/>
    <p:sldLayoutId id="2147483664" r:id="rId2"/>
    <p:sldLayoutId id="2147483662" r:id="rId3"/>
    <p:sldLayoutId id="2147483656" r:id="rId4"/>
    <p:sldLayoutId id="2147483658" r:id="rId5"/>
    <p:sldLayoutId id="2147483657" r:id="rId6"/>
    <p:sldLayoutId id="2147483659" r:id="rId7"/>
    <p:sldLayoutId id="2147483661" r:id="rId8"/>
  </p:sldLayoutIdLst>
  <p:hf hdr="0" dt="0"/>
  <p:txStyles>
    <p:titleStyle>
      <a:lvl1pPr algn="l" defTabSz="947738" rtl="0" eaLnBrk="1" fontAlgn="base" hangingPunct="1">
        <a:lnSpc>
          <a:spcPct val="105000"/>
        </a:lnSpc>
        <a:spcBef>
          <a:spcPct val="0"/>
        </a:spcBef>
        <a:spcAft>
          <a:spcPct val="0"/>
        </a:spcAft>
        <a:defRPr sz="2600" b="1">
          <a:solidFill>
            <a:schemeClr val="accent1"/>
          </a:solidFill>
          <a:latin typeface="+mj-lt"/>
          <a:ea typeface="+mj-ea"/>
          <a:cs typeface="+mj-cs"/>
        </a:defRPr>
      </a:lvl1pPr>
      <a:lvl2pPr algn="l" defTabSz="947738" rtl="0" eaLnBrk="1" fontAlgn="base" hangingPunct="1">
        <a:lnSpc>
          <a:spcPct val="105000"/>
        </a:lnSpc>
        <a:spcBef>
          <a:spcPct val="0"/>
        </a:spcBef>
        <a:spcAft>
          <a:spcPct val="0"/>
        </a:spcAft>
        <a:defRPr sz="2600" b="1">
          <a:solidFill>
            <a:schemeClr val="accent1"/>
          </a:solidFill>
          <a:latin typeface="Verdana" pitchFamily="-111" charset="0"/>
        </a:defRPr>
      </a:lvl2pPr>
      <a:lvl3pPr algn="l" defTabSz="947738" rtl="0" eaLnBrk="1" fontAlgn="base" hangingPunct="1">
        <a:lnSpc>
          <a:spcPct val="105000"/>
        </a:lnSpc>
        <a:spcBef>
          <a:spcPct val="0"/>
        </a:spcBef>
        <a:spcAft>
          <a:spcPct val="0"/>
        </a:spcAft>
        <a:defRPr sz="2600" b="1">
          <a:solidFill>
            <a:schemeClr val="accent1"/>
          </a:solidFill>
          <a:latin typeface="Verdana" pitchFamily="-111" charset="0"/>
        </a:defRPr>
      </a:lvl3pPr>
      <a:lvl4pPr algn="l" defTabSz="947738" rtl="0" eaLnBrk="1" fontAlgn="base" hangingPunct="1">
        <a:lnSpc>
          <a:spcPct val="105000"/>
        </a:lnSpc>
        <a:spcBef>
          <a:spcPct val="0"/>
        </a:spcBef>
        <a:spcAft>
          <a:spcPct val="0"/>
        </a:spcAft>
        <a:defRPr sz="2600" b="1">
          <a:solidFill>
            <a:schemeClr val="accent1"/>
          </a:solidFill>
          <a:latin typeface="Verdana" pitchFamily="-111" charset="0"/>
        </a:defRPr>
      </a:lvl4pPr>
      <a:lvl5pPr algn="l" defTabSz="947738" rtl="0" eaLnBrk="1" fontAlgn="base" hangingPunct="1">
        <a:lnSpc>
          <a:spcPct val="105000"/>
        </a:lnSpc>
        <a:spcBef>
          <a:spcPct val="0"/>
        </a:spcBef>
        <a:spcAft>
          <a:spcPct val="0"/>
        </a:spcAft>
        <a:defRPr sz="2600" b="1">
          <a:solidFill>
            <a:schemeClr val="accent1"/>
          </a:solidFill>
          <a:latin typeface="Verdana" pitchFamily="-111" charset="0"/>
        </a:defRPr>
      </a:lvl5pPr>
      <a:lvl6pPr marL="457200" algn="l" defTabSz="947738" rtl="0" eaLnBrk="1" fontAlgn="base" hangingPunct="1">
        <a:lnSpc>
          <a:spcPct val="105000"/>
        </a:lnSpc>
        <a:spcBef>
          <a:spcPct val="0"/>
        </a:spcBef>
        <a:spcAft>
          <a:spcPct val="0"/>
        </a:spcAft>
        <a:defRPr sz="2600" b="1">
          <a:solidFill>
            <a:schemeClr val="accent1"/>
          </a:solidFill>
          <a:latin typeface="Verdana" pitchFamily="-111" charset="0"/>
        </a:defRPr>
      </a:lvl6pPr>
      <a:lvl7pPr marL="914400" algn="l" defTabSz="947738" rtl="0" eaLnBrk="1" fontAlgn="base" hangingPunct="1">
        <a:lnSpc>
          <a:spcPct val="105000"/>
        </a:lnSpc>
        <a:spcBef>
          <a:spcPct val="0"/>
        </a:spcBef>
        <a:spcAft>
          <a:spcPct val="0"/>
        </a:spcAft>
        <a:defRPr sz="2600" b="1">
          <a:solidFill>
            <a:schemeClr val="accent1"/>
          </a:solidFill>
          <a:latin typeface="Verdana" pitchFamily="-111" charset="0"/>
        </a:defRPr>
      </a:lvl7pPr>
      <a:lvl8pPr marL="1371600" algn="l" defTabSz="947738" rtl="0" eaLnBrk="1" fontAlgn="base" hangingPunct="1">
        <a:lnSpc>
          <a:spcPct val="105000"/>
        </a:lnSpc>
        <a:spcBef>
          <a:spcPct val="0"/>
        </a:spcBef>
        <a:spcAft>
          <a:spcPct val="0"/>
        </a:spcAft>
        <a:defRPr sz="2600" b="1">
          <a:solidFill>
            <a:schemeClr val="accent1"/>
          </a:solidFill>
          <a:latin typeface="Verdana" pitchFamily="-111" charset="0"/>
        </a:defRPr>
      </a:lvl8pPr>
      <a:lvl9pPr marL="1828800" algn="l" defTabSz="947738" rtl="0" eaLnBrk="1" fontAlgn="base" hangingPunct="1">
        <a:lnSpc>
          <a:spcPct val="105000"/>
        </a:lnSpc>
        <a:spcBef>
          <a:spcPct val="0"/>
        </a:spcBef>
        <a:spcAft>
          <a:spcPct val="0"/>
        </a:spcAft>
        <a:defRPr sz="2600" b="1">
          <a:solidFill>
            <a:schemeClr val="accent1"/>
          </a:solidFill>
          <a:latin typeface="Verdana" pitchFamily="-111" charset="0"/>
        </a:defRPr>
      </a:lvl9pPr>
    </p:titleStyle>
    <p:bodyStyle>
      <a:lvl1pPr algn="l" defTabSz="947738" rtl="0" eaLnBrk="1" fontAlgn="base" hangingPunct="1">
        <a:spcBef>
          <a:spcPct val="20000"/>
        </a:spcBef>
        <a:spcAft>
          <a:spcPct val="20000"/>
        </a:spcAft>
        <a:buClr>
          <a:schemeClr val="tx2"/>
        </a:buClr>
        <a:buSzPct val="100000"/>
        <a:defRPr sz="2000">
          <a:solidFill>
            <a:schemeClr val="tx1"/>
          </a:solidFill>
          <a:latin typeface="+mn-lt"/>
          <a:ea typeface="+mn-ea"/>
          <a:cs typeface="+mn-cs"/>
        </a:defRPr>
      </a:lvl1pPr>
      <a:lvl2pPr marL="234950" indent="-233363" algn="l" defTabSz="947738" rtl="0" eaLnBrk="1" fontAlgn="base" hangingPunct="1">
        <a:spcBef>
          <a:spcPct val="10000"/>
        </a:spcBef>
        <a:spcAft>
          <a:spcPct val="30000"/>
        </a:spcAft>
        <a:buClr>
          <a:schemeClr val="tx1"/>
        </a:buClr>
        <a:buSzPct val="80000"/>
        <a:buChar char="•"/>
        <a:defRPr sz="2000">
          <a:solidFill>
            <a:schemeClr val="tx1"/>
          </a:solidFill>
          <a:latin typeface="+mn-lt"/>
          <a:ea typeface="ＭＳ Ｐゴシック" pitchFamily="-111" charset="-128"/>
        </a:defRPr>
      </a:lvl2pPr>
      <a:lvl3pPr marL="461963" indent="-225425" algn="l" defTabSz="947738" rtl="0" eaLnBrk="1" fontAlgn="base" hangingPunct="1">
        <a:spcBef>
          <a:spcPct val="0"/>
        </a:spcBef>
        <a:spcAft>
          <a:spcPct val="20000"/>
        </a:spcAft>
        <a:buClr>
          <a:schemeClr val="tx1"/>
        </a:buClr>
        <a:buSzPct val="80000"/>
        <a:buFont typeface="IB Wb Regular" pitchFamily="-111" charset="0"/>
        <a:buChar char="–"/>
        <a:defRPr>
          <a:solidFill>
            <a:schemeClr val="tx1"/>
          </a:solidFill>
          <a:latin typeface="+mn-lt"/>
          <a:ea typeface="ＭＳ Ｐゴシック" pitchFamily="-111" charset="-128"/>
        </a:defRPr>
      </a:lvl3pPr>
      <a:lvl4pPr marL="692150" indent="-228600" algn="l" defTabSz="947738" rtl="0" eaLnBrk="1" fontAlgn="base" hangingPunct="1">
        <a:spcBef>
          <a:spcPct val="0"/>
        </a:spcBef>
        <a:spcAft>
          <a:spcPct val="20000"/>
        </a:spcAft>
        <a:buClr>
          <a:schemeClr val="tx1"/>
        </a:buClr>
        <a:buSzPct val="80000"/>
        <a:buChar char="•"/>
        <a:defRPr sz="1600">
          <a:solidFill>
            <a:schemeClr val="tx1"/>
          </a:solidFill>
          <a:latin typeface="+mn-lt"/>
          <a:ea typeface="ＭＳ Ｐゴシック" pitchFamily="-111" charset="-128"/>
        </a:defRPr>
      </a:lvl4pPr>
      <a:lvl5pPr marL="915988" indent="-222250" algn="l" defTabSz="947738" rtl="0" eaLnBrk="1" fontAlgn="base" hangingPunct="1">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5pPr>
      <a:lvl6pPr marL="1373188" indent="-222250" algn="l" defTabSz="947738" rtl="0" eaLnBrk="1" fontAlgn="base" hangingPunct="1">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6pPr>
      <a:lvl7pPr marL="1830388" indent="-222250" algn="l" defTabSz="947738" rtl="0" eaLnBrk="1" fontAlgn="base" hangingPunct="1">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7pPr>
      <a:lvl8pPr marL="2287588" indent="-222250" algn="l" defTabSz="947738" rtl="0" eaLnBrk="1" fontAlgn="base" hangingPunct="1">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8pPr>
      <a:lvl9pPr marL="2744788" indent="-222250" algn="l" defTabSz="947738" rtl="0" eaLnBrk="1" fontAlgn="base" hangingPunct="1">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log.rajatswarup.com/" TargetMode="External"/><Relationship Id="rId2" Type="http://schemas.openxmlformats.org/officeDocument/2006/relationships/hyperlink" Target="mailto:rajat.swarup@att.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838200"/>
            <a:ext cx="6705600" cy="1447800"/>
          </a:xfrm>
        </p:spPr>
        <p:txBody>
          <a:bodyPr/>
          <a:lstStyle/>
          <a:p>
            <a:r>
              <a:rPr lang="en-US" dirty="0" smtClean="0"/>
              <a:t/>
            </a:r>
            <a:br>
              <a:rPr lang="en-US" dirty="0" smtClean="0"/>
            </a:br>
            <a:r>
              <a:rPr lang="en-US" dirty="0" smtClean="0"/>
              <a:t>Forensics Investigations – A Big Picture</a:t>
            </a:r>
            <a:endParaRPr lang="en-US" dirty="0"/>
          </a:p>
        </p:txBody>
      </p:sp>
      <p:sp>
        <p:nvSpPr>
          <p:cNvPr id="11" name="Text Placeholder 10"/>
          <p:cNvSpPr>
            <a:spLocks noGrp="1"/>
          </p:cNvSpPr>
          <p:nvPr>
            <p:ph type="body" sz="quarter" idx="10"/>
          </p:nvPr>
        </p:nvSpPr>
        <p:spPr>
          <a:xfrm>
            <a:off x="228600" y="2667000"/>
            <a:ext cx="5334000" cy="2362200"/>
          </a:xfrm>
        </p:spPr>
        <p:txBody>
          <a:bodyPr/>
          <a:lstStyle/>
          <a:p>
            <a:r>
              <a:rPr lang="en-US" dirty="0" smtClean="0"/>
              <a:t>Rajat Swarup (</a:t>
            </a:r>
            <a:r>
              <a:rPr lang="en-US" dirty="0" smtClean="0">
                <a:hlinkClick r:id="rId2"/>
              </a:rPr>
              <a:t>rajat.swarup@att.com</a:t>
            </a:r>
            <a:r>
              <a:rPr lang="en-US" dirty="0" smtClean="0"/>
              <a:t>)</a:t>
            </a:r>
          </a:p>
          <a:p>
            <a:r>
              <a:rPr lang="en-US" dirty="0" smtClean="0"/>
              <a:t>Consulting Manager </a:t>
            </a:r>
          </a:p>
          <a:p>
            <a:r>
              <a:rPr lang="en-US" dirty="0" smtClean="0"/>
              <a:t>AT&amp;T Consulting Solutions, Inc.</a:t>
            </a:r>
          </a:p>
          <a:p>
            <a:r>
              <a:rPr lang="en-US" dirty="0" smtClean="0">
                <a:hlinkClick r:id="rId3"/>
              </a:rPr>
              <a:t>http://blog.rajatswarup.com/</a:t>
            </a:r>
            <a:endParaRPr lang="en-US" dirty="0" smtClean="0"/>
          </a:p>
          <a:p>
            <a:r>
              <a:rPr lang="en-US" dirty="0" smtClean="0"/>
              <a:t>October 28, 2010</a:t>
            </a:r>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4294967295"/>
          </p:nvPr>
        </p:nvSpPr>
        <p:spPr>
          <a:xfrm>
            <a:off x="0" y="6334125"/>
            <a:ext cx="385763" cy="152400"/>
          </a:xfrm>
        </p:spPr>
        <p:txBody>
          <a:bodyPr/>
          <a:lstStyle/>
          <a:p>
            <a:fld id="{1DEFE11F-158B-594E-8BEE-CC26B87FEB38}" type="slidenum">
              <a:rPr lang="en-US" smtClean="0"/>
              <a:pPr/>
              <a:t>1</a:t>
            </a:fld>
            <a:endParaRPr lang="en-US" dirty="0"/>
          </a:p>
        </p:txBody>
      </p:sp>
      <p:pic>
        <p:nvPicPr>
          <p:cNvPr id="26626" name="Picture 2"/>
          <p:cNvPicPr>
            <a:picLocks noChangeAspect="1" noChangeArrowheads="1"/>
          </p:cNvPicPr>
          <p:nvPr/>
        </p:nvPicPr>
        <p:blipFill>
          <a:blip r:embed="rId4" cstate="print"/>
          <a:srcRect/>
          <a:stretch>
            <a:fillRect/>
          </a:stretch>
        </p:blipFill>
        <p:spPr bwMode="auto">
          <a:xfrm>
            <a:off x="5791200" y="228600"/>
            <a:ext cx="3162300" cy="956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pPr lvl="0">
              <a:buClr>
                <a:srgbClr val="067AB4"/>
              </a:buClr>
              <a:buFont typeface="Arial" pitchFamily="34" charset="0"/>
              <a:buChar char="•"/>
            </a:pPr>
            <a:r>
              <a:rPr lang="en-US" dirty="0" smtClean="0"/>
              <a:t> Breach Detection</a:t>
            </a:r>
          </a:p>
          <a:p>
            <a:pPr lvl="0">
              <a:buClr>
                <a:srgbClr val="067AB4"/>
              </a:buClr>
              <a:buFont typeface="Arial" pitchFamily="34" charset="0"/>
              <a:buChar char="•"/>
            </a:pPr>
            <a:r>
              <a:rPr lang="en-US" dirty="0" smtClean="0"/>
              <a:t> Incident handling </a:t>
            </a:r>
          </a:p>
          <a:p>
            <a:pPr lvl="0">
              <a:buClr>
                <a:srgbClr val="067AB4"/>
              </a:buClr>
              <a:buFont typeface="Arial" pitchFamily="34" charset="0"/>
              <a:buChar char="•"/>
            </a:pPr>
            <a:r>
              <a:rPr lang="en-US" dirty="0" smtClean="0"/>
              <a:t> Breach </a:t>
            </a:r>
            <a:r>
              <a:rPr lang="en-US" dirty="0" smtClean="0"/>
              <a:t>Investigation</a:t>
            </a:r>
          </a:p>
          <a:p>
            <a:pPr>
              <a:buClr>
                <a:srgbClr val="067AB4"/>
              </a:buClr>
              <a:buFont typeface="Arial" pitchFamily="34" charset="0"/>
              <a:buChar char="•"/>
            </a:pPr>
            <a:r>
              <a:rPr lang="en-US" dirty="0" smtClean="0"/>
              <a:t> Cleanup*</a:t>
            </a:r>
          </a:p>
          <a:p>
            <a:pPr lvl="0">
              <a:buClr>
                <a:srgbClr val="067AB4"/>
              </a:buClr>
              <a:buFont typeface="Arial" pitchFamily="34" charset="0"/>
              <a:buChar char="•"/>
            </a:pPr>
            <a:r>
              <a:rPr lang="en-US" dirty="0" smtClean="0"/>
              <a:t> </a:t>
            </a:r>
            <a:r>
              <a:rPr lang="en-US" dirty="0" smtClean="0"/>
              <a:t>Public/Stakeholder notification</a:t>
            </a:r>
          </a:p>
          <a:p>
            <a:pPr lvl="0">
              <a:buClr>
                <a:srgbClr val="067AB4"/>
              </a:buClr>
              <a:buFont typeface="Arial" pitchFamily="34" charset="0"/>
              <a:buChar char="•"/>
            </a:pPr>
            <a:r>
              <a:rPr lang="en-US" dirty="0" smtClean="0"/>
              <a:t> Lawsuits / litigation</a:t>
            </a:r>
          </a:p>
          <a:p>
            <a:pPr lvl="0">
              <a:buClr>
                <a:srgbClr val="067AB4"/>
              </a:buClr>
              <a:buFont typeface="Arial" pitchFamily="34" charset="0"/>
              <a:buChar char="•"/>
            </a:pPr>
            <a:r>
              <a:rPr lang="en-US" dirty="0" smtClean="0"/>
              <a:t> Process </a:t>
            </a:r>
            <a:r>
              <a:rPr lang="en-US" dirty="0" smtClean="0"/>
              <a:t>improvement*</a:t>
            </a:r>
          </a:p>
          <a:p>
            <a:pPr lvl="0">
              <a:buClr>
                <a:srgbClr val="067AB4"/>
              </a:buClr>
              <a:buFont typeface="Arial" pitchFamily="34" charset="0"/>
              <a:buChar char="•"/>
            </a:pPr>
            <a:endParaRPr lang="en-US" dirty="0" smtClean="0"/>
          </a:p>
          <a:p>
            <a:pPr lvl="0">
              <a:buClr>
                <a:srgbClr val="067AB4"/>
              </a:buClr>
            </a:pPr>
            <a:r>
              <a:rPr lang="en-US" sz="1600" dirty="0" smtClean="0"/>
              <a:t>*These activities are not related to the crime itself but are related to </a:t>
            </a:r>
            <a:r>
              <a:rPr lang="en-US" sz="1600" dirty="0" smtClean="0"/>
              <a:t>post </a:t>
            </a:r>
            <a:r>
              <a:rPr lang="en-US" sz="1600" dirty="0" smtClean="0"/>
              <a:t>breach actions</a:t>
            </a:r>
          </a:p>
        </p:txBody>
      </p:sp>
      <p:sp>
        <p:nvSpPr>
          <p:cNvPr id="3" name="Slide Number Placeholder 2"/>
          <p:cNvSpPr>
            <a:spLocks noGrp="1"/>
          </p:cNvSpPr>
          <p:nvPr>
            <p:ph type="sldNum" sz="quarter" idx="11"/>
          </p:nvPr>
        </p:nvSpPr>
        <p:spPr/>
        <p:txBody>
          <a:bodyPr/>
          <a:lstStyle/>
          <a:p>
            <a:fld id="{1DEFE11F-158B-594E-8BEE-CC26B87FEB38}" type="slidenum">
              <a:rPr lang="en-US" smtClean="0"/>
              <a:pPr/>
              <a:t>10</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What events comprise a computer crime timeline?</a:t>
            </a:r>
            <a:endParaRPr lang="en-US" dirty="0"/>
          </a:p>
        </p:txBody>
      </p:sp>
      <p:pic>
        <p:nvPicPr>
          <p:cNvPr id="18435" name="Picture 3"/>
          <p:cNvPicPr>
            <a:picLocks noChangeAspect="1" noChangeArrowheads="1"/>
          </p:cNvPicPr>
          <p:nvPr/>
        </p:nvPicPr>
        <p:blipFill>
          <a:blip r:embed="rId3" cstate="print"/>
          <a:srcRect/>
          <a:stretch>
            <a:fillRect/>
          </a:stretch>
        </p:blipFill>
        <p:spPr bwMode="auto">
          <a:xfrm>
            <a:off x="5410200" y="1143000"/>
            <a:ext cx="3486150" cy="303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blue-inc-solutions.co.uk/software/images/jigsaw.jpg"/>
          <p:cNvPicPr>
            <a:picLocks noChangeAspect="1" noChangeArrowheads="1"/>
          </p:cNvPicPr>
          <p:nvPr/>
        </p:nvPicPr>
        <p:blipFill>
          <a:blip r:embed="rId2" cstate="print"/>
          <a:srcRect/>
          <a:stretch>
            <a:fillRect/>
          </a:stretch>
        </p:blipFill>
        <p:spPr bwMode="auto">
          <a:xfrm>
            <a:off x="6296025" y="2971800"/>
            <a:ext cx="2847975" cy="2857500"/>
          </a:xfrm>
          <a:prstGeom prst="rect">
            <a:avLst/>
          </a:prstGeom>
          <a:noFill/>
        </p:spPr>
      </p:pic>
      <p:sp>
        <p:nvSpPr>
          <p:cNvPr id="2" name="Content Placeholder 1"/>
          <p:cNvSpPr>
            <a:spLocks noGrp="1"/>
          </p:cNvSpPr>
          <p:nvPr>
            <p:ph sz="half" idx="10"/>
          </p:nvPr>
        </p:nvSpPr>
        <p:spPr>
          <a:xfrm>
            <a:off x="407229" y="1447800"/>
            <a:ext cx="8279571" cy="4648200"/>
          </a:xfrm>
        </p:spPr>
        <p:txBody>
          <a:bodyPr/>
          <a:lstStyle/>
          <a:p>
            <a:pPr lvl="0">
              <a:buClr>
                <a:srgbClr val="067AB4"/>
              </a:buClr>
              <a:buFont typeface="Arial" pitchFamily="34" charset="0"/>
              <a:buChar char="•"/>
            </a:pPr>
            <a:r>
              <a:rPr lang="en-US" dirty="0" smtClean="0"/>
              <a:t> Investigative/detective duties (to detect </a:t>
            </a:r>
            <a:r>
              <a:rPr lang="en-US" dirty="0" smtClean="0"/>
              <a:t>fraud, theft, </a:t>
            </a:r>
            <a:r>
              <a:rPr lang="en-US" dirty="0" smtClean="0"/>
              <a:t>post physical crime investigations, evidence gathering for cases in court, “cyber crime</a:t>
            </a:r>
            <a:r>
              <a:rPr lang="en-US" dirty="0" smtClean="0"/>
              <a:t>”)</a:t>
            </a:r>
            <a:endParaRPr lang="en-US" dirty="0" smtClean="0"/>
          </a:p>
          <a:p>
            <a:pPr lvl="0">
              <a:buClr>
                <a:srgbClr val="067AB4"/>
              </a:buClr>
              <a:buFont typeface="Arial" pitchFamily="34" charset="0"/>
              <a:buChar char="•"/>
            </a:pPr>
            <a:r>
              <a:rPr lang="en-US" dirty="0" smtClean="0"/>
              <a:t> Sometimes even during “incident handling” phases too</a:t>
            </a:r>
          </a:p>
          <a:p>
            <a:pPr lvl="0">
              <a:buClr>
                <a:srgbClr val="067AB4"/>
              </a:buClr>
              <a:buFont typeface="Arial" pitchFamily="34" charset="0"/>
              <a:buChar char="•"/>
            </a:pPr>
            <a:r>
              <a:rPr lang="en-US" dirty="0" smtClean="0"/>
              <a:t> Acquire evidence accurately and carefully (from different sources such as broken disks, hard drives, memory, file systems, cell phones, etc.)</a:t>
            </a:r>
          </a:p>
          <a:p>
            <a:pPr lvl="0">
              <a:buClr>
                <a:srgbClr val="067AB4"/>
              </a:buClr>
              <a:buFont typeface="Arial" pitchFamily="34" charset="0"/>
              <a:buChar char="•"/>
            </a:pPr>
            <a:r>
              <a:rPr lang="en-US" dirty="0" smtClean="0"/>
              <a:t> Fill out the right forms (Chain of custody)</a:t>
            </a:r>
          </a:p>
          <a:p>
            <a:pPr lvl="0">
              <a:buClr>
                <a:srgbClr val="067AB4"/>
              </a:buClr>
              <a:buFont typeface="Arial" pitchFamily="34" charset="0"/>
              <a:buChar char="•"/>
            </a:pPr>
            <a:r>
              <a:rPr lang="en-US" dirty="0" smtClean="0"/>
              <a:t> Create detailed and accurate reports</a:t>
            </a:r>
          </a:p>
          <a:p>
            <a:pPr lvl="0">
              <a:buClr>
                <a:srgbClr val="067AB4"/>
              </a:buClr>
              <a:buFont typeface="Arial" pitchFamily="34" charset="0"/>
              <a:buChar char="•"/>
            </a:pPr>
            <a:r>
              <a:rPr lang="en-US" dirty="0" smtClean="0"/>
              <a:t> Backup the evidence</a:t>
            </a:r>
          </a:p>
          <a:p>
            <a:pPr lvl="0">
              <a:buClr>
                <a:srgbClr val="067AB4"/>
              </a:buClr>
              <a:buFont typeface="Arial" pitchFamily="34" charset="0"/>
              <a:buChar char="•"/>
            </a:pPr>
            <a:r>
              <a:rPr lang="en-US" dirty="0" smtClean="0"/>
              <a:t> Assist law enforcement</a:t>
            </a:r>
          </a:p>
          <a:p>
            <a:pPr lvl="0">
              <a:buClr>
                <a:srgbClr val="067AB4"/>
              </a:buClr>
              <a:buFont typeface="Arial" pitchFamily="34" charset="0"/>
              <a:buChar char="•"/>
            </a:pPr>
            <a:r>
              <a:rPr lang="en-US" dirty="0" smtClean="0"/>
              <a:t> Depose in the courts (expert witness, investigator of record)</a:t>
            </a:r>
          </a:p>
          <a:p>
            <a:pPr lvl="0">
              <a:buClr>
                <a:srgbClr val="067AB4"/>
              </a:buClr>
              <a:buFont typeface="Arial" pitchFamily="34" charset="0"/>
              <a:buChar char="•"/>
            </a:pPr>
            <a:endParaRPr lang="en-US" dirty="0" smtClean="0"/>
          </a:p>
          <a:p>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11</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Where does the forensics examiner fit in?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cstate="print"/>
          <a:srcRect/>
          <a:stretch>
            <a:fillRect/>
          </a:stretch>
        </p:blipFill>
        <p:spPr bwMode="auto">
          <a:xfrm>
            <a:off x="6096000" y="1600200"/>
            <a:ext cx="2926163" cy="2595563"/>
          </a:xfrm>
          <a:prstGeom prst="rect">
            <a:avLst/>
          </a:prstGeom>
          <a:noFill/>
          <a:ln w="9525">
            <a:noFill/>
            <a:miter lim="800000"/>
            <a:headEnd/>
            <a:tailEnd/>
          </a:ln>
        </p:spPr>
      </p:pic>
      <p:sp>
        <p:nvSpPr>
          <p:cNvPr id="2" name="Content Placeholder 1"/>
          <p:cNvSpPr>
            <a:spLocks noGrp="1"/>
          </p:cNvSpPr>
          <p:nvPr>
            <p:ph sz="half" idx="10"/>
          </p:nvPr>
        </p:nvSpPr>
        <p:spPr>
          <a:xfrm>
            <a:off x="407229" y="1447800"/>
            <a:ext cx="5841171" cy="4419600"/>
          </a:xfrm>
        </p:spPr>
        <p:txBody>
          <a:bodyPr/>
          <a:lstStyle/>
          <a:p>
            <a:pPr lvl="0">
              <a:buClr>
                <a:srgbClr val="067AB4"/>
              </a:buClr>
              <a:buFont typeface="Arial" pitchFamily="34" charset="0"/>
              <a:buChar char="•"/>
            </a:pPr>
            <a:r>
              <a:rPr lang="en-US" dirty="0" smtClean="0"/>
              <a:t> Knowledge of law and technology</a:t>
            </a:r>
          </a:p>
          <a:p>
            <a:pPr lvl="0">
              <a:buClr>
                <a:srgbClr val="067AB4"/>
              </a:buClr>
              <a:buFont typeface="Arial" pitchFamily="34" charset="0"/>
              <a:buChar char="•"/>
            </a:pPr>
            <a:r>
              <a:rPr lang="en-US" dirty="0" smtClean="0"/>
              <a:t> Knowledge of evidence collection and recovery</a:t>
            </a:r>
          </a:p>
          <a:p>
            <a:pPr lvl="0">
              <a:buClr>
                <a:srgbClr val="067AB4"/>
              </a:buClr>
              <a:buFont typeface="Arial" pitchFamily="34" charset="0"/>
              <a:buChar char="•"/>
            </a:pPr>
            <a:r>
              <a:rPr lang="en-US" dirty="0" smtClean="0"/>
              <a:t> Knowledge of different attack techniques</a:t>
            </a:r>
          </a:p>
          <a:p>
            <a:pPr lvl="0">
              <a:buClr>
                <a:srgbClr val="067AB4"/>
              </a:buClr>
              <a:buFont typeface="Arial" pitchFamily="34" charset="0"/>
              <a:buChar char="•"/>
            </a:pPr>
            <a:r>
              <a:rPr lang="en-US" dirty="0" smtClean="0"/>
              <a:t> Knowledge of anti-forensics and evasion techniques</a:t>
            </a:r>
          </a:p>
          <a:p>
            <a:pPr lvl="0">
              <a:buClr>
                <a:srgbClr val="067AB4"/>
              </a:buClr>
              <a:buFont typeface="Arial" pitchFamily="34" charset="0"/>
              <a:buChar char="•"/>
            </a:pPr>
            <a:r>
              <a:rPr lang="en-US" dirty="0" smtClean="0"/>
              <a:t> Knowledge of binary analysis and reverse engineering</a:t>
            </a:r>
          </a:p>
          <a:p>
            <a:pPr lvl="0">
              <a:buClr>
                <a:srgbClr val="067AB4"/>
              </a:buClr>
              <a:buFont typeface="Arial" pitchFamily="34" charset="0"/>
              <a:buChar char="•"/>
            </a:pPr>
            <a:r>
              <a:rPr lang="en-US" dirty="0" smtClean="0"/>
              <a:t> Knowledge of customer business</a:t>
            </a:r>
          </a:p>
          <a:p>
            <a:pPr lvl="0">
              <a:buClr>
                <a:srgbClr val="067AB4"/>
              </a:buClr>
              <a:buFont typeface="Arial" pitchFamily="34" charset="0"/>
              <a:buChar char="•"/>
            </a:pPr>
            <a:r>
              <a:rPr lang="en-US" dirty="0" smtClean="0"/>
              <a:t> “Be quick on your toes” – most </a:t>
            </a:r>
            <a:r>
              <a:rPr lang="en-US" dirty="0" smtClean="0"/>
              <a:t>cases require quick response because evidence slips away as time passes</a:t>
            </a:r>
            <a:endParaRPr lang="en-US" dirty="0" smtClean="0"/>
          </a:p>
          <a:p>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12</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How to be a Successful Computer Forensics Examiner?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pPr lvl="0">
              <a:buClr>
                <a:srgbClr val="067AB4"/>
              </a:buClr>
              <a:buFont typeface="Arial" pitchFamily="34" charset="0"/>
              <a:buChar char="•"/>
            </a:pPr>
            <a:r>
              <a:rPr lang="en-US" dirty="0" smtClean="0"/>
              <a:t> </a:t>
            </a:r>
            <a:r>
              <a:rPr lang="en-US" dirty="0" smtClean="0"/>
              <a:t>Some states have Private Investigator (PI) licensing requirements</a:t>
            </a:r>
          </a:p>
          <a:p>
            <a:pPr lvl="2">
              <a:buClr>
                <a:srgbClr val="067AB4"/>
              </a:buClr>
              <a:buFont typeface="Arial" pitchFamily="34" charset="0"/>
              <a:buChar char="•"/>
            </a:pPr>
            <a:r>
              <a:rPr lang="en-US" dirty="0" smtClean="0"/>
              <a:t>MI requires CISSP certification for all investigators</a:t>
            </a:r>
          </a:p>
          <a:p>
            <a:pPr lvl="2">
              <a:buClr>
                <a:srgbClr val="067AB4"/>
              </a:buClr>
              <a:buFont typeface="Arial" pitchFamily="34" charset="0"/>
              <a:buChar char="•"/>
            </a:pPr>
            <a:r>
              <a:rPr lang="en-US" dirty="0" smtClean="0"/>
              <a:t>SC requires Forensics examiners to have a PI license</a:t>
            </a:r>
          </a:p>
          <a:p>
            <a:pPr lvl="2">
              <a:buClr>
                <a:srgbClr val="067AB4"/>
              </a:buClr>
              <a:buFont typeface="Arial" pitchFamily="34" charset="0"/>
              <a:buChar char="•"/>
            </a:pPr>
            <a:r>
              <a:rPr lang="en-US" dirty="0" smtClean="0"/>
              <a:t>GA, NY, NV, NC, TX, VA </a:t>
            </a:r>
            <a:r>
              <a:rPr lang="en-US" dirty="0" smtClean="0"/>
              <a:t>and </a:t>
            </a:r>
            <a:r>
              <a:rPr lang="en-US" dirty="0" smtClean="0"/>
              <a:t>WA all have some requirements</a:t>
            </a:r>
          </a:p>
          <a:p>
            <a:pPr lvl="2">
              <a:buClr>
                <a:srgbClr val="067AB4"/>
              </a:buClr>
              <a:buFont typeface="Arial" pitchFamily="34" charset="0"/>
              <a:buChar char="•"/>
            </a:pPr>
            <a:r>
              <a:rPr lang="en-US" dirty="0" smtClean="0"/>
              <a:t>Confirm the current local laws before you become a full-time investigator </a:t>
            </a:r>
            <a:endParaRPr lang="en-US" dirty="0" smtClean="0"/>
          </a:p>
          <a:p>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13</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How to be a Successful Computer Forensics Examiner</a:t>
            </a:r>
            <a:r>
              <a:rPr lang="en-US" dirty="0" smtClean="0"/>
              <a:t>? (Continued)</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a:xfrm>
            <a:off x="407229" y="1447800"/>
            <a:ext cx="5155371" cy="4343400"/>
          </a:xfrm>
        </p:spPr>
        <p:txBody>
          <a:bodyPr/>
          <a:lstStyle/>
          <a:p>
            <a:pPr lvl="0">
              <a:buClr>
                <a:srgbClr val="067AB4"/>
              </a:buClr>
              <a:buFont typeface="Arial" pitchFamily="34" charset="0"/>
              <a:buChar char="•"/>
            </a:pPr>
            <a:r>
              <a:rPr lang="en-US" dirty="0" smtClean="0"/>
              <a:t> Malware (i.e., malicious software – directed or generic)</a:t>
            </a:r>
          </a:p>
          <a:p>
            <a:pPr lvl="0">
              <a:buClr>
                <a:srgbClr val="067AB4"/>
              </a:buClr>
              <a:buFont typeface="Arial" pitchFamily="34" charset="0"/>
              <a:buChar char="•"/>
            </a:pPr>
            <a:r>
              <a:rPr lang="en-US" dirty="0" smtClean="0"/>
              <a:t> SQL Injection</a:t>
            </a:r>
          </a:p>
          <a:p>
            <a:pPr lvl="0">
              <a:buClr>
                <a:srgbClr val="067AB4"/>
              </a:buClr>
              <a:buFont typeface="Arial" pitchFamily="34" charset="0"/>
              <a:buChar char="•"/>
            </a:pPr>
            <a:r>
              <a:rPr lang="en-US" dirty="0" smtClean="0"/>
              <a:t> Client-side vulnerabilities exploited by social engineering</a:t>
            </a:r>
          </a:p>
          <a:p>
            <a:pPr lvl="0">
              <a:buClr>
                <a:srgbClr val="067AB4"/>
              </a:buClr>
              <a:buFont typeface="Arial" pitchFamily="34" charset="0"/>
              <a:buChar char="•"/>
            </a:pPr>
            <a:r>
              <a:rPr lang="en-US" dirty="0" smtClean="0"/>
              <a:t> Wireless attacks</a:t>
            </a:r>
          </a:p>
          <a:p>
            <a:pPr lvl="0">
              <a:buClr>
                <a:srgbClr val="067AB4"/>
              </a:buClr>
              <a:buFont typeface="Arial" pitchFamily="34" charset="0"/>
              <a:buChar char="•"/>
            </a:pPr>
            <a:r>
              <a:rPr lang="en-US" dirty="0" smtClean="0"/>
              <a:t> Exploiting remote administration</a:t>
            </a:r>
          </a:p>
          <a:p>
            <a:pPr lvl="0">
              <a:buClr>
                <a:srgbClr val="067AB4"/>
              </a:buClr>
              <a:buFont typeface="Arial" pitchFamily="34" charset="0"/>
              <a:buChar char="•"/>
            </a:pPr>
            <a:r>
              <a:rPr lang="en-US" dirty="0" smtClean="0"/>
              <a:t> Attacks by a knowledgeable insider</a:t>
            </a:r>
          </a:p>
        </p:txBody>
      </p:sp>
      <p:sp>
        <p:nvSpPr>
          <p:cNvPr id="3" name="Slide Number Placeholder 2"/>
          <p:cNvSpPr>
            <a:spLocks noGrp="1"/>
          </p:cNvSpPr>
          <p:nvPr>
            <p:ph type="sldNum" sz="quarter" idx="11"/>
          </p:nvPr>
        </p:nvSpPr>
        <p:spPr/>
        <p:txBody>
          <a:bodyPr/>
          <a:lstStyle/>
          <a:p>
            <a:fld id="{1DEFE11F-158B-594E-8BEE-CC26B87FEB38}" type="slidenum">
              <a:rPr lang="en-US" smtClean="0"/>
              <a:pPr/>
              <a:t>14</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Popular attacks against businesses</a:t>
            </a:r>
            <a:endParaRPr lang="en-US" dirty="0"/>
          </a:p>
        </p:txBody>
      </p:sp>
      <p:pic>
        <p:nvPicPr>
          <p:cNvPr id="17411" name="Picture 3" descr="http://i8.photobucket.com/albums/a4/blacksmith5/airsoft/augscope.jpg"/>
          <p:cNvPicPr>
            <a:picLocks noChangeAspect="1" noChangeArrowheads="1"/>
          </p:cNvPicPr>
          <p:nvPr/>
        </p:nvPicPr>
        <p:blipFill>
          <a:blip r:embed="rId2" cstate="print"/>
          <a:srcRect/>
          <a:stretch>
            <a:fillRect/>
          </a:stretch>
        </p:blipFill>
        <p:spPr bwMode="auto">
          <a:xfrm>
            <a:off x="5715000" y="1219200"/>
            <a:ext cx="3174358" cy="2667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cstate="print"/>
          <a:srcRect/>
          <a:stretch>
            <a:fillRect/>
          </a:stretch>
        </p:blipFill>
        <p:spPr bwMode="auto">
          <a:xfrm>
            <a:off x="6362700" y="2209800"/>
            <a:ext cx="2781300" cy="3914775"/>
          </a:xfrm>
          <a:prstGeom prst="rect">
            <a:avLst/>
          </a:prstGeom>
          <a:noFill/>
          <a:ln w="9525">
            <a:noFill/>
            <a:miter lim="800000"/>
            <a:headEnd/>
            <a:tailEnd/>
          </a:ln>
        </p:spPr>
      </p:pic>
      <p:sp>
        <p:nvSpPr>
          <p:cNvPr id="2" name="Content Placeholder 1"/>
          <p:cNvSpPr>
            <a:spLocks noGrp="1"/>
          </p:cNvSpPr>
          <p:nvPr>
            <p:ph sz="half" idx="10"/>
          </p:nvPr>
        </p:nvSpPr>
        <p:spPr/>
        <p:txBody>
          <a:bodyPr/>
          <a:lstStyle/>
          <a:p>
            <a:pPr lvl="0">
              <a:buClr>
                <a:srgbClr val="067AB4"/>
              </a:buClr>
              <a:buFont typeface="Arial" pitchFamily="34" charset="0"/>
              <a:buChar char="•"/>
            </a:pPr>
            <a:r>
              <a:rPr lang="en-US" dirty="0" smtClean="0"/>
              <a:t> Police/Law enforcement (based on tips, inference, etc.)</a:t>
            </a:r>
          </a:p>
          <a:p>
            <a:pPr lvl="0">
              <a:buClr>
                <a:srgbClr val="067AB4"/>
              </a:buClr>
              <a:buFont typeface="Arial" pitchFamily="34" charset="0"/>
              <a:buChar char="•"/>
            </a:pPr>
            <a:r>
              <a:rPr lang="en-US" dirty="0" smtClean="0"/>
              <a:t> Banks (based on alerts, consequences, internal investigations)</a:t>
            </a:r>
          </a:p>
          <a:p>
            <a:pPr lvl="0">
              <a:buClr>
                <a:srgbClr val="067AB4"/>
              </a:buClr>
              <a:buFont typeface="Arial" pitchFamily="34" charset="0"/>
              <a:buChar char="•"/>
            </a:pPr>
            <a:r>
              <a:rPr lang="en-US" dirty="0" smtClean="0"/>
              <a:t> Credit card companies (Common point of purchase)</a:t>
            </a:r>
          </a:p>
          <a:p>
            <a:pPr lvl="0">
              <a:buClr>
                <a:srgbClr val="067AB4"/>
              </a:buClr>
              <a:buFont typeface="Arial" pitchFamily="34" charset="0"/>
              <a:buChar char="•"/>
            </a:pPr>
            <a:r>
              <a:rPr lang="en-US" dirty="0" smtClean="0"/>
              <a:t> The victim (an affected party reports the incident)</a:t>
            </a:r>
          </a:p>
          <a:p>
            <a:pPr lvl="0">
              <a:buClr>
                <a:srgbClr val="067AB4"/>
              </a:buClr>
            </a:pPr>
            <a:r>
              <a:rPr lang="en-US" dirty="0" smtClean="0"/>
              <a:t> </a:t>
            </a:r>
          </a:p>
          <a:p>
            <a:pPr lvl="0">
              <a:buClr>
                <a:srgbClr val="067AB4"/>
              </a:buClr>
            </a:pPr>
            <a:endParaRPr lang="en-US" dirty="0" smtClean="0"/>
          </a:p>
          <a:p>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15</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Who detects a Computer crime?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cstate="print"/>
          <a:srcRect/>
          <a:stretch>
            <a:fillRect/>
          </a:stretch>
        </p:blipFill>
        <p:spPr bwMode="auto">
          <a:xfrm>
            <a:off x="6096000" y="1809750"/>
            <a:ext cx="2871635" cy="2152650"/>
          </a:xfrm>
          <a:prstGeom prst="rect">
            <a:avLst/>
          </a:prstGeom>
          <a:noFill/>
          <a:ln w="9525">
            <a:noFill/>
            <a:miter lim="800000"/>
            <a:headEnd/>
            <a:tailEnd/>
          </a:ln>
        </p:spPr>
      </p:pic>
      <p:sp>
        <p:nvSpPr>
          <p:cNvPr id="2" name="Content Placeholder 1"/>
          <p:cNvSpPr>
            <a:spLocks noGrp="1"/>
          </p:cNvSpPr>
          <p:nvPr>
            <p:ph sz="half" idx="10"/>
          </p:nvPr>
        </p:nvSpPr>
        <p:spPr>
          <a:xfrm>
            <a:off x="407229" y="1447800"/>
            <a:ext cx="6222171" cy="4572000"/>
          </a:xfrm>
        </p:spPr>
        <p:txBody>
          <a:bodyPr/>
          <a:lstStyle/>
          <a:p>
            <a:pPr lvl="0">
              <a:buClr>
                <a:srgbClr val="067AB4"/>
              </a:buClr>
              <a:buFont typeface="Arial" pitchFamily="34" charset="0"/>
              <a:buChar char="•"/>
            </a:pPr>
            <a:r>
              <a:rPr lang="en-US" dirty="0" smtClean="0"/>
              <a:t> Be Prepared for it </a:t>
            </a:r>
          </a:p>
          <a:p>
            <a:pPr lvl="2">
              <a:buClr>
                <a:srgbClr val="067AB4"/>
              </a:buClr>
              <a:buFont typeface="Arial" pitchFamily="34" charset="0"/>
              <a:buChar char="•"/>
            </a:pPr>
            <a:r>
              <a:rPr lang="en-US" dirty="0" smtClean="0"/>
              <a:t>Get management support for </a:t>
            </a:r>
            <a:r>
              <a:rPr lang="en-US" dirty="0" smtClean="0"/>
              <a:t>a </a:t>
            </a:r>
            <a:r>
              <a:rPr lang="en-US" dirty="0" smtClean="0"/>
              <a:t>response team</a:t>
            </a:r>
          </a:p>
          <a:p>
            <a:pPr lvl="2">
              <a:buClr>
                <a:srgbClr val="067AB4"/>
              </a:buClr>
              <a:buFont typeface="Arial" pitchFamily="34" charset="0"/>
              <a:buChar char="•"/>
            </a:pPr>
            <a:r>
              <a:rPr lang="en-US" dirty="0" smtClean="0"/>
              <a:t>Create a realistic Incidence Response Plan</a:t>
            </a:r>
          </a:p>
          <a:p>
            <a:pPr lvl="2">
              <a:buClr>
                <a:srgbClr val="067AB4"/>
              </a:buClr>
              <a:buFont typeface="Arial" pitchFamily="34" charset="0"/>
              <a:buChar char="•"/>
            </a:pPr>
            <a:r>
              <a:rPr lang="en-US" dirty="0" smtClean="0"/>
              <a:t>Test </a:t>
            </a:r>
            <a:r>
              <a:rPr lang="en-US" dirty="0" smtClean="0"/>
              <a:t>the IR plan</a:t>
            </a:r>
            <a:r>
              <a:rPr lang="en-US" dirty="0" smtClean="0"/>
              <a:t> </a:t>
            </a:r>
            <a:r>
              <a:rPr lang="en-US" dirty="0" smtClean="0"/>
              <a:t>at least annually</a:t>
            </a:r>
          </a:p>
          <a:p>
            <a:pPr lvl="2">
              <a:buClr>
                <a:srgbClr val="067AB4"/>
              </a:buClr>
              <a:buFont typeface="Arial" pitchFamily="34" charset="0"/>
              <a:buChar char="•"/>
            </a:pPr>
            <a:r>
              <a:rPr lang="en-US" dirty="0" smtClean="0"/>
              <a:t>Have retainer agreements with companies for quick responses</a:t>
            </a:r>
          </a:p>
          <a:p>
            <a:pPr lvl="0">
              <a:buClr>
                <a:srgbClr val="067AB4"/>
              </a:buClr>
              <a:buFont typeface="Arial" pitchFamily="34" charset="0"/>
              <a:buChar char="•"/>
            </a:pPr>
            <a:r>
              <a:rPr lang="en-US" dirty="0" smtClean="0"/>
              <a:t> When the time comes, execute your IR plan</a:t>
            </a:r>
          </a:p>
          <a:p>
            <a:pPr lvl="2">
              <a:buClr>
                <a:srgbClr val="067AB4"/>
              </a:buClr>
              <a:buFont typeface="Arial" pitchFamily="34" charset="0"/>
              <a:buChar char="•"/>
            </a:pPr>
            <a:r>
              <a:rPr lang="en-US" dirty="0" smtClean="0"/>
              <a:t>Inform the right people to respond to the incident</a:t>
            </a:r>
          </a:p>
          <a:p>
            <a:pPr lvl="2">
              <a:buClr>
                <a:srgbClr val="067AB4"/>
              </a:buClr>
              <a:buFont typeface="Arial" pitchFamily="34" charset="0"/>
              <a:buChar char="•"/>
            </a:pPr>
            <a:r>
              <a:rPr lang="en-US" dirty="0" smtClean="0"/>
              <a:t>Co-ordinate public disclosures based on local/international laws</a:t>
            </a:r>
          </a:p>
          <a:p>
            <a:pPr lvl="0">
              <a:buClr>
                <a:srgbClr val="067AB4"/>
              </a:buClr>
              <a:buFont typeface="Arial" pitchFamily="34" charset="0"/>
              <a:buChar char="•"/>
            </a:pPr>
            <a:r>
              <a:rPr lang="en-US" dirty="0" smtClean="0"/>
              <a:t> Perform a full root-cause analysis so it doesn’t happen again</a:t>
            </a:r>
          </a:p>
          <a:p>
            <a:pPr lvl="0">
              <a:buClr>
                <a:srgbClr val="067AB4"/>
              </a:buClr>
              <a:buFont typeface="Arial" pitchFamily="34" charset="0"/>
              <a:buChar char="•"/>
            </a:pPr>
            <a:r>
              <a:rPr lang="en-US" dirty="0" smtClean="0"/>
              <a:t> Improve security</a:t>
            </a:r>
          </a:p>
          <a:p>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16</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How do you deal with a Computer crime as a Business?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a:xfrm>
            <a:off x="407229" y="1447800"/>
            <a:ext cx="8343071" cy="4495800"/>
          </a:xfrm>
        </p:spPr>
        <p:txBody>
          <a:bodyPr/>
          <a:lstStyle/>
          <a:p>
            <a:pPr lvl="0">
              <a:buClr>
                <a:srgbClr val="067AB4"/>
              </a:buClr>
              <a:buFont typeface="Arial" pitchFamily="34" charset="0"/>
              <a:buChar char="•"/>
            </a:pPr>
            <a:r>
              <a:rPr lang="en-US" dirty="0" smtClean="0"/>
              <a:t> </a:t>
            </a:r>
            <a:r>
              <a:rPr lang="en-US" dirty="0" smtClean="0"/>
              <a:t>Follow </a:t>
            </a:r>
            <a:r>
              <a:rPr lang="en-US" dirty="0" smtClean="0"/>
              <a:t>your organization’s incidence response (IR) </a:t>
            </a:r>
            <a:r>
              <a:rPr lang="en-US" dirty="0" smtClean="0"/>
              <a:t>plan</a:t>
            </a:r>
          </a:p>
          <a:p>
            <a:pPr lvl="0">
              <a:buClr>
                <a:srgbClr val="067AB4"/>
              </a:buClr>
              <a:buFont typeface="Arial" pitchFamily="34" charset="0"/>
              <a:buChar char="•"/>
            </a:pPr>
            <a:r>
              <a:rPr lang="en-US" dirty="0" smtClean="0"/>
              <a:t> </a:t>
            </a:r>
            <a:r>
              <a:rPr lang="en-US" dirty="0" smtClean="0"/>
              <a:t>Informing law enforcement should be a part of the IR plan</a:t>
            </a:r>
            <a:r>
              <a:rPr lang="en-US" dirty="0" smtClean="0"/>
              <a:t> </a:t>
            </a:r>
            <a:endParaRPr lang="en-US" dirty="0" smtClean="0"/>
          </a:p>
          <a:p>
            <a:pPr lvl="0">
              <a:buClr>
                <a:srgbClr val="067AB4"/>
              </a:buClr>
              <a:buFont typeface="Arial" pitchFamily="34" charset="0"/>
              <a:buChar char="•"/>
            </a:pPr>
            <a:r>
              <a:rPr lang="en-US" dirty="0" smtClean="0"/>
              <a:t> If the government, police informs you of the crime then you don’t need to inform the law enforcement</a:t>
            </a:r>
          </a:p>
          <a:p>
            <a:pPr lvl="0">
              <a:buClr>
                <a:srgbClr val="067AB4"/>
              </a:buClr>
              <a:buFont typeface="Arial" pitchFamily="34" charset="0"/>
              <a:buChar char="•"/>
            </a:pPr>
            <a:r>
              <a:rPr lang="en-US" dirty="0" smtClean="0"/>
              <a:t> Get your investigation team (CSIRT) on the case right away</a:t>
            </a:r>
          </a:p>
          <a:p>
            <a:pPr lvl="0">
              <a:buClr>
                <a:srgbClr val="067AB4"/>
              </a:buClr>
              <a:buFont typeface="Arial" pitchFamily="34" charset="0"/>
              <a:buChar char="•"/>
            </a:pPr>
            <a:r>
              <a:rPr lang="en-US" dirty="0" smtClean="0"/>
              <a:t> Quarantine the systems you suppose were compromised</a:t>
            </a:r>
          </a:p>
          <a:p>
            <a:pPr lvl="2">
              <a:buClr>
                <a:srgbClr val="067AB4"/>
              </a:buClr>
              <a:buFont typeface="Arial" pitchFamily="34" charset="0"/>
              <a:buChar char="•"/>
            </a:pPr>
            <a:r>
              <a:rPr lang="en-US" dirty="0" smtClean="0"/>
              <a:t>E.g., if the database was compromised, quarantine that</a:t>
            </a:r>
          </a:p>
          <a:p>
            <a:pPr lvl="2">
              <a:buClr>
                <a:srgbClr val="067AB4"/>
              </a:buClr>
              <a:buFont typeface="Arial" pitchFamily="34" charset="0"/>
              <a:buChar char="•"/>
            </a:pPr>
            <a:r>
              <a:rPr lang="en-US" dirty="0" smtClean="0"/>
              <a:t>Important information resides in memory, so don’t just unplug the computer</a:t>
            </a:r>
          </a:p>
          <a:p>
            <a:pPr lvl="2">
              <a:buClr>
                <a:srgbClr val="067AB4"/>
              </a:buClr>
              <a:buFont typeface="Arial" pitchFamily="34" charset="0"/>
              <a:buChar char="•"/>
            </a:pPr>
            <a:r>
              <a:rPr lang="en-US" dirty="0" smtClean="0"/>
              <a:t>Try leaving the system as “untouched” as possible</a:t>
            </a:r>
          </a:p>
          <a:p>
            <a:pPr lvl="2">
              <a:buClr>
                <a:srgbClr val="067AB4"/>
              </a:buClr>
              <a:buFont typeface="Arial" pitchFamily="34" charset="0"/>
              <a:buChar char="•"/>
            </a:pPr>
            <a:r>
              <a:rPr lang="en-US" dirty="0" smtClean="0"/>
              <a:t>“If the crime is happening, I have to stop it, the easiest way is to turn </a:t>
            </a:r>
            <a:r>
              <a:rPr lang="en-US" dirty="0" smtClean="0"/>
              <a:t>the system off” </a:t>
            </a:r>
            <a:r>
              <a:rPr lang="en-US" dirty="0" smtClean="0"/>
              <a:t>– Right! But it’s not the best way</a:t>
            </a:r>
          </a:p>
          <a:p>
            <a:pPr lvl="1">
              <a:buClr>
                <a:srgbClr val="067AB4"/>
              </a:buClr>
              <a:buFont typeface="Arial" pitchFamily="34" charset="0"/>
              <a:buChar char="•"/>
            </a:pPr>
            <a:endParaRPr lang="en-US" dirty="0" smtClean="0"/>
          </a:p>
          <a:p>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17</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Crime detected, what do I do next?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a:xfrm>
            <a:off x="407229" y="1447800"/>
            <a:ext cx="5383971" cy="4724400"/>
          </a:xfrm>
        </p:spPr>
        <p:txBody>
          <a:bodyPr/>
          <a:lstStyle/>
          <a:p>
            <a:pPr>
              <a:buClr>
                <a:srgbClr val="067AB4"/>
              </a:buClr>
              <a:buFont typeface="Arial" pitchFamily="34" charset="0"/>
              <a:buChar char="•"/>
            </a:pPr>
            <a:r>
              <a:rPr lang="en-US" dirty="0" smtClean="0"/>
              <a:t> Wait </a:t>
            </a:r>
            <a:r>
              <a:rPr lang="en-US" dirty="0" smtClean="0"/>
              <a:t>for the investigation team to get onsite and take the situation under control – but, of course, you can’t wait for too long too!</a:t>
            </a:r>
          </a:p>
          <a:p>
            <a:pPr lvl="0">
              <a:buClr>
                <a:srgbClr val="067AB4"/>
              </a:buClr>
              <a:buFont typeface="Arial" pitchFamily="34" charset="0"/>
              <a:buChar char="•"/>
            </a:pPr>
            <a:r>
              <a:rPr lang="en-US" dirty="0" smtClean="0"/>
              <a:t> Co-operate </a:t>
            </a:r>
            <a:r>
              <a:rPr lang="en-US" dirty="0" smtClean="0"/>
              <a:t>with the investigation and provide as much information as necessary</a:t>
            </a:r>
          </a:p>
          <a:p>
            <a:pPr lvl="0">
              <a:buClr>
                <a:srgbClr val="067AB4"/>
              </a:buClr>
              <a:buFont typeface="Arial" pitchFamily="34" charset="0"/>
              <a:buChar char="•"/>
            </a:pPr>
            <a:r>
              <a:rPr lang="en-US" dirty="0" smtClean="0"/>
              <a:t> Investigations are long &amp; tough, but patience is important from an investigator’s as well as the victim’s perspective</a:t>
            </a:r>
          </a:p>
          <a:p>
            <a:pPr lvl="0">
              <a:buClr>
                <a:srgbClr val="067AB4"/>
              </a:buClr>
              <a:buFont typeface="Arial" pitchFamily="34" charset="0"/>
              <a:buChar char="•"/>
            </a:pPr>
            <a:endParaRPr lang="en-US" dirty="0" smtClean="0"/>
          </a:p>
          <a:p>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18</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Crime detected, what do I do next? (continued)</a:t>
            </a:r>
            <a:endParaRPr lang="en-US" dirty="0"/>
          </a:p>
        </p:txBody>
      </p:sp>
      <p:pic>
        <p:nvPicPr>
          <p:cNvPr id="12289" name="Picture 1"/>
          <p:cNvPicPr>
            <a:picLocks noChangeAspect="1" noChangeArrowheads="1"/>
          </p:cNvPicPr>
          <p:nvPr/>
        </p:nvPicPr>
        <p:blipFill>
          <a:blip r:embed="rId2" cstate="print"/>
          <a:srcRect/>
          <a:stretch>
            <a:fillRect/>
          </a:stretch>
        </p:blipFill>
        <p:spPr bwMode="auto">
          <a:xfrm>
            <a:off x="5811794" y="1219200"/>
            <a:ext cx="3027406" cy="23336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cstate="print"/>
          <a:srcRect/>
          <a:stretch>
            <a:fillRect/>
          </a:stretch>
        </p:blipFill>
        <p:spPr bwMode="auto">
          <a:xfrm>
            <a:off x="6053863" y="3495675"/>
            <a:ext cx="3090137" cy="2600325"/>
          </a:xfrm>
          <a:prstGeom prst="rect">
            <a:avLst/>
          </a:prstGeom>
          <a:noFill/>
          <a:ln w="9525">
            <a:noFill/>
            <a:miter lim="800000"/>
            <a:headEnd/>
            <a:tailEnd/>
          </a:ln>
        </p:spPr>
      </p:pic>
      <p:sp>
        <p:nvSpPr>
          <p:cNvPr id="2" name="Content Placeholder 1"/>
          <p:cNvSpPr>
            <a:spLocks noGrp="1"/>
          </p:cNvSpPr>
          <p:nvPr>
            <p:ph sz="half" idx="10"/>
          </p:nvPr>
        </p:nvSpPr>
        <p:spPr>
          <a:xfrm>
            <a:off x="407229" y="1447800"/>
            <a:ext cx="5917371" cy="4419600"/>
          </a:xfrm>
        </p:spPr>
        <p:txBody>
          <a:bodyPr/>
          <a:lstStyle/>
          <a:p>
            <a:pPr lvl="0">
              <a:buClr>
                <a:srgbClr val="067AB4"/>
              </a:buClr>
              <a:buFont typeface="Arial" pitchFamily="34" charset="0"/>
              <a:buChar char="•"/>
            </a:pPr>
            <a:r>
              <a:rPr lang="en-US" dirty="0" smtClean="0"/>
              <a:t> Google China alleged “state sponsored” attack</a:t>
            </a:r>
          </a:p>
          <a:p>
            <a:pPr lvl="0">
              <a:buClr>
                <a:srgbClr val="067AB4"/>
              </a:buClr>
              <a:buFont typeface="Arial" pitchFamily="34" charset="0"/>
              <a:buChar char="•"/>
            </a:pPr>
            <a:r>
              <a:rPr lang="en-US" dirty="0" smtClean="0"/>
              <a:t> “Stuxnet” attacks nuclear reactors in Iran, Indonesia, India</a:t>
            </a:r>
          </a:p>
          <a:p>
            <a:pPr lvl="0">
              <a:buClr>
                <a:srgbClr val="067AB4"/>
              </a:buClr>
              <a:buFont typeface="Arial" pitchFamily="34" charset="0"/>
              <a:buChar char="•"/>
            </a:pPr>
            <a:r>
              <a:rPr lang="en-US" dirty="0" smtClean="0"/>
              <a:t> TJX, 7-11, BJs hackers arrested and indicted</a:t>
            </a:r>
          </a:p>
          <a:p>
            <a:pPr lvl="0">
              <a:buClr>
                <a:srgbClr val="067AB4"/>
              </a:buClr>
            </a:pPr>
            <a:endParaRPr lang="en-US" dirty="0" smtClean="0"/>
          </a:p>
          <a:p>
            <a:pPr lvl="0">
              <a:buClr>
                <a:srgbClr val="067AB4"/>
              </a:buClr>
            </a:pPr>
            <a:endParaRPr lang="en-US" dirty="0" smtClean="0"/>
          </a:p>
          <a:p>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19</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Did you know of these popular breaches?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cs.miami.edu/~tptp/Seminars/MathsInTPTP/GIFs/Handshake.GIF"/>
          <p:cNvPicPr>
            <a:picLocks noChangeAspect="1" noChangeArrowheads="1"/>
          </p:cNvPicPr>
          <p:nvPr/>
        </p:nvPicPr>
        <p:blipFill>
          <a:blip r:embed="rId2" cstate="print"/>
          <a:srcRect/>
          <a:stretch>
            <a:fillRect/>
          </a:stretch>
        </p:blipFill>
        <p:spPr bwMode="auto">
          <a:xfrm>
            <a:off x="6324600" y="381000"/>
            <a:ext cx="2200275" cy="1967813"/>
          </a:xfrm>
          <a:prstGeom prst="rect">
            <a:avLst/>
          </a:prstGeom>
          <a:noFill/>
          <a:ln w="9525">
            <a:noFill/>
            <a:miter lim="800000"/>
            <a:headEnd/>
            <a:tailEnd/>
          </a:ln>
        </p:spPr>
      </p:pic>
      <p:sp>
        <p:nvSpPr>
          <p:cNvPr id="2" name="Content Placeholder 1"/>
          <p:cNvSpPr>
            <a:spLocks noGrp="1"/>
          </p:cNvSpPr>
          <p:nvPr>
            <p:ph sz="half" idx="10"/>
          </p:nvPr>
        </p:nvSpPr>
        <p:spPr>
          <a:xfrm>
            <a:off x="407229" y="1447800"/>
            <a:ext cx="6222171" cy="4343400"/>
          </a:xfrm>
        </p:spPr>
        <p:txBody>
          <a:bodyPr/>
          <a:lstStyle/>
          <a:p>
            <a:pPr marL="287338" indent="-287338">
              <a:buFont typeface="Arial" pitchFamily="34" charset="0"/>
              <a:buChar char="•"/>
            </a:pPr>
            <a:r>
              <a:rPr lang="en-US" dirty="0" smtClean="0"/>
              <a:t>An Information Security Consultant</a:t>
            </a:r>
          </a:p>
          <a:p>
            <a:pPr marL="287338" indent="-287338">
              <a:buFont typeface="Arial" pitchFamily="34" charset="0"/>
              <a:buChar char="•"/>
            </a:pPr>
            <a:r>
              <a:rPr lang="en-US" dirty="0" smtClean="0"/>
              <a:t>Currently working for AT&amp;T Security Consulting, Inc.</a:t>
            </a:r>
          </a:p>
          <a:p>
            <a:pPr marL="287338" indent="-287338">
              <a:buFont typeface="Arial" pitchFamily="34" charset="0"/>
              <a:buChar char="•"/>
            </a:pPr>
            <a:r>
              <a:rPr lang="en-US" dirty="0" smtClean="0"/>
              <a:t>Worked at VeriSign Global Security Consulting (pre-acquisition by AT&amp;T)</a:t>
            </a:r>
          </a:p>
          <a:p>
            <a:pPr marL="287338" indent="-287338">
              <a:buFont typeface="Arial" pitchFamily="34" charset="0"/>
              <a:buChar char="•"/>
            </a:pPr>
            <a:r>
              <a:rPr lang="en-US" dirty="0" smtClean="0"/>
              <a:t>Worked at Advanced Security Centers, Ernst &amp; Young LLP.</a:t>
            </a:r>
          </a:p>
          <a:p>
            <a:pPr marL="287338" indent="-287338">
              <a:buFont typeface="Arial" pitchFamily="34" charset="0"/>
              <a:buChar char="•"/>
            </a:pPr>
            <a:r>
              <a:rPr lang="en-US" dirty="0" smtClean="0"/>
              <a:t>Masters from University of Southern California in Computer </a:t>
            </a:r>
            <a:r>
              <a:rPr lang="en-US" dirty="0" smtClean="0"/>
              <a:t>Science (Focus on Security)</a:t>
            </a:r>
            <a:endParaRPr lang="en-US" dirty="0" smtClean="0"/>
          </a:p>
          <a:p>
            <a:pPr marL="287338" indent="-287338">
              <a:buFont typeface="Arial" pitchFamily="34" charset="0"/>
              <a:buChar char="•"/>
            </a:pPr>
            <a:r>
              <a:rPr lang="en-US" dirty="0" smtClean="0"/>
              <a:t>Started as a HP NonStop® kernel programmer</a:t>
            </a:r>
          </a:p>
          <a:p>
            <a:pPr marL="287338" indent="-287338">
              <a:buFont typeface="Arial" pitchFamily="34" charset="0"/>
              <a:buChar char="•"/>
            </a:pPr>
            <a:r>
              <a:rPr lang="en-US" dirty="0" smtClean="0"/>
              <a:t>A security researcher by night! &gt;:)</a:t>
            </a:r>
          </a:p>
          <a:p>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2</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Who am I?</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a:xfrm>
            <a:off x="407229" y="1447800"/>
            <a:ext cx="8343071" cy="4495800"/>
          </a:xfrm>
        </p:spPr>
        <p:txBody>
          <a:bodyPr/>
          <a:lstStyle/>
          <a:p>
            <a:pPr marL="287338" lvl="0" indent="-287338">
              <a:buClr>
                <a:srgbClr val="067AB4"/>
              </a:buClr>
              <a:buFont typeface="Arial" pitchFamily="34" charset="0"/>
              <a:buChar char="•"/>
            </a:pPr>
            <a:r>
              <a:rPr lang="en-US" dirty="0" smtClean="0"/>
              <a:t>Advanced Persistent Threat (APT) – an extremely advanced attack that is not easy to detect even if you look closely</a:t>
            </a:r>
          </a:p>
          <a:p>
            <a:pPr marL="287338" lvl="0" indent="-287338">
              <a:buClr>
                <a:srgbClr val="067AB4"/>
              </a:buClr>
              <a:buFont typeface="Arial" pitchFamily="34" charset="0"/>
              <a:buChar char="•"/>
            </a:pPr>
            <a:r>
              <a:rPr lang="en-US" dirty="0" smtClean="0"/>
              <a:t>Extremely advanced malware-based attack targeting 34 companies including Google, Adobe amongst others</a:t>
            </a:r>
          </a:p>
          <a:p>
            <a:pPr marL="287338" lvl="0" indent="-287338">
              <a:buClr>
                <a:srgbClr val="067AB4"/>
              </a:buClr>
              <a:buFont typeface="Arial" pitchFamily="34" charset="0"/>
              <a:buChar char="•"/>
            </a:pPr>
            <a:r>
              <a:rPr lang="en-US" dirty="0" smtClean="0"/>
              <a:t>Dubbed as “Aurora attack” based on the clues in the malware</a:t>
            </a:r>
          </a:p>
          <a:p>
            <a:pPr marL="287338" lvl="0" indent="-287338">
              <a:buClr>
                <a:srgbClr val="067AB4"/>
              </a:buClr>
              <a:buFont typeface="Arial" pitchFamily="34" charset="0"/>
              <a:buChar char="•"/>
            </a:pPr>
            <a:r>
              <a:rPr lang="en-US" dirty="0" smtClean="0"/>
              <a:t>Attackers targeted bugs in 0-day Internet Explorer (CVE-2010-0249)</a:t>
            </a:r>
          </a:p>
          <a:p>
            <a:pPr marL="287338" lvl="0" indent="-287338">
              <a:buClr>
                <a:srgbClr val="067AB4"/>
              </a:buClr>
              <a:buFont typeface="Arial" pitchFamily="34" charset="0"/>
              <a:buChar char="•"/>
            </a:pPr>
            <a:r>
              <a:rPr lang="en-US" dirty="0" smtClean="0"/>
              <a:t>Users clicked on a link, that executed shell code (instructions executed by vulnerable application) to download malware</a:t>
            </a:r>
          </a:p>
          <a:p>
            <a:pPr marL="287338" lvl="0" indent="-287338">
              <a:buClr>
                <a:srgbClr val="067AB4"/>
              </a:buClr>
              <a:buFont typeface="Arial" pitchFamily="34" charset="0"/>
              <a:buChar char="•"/>
            </a:pPr>
            <a:r>
              <a:rPr lang="en-US" dirty="0" smtClean="0"/>
              <a:t>This malware downloaded packed, encrypted binaries that opened a remote control channel</a:t>
            </a:r>
          </a:p>
          <a:p>
            <a:pPr marL="287338" lvl="0" indent="-287338">
              <a:buClr>
                <a:srgbClr val="067AB4"/>
              </a:buClr>
              <a:buFont typeface="Arial" pitchFamily="34" charset="0"/>
              <a:buChar char="•"/>
            </a:pPr>
            <a:r>
              <a:rPr lang="en-US" dirty="0" smtClean="0"/>
              <a:t>Stole Google IP, targeted Chinese activists</a:t>
            </a:r>
          </a:p>
          <a:p>
            <a:pPr marL="287338" lvl="0" indent="-287338">
              <a:buClr>
                <a:srgbClr val="067AB4"/>
              </a:buClr>
              <a:buFont typeface="Arial" pitchFamily="34" charset="0"/>
              <a:buChar char="•"/>
            </a:pPr>
            <a:endParaRPr lang="en-US" dirty="0" smtClean="0"/>
          </a:p>
          <a:p>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20</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Google China - Analysis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a:xfrm>
            <a:off x="407229" y="1447800"/>
            <a:ext cx="8343071" cy="4419600"/>
          </a:xfrm>
        </p:spPr>
        <p:txBody>
          <a:bodyPr/>
          <a:lstStyle/>
          <a:p>
            <a:pPr marL="287338" lvl="0" indent="-287338">
              <a:buClr>
                <a:srgbClr val="067AB4"/>
              </a:buClr>
              <a:buFont typeface="Arial" pitchFamily="34" charset="0"/>
              <a:buChar char="•"/>
            </a:pPr>
            <a:r>
              <a:rPr lang="en-US" dirty="0" smtClean="0"/>
              <a:t>File system forensics to weed out weird files and analyze them</a:t>
            </a:r>
          </a:p>
          <a:p>
            <a:pPr marL="287338" lvl="0" indent="-287338">
              <a:buClr>
                <a:srgbClr val="067AB4"/>
              </a:buClr>
              <a:buFont typeface="Arial" pitchFamily="34" charset="0"/>
              <a:buChar char="•"/>
            </a:pPr>
            <a:r>
              <a:rPr lang="en-US" dirty="0" smtClean="0"/>
              <a:t>Network logs (how do you find out what is rogue traffic?)</a:t>
            </a:r>
          </a:p>
          <a:p>
            <a:pPr marL="287338" lvl="0" indent="-287338">
              <a:buClr>
                <a:srgbClr val="067AB4"/>
              </a:buClr>
              <a:buFont typeface="Arial" pitchFamily="34" charset="0"/>
              <a:buChar char="•"/>
            </a:pPr>
            <a:r>
              <a:rPr lang="en-US" dirty="0" smtClean="0"/>
              <a:t>Proxy logs (SSL was used, so not much in proxies too)</a:t>
            </a:r>
          </a:p>
          <a:p>
            <a:pPr marL="287338" lvl="0" indent="-287338">
              <a:buClr>
                <a:srgbClr val="067AB4"/>
              </a:buClr>
              <a:buFont typeface="Arial" pitchFamily="34" charset="0"/>
              <a:buChar char="•"/>
            </a:pPr>
            <a:r>
              <a:rPr lang="en-US" dirty="0" smtClean="0"/>
              <a:t>IE error logs (If logging was on too but the exploit was good, there may have been no indications)</a:t>
            </a:r>
          </a:p>
          <a:p>
            <a:pPr marL="287338" lvl="0" indent="-287338">
              <a:buClr>
                <a:srgbClr val="067AB4"/>
              </a:buClr>
              <a:buFont typeface="Arial" pitchFamily="34" charset="0"/>
              <a:buChar char="•"/>
            </a:pPr>
            <a:r>
              <a:rPr lang="en-US" dirty="0" smtClean="0"/>
              <a:t>Anomalous traffic to rogue IP addresses (how do you track what’s a bad IP?)</a:t>
            </a:r>
          </a:p>
          <a:p>
            <a:pPr marL="287338" lvl="0" indent="-287338">
              <a:buClr>
                <a:srgbClr val="067AB4"/>
              </a:buClr>
              <a:buFont typeface="Arial" pitchFamily="34" charset="0"/>
              <a:buChar char="•"/>
            </a:pPr>
            <a:r>
              <a:rPr lang="en-US" dirty="0" smtClean="0"/>
              <a:t>Locating rogue applications running on systems (what if this was a kernel module or a DLL that was loaded?)</a:t>
            </a:r>
          </a:p>
          <a:p>
            <a:pPr marL="287338" lvl="0" indent="-287338">
              <a:buClr>
                <a:srgbClr val="067AB4"/>
              </a:buClr>
              <a:buFont typeface="Arial" pitchFamily="34" charset="0"/>
              <a:buChar char="•"/>
            </a:pPr>
            <a:r>
              <a:rPr lang="en-US" dirty="0" smtClean="0"/>
              <a:t>As you can see it must’ve been difficult detecting it!</a:t>
            </a:r>
          </a:p>
          <a:p>
            <a:pPr marL="287338" lvl="0" indent="-287338">
              <a:buClr>
                <a:srgbClr val="067AB4"/>
              </a:buClr>
              <a:buFont typeface="Arial" pitchFamily="34" charset="0"/>
              <a:buChar char="•"/>
            </a:pPr>
            <a:r>
              <a:rPr lang="en-US" dirty="0" smtClean="0"/>
              <a:t>Google did not reveal how they detected it, just that they “detected” it.</a:t>
            </a:r>
          </a:p>
          <a:p>
            <a:pPr marL="287338" lvl="0" indent="-287338">
              <a:buClr>
                <a:srgbClr val="067AB4"/>
              </a:buClr>
              <a:buFont typeface="Arial" pitchFamily="34" charset="0"/>
              <a:buChar char="•"/>
            </a:pPr>
            <a:endParaRPr lang="en-US" dirty="0" smtClean="0"/>
          </a:p>
          <a:p>
            <a:pPr marL="287338" lvl="0" indent="-287338">
              <a:buClr>
                <a:srgbClr val="067AB4"/>
              </a:buClr>
            </a:pPr>
            <a:endParaRPr lang="en-US" dirty="0" smtClean="0"/>
          </a:p>
          <a:p>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21</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Google China – How would you detect it?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a:xfrm>
            <a:off x="407229" y="1447800"/>
            <a:ext cx="8343071" cy="4343400"/>
          </a:xfrm>
        </p:spPr>
        <p:txBody>
          <a:bodyPr/>
          <a:lstStyle/>
          <a:p>
            <a:pPr marL="287338" lvl="0" indent="-287338">
              <a:buClr>
                <a:srgbClr val="067AB4"/>
              </a:buClr>
              <a:buFont typeface="Arial" pitchFamily="34" charset="0"/>
              <a:buChar char="•"/>
            </a:pPr>
            <a:r>
              <a:rPr lang="en-US" dirty="0" smtClean="0"/>
              <a:t>A malware-based attack targeting nuclear reactors, oil refineries, chemical plants, etc.</a:t>
            </a:r>
          </a:p>
          <a:p>
            <a:pPr marL="287338" lvl="0" indent="-287338">
              <a:buClr>
                <a:srgbClr val="067AB4"/>
              </a:buClr>
              <a:buFont typeface="Arial" pitchFamily="34" charset="0"/>
              <a:buChar char="•"/>
            </a:pPr>
            <a:r>
              <a:rPr lang="en-US" dirty="0" smtClean="0"/>
              <a:t>Amongst five different exploits used, four were 0-day attacks inside a single piece of malware</a:t>
            </a:r>
          </a:p>
          <a:p>
            <a:pPr marL="287338" lvl="0" indent="-287338">
              <a:buClr>
                <a:srgbClr val="067AB4"/>
              </a:buClr>
              <a:buFont typeface="Arial" pitchFamily="34" charset="0"/>
              <a:buChar char="•"/>
            </a:pPr>
            <a:r>
              <a:rPr lang="en-US" dirty="0" smtClean="0"/>
              <a:t>Spreads through USB sticks, unique in that it installed a driver on the </a:t>
            </a:r>
            <a:r>
              <a:rPr lang="en-US" dirty="0" smtClean="0"/>
              <a:t>victims’ systems</a:t>
            </a:r>
            <a:endParaRPr lang="en-US" dirty="0" smtClean="0"/>
          </a:p>
          <a:p>
            <a:pPr marL="287338" lvl="0" indent="-287338">
              <a:buClr>
                <a:srgbClr val="067AB4"/>
              </a:buClr>
              <a:buFont typeface="Arial" pitchFamily="34" charset="0"/>
              <a:buChar char="•"/>
            </a:pPr>
            <a:r>
              <a:rPr lang="en-US" dirty="0" smtClean="0"/>
              <a:t>Windows drivers need to be signed too!  Stuxnet used a stolen certificate to sign those drivers</a:t>
            </a:r>
          </a:p>
          <a:p>
            <a:pPr marL="287338" lvl="0" indent="-287338">
              <a:buClr>
                <a:srgbClr val="067AB4"/>
              </a:buClr>
              <a:buFont typeface="Arial" pitchFamily="34" charset="0"/>
              <a:buChar char="•"/>
            </a:pPr>
            <a:r>
              <a:rPr lang="en-US" dirty="0" smtClean="0"/>
              <a:t>Reprogram the Siemens Programmable Logic Controllers (PLC) widely used in industrial control systems with specific data</a:t>
            </a:r>
          </a:p>
          <a:p>
            <a:pPr marL="287338" lvl="0" indent="-287338">
              <a:buClr>
                <a:srgbClr val="067AB4"/>
              </a:buClr>
              <a:buFont typeface="Arial" pitchFamily="34" charset="0"/>
              <a:buChar char="•"/>
            </a:pPr>
            <a:r>
              <a:rPr lang="en-US" dirty="0" smtClean="0"/>
              <a:t>A lot of rumors about the effects of this worm</a:t>
            </a:r>
          </a:p>
          <a:p>
            <a:pPr marL="287338" lvl="0" indent="-287338">
              <a:buClr>
                <a:srgbClr val="067AB4"/>
              </a:buClr>
              <a:buFont typeface="Arial" pitchFamily="34" charset="0"/>
              <a:buChar char="•"/>
            </a:pPr>
            <a:endParaRPr lang="en-US" dirty="0" smtClean="0"/>
          </a:p>
          <a:p>
            <a:pPr marL="287338" lvl="0" indent="-287338">
              <a:buClr>
                <a:srgbClr val="067AB4"/>
              </a:buClr>
              <a:buFont typeface="Arial" pitchFamily="34" charset="0"/>
              <a:buChar char="•"/>
            </a:pPr>
            <a:endParaRPr lang="en-US" dirty="0" smtClean="0"/>
          </a:p>
          <a:p>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22</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Stuxnet - Analysis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a:xfrm>
            <a:off x="407229" y="1447800"/>
            <a:ext cx="8343071" cy="4419600"/>
          </a:xfrm>
        </p:spPr>
        <p:txBody>
          <a:bodyPr/>
          <a:lstStyle/>
          <a:p>
            <a:pPr marL="287338" lvl="0" indent="-287338">
              <a:buClr>
                <a:srgbClr val="067AB4"/>
              </a:buClr>
              <a:buFont typeface="Arial" pitchFamily="34" charset="0"/>
              <a:buChar char="•"/>
            </a:pPr>
            <a:r>
              <a:rPr lang="en-US" dirty="0" smtClean="0"/>
              <a:t>Did not propagate like other worms such as Conficker &amp; was slow to spread (therefore, difficult to detect)</a:t>
            </a:r>
          </a:p>
          <a:p>
            <a:pPr marL="287338" lvl="0" indent="-287338">
              <a:buClr>
                <a:srgbClr val="067AB4"/>
              </a:buClr>
              <a:buFont typeface="Arial" pitchFamily="34" charset="0"/>
              <a:buChar char="•"/>
            </a:pPr>
            <a:r>
              <a:rPr lang="en-US" dirty="0" smtClean="0"/>
              <a:t>File system forensics analysis could reveal the malware</a:t>
            </a:r>
          </a:p>
          <a:p>
            <a:pPr marL="287338" lvl="0" indent="-287338">
              <a:buClr>
                <a:srgbClr val="067AB4"/>
              </a:buClr>
              <a:buFont typeface="Arial" pitchFamily="34" charset="0"/>
              <a:buChar char="•"/>
            </a:pPr>
            <a:r>
              <a:rPr lang="en-US" dirty="0" smtClean="0"/>
              <a:t>Targets were very specific (Siemens controller drivers had to be in use, if not just spread but not do much)</a:t>
            </a:r>
          </a:p>
          <a:p>
            <a:pPr marL="287338" lvl="0" indent="-287338">
              <a:buClr>
                <a:srgbClr val="067AB4"/>
              </a:buClr>
              <a:buFont typeface="Arial" pitchFamily="34" charset="0"/>
              <a:buChar char="•"/>
            </a:pPr>
            <a:r>
              <a:rPr lang="en-US" dirty="0" smtClean="0"/>
              <a:t>The command &amp; control channel was cleartext with obscure instructions (could have been detected)</a:t>
            </a:r>
          </a:p>
          <a:p>
            <a:pPr marL="287338" lvl="0" indent="-287338">
              <a:buClr>
                <a:srgbClr val="067AB4"/>
              </a:buClr>
              <a:buFont typeface="Arial" pitchFamily="34" charset="0"/>
              <a:buChar char="•"/>
            </a:pPr>
            <a:r>
              <a:rPr lang="en-US" dirty="0" smtClean="0"/>
              <a:t>Since it was targeting industrial units, and these devices are “air gapped”, there may not have been much monitoring</a:t>
            </a:r>
          </a:p>
          <a:p>
            <a:pPr marL="287338" lvl="0" indent="-287338">
              <a:buClr>
                <a:srgbClr val="067AB4"/>
              </a:buClr>
              <a:buFont typeface="Arial" pitchFamily="34" charset="0"/>
              <a:buChar char="•"/>
            </a:pPr>
            <a:r>
              <a:rPr lang="en-US" dirty="0" smtClean="0"/>
              <a:t>No information on who first reported this incident to Symantec</a:t>
            </a:r>
          </a:p>
          <a:p>
            <a:pPr marL="287338" lvl="0" indent="-287338">
              <a:buClr>
                <a:srgbClr val="067AB4"/>
              </a:buClr>
              <a:buFont typeface="Arial" pitchFamily="34" charset="0"/>
              <a:buChar char="•"/>
            </a:pPr>
            <a:r>
              <a:rPr lang="en-US" dirty="0" smtClean="0"/>
              <a:t>Lack of encryption would have been the biggest reason why this was detected (speculation)</a:t>
            </a:r>
          </a:p>
          <a:p>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23</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Stuxnet – How would you detect it?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a:xfrm>
            <a:off x="407229" y="1447800"/>
            <a:ext cx="8343071" cy="4038600"/>
          </a:xfrm>
        </p:spPr>
        <p:txBody>
          <a:bodyPr/>
          <a:lstStyle/>
          <a:p>
            <a:pPr marL="287338" lvl="0" indent="-287338">
              <a:buClr>
                <a:srgbClr val="067AB4"/>
              </a:buClr>
              <a:buFont typeface="Arial" pitchFamily="34" charset="0"/>
              <a:buChar char="•"/>
            </a:pPr>
            <a:r>
              <a:rPr lang="en-US" dirty="0" smtClean="0"/>
              <a:t>One of the largest ever theft of credit card data</a:t>
            </a:r>
          </a:p>
          <a:p>
            <a:pPr marL="287338" lvl="0" indent="-287338">
              <a:buClr>
                <a:srgbClr val="067AB4"/>
              </a:buClr>
              <a:buFont typeface="Arial" pitchFamily="34" charset="0"/>
              <a:buChar char="•"/>
            </a:pPr>
            <a:r>
              <a:rPr lang="en-US" dirty="0" smtClean="0"/>
              <a:t>Attackers attacked Wi-Fi to access the network</a:t>
            </a:r>
          </a:p>
          <a:p>
            <a:pPr marL="287338" lvl="0" indent="-287338">
              <a:buClr>
                <a:srgbClr val="067AB4"/>
              </a:buClr>
              <a:buFont typeface="Arial" pitchFamily="34" charset="0"/>
              <a:buChar char="•"/>
            </a:pPr>
            <a:r>
              <a:rPr lang="en-US" dirty="0" smtClean="0"/>
              <a:t>94 million credit card numbers stolen across the world</a:t>
            </a:r>
          </a:p>
          <a:p>
            <a:pPr marL="287338" lvl="0" indent="-287338">
              <a:buClr>
                <a:srgbClr val="067AB4"/>
              </a:buClr>
              <a:buFont typeface="Arial" pitchFamily="34" charset="0"/>
              <a:buChar char="•"/>
            </a:pPr>
            <a:r>
              <a:rPr lang="en-US" dirty="0" smtClean="0"/>
              <a:t>Once the network was breached, “sniffers” were installed on vulnerable systems on the network to skim card numbers</a:t>
            </a:r>
          </a:p>
          <a:p>
            <a:pPr marL="287338" lvl="0" indent="-287338">
              <a:buClr>
                <a:srgbClr val="067AB4"/>
              </a:buClr>
              <a:buFont typeface="Arial" pitchFamily="34" charset="0"/>
              <a:buChar char="•"/>
            </a:pPr>
            <a:r>
              <a:rPr lang="en-US" dirty="0" smtClean="0"/>
              <a:t>Full track data when stolen can be used by attackers to create fake credit cards</a:t>
            </a:r>
          </a:p>
          <a:p>
            <a:pPr marL="287338" lvl="0" indent="-287338">
              <a:buClr>
                <a:srgbClr val="067AB4"/>
              </a:buClr>
              <a:buFont typeface="Arial" pitchFamily="34" charset="0"/>
              <a:buChar char="•"/>
            </a:pPr>
            <a:r>
              <a:rPr lang="en-US" dirty="0" smtClean="0"/>
              <a:t>One of the largest ever electronic crimes that was investigated, tried and the guilty punished</a:t>
            </a:r>
          </a:p>
          <a:p>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24</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TJX Breach - Analysis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a:xfrm>
            <a:off x="407229" y="1447800"/>
            <a:ext cx="8343071" cy="4038600"/>
          </a:xfrm>
        </p:spPr>
        <p:txBody>
          <a:bodyPr/>
          <a:lstStyle/>
          <a:p>
            <a:pPr marL="287338" lvl="0" indent="-287338">
              <a:buClr>
                <a:srgbClr val="067AB4"/>
              </a:buClr>
              <a:buFont typeface="Arial" pitchFamily="34" charset="0"/>
              <a:buChar char="•"/>
            </a:pPr>
            <a:r>
              <a:rPr lang="en-US" dirty="0" smtClean="0"/>
              <a:t>Detected by the card brands (Visa, MasterCard, etc.)</a:t>
            </a:r>
          </a:p>
          <a:p>
            <a:pPr marL="287338" lvl="0" indent="-287338">
              <a:buClr>
                <a:srgbClr val="067AB4"/>
              </a:buClr>
              <a:buFont typeface="Arial" pitchFamily="34" charset="0"/>
              <a:buChar char="•"/>
            </a:pPr>
            <a:r>
              <a:rPr lang="en-US" dirty="0" smtClean="0"/>
              <a:t>Common point of purchase concept</a:t>
            </a:r>
          </a:p>
          <a:p>
            <a:pPr marL="287338" lvl="0" indent="-287338">
              <a:buClr>
                <a:srgbClr val="067AB4"/>
              </a:buClr>
              <a:buFont typeface="Arial" pitchFamily="34" charset="0"/>
              <a:buChar char="•"/>
            </a:pPr>
            <a:r>
              <a:rPr lang="en-US" dirty="0" smtClean="0"/>
              <a:t>File system forensics would have revealed the sniffers</a:t>
            </a:r>
          </a:p>
          <a:p>
            <a:pPr marL="287338" lvl="0" indent="-287338">
              <a:buClr>
                <a:srgbClr val="067AB4"/>
              </a:buClr>
              <a:buFont typeface="Arial" pitchFamily="34" charset="0"/>
              <a:buChar char="•"/>
            </a:pPr>
            <a:r>
              <a:rPr lang="en-US" dirty="0" smtClean="0"/>
              <a:t>Wi-Fi logs could be used to detect the attack in progress</a:t>
            </a:r>
          </a:p>
          <a:p>
            <a:pPr marL="287338" lvl="0" indent="-287338">
              <a:buClr>
                <a:srgbClr val="067AB4"/>
              </a:buClr>
              <a:buFont typeface="Arial" pitchFamily="34" charset="0"/>
              <a:buChar char="•"/>
            </a:pPr>
            <a:r>
              <a:rPr lang="en-US" dirty="0" smtClean="0"/>
              <a:t>Exfiltration of data could be considered anomalous traffic which could have raised alarms</a:t>
            </a:r>
          </a:p>
          <a:p>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25</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TJX Breach – How would you detect it?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6057099" y="1752600"/>
            <a:ext cx="2933788" cy="2590800"/>
          </a:xfrm>
          <a:prstGeom prst="rect">
            <a:avLst/>
          </a:prstGeom>
          <a:noFill/>
          <a:ln w="9525">
            <a:noFill/>
            <a:miter lim="800000"/>
            <a:headEnd/>
            <a:tailEnd/>
          </a:ln>
        </p:spPr>
      </p:pic>
      <p:sp>
        <p:nvSpPr>
          <p:cNvPr id="2" name="Content Placeholder 1"/>
          <p:cNvSpPr>
            <a:spLocks noGrp="1"/>
          </p:cNvSpPr>
          <p:nvPr>
            <p:ph sz="half" idx="10"/>
          </p:nvPr>
        </p:nvSpPr>
        <p:spPr>
          <a:xfrm>
            <a:off x="407229" y="1447800"/>
            <a:ext cx="5612571" cy="4876800"/>
          </a:xfrm>
        </p:spPr>
        <p:txBody>
          <a:bodyPr/>
          <a:lstStyle/>
          <a:p>
            <a:pPr marL="287338" lvl="0" indent="-287338">
              <a:buClr>
                <a:srgbClr val="067AB4"/>
              </a:buClr>
              <a:buFont typeface="Arial" pitchFamily="34" charset="0"/>
              <a:buChar char="•"/>
            </a:pPr>
            <a:r>
              <a:rPr lang="en-US" dirty="0" smtClean="0"/>
              <a:t>Cross-jurisdictional issues</a:t>
            </a:r>
          </a:p>
          <a:p>
            <a:pPr marL="287338" lvl="0" indent="-287338">
              <a:buClr>
                <a:srgbClr val="067AB4"/>
              </a:buClr>
              <a:buFont typeface="Arial" pitchFamily="34" charset="0"/>
              <a:buChar char="•"/>
            </a:pPr>
            <a:r>
              <a:rPr lang="en-US" dirty="0" smtClean="0"/>
              <a:t>Lack of mutual international extradition treaties are in favor of attackers who work without boundaries</a:t>
            </a:r>
          </a:p>
          <a:p>
            <a:pPr marL="287338" lvl="0" indent="-287338">
              <a:buClr>
                <a:srgbClr val="067AB4"/>
              </a:buClr>
              <a:buFont typeface="Arial" pitchFamily="34" charset="0"/>
              <a:buChar char="•"/>
            </a:pPr>
            <a:r>
              <a:rPr lang="en-US" dirty="0" smtClean="0"/>
              <a:t>Law enforcement is restricted by boundaries</a:t>
            </a:r>
          </a:p>
          <a:p>
            <a:pPr marL="287338" lvl="0" indent="-287338">
              <a:buClr>
                <a:srgbClr val="067AB4"/>
              </a:buClr>
              <a:buFont typeface="Arial" pitchFamily="34" charset="0"/>
              <a:buChar char="•"/>
            </a:pPr>
            <a:r>
              <a:rPr lang="en-US" dirty="0" smtClean="0"/>
              <a:t>Lot of anonymity is already available on the Internet (IPs can be masqueraded using TOR, evidence may point to a server which is out of control of the investigator, etc.)</a:t>
            </a:r>
          </a:p>
          <a:p>
            <a:pPr marL="287338" lvl="0" indent="-287338">
              <a:buClr>
                <a:srgbClr val="067AB4"/>
              </a:buClr>
              <a:buFont typeface="Arial" pitchFamily="34" charset="0"/>
              <a:buChar char="•"/>
            </a:pPr>
            <a:r>
              <a:rPr lang="en-US" dirty="0" smtClean="0"/>
              <a:t>A typical investigation has clues that personify “needle in a haystack”</a:t>
            </a:r>
          </a:p>
          <a:p>
            <a:pPr marL="287338" lvl="0" indent="-287338">
              <a:buClr>
                <a:srgbClr val="067AB4"/>
              </a:buClr>
              <a:buFont typeface="Arial" pitchFamily="34" charset="0"/>
              <a:buChar char="•"/>
            </a:pPr>
            <a:endParaRPr lang="en-US" dirty="0" smtClean="0"/>
          </a:p>
          <a:p>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26</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Typical Problems in Investigations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a:xfrm>
            <a:off x="407229" y="1447800"/>
            <a:ext cx="8343071" cy="4267200"/>
          </a:xfrm>
        </p:spPr>
        <p:txBody>
          <a:bodyPr/>
          <a:lstStyle/>
          <a:p>
            <a:pPr marL="287338" lvl="0" indent="-287338">
              <a:buClr>
                <a:srgbClr val="067AB4"/>
              </a:buClr>
              <a:buFont typeface="Arial" pitchFamily="34" charset="0"/>
              <a:buChar char="•"/>
            </a:pPr>
            <a:r>
              <a:rPr lang="en-US" dirty="0" smtClean="0"/>
              <a:t>Lack of logging or other evidence that can corroborate findings</a:t>
            </a:r>
          </a:p>
          <a:p>
            <a:pPr marL="287338" lvl="0" indent="-287338">
              <a:buClr>
                <a:srgbClr val="067AB4"/>
              </a:buClr>
              <a:buFont typeface="Arial" pitchFamily="34" charset="0"/>
              <a:buChar char="•"/>
            </a:pPr>
            <a:r>
              <a:rPr lang="en-US" dirty="0" smtClean="0"/>
              <a:t>Lack of time synchronization in the logs or the attacker doctors the timestamps which makes it difficult to create an attack timeline (i.e., when did what happen?)</a:t>
            </a:r>
          </a:p>
          <a:p>
            <a:pPr marL="287338" lvl="0" indent="-287338">
              <a:buClr>
                <a:srgbClr val="067AB4"/>
              </a:buClr>
              <a:buFont typeface="Arial" pitchFamily="34" charset="0"/>
              <a:buChar char="•"/>
            </a:pPr>
            <a:r>
              <a:rPr lang="en-US" dirty="0" smtClean="0"/>
              <a:t>Sometimes the breaches are </a:t>
            </a:r>
            <a:r>
              <a:rPr lang="en-US" dirty="0" smtClean="0"/>
              <a:t>discovered so late that the attacker has had enough time to destroy evidence</a:t>
            </a:r>
          </a:p>
          <a:p>
            <a:pPr marL="287338" lvl="0" indent="-287338">
              <a:buClr>
                <a:srgbClr val="067AB4"/>
              </a:buClr>
              <a:buFont typeface="Arial" pitchFamily="34" charset="0"/>
              <a:buChar char="•"/>
            </a:pPr>
            <a:r>
              <a:rPr lang="en-US" dirty="0" smtClean="0"/>
              <a:t>Detective controls such as IDS/IPS devices alert about various breaches.  Sometimes, these devices are tuned down so much that they are useless</a:t>
            </a:r>
          </a:p>
          <a:p>
            <a:pPr marL="287338" lvl="0" indent="-287338">
              <a:buClr>
                <a:srgbClr val="067AB4"/>
              </a:buClr>
              <a:buFont typeface="Arial" pitchFamily="34" charset="0"/>
              <a:buChar char="•"/>
            </a:pPr>
            <a:r>
              <a:rPr lang="en-US" dirty="0" smtClean="0"/>
              <a:t>The </a:t>
            </a:r>
            <a:r>
              <a:rPr lang="en-US" dirty="0" smtClean="0"/>
              <a:t>attackers themselves are becoming smarter, determined</a:t>
            </a:r>
          </a:p>
          <a:p>
            <a:pPr marL="287338" lvl="0" indent="-287338">
              <a:buClr>
                <a:srgbClr val="067AB4"/>
              </a:buClr>
              <a:buFont typeface="Arial" pitchFamily="34" charset="0"/>
              <a:buChar char="•"/>
            </a:pPr>
            <a:r>
              <a:rPr lang="en-US" dirty="0" smtClean="0"/>
              <a:t>Victims have little incentive in disclosing all the information as it is easy to feign ignorance in </a:t>
            </a:r>
            <a:r>
              <a:rPr lang="en-US" dirty="0" smtClean="0"/>
              <a:t>a breach</a:t>
            </a:r>
            <a:endParaRPr lang="en-US" dirty="0" smtClean="0"/>
          </a:p>
          <a:p>
            <a:pPr marL="287338" lvl="0" indent="-287338">
              <a:buClr>
                <a:srgbClr val="067AB4"/>
              </a:buClr>
              <a:buFont typeface="Arial" pitchFamily="34" charset="0"/>
              <a:buChar char="•"/>
            </a:pPr>
            <a:endParaRPr lang="en-US" dirty="0" smtClean="0"/>
          </a:p>
          <a:p>
            <a:pPr marL="287338" lvl="0" indent="-287338">
              <a:buClr>
                <a:srgbClr val="067AB4"/>
              </a:buClr>
              <a:buFont typeface="Arial" pitchFamily="34" charset="0"/>
              <a:buChar char="•"/>
            </a:pPr>
            <a:endParaRPr lang="en-US" dirty="0" smtClean="0"/>
          </a:p>
          <a:p>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27</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Typical Problems in Investigations (Continued</a:t>
            </a:r>
            <a:r>
              <a:rPr lang="en-US" dirty="0" smtClean="0"/>
              <a:t>)</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pPr marL="287338" lvl="0" indent="-287338">
              <a:buClr>
                <a:srgbClr val="067AB4"/>
              </a:buClr>
              <a:buFont typeface="Arial" pitchFamily="34" charset="0"/>
              <a:buChar char="•"/>
            </a:pPr>
            <a:r>
              <a:rPr lang="en-US" dirty="0" smtClean="0"/>
              <a:t>It is easy to avoid detection as the evidence typically exists on the system that is typically in complete control of the attacker</a:t>
            </a:r>
          </a:p>
          <a:p>
            <a:pPr marL="287338" lvl="0" indent="-287338">
              <a:buClr>
                <a:srgbClr val="067AB4"/>
              </a:buClr>
              <a:buFont typeface="Arial" pitchFamily="34" charset="0"/>
              <a:buChar char="•"/>
            </a:pPr>
            <a:r>
              <a:rPr lang="en-US" dirty="0" smtClean="0"/>
              <a:t>Multiple layers of obfuscations can be used by attackers that make the job of a forensics examiner that much harder</a:t>
            </a:r>
          </a:p>
          <a:p>
            <a:pPr marL="287338" lvl="0" indent="-287338">
              <a:buClr>
                <a:srgbClr val="067AB4"/>
              </a:buClr>
              <a:buFont typeface="Arial" pitchFamily="34" charset="0"/>
              <a:buChar char="•"/>
            </a:pPr>
            <a:r>
              <a:rPr lang="en-US" dirty="0" smtClean="0"/>
              <a:t>The investigations are quite costly and there’s a danger that the cost of the investigation could exceed the damage from the breach (especially true in smaller breaches)</a:t>
            </a:r>
          </a:p>
          <a:p>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28</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Typical Problems in Investigations (Continued)</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a:xfrm>
            <a:off x="407229" y="1447800"/>
            <a:ext cx="5002971" cy="4572000"/>
          </a:xfrm>
        </p:spPr>
        <p:txBody>
          <a:bodyPr/>
          <a:lstStyle/>
          <a:p>
            <a:pPr marL="287338" lvl="0" indent="-287338">
              <a:buClr>
                <a:srgbClr val="067AB4"/>
              </a:buClr>
              <a:buFont typeface="Arial" pitchFamily="34" charset="0"/>
              <a:buChar char="•"/>
            </a:pPr>
            <a:r>
              <a:rPr lang="en-US" dirty="0" smtClean="0"/>
              <a:t>Exploiting bugs in popular forensics investigations software</a:t>
            </a:r>
          </a:p>
          <a:p>
            <a:pPr marL="287338" lvl="0" indent="-287338">
              <a:buClr>
                <a:srgbClr val="067AB4"/>
              </a:buClr>
              <a:buFont typeface="Arial" pitchFamily="34" charset="0"/>
              <a:buChar char="•"/>
            </a:pPr>
            <a:r>
              <a:rPr lang="en-US" dirty="0" smtClean="0"/>
              <a:t>Using encryption / encoding to obfuscate malware / data streams</a:t>
            </a:r>
          </a:p>
          <a:p>
            <a:pPr marL="287338" lvl="0" indent="-287338">
              <a:buClr>
                <a:srgbClr val="067AB4"/>
              </a:buClr>
              <a:buFont typeface="Arial" pitchFamily="34" charset="0"/>
              <a:buChar char="•"/>
            </a:pPr>
            <a:r>
              <a:rPr lang="en-US" dirty="0" smtClean="0"/>
              <a:t>Using polymorphic malware</a:t>
            </a:r>
          </a:p>
          <a:p>
            <a:pPr marL="287338" lvl="0" indent="-287338">
              <a:buClr>
                <a:srgbClr val="067AB4"/>
              </a:buClr>
              <a:buFont typeface="Arial" pitchFamily="34" charset="0"/>
              <a:buChar char="•"/>
            </a:pPr>
            <a:r>
              <a:rPr lang="en-US" dirty="0" smtClean="0"/>
              <a:t>Using root kits to evade detection</a:t>
            </a:r>
          </a:p>
          <a:p>
            <a:pPr marL="287338" lvl="0" indent="-287338">
              <a:buClr>
                <a:srgbClr val="067AB4"/>
              </a:buClr>
              <a:buFont typeface="Arial" pitchFamily="34" charset="0"/>
              <a:buChar char="•"/>
            </a:pPr>
            <a:r>
              <a:rPr lang="en-US" dirty="0" smtClean="0"/>
              <a:t>Using in-memory execution without creating files</a:t>
            </a:r>
          </a:p>
          <a:p>
            <a:pPr marL="287338" lvl="0" indent="-287338">
              <a:buClr>
                <a:srgbClr val="067AB4"/>
              </a:buClr>
              <a:buFont typeface="Arial" pitchFamily="34" charset="0"/>
              <a:buChar char="•"/>
            </a:pPr>
            <a:r>
              <a:rPr lang="en-US" dirty="0" smtClean="0"/>
              <a:t>Deleting system logs and changing timestamps</a:t>
            </a:r>
          </a:p>
          <a:p>
            <a:pPr marL="287338" lvl="0" indent="-287338">
              <a:buClr>
                <a:srgbClr val="067AB4"/>
              </a:buClr>
              <a:buFont typeface="Arial" pitchFamily="34" charset="0"/>
              <a:buChar char="•"/>
            </a:pPr>
            <a:r>
              <a:rPr lang="en-US" dirty="0" smtClean="0"/>
              <a:t>Physically destroying the evidence where possible</a:t>
            </a:r>
          </a:p>
          <a:p>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29</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Anti-Forensics – Dark art of evasion</a:t>
            </a:r>
            <a:endParaRPr lang="en-US" dirty="0"/>
          </a:p>
        </p:txBody>
      </p:sp>
      <p:pic>
        <p:nvPicPr>
          <p:cNvPr id="38915" name="Picture 3"/>
          <p:cNvPicPr>
            <a:picLocks noChangeAspect="1" noChangeArrowheads="1"/>
          </p:cNvPicPr>
          <p:nvPr/>
        </p:nvPicPr>
        <p:blipFill>
          <a:blip r:embed="rId2" cstate="print"/>
          <a:srcRect/>
          <a:stretch>
            <a:fillRect/>
          </a:stretch>
        </p:blipFill>
        <p:spPr bwMode="auto">
          <a:xfrm>
            <a:off x="5441009" y="1676400"/>
            <a:ext cx="3550591" cy="2362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www.ncbusinesslitigationreport.com/danger%20sign.jpg"/>
          <p:cNvPicPr>
            <a:picLocks noChangeAspect="1" noChangeArrowheads="1"/>
          </p:cNvPicPr>
          <p:nvPr/>
        </p:nvPicPr>
        <p:blipFill>
          <a:blip r:embed="rId2" cstate="print"/>
          <a:srcRect/>
          <a:stretch>
            <a:fillRect/>
          </a:stretch>
        </p:blipFill>
        <p:spPr bwMode="auto">
          <a:xfrm>
            <a:off x="7239000" y="1219200"/>
            <a:ext cx="1466850" cy="1466850"/>
          </a:xfrm>
          <a:prstGeom prst="rect">
            <a:avLst/>
          </a:prstGeom>
          <a:noFill/>
          <a:ln w="9525">
            <a:noFill/>
            <a:miter lim="800000"/>
            <a:headEnd/>
            <a:tailEnd/>
          </a:ln>
        </p:spPr>
      </p:pic>
      <p:sp>
        <p:nvSpPr>
          <p:cNvPr id="2" name="Content Placeholder 1"/>
          <p:cNvSpPr>
            <a:spLocks noGrp="1"/>
          </p:cNvSpPr>
          <p:nvPr>
            <p:ph sz="half" idx="10"/>
          </p:nvPr>
        </p:nvSpPr>
        <p:spPr/>
        <p:txBody>
          <a:bodyPr/>
          <a:lstStyle/>
          <a:p>
            <a:pPr marL="287338" lvl="0" indent="-287338">
              <a:buClr>
                <a:srgbClr val="067AB4"/>
              </a:buClr>
              <a:buFont typeface="Arial" pitchFamily="34" charset="0"/>
              <a:buChar char="•"/>
            </a:pPr>
            <a:r>
              <a:rPr lang="en-US" dirty="0" smtClean="0"/>
              <a:t>The thoughts/opinions presented are mine alone</a:t>
            </a:r>
          </a:p>
          <a:p>
            <a:pPr marL="287338" lvl="0" indent="-287338">
              <a:buClr>
                <a:srgbClr val="067AB4"/>
              </a:buClr>
              <a:buFont typeface="Arial" pitchFamily="34" charset="0"/>
              <a:buChar char="•"/>
            </a:pPr>
            <a:r>
              <a:rPr lang="en-US" dirty="0" smtClean="0"/>
              <a:t>They do not reflect my employer’s position</a:t>
            </a:r>
          </a:p>
          <a:p>
            <a:pPr marL="287338" lvl="0" indent="-287338">
              <a:buClr>
                <a:srgbClr val="067AB4"/>
              </a:buClr>
              <a:buFont typeface="Arial" pitchFamily="34" charset="0"/>
              <a:buChar char="•"/>
            </a:pPr>
            <a:r>
              <a:rPr lang="en-US" dirty="0" smtClean="0"/>
              <a:t>The information presented is public information</a:t>
            </a:r>
          </a:p>
          <a:p>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3</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Disclaimer</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ed.coe.wayne.edu/sse/wq/Wichers/ImageFiles/conclusion.gif"/>
          <p:cNvPicPr>
            <a:picLocks noChangeAspect="1" noChangeArrowheads="1"/>
          </p:cNvPicPr>
          <p:nvPr/>
        </p:nvPicPr>
        <p:blipFill>
          <a:blip r:embed="rId2" cstate="print"/>
          <a:srcRect/>
          <a:stretch>
            <a:fillRect/>
          </a:stretch>
        </p:blipFill>
        <p:spPr bwMode="auto">
          <a:xfrm>
            <a:off x="5948363" y="1981200"/>
            <a:ext cx="2967037" cy="1971675"/>
          </a:xfrm>
          <a:prstGeom prst="rect">
            <a:avLst/>
          </a:prstGeom>
          <a:noFill/>
          <a:ln w="9525">
            <a:noFill/>
            <a:miter lim="800000"/>
            <a:headEnd/>
            <a:tailEnd/>
          </a:ln>
        </p:spPr>
      </p:pic>
      <p:sp>
        <p:nvSpPr>
          <p:cNvPr id="2" name="Content Placeholder 1"/>
          <p:cNvSpPr>
            <a:spLocks noGrp="1"/>
          </p:cNvSpPr>
          <p:nvPr>
            <p:ph sz="half" idx="10"/>
          </p:nvPr>
        </p:nvSpPr>
        <p:spPr>
          <a:xfrm>
            <a:off x="407229" y="1447800"/>
            <a:ext cx="5460171" cy="4343400"/>
          </a:xfrm>
        </p:spPr>
        <p:txBody>
          <a:bodyPr/>
          <a:lstStyle/>
          <a:p>
            <a:pPr marL="287338" lvl="0" indent="-287338">
              <a:buClr>
                <a:srgbClr val="067AB4"/>
              </a:buClr>
              <a:buFont typeface="Arial" pitchFamily="34" charset="0"/>
              <a:buChar char="•"/>
            </a:pPr>
            <a:r>
              <a:rPr lang="en-US" dirty="0" smtClean="0"/>
              <a:t>Being a forensics examiner is a fun and an in-demand job</a:t>
            </a:r>
          </a:p>
          <a:p>
            <a:pPr marL="287338" lvl="0" indent="-287338">
              <a:buClr>
                <a:srgbClr val="067AB4"/>
              </a:buClr>
              <a:buFont typeface="Arial" pitchFamily="34" charset="0"/>
              <a:buChar char="•"/>
            </a:pPr>
            <a:r>
              <a:rPr lang="en-US" dirty="0" smtClean="0"/>
              <a:t>The profession requires a high level of integrity and attention to detail</a:t>
            </a:r>
          </a:p>
          <a:p>
            <a:pPr marL="287338" lvl="0" indent="-287338">
              <a:buClr>
                <a:srgbClr val="067AB4"/>
              </a:buClr>
              <a:buFont typeface="Arial" pitchFamily="34" charset="0"/>
              <a:buChar char="•"/>
            </a:pPr>
            <a:r>
              <a:rPr lang="en-US" dirty="0" smtClean="0"/>
              <a:t>The job is demanding (may require travel at a moment’s notice, long hours, etc.) </a:t>
            </a:r>
          </a:p>
          <a:p>
            <a:pPr marL="287338" lvl="0" indent="-287338">
              <a:buClr>
                <a:srgbClr val="067AB4"/>
              </a:buClr>
              <a:buFont typeface="Arial" pitchFamily="34" charset="0"/>
              <a:buChar char="•"/>
            </a:pPr>
            <a:r>
              <a:rPr lang="en-US" dirty="0" smtClean="0"/>
              <a:t>High stakes and expectations riding on your actions</a:t>
            </a:r>
          </a:p>
          <a:p>
            <a:pPr marL="287338" lvl="0" indent="-287338">
              <a:buClr>
                <a:srgbClr val="067AB4"/>
              </a:buClr>
              <a:buFont typeface="Arial" pitchFamily="34" charset="0"/>
              <a:buChar char="•"/>
            </a:pPr>
            <a:r>
              <a:rPr lang="en-US" dirty="0" smtClean="0"/>
              <a:t>You will never stop learning in this profession</a:t>
            </a:r>
          </a:p>
          <a:p>
            <a:pPr marL="287338" lvl="0" indent="-287338">
              <a:buClr>
                <a:srgbClr val="067AB4"/>
              </a:buClr>
              <a:buFont typeface="Arial" pitchFamily="34" charset="0"/>
              <a:buChar char="•"/>
            </a:pPr>
            <a:r>
              <a:rPr lang="en-US" dirty="0" smtClean="0"/>
              <a:t>Catching criminals and solving crimes is fun!</a:t>
            </a:r>
          </a:p>
          <a:p>
            <a:pPr marL="287338" lvl="0" indent="-287338">
              <a:buClr>
                <a:srgbClr val="067AB4"/>
              </a:buClr>
              <a:buFont typeface="Arial" pitchFamily="34" charset="0"/>
              <a:buChar char="•"/>
            </a:pPr>
            <a:endParaRPr lang="en-US" dirty="0" smtClean="0"/>
          </a:p>
          <a:p>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30</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Conclusion</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DEFE11F-158B-594E-8BEE-CC26B87FEB38}" type="slidenum">
              <a:rPr lang="en-US" smtClean="0"/>
              <a:pPr/>
              <a:t>31</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Questions?</a:t>
            </a:r>
            <a:endParaRPr lang="en-US" dirty="0"/>
          </a:p>
        </p:txBody>
      </p:sp>
      <p:pic>
        <p:nvPicPr>
          <p:cNvPr id="39938" name="Picture 2"/>
          <p:cNvPicPr>
            <a:picLocks noChangeAspect="1" noChangeArrowheads="1"/>
          </p:cNvPicPr>
          <p:nvPr/>
        </p:nvPicPr>
        <p:blipFill>
          <a:blip r:embed="rId2" cstate="print"/>
          <a:srcRect/>
          <a:stretch>
            <a:fillRect/>
          </a:stretch>
        </p:blipFill>
        <p:spPr bwMode="auto">
          <a:xfrm>
            <a:off x="2743200" y="812800"/>
            <a:ext cx="3562350" cy="4749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http://www.teamconferences.com/images/agenda.jpg"/>
          <p:cNvPicPr>
            <a:picLocks noChangeAspect="1" noChangeArrowheads="1"/>
          </p:cNvPicPr>
          <p:nvPr/>
        </p:nvPicPr>
        <p:blipFill>
          <a:blip r:embed="rId3" cstate="print"/>
          <a:srcRect/>
          <a:stretch>
            <a:fillRect/>
          </a:stretch>
        </p:blipFill>
        <p:spPr bwMode="auto">
          <a:xfrm>
            <a:off x="5029200" y="3111459"/>
            <a:ext cx="4114800" cy="2936916"/>
          </a:xfrm>
          <a:prstGeom prst="rect">
            <a:avLst/>
          </a:prstGeom>
          <a:noFill/>
          <a:ln w="9525">
            <a:noFill/>
            <a:miter lim="800000"/>
            <a:headEnd/>
            <a:tailEnd/>
          </a:ln>
        </p:spPr>
      </p:pic>
      <p:sp>
        <p:nvSpPr>
          <p:cNvPr id="2" name="Content Placeholder 1"/>
          <p:cNvSpPr>
            <a:spLocks noGrp="1"/>
          </p:cNvSpPr>
          <p:nvPr>
            <p:ph sz="half" idx="10"/>
          </p:nvPr>
        </p:nvSpPr>
        <p:spPr>
          <a:xfrm>
            <a:off x="407229" y="1447800"/>
            <a:ext cx="6603171" cy="4419600"/>
          </a:xfrm>
        </p:spPr>
        <p:txBody>
          <a:bodyPr/>
          <a:lstStyle/>
          <a:p>
            <a:pPr marL="287338" indent="-287338">
              <a:buFont typeface="Arial" pitchFamily="34" charset="0"/>
              <a:buChar char="•"/>
            </a:pPr>
            <a:r>
              <a:rPr lang="en-US" dirty="0" smtClean="0"/>
              <a:t>Career Options in Security</a:t>
            </a:r>
          </a:p>
          <a:p>
            <a:pPr marL="287338" indent="-287338">
              <a:buFont typeface="Arial" pitchFamily="34" charset="0"/>
              <a:buChar char="•"/>
            </a:pPr>
            <a:r>
              <a:rPr lang="en-US" dirty="0" smtClean="0"/>
              <a:t>Planning a career in Information Security</a:t>
            </a:r>
          </a:p>
          <a:p>
            <a:pPr marL="287338" indent="-287338">
              <a:buFont typeface="Arial" pitchFamily="34" charset="0"/>
              <a:buChar char="•"/>
            </a:pPr>
            <a:r>
              <a:rPr lang="en-US" dirty="0" smtClean="0"/>
              <a:t>Need for Computer Forensics and Incident Handling</a:t>
            </a:r>
          </a:p>
          <a:p>
            <a:pPr marL="287338" indent="-287338">
              <a:buFont typeface="Arial" pitchFamily="34" charset="0"/>
              <a:buChar char="•"/>
            </a:pPr>
            <a:r>
              <a:rPr lang="en-US" dirty="0" smtClean="0"/>
              <a:t>Determination of success in an investigation</a:t>
            </a:r>
          </a:p>
          <a:p>
            <a:pPr marL="287338" indent="-287338">
              <a:buFont typeface="Arial" pitchFamily="34" charset="0"/>
              <a:buChar char="•"/>
            </a:pPr>
            <a:r>
              <a:rPr lang="en-US" dirty="0" smtClean="0"/>
              <a:t>How do crimes happen?</a:t>
            </a:r>
          </a:p>
          <a:p>
            <a:pPr marL="287338" indent="-287338">
              <a:buFont typeface="Arial" pitchFamily="34" charset="0"/>
              <a:buChar char="•"/>
            </a:pPr>
            <a:r>
              <a:rPr lang="en-US" dirty="0" smtClean="0"/>
              <a:t>Case studies of breaches</a:t>
            </a:r>
          </a:p>
          <a:p>
            <a:pPr marL="287338" indent="-287338">
              <a:buFont typeface="Arial" pitchFamily="34" charset="0"/>
              <a:buChar char="•"/>
            </a:pPr>
            <a:r>
              <a:rPr lang="en-US" dirty="0" smtClean="0"/>
              <a:t>How do criminals get away?</a:t>
            </a:r>
          </a:p>
          <a:p>
            <a:pPr marL="287338" indent="-287338">
              <a:buFont typeface="Arial" pitchFamily="34" charset="0"/>
              <a:buChar char="•"/>
            </a:pPr>
            <a:endParaRPr lang="en-US" dirty="0" smtClean="0"/>
          </a:p>
        </p:txBody>
      </p:sp>
      <p:sp>
        <p:nvSpPr>
          <p:cNvPr id="3" name="Slide Number Placeholder 2"/>
          <p:cNvSpPr>
            <a:spLocks noGrp="1"/>
          </p:cNvSpPr>
          <p:nvPr>
            <p:ph type="sldNum" sz="quarter" idx="11"/>
          </p:nvPr>
        </p:nvSpPr>
        <p:spPr/>
        <p:txBody>
          <a:bodyPr/>
          <a:lstStyle/>
          <a:p>
            <a:fld id="{1DEFE11F-158B-594E-8BEE-CC26B87FEB38}" type="slidenum">
              <a:rPr lang="en-US" smtClean="0"/>
              <a:pPr/>
              <a:t>4</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Agenda</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betalabs.nokia.com/files/blog/2008/12/steps.jpg"/>
          <p:cNvPicPr>
            <a:picLocks noChangeAspect="1" noChangeArrowheads="1"/>
          </p:cNvPicPr>
          <p:nvPr/>
        </p:nvPicPr>
        <p:blipFill>
          <a:blip r:embed="rId2" cstate="print"/>
          <a:srcRect/>
          <a:stretch>
            <a:fillRect/>
          </a:stretch>
        </p:blipFill>
        <p:spPr bwMode="auto">
          <a:xfrm>
            <a:off x="6629400" y="1981200"/>
            <a:ext cx="2514600" cy="1885950"/>
          </a:xfrm>
          <a:prstGeom prst="rect">
            <a:avLst/>
          </a:prstGeom>
          <a:noFill/>
        </p:spPr>
      </p:pic>
      <p:sp>
        <p:nvSpPr>
          <p:cNvPr id="2" name="Content Placeholder 1"/>
          <p:cNvSpPr>
            <a:spLocks noGrp="1"/>
          </p:cNvSpPr>
          <p:nvPr>
            <p:ph sz="half" idx="10"/>
          </p:nvPr>
        </p:nvSpPr>
        <p:spPr>
          <a:xfrm>
            <a:off x="407229" y="1447800"/>
            <a:ext cx="6222171" cy="4648200"/>
          </a:xfrm>
        </p:spPr>
        <p:txBody>
          <a:bodyPr/>
          <a:lstStyle/>
          <a:p>
            <a:pPr marL="231775" indent="-231775">
              <a:buFont typeface="Arial" pitchFamily="34" charset="0"/>
              <a:buChar char="•"/>
            </a:pPr>
            <a:r>
              <a:rPr lang="en-US" dirty="0" smtClean="0"/>
              <a:t>Popular backgrounds – Accounting, Computer Science, Electrical Engineering, but not limited to these</a:t>
            </a:r>
          </a:p>
          <a:p>
            <a:pPr marL="231775" indent="-231775">
              <a:buFont typeface="Arial" pitchFamily="34" charset="0"/>
              <a:buChar char="•"/>
            </a:pPr>
            <a:r>
              <a:rPr lang="en-US" dirty="0" smtClean="0"/>
              <a:t>Certifications – CISSP, CISM, CISA, OSSTMM, CHFI, SANS Certifications, CERT, vendor certifications.</a:t>
            </a:r>
          </a:p>
          <a:p>
            <a:pPr marL="231775" indent="-231775">
              <a:buFont typeface="Arial" pitchFamily="34" charset="0"/>
              <a:buChar char="•"/>
            </a:pPr>
            <a:r>
              <a:rPr lang="en-US" dirty="0" smtClean="0"/>
              <a:t>Changing careers – Accounting, IT, or anything you can imagine as long as you have the flare for it! </a:t>
            </a:r>
            <a:r>
              <a:rPr lang="en-US" dirty="0" smtClean="0">
                <a:sym typeface="Wingdings" pitchFamily="2" charset="2"/>
              </a:rPr>
              <a:t></a:t>
            </a:r>
          </a:p>
          <a:p>
            <a:pPr marL="231775" indent="-231775">
              <a:buFont typeface="Arial" pitchFamily="34" charset="0"/>
              <a:buChar char="•"/>
            </a:pPr>
            <a:r>
              <a:rPr lang="en-US" dirty="0" smtClean="0">
                <a:sym typeface="Wingdings" pitchFamily="2" charset="2"/>
              </a:rPr>
              <a:t>Community Support – Information Security community is a very open, giving community, that welcomes inquisitive people</a:t>
            </a:r>
          </a:p>
          <a:p>
            <a:pPr marL="231775" indent="-231775">
              <a:buFont typeface="Arial" pitchFamily="34" charset="0"/>
              <a:buChar char="•"/>
            </a:pPr>
            <a:r>
              <a:rPr lang="en-US" dirty="0" smtClean="0">
                <a:sym typeface="Wingdings" pitchFamily="2" charset="2"/>
              </a:rPr>
              <a:t>Fun &amp; Challenging careers galore!</a:t>
            </a:r>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5</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How do you plan a career in Information Security?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a:xfrm>
            <a:off x="407229" y="1447800"/>
            <a:ext cx="6145971" cy="4495800"/>
          </a:xfrm>
        </p:spPr>
        <p:txBody>
          <a:bodyPr/>
          <a:lstStyle/>
          <a:p>
            <a:pPr marL="287338" indent="-287338">
              <a:buFont typeface="Arial" pitchFamily="34" charset="0"/>
              <a:buChar char="•"/>
            </a:pPr>
            <a:r>
              <a:rPr lang="en-US" dirty="0" smtClean="0"/>
              <a:t>Consulting</a:t>
            </a:r>
          </a:p>
          <a:p>
            <a:pPr marL="287338" indent="-287338">
              <a:buFont typeface="Arial" pitchFamily="34" charset="0"/>
              <a:buChar char="•"/>
            </a:pPr>
            <a:r>
              <a:rPr lang="en-US" dirty="0" smtClean="0"/>
              <a:t>Internal Corporate Security Teams</a:t>
            </a:r>
          </a:p>
          <a:p>
            <a:pPr marL="287338" indent="-287338">
              <a:buFont typeface="Arial" pitchFamily="34" charset="0"/>
              <a:buChar char="•"/>
            </a:pPr>
            <a:r>
              <a:rPr lang="en-US" dirty="0" smtClean="0"/>
              <a:t>Government</a:t>
            </a:r>
          </a:p>
          <a:p>
            <a:pPr marL="287338" indent="-287338">
              <a:buFont typeface="Arial" pitchFamily="34" charset="0"/>
              <a:buChar char="•"/>
            </a:pPr>
            <a:r>
              <a:rPr lang="en-US" dirty="0" smtClean="0"/>
              <a:t>Law Enforcement</a:t>
            </a:r>
          </a:p>
          <a:p>
            <a:pPr marL="287338" indent="-287338">
              <a:buFont typeface="Arial" pitchFamily="34" charset="0"/>
              <a:buChar char="•"/>
            </a:pPr>
            <a:r>
              <a:rPr lang="en-US" dirty="0" smtClean="0"/>
              <a:t>Software Development</a:t>
            </a:r>
          </a:p>
          <a:p>
            <a:pPr marL="287338" indent="-287338">
              <a:buFont typeface="Arial" pitchFamily="34" charset="0"/>
              <a:buChar char="•"/>
            </a:pPr>
            <a:endParaRPr lang="en-US" dirty="0" smtClean="0"/>
          </a:p>
          <a:p>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6</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Popular Information Security Jobs</a:t>
            </a:r>
            <a:endParaRPr lang="en-US" dirty="0"/>
          </a:p>
        </p:txBody>
      </p:sp>
      <p:pic>
        <p:nvPicPr>
          <p:cNvPr id="23553" name="Picture 1"/>
          <p:cNvPicPr>
            <a:picLocks noChangeAspect="1" noChangeArrowheads="1"/>
          </p:cNvPicPr>
          <p:nvPr/>
        </p:nvPicPr>
        <p:blipFill>
          <a:blip r:embed="rId3" cstate="print"/>
          <a:srcRect/>
          <a:stretch>
            <a:fillRect/>
          </a:stretch>
        </p:blipFill>
        <p:spPr bwMode="auto">
          <a:xfrm>
            <a:off x="5268315" y="1676400"/>
            <a:ext cx="3723285" cy="273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ecm.syr.edu/ECM/ckfinder/userfiles/images/Projects.jpg"/>
          <p:cNvPicPr>
            <a:picLocks noChangeAspect="1" noChangeArrowheads="1"/>
          </p:cNvPicPr>
          <p:nvPr/>
        </p:nvPicPr>
        <p:blipFill>
          <a:blip r:embed="rId2" cstate="print"/>
          <a:srcRect/>
          <a:stretch>
            <a:fillRect/>
          </a:stretch>
        </p:blipFill>
        <p:spPr bwMode="auto">
          <a:xfrm>
            <a:off x="6109208" y="1371600"/>
            <a:ext cx="2958592" cy="1981200"/>
          </a:xfrm>
          <a:prstGeom prst="rect">
            <a:avLst/>
          </a:prstGeom>
          <a:noFill/>
        </p:spPr>
      </p:pic>
      <p:sp>
        <p:nvSpPr>
          <p:cNvPr id="2" name="Content Placeholder 1"/>
          <p:cNvSpPr>
            <a:spLocks noGrp="1"/>
          </p:cNvSpPr>
          <p:nvPr>
            <p:ph sz="half" idx="10"/>
          </p:nvPr>
        </p:nvSpPr>
        <p:spPr>
          <a:xfrm>
            <a:off x="407229" y="1447800"/>
            <a:ext cx="5688771" cy="4343400"/>
          </a:xfrm>
        </p:spPr>
        <p:txBody>
          <a:bodyPr/>
          <a:lstStyle/>
          <a:p>
            <a:pPr marL="231775" lvl="0" indent="-231775">
              <a:buClr>
                <a:srgbClr val="067AB4"/>
              </a:buClr>
              <a:buFont typeface="Arial" pitchFamily="34" charset="0"/>
              <a:buChar char="•"/>
            </a:pPr>
            <a:r>
              <a:rPr lang="en-US" dirty="0" smtClean="0"/>
              <a:t>Retainers</a:t>
            </a:r>
          </a:p>
          <a:p>
            <a:pPr marL="231775" lvl="0" indent="-231775">
              <a:buClr>
                <a:srgbClr val="067AB4"/>
              </a:buClr>
              <a:buFont typeface="Arial" pitchFamily="34" charset="0"/>
              <a:buChar char="•"/>
            </a:pPr>
            <a:r>
              <a:rPr lang="en-US" dirty="0" smtClean="0"/>
              <a:t>Evidence acquisition, analysis, investigation and reporting</a:t>
            </a:r>
          </a:p>
          <a:p>
            <a:pPr marL="231775" indent="-231775">
              <a:buClr>
                <a:srgbClr val="067AB4"/>
              </a:buClr>
              <a:buFont typeface="Arial" pitchFamily="34" charset="0"/>
              <a:buChar char="•"/>
            </a:pPr>
            <a:r>
              <a:rPr lang="en-US" dirty="0" smtClean="0"/>
              <a:t>QIRA (Qualified Incident Response Assessor)</a:t>
            </a:r>
          </a:p>
          <a:p>
            <a:pPr marL="231775" lvl="0" indent="-231775">
              <a:buClr>
                <a:srgbClr val="067AB4"/>
              </a:buClr>
              <a:buFont typeface="Arial" pitchFamily="34" charset="0"/>
              <a:buChar char="•"/>
            </a:pPr>
            <a:r>
              <a:rPr lang="en-US" dirty="0" smtClean="0"/>
              <a:t>Incident Handling</a:t>
            </a:r>
          </a:p>
          <a:p>
            <a:pPr marL="231775" lvl="0" indent="-231775">
              <a:buClr>
                <a:srgbClr val="067AB4"/>
              </a:buClr>
              <a:buFont typeface="Arial" pitchFamily="34" charset="0"/>
              <a:buChar char="•"/>
            </a:pPr>
            <a:r>
              <a:rPr lang="en-US" dirty="0" smtClean="0"/>
              <a:t>Investigation Advisory</a:t>
            </a:r>
          </a:p>
          <a:p>
            <a:pPr marL="231775" lvl="0" indent="-231775">
              <a:buClr>
                <a:srgbClr val="067AB4"/>
              </a:buClr>
              <a:buFont typeface="Arial" pitchFamily="34" charset="0"/>
              <a:buChar char="•"/>
            </a:pPr>
            <a:r>
              <a:rPr lang="en-US" dirty="0" smtClean="0"/>
              <a:t>Post-breach remediation</a:t>
            </a:r>
          </a:p>
          <a:p>
            <a:pPr marL="231775" lvl="0" indent="-231775">
              <a:buClr>
                <a:srgbClr val="067AB4"/>
              </a:buClr>
              <a:buFont typeface="Arial" pitchFamily="34" charset="0"/>
              <a:buChar char="•"/>
            </a:pPr>
            <a:r>
              <a:rPr lang="en-US" dirty="0" smtClean="0"/>
              <a:t>Malware analysis (Some non-consulting, managed security service organizations specialize in this business)</a:t>
            </a:r>
          </a:p>
          <a:p>
            <a:pPr marL="231775" lvl="0" indent="-231775">
              <a:buClr>
                <a:srgbClr val="067AB4"/>
              </a:buClr>
              <a:buFont typeface="Arial" pitchFamily="34" charset="0"/>
              <a:buChar char="•"/>
            </a:pPr>
            <a:endParaRPr lang="en-US" dirty="0" smtClean="0"/>
          </a:p>
          <a:p>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7</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What kinds of projects do most forensic companies deliver?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penn-olson.com/wp-content/uploads/2009/12/thief.jpg"/>
          <p:cNvPicPr>
            <a:picLocks noChangeAspect="1" noChangeArrowheads="1"/>
          </p:cNvPicPr>
          <p:nvPr/>
        </p:nvPicPr>
        <p:blipFill>
          <a:blip r:embed="rId2" cstate="print"/>
          <a:srcRect/>
          <a:stretch>
            <a:fillRect/>
          </a:stretch>
        </p:blipFill>
        <p:spPr bwMode="auto">
          <a:xfrm>
            <a:off x="5826558" y="2209800"/>
            <a:ext cx="3126942" cy="3000376"/>
          </a:xfrm>
          <a:prstGeom prst="rect">
            <a:avLst/>
          </a:prstGeom>
          <a:noFill/>
        </p:spPr>
      </p:pic>
      <p:sp>
        <p:nvSpPr>
          <p:cNvPr id="2" name="Content Placeholder 1"/>
          <p:cNvSpPr>
            <a:spLocks noGrp="1"/>
          </p:cNvSpPr>
          <p:nvPr>
            <p:ph sz="half" idx="10"/>
          </p:nvPr>
        </p:nvSpPr>
        <p:spPr>
          <a:xfrm>
            <a:off x="407229" y="1447800"/>
            <a:ext cx="5536371" cy="4724400"/>
          </a:xfrm>
        </p:spPr>
        <p:txBody>
          <a:bodyPr/>
          <a:lstStyle/>
          <a:p>
            <a:pPr marL="231775" lvl="0" indent="-231775">
              <a:buClr>
                <a:srgbClr val="067AB4"/>
              </a:buClr>
              <a:buFont typeface="Arial" pitchFamily="34" charset="0"/>
              <a:buChar char="•"/>
            </a:pPr>
            <a:r>
              <a:rPr lang="en-US" dirty="0" smtClean="0"/>
              <a:t>Financial information</a:t>
            </a:r>
          </a:p>
          <a:p>
            <a:pPr marL="231775" lvl="0" indent="-231775">
              <a:buClr>
                <a:srgbClr val="067AB4"/>
              </a:buClr>
              <a:buFont typeface="Arial" pitchFamily="34" charset="0"/>
              <a:buChar char="•"/>
            </a:pPr>
            <a:r>
              <a:rPr lang="en-US" dirty="0" smtClean="0"/>
              <a:t>PII (Personally Identifiable Information)</a:t>
            </a:r>
          </a:p>
          <a:p>
            <a:pPr marL="231775" lvl="0" indent="-231775">
              <a:buClr>
                <a:srgbClr val="067AB4"/>
              </a:buClr>
              <a:buFont typeface="Arial" pitchFamily="34" charset="0"/>
              <a:buChar char="•"/>
            </a:pPr>
            <a:r>
              <a:rPr lang="en-US" dirty="0" smtClean="0"/>
              <a:t>PHI (Protected Health Information)</a:t>
            </a:r>
          </a:p>
          <a:p>
            <a:pPr marL="231775" lvl="0" indent="-231775">
              <a:buClr>
                <a:srgbClr val="067AB4"/>
              </a:buClr>
              <a:buFont typeface="Arial" pitchFamily="34" charset="0"/>
              <a:buChar char="•"/>
            </a:pPr>
            <a:r>
              <a:rPr lang="en-US" dirty="0" smtClean="0"/>
              <a:t>Cardholder data (Payment Card Industry data)</a:t>
            </a:r>
          </a:p>
          <a:p>
            <a:pPr marL="231775" lvl="0" indent="-231775">
              <a:buClr>
                <a:srgbClr val="067AB4"/>
              </a:buClr>
              <a:buFont typeface="Arial" pitchFamily="34" charset="0"/>
              <a:buChar char="•"/>
            </a:pPr>
            <a:r>
              <a:rPr lang="en-US" dirty="0" smtClean="0"/>
              <a:t>Intellectual property (source code, sensitive information, etc.)</a:t>
            </a:r>
          </a:p>
          <a:p>
            <a:pPr marL="231775" lvl="0" indent="-231775">
              <a:buClr>
                <a:srgbClr val="067AB4"/>
              </a:buClr>
              <a:buFont typeface="Arial" pitchFamily="34" charset="0"/>
              <a:buChar char="•"/>
            </a:pPr>
            <a:r>
              <a:rPr lang="en-US" dirty="0" smtClean="0"/>
              <a:t>Anti-competitive information (think espionage)</a:t>
            </a:r>
          </a:p>
          <a:p>
            <a:pPr marL="231775" lvl="0" indent="-231775">
              <a:buClr>
                <a:srgbClr val="067AB4"/>
              </a:buClr>
              <a:buFont typeface="Arial" pitchFamily="34" charset="0"/>
              <a:buChar char="•"/>
            </a:pPr>
            <a:r>
              <a:rPr lang="en-US" dirty="0" smtClean="0"/>
              <a:t>Generally speaking, anything of value!</a:t>
            </a:r>
          </a:p>
        </p:txBody>
      </p:sp>
      <p:sp>
        <p:nvSpPr>
          <p:cNvPr id="3" name="Slide Number Placeholder 2"/>
          <p:cNvSpPr>
            <a:spLocks noGrp="1"/>
          </p:cNvSpPr>
          <p:nvPr>
            <p:ph type="sldNum" sz="quarter" idx="11"/>
          </p:nvPr>
        </p:nvSpPr>
        <p:spPr/>
        <p:txBody>
          <a:bodyPr/>
          <a:lstStyle/>
          <a:p>
            <a:fld id="{1DEFE11F-158B-594E-8BEE-CC26B87FEB38}" type="slidenum">
              <a:rPr lang="en-US" smtClean="0"/>
              <a:pPr/>
              <a:t>8</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What can be stolen?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a:xfrm>
            <a:off x="407229" y="1447800"/>
            <a:ext cx="8343071" cy="4800600"/>
          </a:xfrm>
        </p:spPr>
        <p:txBody>
          <a:bodyPr/>
          <a:lstStyle/>
          <a:p>
            <a:pPr lvl="0">
              <a:buClr>
                <a:srgbClr val="067AB4"/>
              </a:buClr>
              <a:buFont typeface="Arial" pitchFamily="34" charset="0"/>
              <a:buChar char="•"/>
            </a:pPr>
            <a:r>
              <a:rPr lang="en-US" dirty="0" smtClean="0"/>
              <a:t> </a:t>
            </a:r>
            <a:r>
              <a:rPr lang="en-US" dirty="0" smtClean="0"/>
              <a:t>An increasing trend shows more and more attacks originating from Eastern Europe and China</a:t>
            </a:r>
          </a:p>
          <a:p>
            <a:pPr lvl="0">
              <a:buClr>
                <a:srgbClr val="067AB4"/>
              </a:buClr>
              <a:buFont typeface="Arial" pitchFamily="34" charset="0"/>
              <a:buChar char="•"/>
            </a:pPr>
            <a:r>
              <a:rPr lang="en-US" dirty="0" smtClean="0"/>
              <a:t> </a:t>
            </a:r>
            <a:r>
              <a:rPr lang="en-US" dirty="0" smtClean="0"/>
              <a:t>Organized crime institutions that are run like corporate entities which have a management chain and a modus operandi (M.O.)</a:t>
            </a:r>
          </a:p>
          <a:p>
            <a:pPr lvl="0">
              <a:buClr>
                <a:srgbClr val="067AB4"/>
              </a:buClr>
              <a:buFont typeface="Arial" pitchFamily="34" charset="0"/>
              <a:buChar char="•"/>
            </a:pPr>
            <a:r>
              <a:rPr lang="en-US" dirty="0" smtClean="0"/>
              <a:t> Typically, quite difficult to determine “who” because attacks typically originate from a “zombie” system</a:t>
            </a:r>
          </a:p>
          <a:p>
            <a:pPr lvl="0">
              <a:buClr>
                <a:srgbClr val="067AB4"/>
              </a:buClr>
              <a:buFont typeface="Arial" pitchFamily="34" charset="0"/>
              <a:buChar char="•"/>
            </a:pPr>
            <a:r>
              <a:rPr lang="en-US" dirty="0" smtClean="0"/>
              <a:t> </a:t>
            </a:r>
            <a:r>
              <a:rPr lang="en-US" dirty="0" smtClean="0"/>
              <a:t>If you consider DRM bypasses as stealing then, the sample set of thieves becomes even larger</a:t>
            </a:r>
          </a:p>
          <a:p>
            <a:pPr lvl="0">
              <a:buClr>
                <a:srgbClr val="067AB4"/>
              </a:buClr>
              <a:buFont typeface="Arial" pitchFamily="34" charset="0"/>
              <a:buChar char="•"/>
            </a:pPr>
            <a:r>
              <a:rPr lang="en-US" dirty="0" smtClean="0"/>
              <a:t> </a:t>
            </a:r>
            <a:r>
              <a:rPr lang="en-US" dirty="0" smtClean="0"/>
              <a:t>Anti-competitive / Espionage</a:t>
            </a:r>
          </a:p>
          <a:p>
            <a:pPr lvl="0">
              <a:buClr>
                <a:srgbClr val="067AB4"/>
              </a:buClr>
              <a:buFont typeface="Arial" pitchFamily="34" charset="0"/>
              <a:buChar char="•"/>
            </a:pPr>
            <a:r>
              <a:rPr lang="en-US" dirty="0" smtClean="0"/>
              <a:t> </a:t>
            </a:r>
            <a:r>
              <a:rPr lang="en-US" dirty="0" smtClean="0"/>
              <a:t>Ineffective laws to deal with cyber crime in most developing countries</a:t>
            </a:r>
          </a:p>
          <a:p>
            <a:pPr lvl="0">
              <a:buClr>
                <a:srgbClr val="067AB4"/>
              </a:buClr>
              <a:buFont typeface="Arial" pitchFamily="34" charset="0"/>
              <a:buChar char="•"/>
            </a:pPr>
            <a:r>
              <a:rPr lang="en-US" dirty="0" smtClean="0"/>
              <a:t> </a:t>
            </a:r>
            <a:r>
              <a:rPr lang="en-US" dirty="0" smtClean="0"/>
              <a:t>Motives for attacks are war, extortion, stealing sensitive information, espionage, fun(?), etc.</a:t>
            </a:r>
            <a:endParaRPr lang="en-US" dirty="0" smtClean="0"/>
          </a:p>
          <a:p>
            <a:endParaRPr lang="en-US" dirty="0"/>
          </a:p>
        </p:txBody>
      </p:sp>
      <p:sp>
        <p:nvSpPr>
          <p:cNvPr id="3" name="Slide Number Placeholder 2"/>
          <p:cNvSpPr>
            <a:spLocks noGrp="1"/>
          </p:cNvSpPr>
          <p:nvPr>
            <p:ph type="sldNum" sz="quarter" idx="11"/>
          </p:nvPr>
        </p:nvSpPr>
        <p:spPr/>
        <p:txBody>
          <a:bodyPr/>
          <a:lstStyle/>
          <a:p>
            <a:fld id="{1DEFE11F-158B-594E-8BEE-CC26B87FEB38}" type="slidenum">
              <a:rPr lang="en-US" smtClean="0"/>
              <a:pPr/>
              <a:t>9</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Who steals information or attacks?</a:t>
            </a:r>
            <a:endParaRPr lang="en-US" dirty="0"/>
          </a:p>
        </p:txBody>
      </p:sp>
    </p:spTree>
  </p:cSld>
  <p:clrMapOvr>
    <a:masterClrMapping/>
  </p:clrMapOvr>
</p:sld>
</file>

<file path=ppt/theme/theme1.xml><?xml version="1.0" encoding="utf-8"?>
<a:theme xmlns:a="http://schemas.openxmlformats.org/drawingml/2006/main" name="att_government">
  <a:themeElements>
    <a:clrScheme name="Custom 3">
      <a:dk1>
        <a:srgbClr val="FF7200"/>
      </a:dk1>
      <a:lt1>
        <a:srgbClr val="FFFFFF"/>
      </a:lt1>
      <a:dk2>
        <a:srgbClr val="067AB4"/>
      </a:dk2>
      <a:lt2>
        <a:srgbClr val="FFFFFF"/>
      </a:lt2>
      <a:accent1>
        <a:srgbClr val="484848"/>
      </a:accent1>
      <a:accent2>
        <a:srgbClr val="C4D82D"/>
      </a:accent2>
      <a:accent3>
        <a:srgbClr val="6EBB1F"/>
      </a:accent3>
      <a:accent4>
        <a:srgbClr val="7CC6FF"/>
      </a:accent4>
      <a:accent5>
        <a:srgbClr val="FCB314"/>
      </a:accent5>
      <a:accent6>
        <a:srgbClr val="B30A3C"/>
      </a:accent6>
      <a:hlink>
        <a:srgbClr val="0C2577"/>
      </a:hlink>
      <a:folHlink>
        <a:srgbClr val="81017E"/>
      </a:folHlink>
    </a:clrScheme>
    <a:fontScheme name="att_opt2_orng_07310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rgbClr val="CCCCCC"/>
            </a:solidFill>
            <a:effectLst/>
            <a:latin typeface="Verdana" pitchFamily="-111" charset="0"/>
            <a:ea typeface="Arial" pitchFamily="-111" charset="-52"/>
            <a:cs typeface="Arial" pitchFamily="-111" charset="-52"/>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rgbClr val="CCCCCC"/>
            </a:solidFill>
            <a:effectLst/>
            <a:latin typeface="Verdana" pitchFamily="-111" charset="0"/>
            <a:ea typeface="Arial" pitchFamily="-111" charset="-52"/>
            <a:cs typeface="Arial" pitchFamily="-111" charset="-52"/>
          </a:defRPr>
        </a:defPPr>
      </a:lstStyle>
    </a:lnDef>
  </a:objectDefaults>
  <a:extraClrSchemeLst>
    <a:extraClrScheme>
      <a:clrScheme name="att_opt2_orng_073107 1">
        <a:dk1>
          <a:srgbClr val="4D4D4D"/>
        </a:dk1>
        <a:lt1>
          <a:srgbClr val="FFFFFF"/>
        </a:lt1>
        <a:dk2>
          <a:srgbClr val="000000"/>
        </a:dk2>
        <a:lt2>
          <a:srgbClr val="CCCCCC"/>
        </a:lt2>
        <a:accent1>
          <a:srgbClr val="067AB4"/>
        </a:accent1>
        <a:accent2>
          <a:srgbClr val="FF7200"/>
        </a:accent2>
        <a:accent3>
          <a:srgbClr val="FFFFFF"/>
        </a:accent3>
        <a:accent4>
          <a:srgbClr val="404040"/>
        </a:accent4>
        <a:accent5>
          <a:srgbClr val="AABED6"/>
        </a:accent5>
        <a:accent6>
          <a:srgbClr val="E76700"/>
        </a:accent6>
        <a:hlink>
          <a:srgbClr val="6EBB1F"/>
        </a:hlink>
        <a:folHlink>
          <a:srgbClr val="0C25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att_government</Template>
  <TotalTime>2520</TotalTime>
  <Words>2381</Words>
  <Application>Microsoft Office PowerPoint</Application>
  <PresentationFormat>On-screen Show (4:3)</PresentationFormat>
  <Paragraphs>261</Paragraphs>
  <Slides>31</Slides>
  <Notes>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att_government</vt:lpstr>
      <vt:lpstr> Forensics Investigations – A Big Picture</vt:lpstr>
      <vt:lpstr>Who am I?</vt:lpstr>
      <vt:lpstr>Disclaimer</vt:lpstr>
      <vt:lpstr>Agenda</vt:lpstr>
      <vt:lpstr>How do you plan a career in Information Security?</vt:lpstr>
      <vt:lpstr>Popular Information Security Jobs</vt:lpstr>
      <vt:lpstr>What kinds of projects do most forensic companies deliver?</vt:lpstr>
      <vt:lpstr>What can be stolen?</vt:lpstr>
      <vt:lpstr>Who steals information or attacks?</vt:lpstr>
      <vt:lpstr>What events comprise a computer crime timeline?</vt:lpstr>
      <vt:lpstr>Where does the forensics examiner fit in?</vt:lpstr>
      <vt:lpstr>How to be a Successful Computer Forensics Examiner?</vt:lpstr>
      <vt:lpstr>How to be a Successful Computer Forensics Examiner? (Continued)</vt:lpstr>
      <vt:lpstr>Popular attacks against businesses</vt:lpstr>
      <vt:lpstr>Who detects a Computer crime?</vt:lpstr>
      <vt:lpstr>How do you deal with a Computer crime as a Business?</vt:lpstr>
      <vt:lpstr>Crime detected, what do I do next?</vt:lpstr>
      <vt:lpstr>Crime detected, what do I do next? (continued)</vt:lpstr>
      <vt:lpstr>Did you know of these popular breaches?</vt:lpstr>
      <vt:lpstr>Google China - Analysis</vt:lpstr>
      <vt:lpstr>Google China – How would you detect it?</vt:lpstr>
      <vt:lpstr>Stuxnet - Analysis</vt:lpstr>
      <vt:lpstr>Stuxnet – How would you detect it?</vt:lpstr>
      <vt:lpstr>TJX Breach - Analysis</vt:lpstr>
      <vt:lpstr>TJX Breach – How would you detect it?</vt:lpstr>
      <vt:lpstr>Typical Problems in Investigations</vt:lpstr>
      <vt:lpstr>Typical Problems in Investigations (Continued)</vt:lpstr>
      <vt:lpstr>Typical Problems in Investigations (Continued)</vt:lpstr>
      <vt:lpstr>Anti-Forensics – Dark art of evasion</vt:lpstr>
      <vt:lpstr>Conclusion</vt:lpstr>
      <vt:lpstr>Questions?</vt:lpstr>
    </vt:vector>
  </TitlesOfParts>
  <Company>AT&amp;T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Penetration Testing – A Black Hat’s View from a White Hat Perspective</dc:title>
  <dc:creator>Rajat Swarup</dc:creator>
  <cp:lastModifiedBy>rs110f</cp:lastModifiedBy>
  <cp:revision>256</cp:revision>
  <dcterms:created xsi:type="dcterms:W3CDTF">2010-08-24T00:48:32Z</dcterms:created>
  <dcterms:modified xsi:type="dcterms:W3CDTF">2010-10-26T16:55:10Z</dcterms:modified>
</cp:coreProperties>
</file>