
<file path=[Content_Types].xml><?xml version="1.0" encoding="utf-8"?>
<Types xmlns="http://schemas.openxmlformats.org/package/2006/content-types">
  <Override PartName="/ppt/embeddings/oleObject16.bin" ContentType="application/vnd.openxmlformats-officedocument.oleObject"/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embeddings/oleObject4.bin" ContentType="application/vnd.openxmlformats-officedocument.oleObject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embeddings/oleObject12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oleObject20.bin" ContentType="application/vnd.openxmlformats-officedocument.oleObject"/>
  <Override PartName="/ppt/slides/slide22.xml" ContentType="application/vnd.openxmlformats-officedocument.presentationml.slide+xml"/>
  <Override PartName="/docProps/app.xml" ContentType="application/vnd.openxmlformats-officedocument.extended-properties+xml"/>
  <Override PartName="/ppt/embeddings/oleObject9.bin" ContentType="application/vnd.openxmlformats-officedocument.oleObject"/>
  <Override PartName="/ppt/embeddings/oleObject17.bin" ContentType="application/vnd.openxmlformats-officedocument.oleObject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embeddings/oleObject13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embeddings/oleObject18.bin" ContentType="application/vnd.openxmlformats-officedocument.oleObject"/>
  <Override PartName="/ppt/embeddings/oleObject6.bin" ContentType="application/vnd.openxmlformats-officedocument.oleObject"/>
  <Override PartName="/ppt/embeddings/oleObject14.bin" ContentType="application/vnd.openxmlformats-officedocument.oleObject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oleObject10.bin" ContentType="application/vnd.openxmlformats-officedocument.oleObject"/>
  <Override PartName="/ppt/embeddings/oleObject19.bin" ContentType="application/vnd.openxmlformats-officedocument.oleObject"/>
  <Default Extension="tiff" ContentType="image/tiff"/>
  <Override PartName="/ppt/slides/slide20.xml" ContentType="application/vnd.openxmlformats-officedocument.presentationml.slide+xml"/>
  <Override PartName="/ppt/embeddings/oleObject7.bin" ContentType="application/vnd.openxmlformats-officedocument.oleObject"/>
  <Override PartName="/ppt/embeddings/oleObject15.bin" ContentType="application/vnd.openxmlformats-officedocument.oleObject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11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oleObject8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8" r:id="rId9"/>
    <p:sldId id="267" r:id="rId10"/>
    <p:sldId id="264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7" r:id="rId27"/>
    <p:sldId id="288" r:id="rId28"/>
    <p:sldId id="289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wmf"/><Relationship Id="rId3" Type="http://schemas.openxmlformats.org/officeDocument/2006/relationships/image" Target="../media/image28.pict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5" Type="http://schemas.openxmlformats.org/officeDocument/2006/relationships/image" Target="../media/image28.pict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Relationship Id="rId2" Type="http://schemas.openxmlformats.org/officeDocument/2006/relationships/image" Target="../media/image35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71FD9-B322-2549-9400-AF0C57474107}" type="datetimeFigureOut">
              <a:rPr lang="en-US" smtClean="0"/>
              <a:pPr/>
              <a:t>5/27/14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B24EC-C302-4742-94E1-DA9B006B3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5/27/14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5/27/14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5/27/14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5/27/14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5/27/14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5/27/14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5/27/14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5/27/14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5/27/14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5/27/14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7F39-3343-D34D-887C-91D887A1DE4F}" type="datetimeFigureOut">
              <a:rPr lang="en-US" smtClean="0"/>
              <a:pPr/>
              <a:t>5/27/14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17F39-3343-D34D-887C-91D887A1DE4F}" type="datetimeFigureOut">
              <a:rPr lang="en-US" smtClean="0"/>
              <a:pPr/>
              <a:t>5/27/14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52CAD-DCB5-B64D-A4A1-138CDEFDC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wmf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df"/><Relationship Id="rId4" Type="http://schemas.openxmlformats.org/officeDocument/2006/relationships/image" Target="../media/image25.png"/><Relationship Id="rId5" Type="http://schemas.openxmlformats.org/officeDocument/2006/relationships/image" Target="../media/image26.pdf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oleObject" Target="../embeddings/oleObject5.bin"/><Relationship Id="rId5" Type="http://schemas.openxmlformats.org/officeDocument/2006/relationships/image" Target="../media/image3.png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9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oleObject12.bin"/><Relationship Id="rId6" Type="http://schemas.openxmlformats.org/officeDocument/2006/relationships/oleObject" Target="../embeddings/oleObject13.bin"/><Relationship Id="rId7" Type="http://schemas.openxmlformats.org/officeDocument/2006/relationships/image" Target="../media/image3.png"/><Relationship Id="rId8" Type="http://schemas.openxmlformats.org/officeDocument/2006/relationships/oleObject" Target="../embeddings/oleObject1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oleObject" Target="../embeddings/oleObject17.bin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1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2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studio.org/" TargetMode="External"/><Relationship Id="rId4" Type="http://schemas.openxmlformats.org/officeDocument/2006/relationships/hyperlink" Target="http://cran.r-project.org/" TargetMode="External"/><Relationship Id="rId5" Type="http://schemas.openxmlformats.org/officeDocument/2006/relationships/image" Target="../media/image6.jpe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r-project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"/>
          <p:cNvSpPr>
            <a:spLocks noChangeArrowheads="1"/>
          </p:cNvSpPr>
          <p:nvPr/>
        </p:nvSpPr>
        <p:spPr bwMode="auto">
          <a:xfrm>
            <a:off x="14288" y="304800"/>
            <a:ext cx="9104312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latin typeface="Times New Roman"/>
                <a:cs typeface="Times New Roman"/>
              </a:rPr>
              <a:t>Hands-on Introduction to R</a:t>
            </a:r>
            <a:endParaRPr lang="en-US" sz="3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3" cstate="print"/>
          <a:srcRect l="5212"/>
          <a:stretch>
            <a:fillRect/>
          </a:stretch>
        </p:blipFill>
        <p:spPr bwMode="auto">
          <a:xfrm flipH="1">
            <a:off x="6677019" y="4121118"/>
            <a:ext cx="2444458" cy="233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2994" y="4727150"/>
            <a:ext cx="955848" cy="613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188" y="6588792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 1" descr="IMG_2089.jpeg"/>
          <p:cNvPicPr/>
          <p:nvPr/>
        </p:nvPicPr>
        <p:blipFill>
          <a:blip r:embed="rId6"/>
          <a:srcRect l="36665" t="30724" r="34167" b="20345"/>
          <a:stretch>
            <a:fillRect/>
          </a:stretch>
        </p:blipFill>
        <p:spPr bwMode="auto">
          <a:xfrm rot="10800000">
            <a:off x="295409" y="4279340"/>
            <a:ext cx="1864391" cy="179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IJ_3D_primershear_examp.jpg"/>
          <p:cNvPicPr>
            <a:picLocks noChangeAspect="1"/>
          </p:cNvPicPr>
          <p:nvPr/>
        </p:nvPicPr>
        <p:blipFill>
          <a:blip r:embed="rId7"/>
          <a:srcRect l="20551" t="21207" r="23050" b="25744"/>
          <a:stretch>
            <a:fillRect/>
          </a:stretch>
        </p:blipFill>
        <p:spPr>
          <a:xfrm>
            <a:off x="2935502" y="2614485"/>
            <a:ext cx="3101686" cy="1764951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2273933" y="4547682"/>
            <a:ext cx="858088" cy="615454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61836" y="4547682"/>
            <a:ext cx="858088" cy="615454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R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8504" y="1368146"/>
            <a:ext cx="536873" cy="4080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1381450"/>
            <a:ext cx="8686800" cy="53649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Matrices: </a:t>
            </a: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X[,1] returns column 1 of matrix </a:t>
            </a:r>
            <a:r>
              <a:rPr lang="en-GB" sz="2400" b="1" dirty="0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X[3,] returns row 3 of matrix </a:t>
            </a:r>
            <a:r>
              <a:rPr lang="en-GB" sz="2400" b="1" dirty="0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Handy functions for data frames and matrices: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dim,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</a:rPr>
              <a:t>nrow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</a:rPr>
              <a:t>ncol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</a:rPr>
              <a:t>rbind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</a:rPr>
              <a:t>cbind</a:t>
            </a:r>
            <a:endParaRPr lang="en-GB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User defined functions syntax: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err="1" smtClean="0">
                <a:solidFill>
                  <a:srgbClr val="000000"/>
                </a:solidFill>
                <a:latin typeface="Courier"/>
                <a:cs typeface="Courier"/>
              </a:rPr>
              <a:t>func.name</a:t>
            </a:r>
            <a:r>
              <a:rPr lang="en-GB" sz="2400" dirty="0" smtClean="0">
                <a:solidFill>
                  <a:srgbClr val="000000"/>
                </a:solidFill>
                <a:latin typeface="Courier"/>
                <a:cs typeface="Courier"/>
              </a:rPr>
              <a:t> &lt;- </a:t>
            </a:r>
            <a:r>
              <a:rPr lang="en-GB" sz="2400" dirty="0" err="1" smtClean="0">
                <a:solidFill>
                  <a:srgbClr val="000000"/>
                </a:solidFill>
                <a:latin typeface="Courier"/>
                <a:cs typeface="Courier"/>
              </a:rPr>
              <a:t>function(arguements</a:t>
            </a:r>
            <a:r>
              <a:rPr lang="en-GB" sz="2400" dirty="0" smtClean="0">
                <a:solidFill>
                  <a:srgbClr val="000000"/>
                </a:solidFill>
                <a:latin typeface="Courier"/>
                <a:cs typeface="Courier"/>
              </a:rPr>
              <a:t>) {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ourier"/>
                <a:cs typeface="Courier"/>
              </a:rPr>
              <a:t>			do something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ourier"/>
                <a:cs typeface="Courier"/>
              </a:rPr>
              <a:t>			</a:t>
            </a:r>
            <a:r>
              <a:rPr lang="en-GB" sz="2400" dirty="0" err="1" smtClean="0">
                <a:solidFill>
                  <a:srgbClr val="000000"/>
                </a:solidFill>
                <a:latin typeface="Courier"/>
                <a:cs typeface="Courier"/>
              </a:rPr>
              <a:t>return(output</a:t>
            </a:r>
            <a:r>
              <a:rPr lang="en-GB" sz="2400" dirty="0" smtClean="0">
                <a:solidFill>
                  <a:srgbClr val="000000"/>
                </a:solidFill>
                <a:latin typeface="Courier"/>
                <a:cs typeface="Courier"/>
              </a:rPr>
              <a:t>)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ourier"/>
                <a:cs typeface="Courier"/>
              </a:rPr>
              <a:t>  }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 use it: </a:t>
            </a:r>
            <a:r>
              <a:rPr lang="en-GB" sz="2400" dirty="0" err="1" smtClean="0">
                <a:solidFill>
                  <a:srgbClr val="000000"/>
                </a:solidFill>
                <a:latin typeface="Courier"/>
                <a:cs typeface="Courier"/>
              </a:rPr>
              <a:t>func.name(values</a:t>
            </a:r>
            <a:r>
              <a:rPr lang="en-GB" sz="2400" dirty="0" smtClean="0">
                <a:solidFill>
                  <a:srgbClr val="000000"/>
                </a:solidFill>
                <a:latin typeface="Courier"/>
                <a:cs typeface="Courier"/>
              </a:rPr>
              <a:t>)  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4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Handy       Commands: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5" descr="R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208" y="639965"/>
            <a:ext cx="698048" cy="53051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63525"/>
            <a:ext cx="7516813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117475"/>
            <a:ext cx="6524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838200"/>
            <a:ext cx="86868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Courier New" pitchFamily="49" charset="0"/>
              <a:buChar char="o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</a:rPr>
              <a:t>Explore the Glass dataset of the </a:t>
            </a:r>
            <a:r>
              <a:rPr lang="en-GB" sz="3200" i="1" dirty="0" smtClean="0">
                <a:solidFill>
                  <a:srgbClr val="000000"/>
                </a:solidFill>
                <a:latin typeface="Times New Roman" pitchFamily="18" charset="0"/>
              </a:rPr>
              <a:t>mlbench</a:t>
            </a: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</a:rPr>
              <a:t> package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Source (load)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 charset="0"/>
              </a:rPr>
              <a:t>all_data_source.R</a:t>
            </a:r>
            <a:endParaRPr lang="en-GB" sz="2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*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 charset="0"/>
              </a:rPr>
              <a:t>visualize_with_plots.r</a:t>
            </a:r>
            <a:endParaRPr lang="en-GB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</a:rPr>
              <a:t>Scatter plots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: plot any two variables against each other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First Thing: Look at your Data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934660" y="3315660"/>
            <a:ext cx="3542339" cy="3542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838200"/>
            <a:ext cx="86868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</a:rPr>
              <a:t>Pairs plots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: do many scatter plots at once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First Thing: Look at your Data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52600" y="1295400"/>
            <a:ext cx="55626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838200"/>
            <a:ext cx="86868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</a:rPr>
              <a:t>Histograms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: “bin” a variable and plot frequencies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First Thing: Look at your Data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1295400"/>
            <a:ext cx="55626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838200"/>
            <a:ext cx="86868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</a:rPr>
              <a:t>Histograms conditioned on other variables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: use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 charset="0"/>
              </a:rPr>
              <a:t>lattice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 package</a:t>
            </a: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First Thing: Look at your Data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505200" y="1447800"/>
            <a:ext cx="5410200" cy="5410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3849469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RIs Conditioned on glass group membership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67000" y="3048000"/>
            <a:ext cx="1295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2552700" y="4229100"/>
            <a:ext cx="14478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838200"/>
            <a:ext cx="86868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</a:rPr>
              <a:t>Probability density plots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: also needs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 charset="0"/>
              </a:rPr>
              <a:t>lattice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First Thing: Look at your Data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1371600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838200"/>
            <a:ext cx="86868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</a:rPr>
              <a:t>Empirical Probability Distribution plots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: also called empirical cumulative density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First Thing: Look at your Data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05000" y="1752600"/>
            <a:ext cx="51054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838200"/>
            <a:ext cx="86868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</a:rPr>
              <a:t>Box and Whiskers plots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First Thing: Look at your Data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6690" y="1676400"/>
            <a:ext cx="739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-Right Arrow 7"/>
          <p:cNvSpPr/>
          <p:nvPr/>
        </p:nvSpPr>
        <p:spPr bwMode="auto">
          <a:xfrm>
            <a:off x="1039090" y="2362200"/>
            <a:ext cx="7010400" cy="152400"/>
          </a:xfrm>
          <a:prstGeom prst="leftRightArrow">
            <a:avLst/>
          </a:prstGeom>
          <a:solidFill>
            <a:srgbClr val="26FA2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 flipH="1" flipV="1">
            <a:off x="4163290" y="4897580"/>
            <a:ext cx="381000" cy="381000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6200000" flipV="1">
            <a:off x="6005945" y="4876800"/>
            <a:ext cx="381000" cy="381000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5091543" y="5105398"/>
            <a:ext cx="457205" cy="1588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3110345" y="5085340"/>
            <a:ext cx="1242648" cy="62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25</a:t>
            </a:r>
            <a:r>
              <a:rPr lang="en-GB" baseline="30000" dirty="0" smtClean="0">
                <a:solidFill>
                  <a:srgbClr val="000000"/>
                </a:solidFill>
                <a:latin typeface="Times New Roman" pitchFamily="18" charset="0"/>
              </a:rPr>
              <a:t>th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-%tile</a:t>
            </a: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GB" baseline="30000" dirty="0" smtClean="0">
                <a:solidFill>
                  <a:srgbClr val="000000"/>
                </a:solidFill>
                <a:latin typeface="Times New Roman" pitchFamily="18" charset="0"/>
              </a:rPr>
              <a:t>st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-quartile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49642" y="5085340"/>
            <a:ext cx="1268296" cy="62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75</a:t>
            </a:r>
            <a:r>
              <a:rPr lang="en-GB" baseline="30000" dirty="0" smtClean="0">
                <a:solidFill>
                  <a:srgbClr val="000000"/>
                </a:solidFill>
                <a:latin typeface="Times New Roman" pitchFamily="18" charset="0"/>
              </a:rPr>
              <a:t>th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-%tile</a:t>
            </a: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GB" baseline="30000" dirty="0" smtClean="0">
                <a:solidFill>
                  <a:srgbClr val="000000"/>
                </a:solidFill>
                <a:latin typeface="Times New Roman" pitchFamily="18" charset="0"/>
              </a:rPr>
              <a:t>rd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-quartile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97937" y="5198534"/>
            <a:ext cx="1099981" cy="62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median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50</a:t>
            </a:r>
            <a:r>
              <a:rPr lang="en-GB" baseline="30000" dirty="0" smtClean="0">
                <a:solidFill>
                  <a:srgbClr val="000000"/>
                </a:solidFill>
                <a:latin typeface="Times New Roman" pitchFamily="18" charset="0"/>
              </a:rPr>
              <a:t>th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-%tile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39490" y="2037340"/>
            <a:ext cx="697627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range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3855" y="3505200"/>
            <a:ext cx="990600" cy="533400"/>
          </a:xfrm>
          <a:prstGeom prst="ellipse">
            <a:avLst/>
          </a:prstGeom>
          <a:solidFill>
            <a:srgbClr val="26FA26">
              <a:alpha val="7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055" y="3505200"/>
            <a:ext cx="859531" cy="5700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</a:rPr>
              <a:t>possible</a:t>
            </a:r>
          </a:p>
          <a:p>
            <a:pPr algn="ctr"/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</a:rPr>
              <a:t>outliers</a:t>
            </a:r>
            <a:endParaRPr lang="en-US" sz="1600" dirty="0"/>
          </a:p>
        </p:txBody>
      </p:sp>
      <p:sp>
        <p:nvSpPr>
          <p:cNvPr id="18" name="Oval 17"/>
          <p:cNvSpPr/>
          <p:nvPr/>
        </p:nvSpPr>
        <p:spPr bwMode="auto">
          <a:xfrm>
            <a:off x="8125690" y="3505200"/>
            <a:ext cx="990600" cy="533400"/>
          </a:xfrm>
          <a:prstGeom prst="ellipse">
            <a:avLst/>
          </a:prstGeom>
          <a:solidFill>
            <a:srgbClr val="26FA26">
              <a:alpha val="7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01890" y="3505200"/>
            <a:ext cx="859531" cy="5700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</a:rPr>
              <a:t>possible</a:t>
            </a:r>
          </a:p>
          <a:p>
            <a:pPr algn="ctr"/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</a:rPr>
              <a:t>outliers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4419600" y="6096000"/>
            <a:ext cx="53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1127125"/>
            <a:ext cx="8686800" cy="527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Note the relationship: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31775" y="168272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Visualizing Data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267690" y="3782290"/>
            <a:ext cx="180110" cy="16279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058890" y="3761510"/>
            <a:ext cx="180110" cy="16279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258733"/>
            <a:ext cx="579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93337"/>
            <a:ext cx="6553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838200"/>
            <a:ext cx="86868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</a:rPr>
              <a:t>Box and Whiskers plots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15240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First Thing: Look at your Data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029200" y="1356713"/>
            <a:ext cx="3886200" cy="3886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6800" y="51054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Box-Whiskers plots for actual variable values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43600" y="5240282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Box-Whiskers plots for scaled variable values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13716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31775" y="148284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charset="0"/>
              </a:rPr>
              <a:t>Outline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31775" y="1063711"/>
            <a:ext cx="8607425" cy="5663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charset="0"/>
              </a:rPr>
              <a:t>R : A powerful Platform for Statistical Analysis</a:t>
            </a:r>
          </a:p>
          <a:p>
            <a:pPr marL="887413" lvl="1" indent="-323850">
              <a:spcBef>
                <a:spcPts val="800"/>
              </a:spcBef>
              <a:buFont typeface="Times New Roman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charset="0"/>
              </a:rPr>
              <a:t>Why bother learning    R ? </a:t>
            </a:r>
          </a:p>
          <a:p>
            <a:pPr marL="887413" lvl="1" indent="-323850">
              <a:spcBef>
                <a:spcPts val="800"/>
              </a:spcBef>
              <a:buFont typeface="Times New Roman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 smtClean="0">
                <a:latin typeface="Times New Roman"/>
                <a:cs typeface="Times New Roman"/>
              </a:rPr>
              <a:t>Data, data, data, I cannot make bricks without clay </a:t>
            </a:r>
            <a:r>
              <a:rPr lang="en-US" sz="2400" baseline="30000" dirty="0" smtClean="0">
                <a:latin typeface="Times New Roman"/>
                <a:cs typeface="Times New Roman"/>
              </a:rPr>
              <a:t>Copper Beeches</a:t>
            </a:r>
            <a:endParaRPr lang="en-GB" sz="2400" baseline="30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344613" lvl="2" indent="-323850">
              <a:spcBef>
                <a:spcPts val="800"/>
              </a:spcBef>
              <a:buFont typeface="Times New Roman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 tour of </a:t>
            </a:r>
            <a:r>
              <a:rPr lang="en-GB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RStudio</a:t>
            </a:r>
            <a:r>
              <a:rPr lang="en-GB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Basic Input and Output</a:t>
            </a:r>
          </a:p>
          <a:p>
            <a:pPr marL="1344613" lvl="2" indent="-323850">
              <a:spcBef>
                <a:spcPts val="800"/>
              </a:spcBef>
              <a:buFont typeface="Times New Roman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Getting Help</a:t>
            </a:r>
          </a:p>
          <a:p>
            <a:pPr marL="1344613" lvl="2" indent="-323850">
              <a:spcBef>
                <a:spcPts val="800"/>
              </a:spcBef>
              <a:buFont typeface="Times New Roman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Loading your data from Excel spreadsheets</a:t>
            </a:r>
          </a:p>
          <a:p>
            <a:pPr marL="1344613" lvl="2" indent="-323850">
              <a:spcBef>
                <a:spcPts val="800"/>
              </a:spcBef>
              <a:buFont typeface="Times New Roman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Visualizing with Plots</a:t>
            </a:r>
          </a:p>
          <a:p>
            <a:pPr marL="887413" lvl="1" indent="-323850">
              <a:spcBef>
                <a:spcPts val="800"/>
              </a:spcBef>
              <a:buFont typeface="Times New Roman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Basic Statistical Inference Tools</a:t>
            </a:r>
          </a:p>
          <a:p>
            <a:pPr marL="1344613" lvl="2" indent="-323850">
              <a:spcBef>
                <a:spcPts val="800"/>
              </a:spcBef>
              <a:buFont typeface="Times New Roman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Confidence Intervals</a:t>
            </a:r>
          </a:p>
          <a:p>
            <a:pPr marL="1344613" lvl="2" indent="-323850">
              <a:spcBef>
                <a:spcPts val="800"/>
              </a:spcBef>
              <a:buFont typeface="Times New Roman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Hypothesis Testing</a:t>
            </a:r>
            <a:r>
              <a:rPr lang="en-GB" sz="2400" smtClean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lang="en-GB" sz="2400" smtClean="0">
                <a:solidFill>
                  <a:srgbClr val="000000"/>
                </a:solidFill>
                <a:latin typeface="Times New Roman"/>
                <a:cs typeface="Times New Roman"/>
              </a:rPr>
              <a:t>ANOVA</a:t>
            </a:r>
            <a:endParaRPr lang="en-GB" sz="2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6" descr="R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74" y="1165787"/>
            <a:ext cx="408223" cy="310251"/>
          </a:xfrm>
          <a:prstGeom prst="rect">
            <a:avLst/>
          </a:prstGeom>
        </p:spPr>
      </p:pic>
      <p:pic>
        <p:nvPicPr>
          <p:cNvPr id="8" name="Picture 7" descr="R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288" y="1637019"/>
            <a:ext cx="408223" cy="31025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31775" y="394726"/>
            <a:ext cx="8607425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Confidence Intervals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514041"/>
            <a:ext cx="8686800" cy="3797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</a:rPr>
              <a:t>confidence interval</a:t>
            </a: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</a:rPr>
              <a:t> (CI) gives a range in which a true population parameter may be found.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Specifically,</a:t>
            </a:r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en-US" sz="2800" dirty="0" smtClean="0">
                <a:latin typeface="Symbol" pitchFamily="18" charset="2"/>
                <a:cs typeface="Times New Roman" pitchFamily="18" charset="0"/>
              </a:rPr>
              <a:t>     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)×100% CIs for a parameter, constructed from a random sample (of a given sample size), will contain the true value of the parameter approximately (1-</a:t>
            </a:r>
            <a:r>
              <a:rPr lang="en-US" sz="2800" dirty="0" smtClean="0">
                <a:latin typeface="Symbol" pitchFamily="18" charset="2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)×100% of the time.</a:t>
            </a:r>
          </a:p>
          <a:p>
            <a:pPr marL="887413" lvl="1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Different from tolerance and prediction intervals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3125496" y="3234917"/>
          <a:ext cx="332598" cy="304882"/>
        </p:xfrm>
        <a:graphic>
          <a:graphicData uri="http://schemas.openxmlformats.org/presentationml/2006/ole">
            <p:oleObj spid="_x0000_s39938" name="Equation" r:id="rId4" imgW="152400" imgH="139700" progId="Equation.DSMT4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3398322" y="4511912"/>
          <a:ext cx="331787" cy="304800"/>
        </p:xfrm>
        <a:graphic>
          <a:graphicData uri="http://schemas.openxmlformats.org/presentationml/2006/ole">
            <p:oleObj spid="_x0000_s39939" name="Equation" r:id="rId5" imgW="152400" imgH="139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31775" y="240268"/>
            <a:ext cx="8607425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Confidence Intervals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411069"/>
            <a:ext cx="8686800" cy="2347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Caution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IT IS NOT CORRECT to say that there a  (1-</a:t>
            </a:r>
            <a:r>
              <a:rPr lang="en-US" sz="2800" dirty="0" smtClean="0">
                <a:latin typeface="Symbol" pitchFamily="18" charset="2"/>
                <a:cs typeface="Times New Roman" pitchFamily="18" charset="0"/>
              </a:rPr>
              <a:t>      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)×100% probability that the true value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a parameter is between the bounds of any given  CI.</a:t>
            </a:r>
            <a:endParaRPr lang="en-GB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rot="5400000">
            <a:off x="3277752" y="4611713"/>
            <a:ext cx="2362200" cy="1588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3959293" y="5833179"/>
            <a:ext cx="1231427" cy="5700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</a:rPr>
              <a:t>true value</a:t>
            </a:r>
          </a:p>
          <a:p>
            <a:pPr algn="ctr"/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</a:rPr>
              <a:t>of parameter</a:t>
            </a:r>
            <a:endParaRPr lang="en-US" sz="1600" dirty="0"/>
          </a:p>
        </p:txBody>
      </p:sp>
      <p:grpSp>
        <p:nvGrpSpPr>
          <p:cNvPr id="2" name="Group 21"/>
          <p:cNvGrpSpPr/>
          <p:nvPr/>
        </p:nvGrpSpPr>
        <p:grpSpPr>
          <a:xfrm>
            <a:off x="4762858" y="4415082"/>
            <a:ext cx="685800" cy="151606"/>
            <a:chOff x="7315200" y="4433455"/>
            <a:chExt cx="685800" cy="151606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7315200" y="4495800"/>
              <a:ext cx="685800" cy="1588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7239794" y="4508861"/>
              <a:ext cx="151606" cy="794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7924799" y="4508861"/>
              <a:ext cx="151606" cy="794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22"/>
          <p:cNvGrpSpPr/>
          <p:nvPr/>
        </p:nvGrpSpPr>
        <p:grpSpPr>
          <a:xfrm>
            <a:off x="4305658" y="3472972"/>
            <a:ext cx="685800" cy="151606"/>
            <a:chOff x="7315200" y="4433455"/>
            <a:chExt cx="685800" cy="151606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7315200" y="4495800"/>
              <a:ext cx="685800" cy="1588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7239794" y="4508861"/>
              <a:ext cx="151606" cy="794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7924799" y="4508861"/>
              <a:ext cx="151606" cy="794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26"/>
          <p:cNvGrpSpPr/>
          <p:nvPr/>
        </p:nvGrpSpPr>
        <p:grpSpPr>
          <a:xfrm>
            <a:off x="4000858" y="3737001"/>
            <a:ext cx="685800" cy="151606"/>
            <a:chOff x="7315200" y="4433455"/>
            <a:chExt cx="685800" cy="151606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7315200" y="4495800"/>
              <a:ext cx="685800" cy="1588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7239794" y="4508861"/>
              <a:ext cx="151606" cy="794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7924799" y="4508861"/>
              <a:ext cx="151606" cy="794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30"/>
          <p:cNvGrpSpPr/>
          <p:nvPr/>
        </p:nvGrpSpPr>
        <p:grpSpPr>
          <a:xfrm>
            <a:off x="4305658" y="4041801"/>
            <a:ext cx="685800" cy="151606"/>
            <a:chOff x="7315200" y="4433455"/>
            <a:chExt cx="685800" cy="151606"/>
          </a:xfrm>
        </p:grpSpPr>
        <p:cxnSp>
          <p:nvCxnSpPr>
            <p:cNvPr id="32" name="Straight Connector 31"/>
            <p:cNvCxnSpPr/>
            <p:nvPr/>
          </p:nvCxnSpPr>
          <p:spPr bwMode="auto">
            <a:xfrm>
              <a:off x="7315200" y="4495800"/>
              <a:ext cx="685800" cy="1588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7239794" y="4508861"/>
              <a:ext cx="151606" cy="794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7924799" y="4508861"/>
              <a:ext cx="151606" cy="794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" name="Group 34"/>
          <p:cNvGrpSpPr/>
          <p:nvPr/>
        </p:nvGrpSpPr>
        <p:grpSpPr>
          <a:xfrm>
            <a:off x="3848458" y="4575201"/>
            <a:ext cx="685800" cy="151606"/>
            <a:chOff x="7315200" y="4433455"/>
            <a:chExt cx="685800" cy="151606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7315200" y="4495800"/>
              <a:ext cx="685800" cy="1588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7239794" y="4508861"/>
              <a:ext cx="151606" cy="794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7924799" y="4508861"/>
              <a:ext cx="151606" cy="794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38"/>
          <p:cNvGrpSpPr/>
          <p:nvPr/>
        </p:nvGrpSpPr>
        <p:grpSpPr>
          <a:xfrm>
            <a:off x="4077058" y="4852291"/>
            <a:ext cx="685800" cy="151606"/>
            <a:chOff x="7315200" y="4433455"/>
            <a:chExt cx="685800" cy="151606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7315200" y="4495800"/>
              <a:ext cx="685800" cy="1588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rot="5400000">
              <a:off x="7239794" y="4508861"/>
              <a:ext cx="151606" cy="794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rot="5400000">
              <a:off x="7924799" y="4508861"/>
              <a:ext cx="151606" cy="794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42"/>
          <p:cNvGrpSpPr/>
          <p:nvPr/>
        </p:nvGrpSpPr>
        <p:grpSpPr>
          <a:xfrm>
            <a:off x="3848458" y="5107807"/>
            <a:ext cx="685800" cy="151606"/>
            <a:chOff x="7315200" y="4433455"/>
            <a:chExt cx="685800" cy="151606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7315200" y="4495800"/>
              <a:ext cx="685800" cy="1588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7239794" y="4508861"/>
              <a:ext cx="151606" cy="794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7924799" y="4508861"/>
              <a:ext cx="151606" cy="794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46"/>
          <p:cNvGrpSpPr/>
          <p:nvPr/>
        </p:nvGrpSpPr>
        <p:grpSpPr>
          <a:xfrm>
            <a:off x="4305658" y="5337201"/>
            <a:ext cx="685800" cy="151606"/>
            <a:chOff x="7315200" y="4433455"/>
            <a:chExt cx="685800" cy="151606"/>
          </a:xfrm>
        </p:grpSpPr>
        <p:cxnSp>
          <p:nvCxnSpPr>
            <p:cNvPr id="48" name="Straight Connector 47"/>
            <p:cNvCxnSpPr/>
            <p:nvPr/>
          </p:nvCxnSpPr>
          <p:spPr bwMode="auto">
            <a:xfrm>
              <a:off x="7315200" y="4495800"/>
              <a:ext cx="685800" cy="1588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7239794" y="4508861"/>
              <a:ext cx="151606" cy="794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>
              <a:off x="7924799" y="4508861"/>
              <a:ext cx="151606" cy="794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50"/>
          <p:cNvGrpSpPr/>
          <p:nvPr/>
        </p:nvGrpSpPr>
        <p:grpSpPr>
          <a:xfrm>
            <a:off x="4000858" y="5642001"/>
            <a:ext cx="685800" cy="151606"/>
            <a:chOff x="7315200" y="4433455"/>
            <a:chExt cx="685800" cy="151606"/>
          </a:xfrm>
        </p:grpSpPr>
        <p:cxnSp>
          <p:nvCxnSpPr>
            <p:cNvPr id="52" name="Straight Connector 51"/>
            <p:cNvCxnSpPr/>
            <p:nvPr/>
          </p:nvCxnSpPr>
          <p:spPr bwMode="auto">
            <a:xfrm>
              <a:off x="7315200" y="4495800"/>
              <a:ext cx="685800" cy="1588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5400000">
              <a:off x="7239794" y="4508861"/>
              <a:ext cx="151606" cy="794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5400000">
              <a:off x="7924799" y="4508861"/>
              <a:ext cx="151606" cy="794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54"/>
          <p:cNvGrpSpPr/>
          <p:nvPr/>
        </p:nvGrpSpPr>
        <p:grpSpPr>
          <a:xfrm>
            <a:off x="3924658" y="4270401"/>
            <a:ext cx="685800" cy="151606"/>
            <a:chOff x="7315200" y="4433455"/>
            <a:chExt cx="685800" cy="151606"/>
          </a:xfrm>
        </p:grpSpPr>
        <p:cxnSp>
          <p:nvCxnSpPr>
            <p:cNvPr id="56" name="Straight Connector 55"/>
            <p:cNvCxnSpPr/>
            <p:nvPr/>
          </p:nvCxnSpPr>
          <p:spPr bwMode="auto">
            <a:xfrm>
              <a:off x="7315200" y="4495800"/>
              <a:ext cx="685800" cy="1588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rot="5400000">
              <a:off x="7239794" y="4508861"/>
              <a:ext cx="151606" cy="794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5400000">
              <a:off x="7924799" y="4508861"/>
              <a:ext cx="151606" cy="794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9" name="Rectangle 58"/>
          <p:cNvSpPr/>
          <p:nvPr/>
        </p:nvSpPr>
        <p:spPr>
          <a:xfrm>
            <a:off x="5773707" y="3709929"/>
            <a:ext cx="254756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Here 90% of the</a:t>
            </a:r>
          </a:p>
          <a:p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CIs contain the</a:t>
            </a:r>
          </a:p>
          <a:p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true value of the</a:t>
            </a:r>
          </a:p>
          <a:p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parameter</a:t>
            </a:r>
            <a:endParaRPr lang="en-US" sz="2800" dirty="0"/>
          </a:p>
        </p:txBody>
      </p:sp>
      <p:pic>
        <p:nvPicPr>
          <p:cNvPr id="51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1340674" y="1977566"/>
          <a:ext cx="332598" cy="304882"/>
        </p:xfrm>
        <a:graphic>
          <a:graphicData uri="http://schemas.openxmlformats.org/presentationml/2006/ole">
            <p:oleObj spid="_x0000_s40962" name="Equation" r:id="rId4" imgW="152400" imgH="139700" progId="Equation.DSMT4">
              <p:embed/>
            </p:oleObj>
          </a:graphicData>
        </a:graphic>
      </p:graphicFrame>
      <p:sp>
        <p:nvSpPr>
          <p:cNvPr id="60" name="Rectangle 59"/>
          <p:cNvSpPr/>
          <p:nvPr/>
        </p:nvSpPr>
        <p:spPr>
          <a:xfrm>
            <a:off x="0" y="4340743"/>
            <a:ext cx="35958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Graphical representation of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90%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for a parameter:  </a:t>
            </a:r>
            <a:endParaRPr lang="en-US" sz="2400" dirty="0"/>
          </a:p>
        </p:txBody>
      </p:sp>
      <p:grpSp>
        <p:nvGrpSpPr>
          <p:cNvPr id="17" name="Group 64"/>
          <p:cNvGrpSpPr/>
          <p:nvPr/>
        </p:nvGrpSpPr>
        <p:grpSpPr>
          <a:xfrm>
            <a:off x="2240664" y="3059668"/>
            <a:ext cx="1955386" cy="646331"/>
            <a:chOff x="2240664" y="3059668"/>
            <a:chExt cx="1955386" cy="646331"/>
          </a:xfrm>
        </p:grpSpPr>
        <p:sp>
          <p:nvSpPr>
            <p:cNvPr id="61" name="Rectangle 60"/>
            <p:cNvSpPr/>
            <p:nvPr/>
          </p:nvSpPr>
          <p:spPr>
            <a:xfrm>
              <a:off x="2240664" y="3059668"/>
              <a:ext cx="155929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Take a sample.</a:t>
              </a:r>
              <a:endParaRPr lang="en-US" dirty="0" smtClean="0"/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Compute a CI.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3595856" y="3382834"/>
              <a:ext cx="600194" cy="1524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624E-6 1.07432E-6 L -0.02899 0.0437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99 0.04376 L 0.00017 0.0828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8289 L -0.04304 0.12294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2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976E-6 -5.26279E-6 L -0.00278 0.24149 " pathEditMode="relative" ptsTypes="AA"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4 0.12294 L 0.05727 0.13938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27 0.13938 L -0.04304 0.16184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1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4 0.16184 L -0.02135 0.20051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1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0.20051 L -0.04304 0.23918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1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4 0.23918 L 0.00729 0.27761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1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27761 L -0.02899 0.32137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22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9" grpId="0"/>
      <p:bldP spid="60" grpId="0"/>
      <p:bldP spid="6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304800" y="1270686"/>
            <a:ext cx="8686800" cy="556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</a:rPr>
              <a:t>Construction of a CI for a mean depends on:</a:t>
            </a:r>
          </a:p>
          <a:p>
            <a:pPr marL="887413" lvl="1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Sample size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</a:p>
          <a:p>
            <a:pPr marL="887413" lvl="1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Standard error for means </a:t>
            </a:r>
          </a:p>
          <a:p>
            <a:pPr marL="887413" lvl="1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Level of confidence 1-</a:t>
            </a:r>
            <a:endParaRPr lang="en-GB" sz="2800" dirty="0" smtClean="0">
              <a:solidFill>
                <a:srgbClr val="000000"/>
              </a:solidFill>
              <a:latin typeface="Symbol" pitchFamily="18" charset="2"/>
            </a:endParaRPr>
          </a:p>
          <a:p>
            <a:pPr marL="1344613" lvl="2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dirty="0" smtClean="0">
                <a:solidFill>
                  <a:srgbClr val="000000"/>
                </a:solidFill>
                <a:latin typeface="Symbol" pitchFamily="18" charset="2"/>
              </a:rPr>
              <a:t>      </a:t>
            </a:r>
            <a:r>
              <a:rPr lang="en-GB" sz="2600" dirty="0" smtClean="0">
                <a:solidFill>
                  <a:srgbClr val="000000"/>
                </a:solidFill>
                <a:latin typeface="Times New Roman" pitchFamily="18" charset="0"/>
              </a:rPr>
              <a:t>is significance level</a:t>
            </a:r>
          </a:p>
          <a:p>
            <a:pPr marL="1344613" lvl="2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dirty="0" smtClean="0">
                <a:solidFill>
                  <a:srgbClr val="000000"/>
                </a:solidFill>
                <a:latin typeface="Times New Roman" pitchFamily="18" charset="0"/>
              </a:rPr>
              <a:t>Use     to compute </a:t>
            </a:r>
            <a:r>
              <a:rPr lang="en-GB" sz="2600" i="1" dirty="0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GB" sz="2600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GB" sz="2600" dirty="0" smtClean="0">
                <a:solidFill>
                  <a:srgbClr val="000000"/>
                </a:solidFill>
                <a:latin typeface="Times New Roman" pitchFamily="18" charset="0"/>
              </a:rPr>
              <a:t>-value</a:t>
            </a:r>
          </a:p>
          <a:p>
            <a:pPr marL="887413" lvl="1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en-US" sz="2800" dirty="0" smtClean="0">
                <a:latin typeface="Symbol" pitchFamily="18" charset="2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)×100% CI for population mean using a sample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average and standard error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is:</a:t>
            </a:r>
            <a:endParaRPr lang="en-GB" sz="28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1775" y="297248"/>
            <a:ext cx="8607425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Confidence Intervals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883724" y="2101961"/>
          <a:ext cx="1390073" cy="1066800"/>
        </p:xfrm>
        <a:graphic>
          <a:graphicData uri="http://schemas.openxmlformats.org/presentationml/2006/ole">
            <p:oleObj spid="_x0000_s41986" name="Equation" r:id="rId3" imgW="545760" imgH="419040" progId="Equation.DSMT4">
              <p:embed/>
            </p:oleObj>
          </a:graphicData>
        </a:graphic>
      </p:graphicFrame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3087086" y="5426202"/>
          <a:ext cx="2814638" cy="646113"/>
        </p:xfrm>
        <a:graphic>
          <a:graphicData uri="http://schemas.openxmlformats.org/presentationml/2006/ole">
            <p:oleObj spid="_x0000_s41987" name="Equation" r:id="rId4" imgW="1104840" imgH="253800" progId="Equation.DSMT4">
              <p:embed/>
            </p:oleObj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384829" y="3042104"/>
          <a:ext cx="331787" cy="304800"/>
        </p:xfrm>
        <a:graphic>
          <a:graphicData uri="http://schemas.openxmlformats.org/presentationml/2006/ole">
            <p:oleObj spid="_x0000_s41988" name="Equation" r:id="rId6" imgW="152400" imgH="139700" progId="Equation.DSMT4">
              <p:embed/>
            </p:oleObj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572649" y="3557287"/>
          <a:ext cx="331787" cy="304800"/>
        </p:xfrm>
        <a:graphic>
          <a:graphicData uri="http://schemas.openxmlformats.org/presentationml/2006/ole">
            <p:oleObj spid="_x0000_s41989" name="Equation" r:id="rId7" imgW="152400" imgH="139700" progId="Equation.DSMT4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2205286" y="4045540"/>
          <a:ext cx="331787" cy="304800"/>
        </p:xfrm>
        <a:graphic>
          <a:graphicData uri="http://schemas.openxmlformats.org/presentationml/2006/ole">
            <p:oleObj spid="_x0000_s41990" name="Equation" r:id="rId8" imgW="152400" imgH="139700" progId="Equation.DSMT4">
              <p:embed/>
            </p:oleObj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1572649" y="4568145"/>
          <a:ext cx="331787" cy="304800"/>
        </p:xfrm>
        <a:graphic>
          <a:graphicData uri="http://schemas.openxmlformats.org/presentationml/2006/ole">
            <p:oleObj spid="_x0000_s41991" name="Equation" r:id="rId9" imgW="152400" imgH="139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28600" y="945546"/>
            <a:ext cx="8686800" cy="557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Compute a 99% confidence interval for the mean using this sample set: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31775" y="154458"/>
            <a:ext cx="8607425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Confidence Intervals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6200" y="1958340"/>
          <a:ext cx="3201988" cy="4137660"/>
        </p:xfrm>
        <a:graphic>
          <a:graphicData uri="http://schemas.openxmlformats.org/drawingml/2006/table">
            <a:tbl>
              <a:tblPr/>
              <a:tblGrid>
                <a:gridCol w="1490663"/>
                <a:gridCol w="171132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Fragment #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Fragment 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1.52003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1.52001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1.52004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1.52001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332020" y="3457167"/>
            <a:ext cx="31854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600" dirty="0" smtClean="0">
                <a:solidFill>
                  <a:srgbClr val="000000"/>
                </a:solidFill>
                <a:latin typeface="Symbol" pitchFamily="18" charset="2"/>
              </a:rPr>
              <a:t>       </a:t>
            </a:r>
            <a:r>
              <a:rPr lang="en-GB" sz="2600" dirty="0" smtClean="0">
                <a:solidFill>
                  <a:srgbClr val="000000"/>
                </a:solidFill>
                <a:latin typeface="Times New Roman" pitchFamily="18" charset="0"/>
              </a:rPr>
              <a:t>/2=0.005)  </a:t>
            </a:r>
            <a:r>
              <a:rPr lang="en-GB" sz="2600" i="1" dirty="0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GB" sz="2600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GB" sz="2600" dirty="0" smtClean="0">
                <a:solidFill>
                  <a:srgbClr val="000000"/>
                </a:solidFill>
                <a:latin typeface="Times New Roman" pitchFamily="18" charset="0"/>
              </a:rPr>
              <a:t> = 3.17</a:t>
            </a:r>
            <a:endParaRPr lang="en-US" sz="2600" dirty="0"/>
          </a:p>
        </p:txBody>
      </p:sp>
      <p:graphicFrame>
        <p:nvGraphicFramePr>
          <p:cNvPr id="96257" name="Object 1"/>
          <p:cNvGraphicFramePr>
            <a:graphicFrameLocks noChangeAspect="1"/>
          </p:cNvGraphicFramePr>
          <p:nvPr/>
        </p:nvGraphicFramePr>
        <p:xfrm>
          <a:off x="4950540" y="2561568"/>
          <a:ext cx="1876425" cy="581025"/>
        </p:xfrm>
        <a:graphic>
          <a:graphicData uri="http://schemas.openxmlformats.org/presentationml/2006/ole">
            <p:oleObj spid="_x0000_s43010" name="Equation" r:id="rId3" imgW="736560" imgH="228600" progId="Equation.DSMT4">
              <p:embed/>
            </p:oleObj>
          </a:graphicData>
        </a:graphic>
      </p:graphicFrame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5102940" y="2152858"/>
          <a:ext cx="1746250" cy="452437"/>
        </p:xfrm>
        <a:graphic>
          <a:graphicData uri="http://schemas.openxmlformats.org/presentationml/2006/ole">
            <p:oleObj spid="_x0000_s43011" name="Equation" r:id="rId4" imgW="685800" imgH="177480" progId="Equation.DSMT4">
              <p:embed/>
            </p:oleObj>
          </a:graphicData>
        </a:graphic>
      </p:graphicFrame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5040305" y="1730293"/>
          <a:ext cx="1939925" cy="452437"/>
        </p:xfrm>
        <a:graphic>
          <a:graphicData uri="http://schemas.openxmlformats.org/presentationml/2006/ole">
            <p:oleObj spid="_x0000_s43012" name="Equation" r:id="rId5" imgW="761760" imgH="17748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3456710" y="4185015"/>
            <a:ext cx="5315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sym typeface="Mathematica1"/>
              </a:rPr>
              <a:t>Putting this together:</a:t>
            </a: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[1.52005 - (3.17)(0.00001), 1.52005 + (3.17)(0.00001)]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04310" y="5147708"/>
            <a:ext cx="56233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 smtClean="0">
                <a:solidFill>
                  <a:srgbClr val="000000"/>
                </a:solidFill>
                <a:latin typeface="Times New Roman" pitchFamily="18" charset="0"/>
              </a:rPr>
              <a:t>99% CI for sample = </a:t>
            </a:r>
            <a:r>
              <a:rPr lang="en-GB" sz="2600" smtClean="0">
                <a:solidFill>
                  <a:srgbClr val="000000"/>
                </a:solidFill>
                <a:latin typeface="Times New Roman" pitchFamily="18" charset="0"/>
              </a:rPr>
              <a:t>[1.52002, </a:t>
            </a:r>
            <a:r>
              <a:rPr lang="en-GB" sz="2600" dirty="0" smtClean="0">
                <a:solidFill>
                  <a:srgbClr val="000000"/>
                </a:solidFill>
                <a:latin typeface="Times New Roman" pitchFamily="18" charset="0"/>
              </a:rPr>
              <a:t>1.52009]</a:t>
            </a:r>
            <a:endParaRPr lang="en-US" sz="2600" dirty="0"/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5091545" y="3106655"/>
          <a:ext cx="1357312" cy="452438"/>
        </p:xfrm>
        <a:graphic>
          <a:graphicData uri="http://schemas.openxmlformats.org/presentationml/2006/ole">
            <p:oleObj spid="_x0000_s43013" name="Equation" r:id="rId6" imgW="533160" imgH="177480" progId="Equation.DSMT4">
              <p:embed/>
            </p:oleObj>
          </a:graphicData>
        </a:graphic>
      </p:graphicFrame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3482453" y="3584836"/>
          <a:ext cx="331788" cy="304800"/>
        </p:xfrm>
        <a:graphic>
          <a:graphicData uri="http://schemas.openxmlformats.org/presentationml/2006/ole">
            <p:oleObj spid="_x0000_s43014" name="Equation" r:id="rId8" imgW="152400" imgH="13970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56413" y="5911334"/>
            <a:ext cx="4165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*Try out </a:t>
            </a:r>
            <a:r>
              <a:rPr lang="en-US" sz="2400" dirty="0" err="1" smtClean="0">
                <a:latin typeface="Times New Roman"/>
                <a:cs typeface="Times New Roman"/>
              </a:rPr>
              <a:t>confidence_intervals.R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31775" y="120134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Hypothesis Testing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1094859"/>
            <a:ext cx="8686800" cy="557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</a:rPr>
              <a:t>hypothesis</a:t>
            </a: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</a:rPr>
              <a:t> is an assumption about a statistic.</a:t>
            </a:r>
          </a:p>
          <a:p>
            <a:pPr marL="887413" lvl="1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Form a hypothesis about the statistic</a:t>
            </a:r>
          </a:p>
          <a:p>
            <a:pPr marL="1344613" lvl="2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GB" sz="2800" baseline="-25000" dirty="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, the </a:t>
            </a: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</a:rPr>
              <a:t>null hypothesis</a:t>
            </a:r>
          </a:p>
          <a:p>
            <a:pPr marL="887413" lvl="1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Identify the </a:t>
            </a: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</a:rPr>
              <a:t>alternative hypothesis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, H</a:t>
            </a:r>
            <a:r>
              <a:rPr lang="en-GB" sz="2800" baseline="-25000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  <a:p>
            <a:pPr marL="887413" lvl="1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“Accept” H</a:t>
            </a:r>
            <a:r>
              <a:rPr lang="en-GB" sz="2800" baseline="-25000" dirty="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 or “Reject” H</a:t>
            </a:r>
            <a:r>
              <a:rPr lang="en-GB" sz="2800" baseline="-25000" dirty="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 in favour of H</a:t>
            </a:r>
            <a:r>
              <a:rPr lang="en-GB" sz="2800" baseline="-25000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 at a certain confidence level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en-US" sz="2800" dirty="0" smtClean="0">
                <a:latin typeface="Symbol" pitchFamily="18" charset="2"/>
                <a:cs typeface="Times New Roman" pitchFamily="18" charset="0"/>
              </a:rPr>
              <a:t>      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)×100%</a:t>
            </a:r>
          </a:p>
          <a:p>
            <a:pPr marL="1344613" lvl="2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Technically, “Accept” means “Do not Reject”</a:t>
            </a:r>
          </a:p>
          <a:p>
            <a:pPr marL="1344613" lvl="2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testing is done with respect to how sample values of the statistic are distributed</a:t>
            </a:r>
          </a:p>
          <a:p>
            <a:pPr marL="1801813" lvl="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Student’s-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marL="1801813" lvl="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Gaussian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0400" y="5573490"/>
            <a:ext cx="4495800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Binomial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Poisson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759257" y="5574359"/>
            <a:ext cx="2403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Bootstrap, etc.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196056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019815" y="3835511"/>
          <a:ext cx="331787" cy="304800"/>
        </p:xfrm>
        <a:graphic>
          <a:graphicData uri="http://schemas.openxmlformats.org/presentationml/2006/ole">
            <p:oleObj spid="_x0000_s45058" name="Equation" r:id="rId4" imgW="152400" imgH="139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31775" y="308917"/>
            <a:ext cx="8607425" cy="761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Hypothesis Testing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1078726"/>
            <a:ext cx="8686800" cy="557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</a:rPr>
              <a:t>Hypothesis testing can go wrong: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1-</a:t>
            </a:r>
            <a:r>
              <a:rPr lang="en-GB" sz="2800" dirty="0" smtClean="0">
                <a:solidFill>
                  <a:srgbClr val="000000"/>
                </a:solidFill>
                <a:latin typeface="Symbol" pitchFamily="18" charset="2"/>
              </a:rPr>
              <a:t>     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 is called test’s </a:t>
            </a: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</a:rPr>
              <a:t>power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</a:rPr>
              <a:t>Do the thicknesses of float glass differ from non float glass?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</a:rPr>
              <a:t>How can we use a computer to decide?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800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19200" y="2010929"/>
          <a:ext cx="6742431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2495"/>
                <a:gridCol w="2229168"/>
                <a:gridCol w="2330768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is really true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is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really false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Test rejects H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Type I error. Probability is </a:t>
                      </a:r>
                      <a:endParaRPr lang="en-US" sz="2400" dirty="0">
                        <a:latin typeface="Symbol" pitchFamily="18" charset="2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OK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Test accepts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OK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Type II error. Probability is </a:t>
                      </a:r>
                      <a:endParaRPr lang="en-US" sz="2400" dirty="0">
                        <a:latin typeface="Symbol" pitchFamily="18" charset="2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5334301" y="2977474"/>
          <a:ext cx="331788" cy="304800"/>
        </p:xfrm>
        <a:graphic>
          <a:graphicData uri="http://schemas.openxmlformats.org/presentationml/2006/ole">
            <p:oleObj spid="_x0000_s46082" name="Equation" r:id="rId3" imgW="152400" imgH="139700" progId="Equation.DSMT4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7643813" y="3730449"/>
          <a:ext cx="303212" cy="444500"/>
        </p:xfrm>
        <a:graphic>
          <a:graphicData uri="http://schemas.openxmlformats.org/presentationml/2006/ole">
            <p:oleObj spid="_x0000_s46083" name="Equation" r:id="rId4" imgW="139700" imgH="203200" progId="Equation.DSMT4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402327" y="4561094"/>
          <a:ext cx="303212" cy="444500"/>
        </p:xfrm>
        <a:graphic>
          <a:graphicData uri="http://schemas.openxmlformats.org/presentationml/2006/ole">
            <p:oleObj spid="_x0000_s46084" name="Equation" r:id="rId5" imgW="139700" imgH="203200" progId="Equation.DSMT4">
              <p:embed/>
            </p:oleObj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188" y="101665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31775" y="320675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Analysis of Variance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1463843"/>
            <a:ext cx="8686800" cy="43366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Standard hypothesis testing is great for comparing two statistics.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What is we have more than two statistics to compare?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Use analysis of variance (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ANOVA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Note that the statistics to be compares must all be of the same type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Usually the statistic is an average “response” for different experimental conditions or treatments.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31775" y="2892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Analysis of Variance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897497"/>
            <a:ext cx="8686800" cy="582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US" sz="3200" baseline="-25000" dirty="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for ANOVA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The values being compared are not statistically different at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en-US" sz="2800" dirty="0" smtClean="0">
                <a:latin typeface="Symbol" pitchFamily="18" charset="2"/>
                <a:cs typeface="Times New Roman" pitchFamily="18" charset="0"/>
              </a:rPr>
              <a:t>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)×100%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level of confidence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US" sz="3200" baseline="-25000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for ANOVA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At least one of the values being compared is statically distinct.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ANOVA computes an F-statistic from the data and compares to a critical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value for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 of confidence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D.O.F. 1 = # of levels -1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D.O.F. 2 = # of obs. - # of levels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724103" y="2042140"/>
          <a:ext cx="331788" cy="304800"/>
        </p:xfrm>
        <a:graphic>
          <a:graphicData uri="http://schemas.openxmlformats.org/presentationml/2006/ole">
            <p:oleObj spid="_x0000_s50178" name="Equation" r:id="rId4" imgW="152400" imgH="139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31775" y="2892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Analysis of Variance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897497"/>
            <a:ext cx="8686800" cy="582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US" sz="3200" baseline="-25000" dirty="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for ANOVA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The values being compared are not statistically different at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en-US" sz="2800" dirty="0" smtClean="0">
                <a:latin typeface="Symbol" pitchFamily="18" charset="2"/>
                <a:cs typeface="Times New Roman" pitchFamily="18" charset="0"/>
              </a:rPr>
              <a:t>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)×100%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level of confidence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US" sz="3200" baseline="-25000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for ANOVA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At least one of the values being compared is statically distinct.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ANOVA computes an F-statistic from the data and compares to a critical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value for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 of confidence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D.O.F. 1 = # of levels -1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D.O.F. 2 = # of obs. - # of levels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724103" y="2042140"/>
          <a:ext cx="331788" cy="304800"/>
        </p:xfrm>
        <a:graphic>
          <a:graphicData uri="http://schemas.openxmlformats.org/presentationml/2006/ole">
            <p:oleObj spid="_x0000_s51202" name="Equation" r:id="rId4" imgW="152400" imgH="139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31775" y="2892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Analysis of Variance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1069117"/>
            <a:ext cx="8686800" cy="38732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Levels are “categorical variables” and can be: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Group names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Experimental conditions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Experimental treatments</a:t>
            </a:r>
          </a:p>
          <a:p>
            <a:pPr marL="887413" lvl="1" indent="-323850" algn="ctr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600" dirty="0" smtClean="0">
                <a:solidFill>
                  <a:srgbClr val="000000"/>
                </a:solidFill>
                <a:latin typeface="Times New Roman" pitchFamily="18" charset="0"/>
              </a:rPr>
              <a:t>Are the average </a:t>
            </a:r>
            <a:r>
              <a:rPr lang="en-GB" sz="3600" dirty="0" err="1" smtClean="0">
                <a:solidFill>
                  <a:srgbClr val="000000"/>
                </a:solidFill>
                <a:latin typeface="Times New Roman" pitchFamily="18" charset="0"/>
              </a:rPr>
              <a:t>RIs</a:t>
            </a:r>
            <a:r>
              <a:rPr lang="en-GB" sz="3600" dirty="0" smtClean="0">
                <a:solidFill>
                  <a:srgbClr val="000000"/>
                </a:solidFill>
                <a:latin typeface="Times New Roman" pitchFamily="18" charset="0"/>
              </a:rPr>
              <a:t> for each type of glass in the “Forensic Glass” data set statistically different?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7161" y="5105442"/>
            <a:ext cx="421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Exercise: Try out </a:t>
            </a:r>
            <a:r>
              <a:rPr lang="en-US" sz="2800" dirty="0" err="1" smtClean="0">
                <a:latin typeface="Times New Roman"/>
                <a:cs typeface="Times New Roman"/>
              </a:rPr>
              <a:t>anova.R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1104211"/>
            <a:ext cx="8686800" cy="5348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</a:rPr>
              <a:t> is not a black box!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Codes available for review;  totally transparent!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</a:rPr>
              <a:t>  maintained by a professional group of statisticians, and computational scientists</a:t>
            </a:r>
            <a:endParaRPr lang="en-GB" sz="2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b="1" u="sng" dirty="0" smtClean="0">
                <a:solidFill>
                  <a:srgbClr val="000000"/>
                </a:solidFill>
                <a:latin typeface="Times New Roman" pitchFamily="18" charset="0"/>
              </a:rPr>
              <a:t>From very simple to state-of-the-art procedures available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Very good graphics for exhibits and papers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</a:rPr>
              <a:t> is extensible (it is a full scripting language)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Coding/syntax similar to Python and MATLAB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Easy to link to C/C++ routines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Why       ?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5" descr="R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699" y="639965"/>
            <a:ext cx="698048" cy="530518"/>
          </a:xfrm>
          <a:prstGeom prst="rect">
            <a:avLst/>
          </a:prstGeom>
        </p:spPr>
      </p:pic>
      <p:pic>
        <p:nvPicPr>
          <p:cNvPr id="7" name="Picture 6" descr="R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33" y="1504547"/>
            <a:ext cx="391280" cy="297374"/>
          </a:xfrm>
          <a:prstGeom prst="rect">
            <a:avLst/>
          </a:prstGeom>
        </p:spPr>
      </p:pic>
      <p:pic>
        <p:nvPicPr>
          <p:cNvPr id="8" name="Picture 7" descr="R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99" y="2626600"/>
            <a:ext cx="391280" cy="297374"/>
          </a:xfrm>
          <a:prstGeom prst="rect">
            <a:avLst/>
          </a:prstGeom>
        </p:spPr>
      </p:pic>
      <p:pic>
        <p:nvPicPr>
          <p:cNvPr id="9" name="Picture 8" descr="R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90" y="5016734"/>
            <a:ext cx="391280" cy="29737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63525"/>
            <a:ext cx="7516813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117475"/>
            <a:ext cx="6524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1104211"/>
            <a:ext cx="8686800" cy="5348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</a:rPr>
              <a:t>Where to get information on 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</a:rPr>
              <a:t>R </a:t>
            </a: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R: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hlinkClick r:id="rId2"/>
              </a:rPr>
              <a:t>http://www.r-project.org/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Just need the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base</a:t>
            </a:r>
            <a:endParaRPr lang="en-GB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</a:rPr>
              <a:t>RStudio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hlinkClick r:id="rId3"/>
              </a:rPr>
              <a:t>http://rstudio.org/</a:t>
            </a:r>
            <a:endParaRPr lang="en-GB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A great IDE for R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Work on all platforms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Sometimes slows down performance…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CRAN: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hlinkClick r:id="rId4"/>
              </a:rPr>
              <a:t>http://cran.r-project.org/</a:t>
            </a:r>
            <a:endParaRPr lang="en-GB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Library repository for R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Click on Search on the left of the website to search for package/info on packages 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Why       ?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5" descr="R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699" y="639965"/>
            <a:ext cx="698048" cy="530518"/>
          </a:xfrm>
          <a:prstGeom prst="rect">
            <a:avLst/>
          </a:prstGeom>
        </p:spPr>
      </p:pic>
      <p:pic>
        <p:nvPicPr>
          <p:cNvPr id="7" name="Picture 6" descr="R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640" y="1495966"/>
            <a:ext cx="391280" cy="29737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263525"/>
            <a:ext cx="7516813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8" y="117475"/>
            <a:ext cx="6524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R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324" y="2043063"/>
            <a:ext cx="391280" cy="297374"/>
          </a:xfrm>
          <a:prstGeom prst="rect">
            <a:avLst/>
          </a:prstGeom>
        </p:spPr>
      </p:pic>
      <p:pic>
        <p:nvPicPr>
          <p:cNvPr id="13" name="Picture 12" descr="R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589" y="3450274"/>
            <a:ext cx="391280" cy="297374"/>
          </a:xfrm>
          <a:prstGeom prst="rect">
            <a:avLst/>
          </a:prstGeom>
        </p:spPr>
      </p:pic>
      <p:pic>
        <p:nvPicPr>
          <p:cNvPr id="14" name="Picture 13" descr="R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192" y="5303672"/>
            <a:ext cx="391280" cy="297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89205" y="238210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Finding our way around R/</a:t>
            </a:r>
            <a:r>
              <a:rPr lang="en-GB" sz="4000" dirty="0" err="1" smtClean="0">
                <a:solidFill>
                  <a:srgbClr val="000000"/>
                </a:solidFill>
                <a:latin typeface="Times New Roman" pitchFamily="18" charset="0"/>
              </a:rPr>
              <a:t>RStudio</a:t>
            </a: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63525"/>
            <a:ext cx="7516813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17475"/>
            <a:ext cx="6524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RStudio_screencap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39" y="1132970"/>
            <a:ext cx="8829724" cy="5571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179731">
            <a:off x="840928" y="2471220"/>
            <a:ext cx="430549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Script Window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179731">
            <a:off x="1523377" y="5221976"/>
            <a:ext cx="299478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Command Line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68978" y="5740383"/>
            <a:ext cx="2479874" cy="79799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1104211"/>
            <a:ext cx="8686800" cy="5348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</a:rPr>
              <a:t>Basic Input and Output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Handy       Commands: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5" descr="R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208" y="639965"/>
            <a:ext cx="698048" cy="53051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63525"/>
            <a:ext cx="7516813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117475"/>
            <a:ext cx="6524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15288" y="2376798"/>
            <a:ext cx="211080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 err="1">
                <a:solidFill>
                  <a:srgbClr val="000000"/>
                </a:solidFill>
                <a:latin typeface="Courier"/>
                <a:cs typeface="Courier"/>
              </a:rPr>
              <a:t>x</a:t>
            </a:r>
            <a:r>
              <a:rPr lang="en-US" sz="3200" dirty="0" smtClean="0">
                <a:solidFill>
                  <a:srgbClr val="000000"/>
                </a:solidFill>
                <a:latin typeface="Courier"/>
                <a:cs typeface="Courier"/>
              </a:rPr>
              <a:t> &lt;- 4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6789" y="4760925"/>
            <a:ext cx="675038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 err="1">
                <a:solidFill>
                  <a:srgbClr val="000000"/>
                </a:solidFill>
                <a:latin typeface="Courier"/>
                <a:cs typeface="Courier"/>
              </a:rPr>
              <a:t>x</a:t>
            </a:r>
            <a:r>
              <a:rPr lang="en-US" sz="3200" dirty="0" smtClean="0">
                <a:solidFill>
                  <a:srgbClr val="000000"/>
                </a:solidFill>
                <a:latin typeface="Courier"/>
                <a:cs typeface="Courier"/>
              </a:rPr>
              <a:t> &lt;- “text goes in quotes”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452" y="3303510"/>
            <a:ext cx="18799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variables</a:t>
            </a:r>
            <a:r>
              <a:rPr lang="en-US" sz="2800" dirty="0" smtClean="0">
                <a:latin typeface="Times New Roman"/>
                <a:cs typeface="Times New Roman"/>
              </a:rPr>
              <a:t>: </a:t>
            </a:r>
          </a:p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store </a:t>
            </a:r>
          </a:p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information</a:t>
            </a:r>
            <a:endParaRPr lang="en-US" sz="2800" dirty="0">
              <a:latin typeface="Times New Roman"/>
              <a:cs typeface="Times New Roman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102316" y="2961574"/>
            <a:ext cx="1573892" cy="642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1651846" y="4054298"/>
            <a:ext cx="1364306" cy="4633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4182205" y="3040792"/>
            <a:ext cx="1132632" cy="748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3415288" y="3981371"/>
            <a:ext cx="1707498" cy="986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59821" y="1918515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Numeric input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84158" y="5345701"/>
            <a:ext cx="3562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Text (character) input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97944" y="3657856"/>
            <a:ext cx="351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:</a:t>
            </a:r>
            <a:r>
              <a:rPr lang="en-US" sz="2800" b="1" dirty="0" smtClean="0">
                <a:latin typeface="Times New Roman"/>
                <a:cs typeface="Times New Roman"/>
              </a:rPr>
              <a:t>Assignment operator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1104211"/>
            <a:ext cx="8686800" cy="5348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Get help on an R command: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600" i="1" u="sng" dirty="0" smtClean="0">
                <a:solidFill>
                  <a:srgbClr val="000000"/>
                </a:solidFill>
                <a:latin typeface="Times New Roman" pitchFamily="18" charset="0"/>
              </a:rPr>
              <a:t>If you know the name</a:t>
            </a:r>
            <a:r>
              <a:rPr lang="en-GB" sz="3600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GB" sz="3600" b="1" dirty="0" smtClean="0">
                <a:solidFill>
                  <a:srgbClr val="000000"/>
                </a:solidFill>
                <a:latin typeface="Times New Roman" pitchFamily="18" charset="0"/>
              </a:rPr>
              <a:t>?command name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</a:rPr>
              <a:t>?plot brings up html on plot command</a:t>
            </a:r>
            <a:endParaRPr lang="en-GB" sz="4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600" i="1" u="sng" dirty="0" smtClean="0">
                <a:solidFill>
                  <a:srgbClr val="000000"/>
                </a:solidFill>
                <a:latin typeface="Times New Roman" pitchFamily="18" charset="0"/>
              </a:rPr>
              <a:t>If you don’t know the name</a:t>
            </a:r>
            <a:r>
              <a:rPr lang="en-GB" sz="360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</a:rPr>
              <a:t>Use Google (my </a:t>
            </a:r>
            <a:r>
              <a:rPr lang="en-GB" sz="3200" dirty="0" err="1" smtClean="0">
                <a:solidFill>
                  <a:srgbClr val="000000"/>
                </a:solidFill>
                <a:latin typeface="Times New Roman" pitchFamily="18" charset="0"/>
              </a:rPr>
              <a:t>favorite</a:t>
            </a: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GB" sz="2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</a:rPr>
              <a:t>??key word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Handy       Commands: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5" descr="R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208" y="639965"/>
            <a:ext cx="698048" cy="53051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63525"/>
            <a:ext cx="7516813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117475"/>
            <a:ext cx="6524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1104211"/>
            <a:ext cx="8686800" cy="5348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R is driven by </a:t>
            </a:r>
            <a:r>
              <a:rPr lang="en-GB" sz="4000" b="1" dirty="0" smtClean="0">
                <a:solidFill>
                  <a:srgbClr val="000000"/>
                </a:solidFill>
                <a:latin typeface="Times New Roman" pitchFamily="18" charset="0"/>
              </a:rPr>
              <a:t>functions</a:t>
            </a: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Handy       Commands: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5" descr="R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208" y="639965"/>
            <a:ext cx="698048" cy="53051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63525"/>
            <a:ext cx="7516813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117475"/>
            <a:ext cx="6524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8245" y="2496763"/>
            <a:ext cx="8495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urier"/>
                <a:cs typeface="Courier"/>
              </a:rPr>
              <a:t>func(arguement1, argument2)</a:t>
            </a:r>
            <a:endParaRPr lang="en-US" sz="4000" dirty="0"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0311" y="5515578"/>
            <a:ext cx="6649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Courier"/>
                <a:cs typeface="Courier"/>
              </a:rPr>
              <a:t>x</a:t>
            </a:r>
            <a:r>
              <a:rPr lang="en-US" sz="4000" dirty="0" smtClean="0">
                <a:latin typeface="Courier"/>
                <a:cs typeface="Courier"/>
              </a:rPr>
              <a:t> &lt;- func(arg1, arg2)</a:t>
            </a:r>
            <a:endParaRPr lang="en-US" sz="4000" dirty="0">
              <a:latin typeface="Courier"/>
              <a:cs typeface="Courier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3447" y="3316348"/>
            <a:ext cx="2248632" cy="951595"/>
            <a:chOff x="613447" y="3548035"/>
            <a:chExt cx="2248632" cy="951595"/>
          </a:xfrm>
        </p:grpSpPr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804438" y="3809603"/>
              <a:ext cx="52472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613447" y="3976410"/>
              <a:ext cx="22486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r>
                <a:rPr lang="en-GB" sz="2800" dirty="0" smtClean="0">
                  <a:solidFill>
                    <a:srgbClr val="000000"/>
                  </a:solidFill>
                  <a:latin typeface="Times New Roman" pitchFamily="18" charset="0"/>
                </a:rPr>
                <a:t>unction name</a:t>
              </a:r>
              <a:endParaRPr lang="en-US" sz="2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93310" y="3204650"/>
            <a:ext cx="6490303" cy="1054534"/>
            <a:chOff x="2093310" y="3436337"/>
            <a:chExt cx="6490303" cy="1054534"/>
          </a:xfrm>
        </p:grpSpPr>
        <p:cxnSp>
          <p:nvCxnSpPr>
            <p:cNvPr id="15" name="Straight Arrow Connector 14"/>
            <p:cNvCxnSpPr/>
            <p:nvPr/>
          </p:nvCxnSpPr>
          <p:spPr>
            <a:xfrm rot="10800000">
              <a:off x="2093310" y="3436337"/>
              <a:ext cx="3160274" cy="6364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026571" y="3967651"/>
              <a:ext cx="54915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en-GB" sz="2800" dirty="0" smtClean="0">
                  <a:solidFill>
                    <a:srgbClr val="000000"/>
                  </a:solidFill>
                  <a:latin typeface="Times New Roman" pitchFamily="18" charset="0"/>
                </a:rPr>
                <a:t>nput to function goes in </a:t>
              </a:r>
              <a:r>
                <a:rPr lang="en-GB" sz="2800" i="1" u="sng" dirty="0" smtClean="0">
                  <a:solidFill>
                    <a:srgbClr val="000000"/>
                  </a:solidFill>
                  <a:latin typeface="Times New Roman" pitchFamily="18" charset="0"/>
                </a:rPr>
                <a:t>parenthesis</a:t>
              </a:r>
              <a:endParaRPr lang="en-US" sz="2800" i="1" u="sng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5253586" y="3436337"/>
              <a:ext cx="3330027" cy="6364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24022" y="4802882"/>
            <a:ext cx="6986182" cy="938809"/>
            <a:chOff x="-1169400" y="3977997"/>
            <a:chExt cx="6986182" cy="938809"/>
          </a:xfrm>
        </p:grpSpPr>
        <p:cxnSp>
          <p:nvCxnSpPr>
            <p:cNvPr id="24" name="Straight Arrow Connector 23"/>
            <p:cNvCxnSpPr/>
            <p:nvPr/>
          </p:nvCxnSpPr>
          <p:spPr>
            <a:xfrm rot="10800000" flipV="1">
              <a:off x="-149044" y="4501217"/>
              <a:ext cx="1567795" cy="4155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-1169400" y="3977997"/>
              <a:ext cx="69861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r>
                <a:rPr lang="en-GB" sz="2800" dirty="0" smtClean="0">
                  <a:solidFill>
                    <a:srgbClr val="000000"/>
                  </a:solidFill>
                  <a:latin typeface="Times New Roman" pitchFamily="18" charset="0"/>
                </a:rPr>
                <a:t>unction returns something; gets dumped into </a:t>
              </a:r>
              <a:r>
                <a:rPr lang="en-GB" sz="2800" dirty="0" err="1" smtClean="0">
                  <a:solidFill>
                    <a:srgbClr val="000000"/>
                  </a:solidFill>
                  <a:latin typeface="Courier"/>
                  <a:cs typeface="Courier"/>
                </a:rPr>
                <a:t>x</a:t>
              </a:r>
              <a:endParaRPr lang="en-US" sz="2800" dirty="0">
                <a:latin typeface="Courier"/>
                <a:cs typeface="Courier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28600" y="1104211"/>
            <a:ext cx="8686800" cy="5348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Input from Excel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600" dirty="0" smtClean="0">
                <a:solidFill>
                  <a:srgbClr val="000000"/>
                </a:solidFill>
                <a:latin typeface="Times New Roman" pitchFamily="18" charset="0"/>
              </a:rPr>
              <a:t>Save spreadsheet as a CSV file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</a:rPr>
              <a:t>Use </a:t>
            </a:r>
            <a:r>
              <a:rPr lang="en-GB" sz="3200" dirty="0" err="1" smtClean="0">
                <a:solidFill>
                  <a:srgbClr val="000000"/>
                </a:solidFill>
                <a:latin typeface="Times New Roman" pitchFamily="18" charset="0"/>
              </a:rPr>
              <a:t>read.csv</a:t>
            </a: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</a:rPr>
              <a:t> function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</a:rPr>
              <a:t>Needs the 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</a:rPr>
              <a:t>path</a:t>
            </a: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</a:rPr>
              <a:t> to the file</a:t>
            </a:r>
            <a:r>
              <a:rPr lang="en-GB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1775" y="332601"/>
            <a:ext cx="8607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Times New Roman" pitchFamily="18" charset="0"/>
              </a:rPr>
              <a:t>Handy       Commands:</a:t>
            </a:r>
            <a:endParaRPr lang="en-GB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5" descr="R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208" y="639965"/>
            <a:ext cx="698048" cy="53051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63525"/>
            <a:ext cx="7516813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117475"/>
            <a:ext cx="6524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4428406"/>
            <a:ext cx="7387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"/Users/</a:t>
            </a:r>
            <a:r>
              <a:rPr lang="en-US" sz="2400" dirty="0" err="1" smtClean="0">
                <a:latin typeface="Courier"/>
                <a:cs typeface="Courier"/>
              </a:rPr>
              <a:t>npetraco/latex/papers/data.csv</a:t>
            </a:r>
            <a:r>
              <a:rPr lang="en-US" sz="2400" dirty="0" smtClean="0">
                <a:latin typeface="Courier"/>
                <a:cs typeface="Courier"/>
              </a:rPr>
              <a:t>”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3966741"/>
            <a:ext cx="1338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sng" dirty="0" smtClean="0">
                <a:solidFill>
                  <a:srgbClr val="000000"/>
                </a:solidFill>
                <a:latin typeface="Times New Roman" pitchFamily="18" charset="0"/>
              </a:rPr>
              <a:t>Mac e.g.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64742" y="5619107"/>
            <a:ext cx="7757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“C:\Users</a:t>
            </a:r>
            <a:r>
              <a:rPr lang="en-US" sz="2400" dirty="0">
                <a:latin typeface="Courier"/>
                <a:cs typeface="Courier"/>
              </a:rPr>
              <a:t>\</a:t>
            </a:r>
            <a:r>
              <a:rPr lang="en-US" sz="2400" dirty="0" err="1" smtClean="0">
                <a:latin typeface="Courier"/>
                <a:cs typeface="Courier"/>
              </a:rPr>
              <a:t>npetraco</a:t>
            </a:r>
            <a:r>
              <a:rPr lang="en-US" sz="2400" dirty="0" err="1">
                <a:latin typeface="Courier"/>
                <a:cs typeface="Courier"/>
              </a:rPr>
              <a:t>\</a:t>
            </a:r>
            <a:r>
              <a:rPr lang="en-US" sz="2400" dirty="0" err="1" smtClean="0">
                <a:latin typeface="Courier"/>
                <a:cs typeface="Courier"/>
              </a:rPr>
              <a:t>latex</a:t>
            </a:r>
            <a:r>
              <a:rPr lang="en-US" sz="2400" dirty="0" err="1">
                <a:latin typeface="Courier"/>
                <a:cs typeface="Courier"/>
              </a:rPr>
              <a:t>\</a:t>
            </a:r>
            <a:r>
              <a:rPr lang="en-US" sz="2400" dirty="0" err="1" smtClean="0">
                <a:latin typeface="Courier"/>
                <a:cs typeface="Courier"/>
              </a:rPr>
              <a:t>papers</a:t>
            </a:r>
            <a:r>
              <a:rPr lang="en-US" sz="2400" dirty="0" err="1">
                <a:latin typeface="Courier"/>
                <a:cs typeface="Courier"/>
              </a:rPr>
              <a:t>\</a:t>
            </a:r>
            <a:r>
              <a:rPr lang="en-US" sz="2400" dirty="0" err="1" smtClean="0">
                <a:latin typeface="Courier"/>
                <a:cs typeface="Courier"/>
              </a:rPr>
              <a:t>data.csv</a:t>
            </a:r>
            <a:r>
              <a:rPr lang="en-US" sz="2400" dirty="0" smtClean="0">
                <a:latin typeface="Courier"/>
                <a:cs typeface="Courier"/>
              </a:rPr>
              <a:t>”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4742" y="5157442"/>
            <a:ext cx="1958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sng" dirty="0" smtClean="0">
                <a:solidFill>
                  <a:srgbClr val="000000"/>
                </a:solidFill>
                <a:latin typeface="Times New Roman" pitchFamily="18" charset="0"/>
              </a:rPr>
              <a:t>Windows e.g.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94994" y="6263801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*Exercise: </a:t>
            </a:r>
            <a:r>
              <a:rPr lang="en-US" sz="2800" dirty="0" err="1" smtClean="0">
                <a:latin typeface="Times New Roman"/>
                <a:cs typeface="Times New Roman"/>
              </a:rPr>
              <a:t>basicIO.R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1388</Words>
  <Application>Microsoft Macintosh PowerPoint</Application>
  <PresentationFormat>On-screen Show (4:3)</PresentationFormat>
  <Paragraphs>253</Paragraphs>
  <Slides>29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John Jay College of Criminal Justice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Nicholas Petraco</dc:creator>
  <cp:lastModifiedBy>Nicholas Petraco</cp:lastModifiedBy>
  <cp:revision>9</cp:revision>
  <dcterms:created xsi:type="dcterms:W3CDTF">2014-05-27T04:15:11Z</dcterms:created>
  <dcterms:modified xsi:type="dcterms:W3CDTF">2014-05-27T04:16:38Z</dcterms:modified>
</cp:coreProperties>
</file>