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sldIdLst>
    <p:sldId id="262" r:id="rId2"/>
    <p:sldId id="291" r:id="rId3"/>
    <p:sldId id="290" r:id="rId4"/>
    <p:sldId id="292" r:id="rId5"/>
    <p:sldId id="293" r:id="rId6"/>
    <p:sldId id="294" r:id="rId7"/>
    <p:sldId id="289" r:id="rId8"/>
    <p:sldId id="287" r:id="rId9"/>
    <p:sldId id="281" r:id="rId10"/>
    <p:sldId id="282" r:id="rId11"/>
    <p:sldId id="283" r:id="rId12"/>
    <p:sldId id="284" r:id="rId13"/>
    <p:sldId id="286" r:id="rId14"/>
    <p:sldId id="27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kaci" initials="A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91" autoAdjust="0"/>
  </p:normalViewPr>
  <p:slideViewPr>
    <p:cSldViewPr>
      <p:cViewPr>
        <p:scale>
          <a:sx n="80" d="100"/>
          <a:sy n="80" d="100"/>
        </p:scale>
        <p:origin x="-108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3ACF94-C406-43BB-AC31-589059AB51BC}" type="doc">
      <dgm:prSet loTypeId="urn:microsoft.com/office/officeart/2005/8/layout/equation1" loCatId="relationship" qsTypeId="urn:microsoft.com/office/officeart/2005/8/quickstyle/3d7" qsCatId="3D" csTypeId="urn:microsoft.com/office/officeart/2005/8/colors/accent5_2" csCatId="accent5" phldr="1"/>
      <dgm:spPr/>
    </dgm:pt>
    <dgm:pt modelId="{EA8E4674-263C-4141-8B19-3EEE1015B925}">
      <dgm:prSet phldrT="[Text]"/>
      <dgm:spPr/>
      <dgm:t>
        <a:bodyPr/>
        <a:lstStyle/>
        <a:p>
          <a:r>
            <a:rPr lang="en-US" dirty="0" smtClean="0"/>
            <a:t>0.06</a:t>
          </a:r>
          <a:endParaRPr lang="en-US" dirty="0"/>
        </a:p>
      </dgm:t>
    </dgm:pt>
    <dgm:pt modelId="{D3A07B71-67EB-4A32-9559-7685B51BD19B}" type="parTrans" cxnId="{F176A632-8D80-4ED8-A80F-03F1BDC852C7}">
      <dgm:prSet/>
      <dgm:spPr/>
      <dgm:t>
        <a:bodyPr/>
        <a:lstStyle/>
        <a:p>
          <a:endParaRPr lang="en-US"/>
        </a:p>
      </dgm:t>
    </dgm:pt>
    <dgm:pt modelId="{B0F484E2-9D46-4C73-B9F5-AC1DFB858E3A}" type="sibTrans" cxnId="{F176A632-8D80-4ED8-A80F-03F1BDC852C7}">
      <dgm:prSet/>
      <dgm:spPr/>
      <dgm:t>
        <a:bodyPr/>
        <a:lstStyle/>
        <a:p>
          <a:endParaRPr lang="en-US"/>
        </a:p>
      </dgm:t>
    </dgm:pt>
    <dgm:pt modelId="{3A2F7E45-4F7D-4CC8-ADBF-CA727A7686BC}">
      <dgm:prSet phldrT="[Text]"/>
      <dgm:spPr/>
      <dgm:t>
        <a:bodyPr/>
        <a:lstStyle/>
        <a:p>
          <a:r>
            <a:rPr lang="en-US" dirty="0" smtClean="0"/>
            <a:t>0.05</a:t>
          </a:r>
          <a:endParaRPr lang="en-US" dirty="0"/>
        </a:p>
      </dgm:t>
    </dgm:pt>
    <dgm:pt modelId="{6E76B0AD-1015-4071-AE1B-97F5B3766622}" type="parTrans" cxnId="{9CF897E7-A0F4-4BE1-BE1B-5125E947C237}">
      <dgm:prSet/>
      <dgm:spPr/>
      <dgm:t>
        <a:bodyPr/>
        <a:lstStyle/>
        <a:p>
          <a:endParaRPr lang="en-US"/>
        </a:p>
      </dgm:t>
    </dgm:pt>
    <dgm:pt modelId="{ABFCB679-8737-4F7D-B437-6A99D54EB3D7}" type="sibTrans" cxnId="{9CF897E7-A0F4-4BE1-BE1B-5125E947C237}">
      <dgm:prSet/>
      <dgm:spPr/>
      <dgm:t>
        <a:bodyPr/>
        <a:lstStyle/>
        <a:p>
          <a:endParaRPr lang="en-US"/>
        </a:p>
      </dgm:t>
    </dgm:pt>
    <dgm:pt modelId="{087BDD48-75A8-4402-9A47-26C224D3F253}">
      <dgm:prSet phldrT="[Text]"/>
      <dgm:spPr/>
      <dgm:t>
        <a:bodyPr/>
        <a:lstStyle/>
        <a:p>
          <a:r>
            <a:rPr lang="en-US" dirty="0" smtClean="0"/>
            <a:t>20.55</a:t>
          </a:r>
          <a:endParaRPr lang="en-US" dirty="0"/>
        </a:p>
      </dgm:t>
    </dgm:pt>
    <dgm:pt modelId="{986EE88D-73BE-407C-AD87-0E774CEA76C7}" type="parTrans" cxnId="{1218619E-772A-4185-BB85-A59F6AC526D0}">
      <dgm:prSet/>
      <dgm:spPr/>
      <dgm:t>
        <a:bodyPr/>
        <a:lstStyle/>
        <a:p>
          <a:endParaRPr lang="en-US"/>
        </a:p>
      </dgm:t>
    </dgm:pt>
    <dgm:pt modelId="{9937617D-D2CA-409C-8ED2-F417D760A284}" type="sibTrans" cxnId="{1218619E-772A-4185-BB85-A59F6AC526D0}">
      <dgm:prSet/>
      <dgm:spPr/>
      <dgm:t>
        <a:bodyPr/>
        <a:lstStyle/>
        <a:p>
          <a:endParaRPr lang="en-US"/>
        </a:p>
      </dgm:t>
    </dgm:pt>
    <dgm:pt modelId="{84D43606-A36A-49EB-9FEB-94D9805AECFB}">
      <dgm:prSet phldrT="[Text]"/>
      <dgm:spPr/>
      <dgm:t>
        <a:bodyPr/>
        <a:lstStyle/>
        <a:p>
          <a:r>
            <a:rPr lang="en-US" dirty="0" smtClean="0"/>
            <a:t>4.25</a:t>
          </a:r>
          <a:endParaRPr lang="en-US" dirty="0"/>
        </a:p>
      </dgm:t>
    </dgm:pt>
    <dgm:pt modelId="{BD2DDF4D-AE95-4B7E-8A20-03BBC18C48FD}" type="parTrans" cxnId="{2BA00FF0-7269-4D4F-929E-C866CD7A3316}">
      <dgm:prSet/>
      <dgm:spPr/>
      <dgm:t>
        <a:bodyPr/>
        <a:lstStyle/>
        <a:p>
          <a:endParaRPr lang="en-US"/>
        </a:p>
      </dgm:t>
    </dgm:pt>
    <dgm:pt modelId="{60A256FB-0884-4A31-9E89-7F5BE51E8357}" type="sibTrans" cxnId="{2BA00FF0-7269-4D4F-929E-C866CD7A3316}">
      <dgm:prSet/>
      <dgm:spPr/>
      <dgm:t>
        <a:bodyPr/>
        <a:lstStyle/>
        <a:p>
          <a:endParaRPr lang="en-US"/>
        </a:p>
      </dgm:t>
    </dgm:pt>
    <dgm:pt modelId="{3A3D68E3-C446-4270-ADBC-A559D50829A6}">
      <dgm:prSet phldrT="[Text]"/>
      <dgm:spPr/>
      <dgm:t>
        <a:bodyPr/>
        <a:lstStyle/>
        <a:p>
          <a:r>
            <a:rPr lang="en-US" dirty="0" smtClean="0"/>
            <a:t>4.02</a:t>
          </a:r>
          <a:endParaRPr lang="en-US" dirty="0"/>
        </a:p>
      </dgm:t>
    </dgm:pt>
    <dgm:pt modelId="{FF45B030-DF57-41F1-8971-EE438EC69CD0}" type="parTrans" cxnId="{D9DB886C-C04D-438E-AA0A-C3CD922EEFD0}">
      <dgm:prSet/>
      <dgm:spPr/>
      <dgm:t>
        <a:bodyPr/>
        <a:lstStyle/>
        <a:p>
          <a:endParaRPr lang="en-US"/>
        </a:p>
      </dgm:t>
    </dgm:pt>
    <dgm:pt modelId="{1C8D5E90-A6B3-4C94-B2ED-6A2485BE70CF}" type="sibTrans" cxnId="{D9DB886C-C04D-438E-AA0A-C3CD922EEFD0}">
      <dgm:prSet/>
      <dgm:spPr/>
      <dgm:t>
        <a:bodyPr/>
        <a:lstStyle/>
        <a:p>
          <a:endParaRPr lang="en-US"/>
        </a:p>
      </dgm:t>
    </dgm:pt>
    <dgm:pt modelId="{D14A382A-D793-4A5C-AC0C-E0591A161027}">
      <dgm:prSet phldrT="[Text]"/>
      <dgm:spPr/>
      <dgm:t>
        <a:bodyPr/>
        <a:lstStyle/>
        <a:p>
          <a:r>
            <a:rPr lang="en-US" dirty="0" smtClean="0"/>
            <a:t>1.8</a:t>
          </a:r>
          <a:endParaRPr lang="en-US" dirty="0"/>
        </a:p>
      </dgm:t>
    </dgm:pt>
    <dgm:pt modelId="{88043F02-72A1-47C4-B8E0-3DB2BA58E239}" type="parTrans" cxnId="{07504743-962E-48CA-BAB6-BC9BB0E0587E}">
      <dgm:prSet/>
      <dgm:spPr/>
      <dgm:t>
        <a:bodyPr/>
        <a:lstStyle/>
        <a:p>
          <a:endParaRPr lang="en-US"/>
        </a:p>
      </dgm:t>
    </dgm:pt>
    <dgm:pt modelId="{F006486C-FDFA-40BD-BDC7-069A59D8961E}" type="sibTrans" cxnId="{07504743-962E-48CA-BAB6-BC9BB0E0587E}">
      <dgm:prSet/>
      <dgm:spPr/>
      <dgm:t>
        <a:bodyPr/>
        <a:lstStyle/>
        <a:p>
          <a:endParaRPr lang="en-US"/>
        </a:p>
      </dgm:t>
    </dgm:pt>
    <dgm:pt modelId="{8B7F4CB6-9F2D-418A-B119-FDBB519BBF5F}">
      <dgm:prSet phldrT="[Text]"/>
      <dgm:spPr/>
      <dgm:t>
        <a:bodyPr/>
        <a:lstStyle/>
        <a:p>
          <a:r>
            <a:rPr lang="en-US" dirty="0" smtClean="0"/>
            <a:t>1.8</a:t>
          </a:r>
          <a:endParaRPr lang="en-US" dirty="0"/>
        </a:p>
      </dgm:t>
    </dgm:pt>
    <dgm:pt modelId="{C668293B-F5DD-4657-9230-D24CF96D83AE}" type="parTrans" cxnId="{8DAA62A1-A1B1-4A38-B306-62FCEB286FA3}">
      <dgm:prSet/>
      <dgm:spPr/>
      <dgm:t>
        <a:bodyPr/>
        <a:lstStyle/>
        <a:p>
          <a:endParaRPr lang="en-US"/>
        </a:p>
      </dgm:t>
    </dgm:pt>
    <dgm:pt modelId="{A9F5A8EE-187A-4735-BCEB-4DDE78A0B6D8}" type="sibTrans" cxnId="{8DAA62A1-A1B1-4A38-B306-62FCEB286FA3}">
      <dgm:prSet/>
      <dgm:spPr/>
      <dgm:t>
        <a:bodyPr/>
        <a:lstStyle/>
        <a:p>
          <a:endParaRPr lang="en-US"/>
        </a:p>
      </dgm:t>
    </dgm:pt>
    <dgm:pt modelId="{520FF6FC-6332-4D30-8FA2-C88374609016}">
      <dgm:prSet phldrT="[Text]"/>
      <dgm:spPr/>
      <dgm:t>
        <a:bodyPr/>
        <a:lstStyle/>
        <a:p>
          <a:r>
            <a:rPr lang="en-US" dirty="0" smtClean="0"/>
            <a:t>4.03</a:t>
          </a:r>
          <a:endParaRPr lang="en-US" dirty="0"/>
        </a:p>
      </dgm:t>
    </dgm:pt>
    <dgm:pt modelId="{916A13CF-15D0-4651-8738-138DBFDB03F0}" type="parTrans" cxnId="{979DA8DE-8038-481B-9D76-83564280552C}">
      <dgm:prSet/>
      <dgm:spPr/>
      <dgm:t>
        <a:bodyPr/>
        <a:lstStyle/>
        <a:p>
          <a:endParaRPr lang="en-US"/>
        </a:p>
      </dgm:t>
    </dgm:pt>
    <dgm:pt modelId="{D21B4D72-1725-4FDC-BFBD-1D74E33F2478}" type="sibTrans" cxnId="{979DA8DE-8038-481B-9D76-83564280552C}">
      <dgm:prSet/>
      <dgm:spPr/>
      <dgm:t>
        <a:bodyPr/>
        <a:lstStyle/>
        <a:p>
          <a:endParaRPr lang="en-US"/>
        </a:p>
      </dgm:t>
    </dgm:pt>
    <dgm:pt modelId="{1FB3D051-668E-4C1E-906F-70C625487A05}">
      <dgm:prSet phldrT="[Text]"/>
      <dgm:spPr/>
      <dgm:t>
        <a:bodyPr/>
        <a:lstStyle/>
        <a:p>
          <a:r>
            <a:rPr lang="en-US" dirty="0" smtClean="0"/>
            <a:t>3.78</a:t>
          </a:r>
          <a:endParaRPr lang="en-US" dirty="0"/>
        </a:p>
      </dgm:t>
    </dgm:pt>
    <dgm:pt modelId="{55AAA41F-A51C-4E76-B55F-E5E5F791096D}" type="parTrans" cxnId="{3CD28002-E1D9-4417-87DA-5B839E583822}">
      <dgm:prSet/>
      <dgm:spPr/>
      <dgm:t>
        <a:bodyPr/>
        <a:lstStyle/>
        <a:p>
          <a:endParaRPr lang="en-US"/>
        </a:p>
      </dgm:t>
    </dgm:pt>
    <dgm:pt modelId="{D597B80E-949B-40B1-9BB3-C5C72FD87725}" type="sibTrans" cxnId="{3CD28002-E1D9-4417-87DA-5B839E583822}">
      <dgm:prSet/>
      <dgm:spPr/>
      <dgm:t>
        <a:bodyPr/>
        <a:lstStyle/>
        <a:p>
          <a:endParaRPr lang="en-US"/>
        </a:p>
      </dgm:t>
    </dgm:pt>
    <dgm:pt modelId="{A81F62BA-3FF8-4173-9656-4242B00F16E4}">
      <dgm:prSet phldrT="[Text]"/>
      <dgm:spPr/>
      <dgm:t>
        <a:bodyPr/>
        <a:lstStyle/>
        <a:p>
          <a:r>
            <a:rPr lang="en-US" dirty="0" smtClean="0"/>
            <a:t>0.4</a:t>
          </a:r>
          <a:endParaRPr lang="en-US" dirty="0"/>
        </a:p>
      </dgm:t>
    </dgm:pt>
    <dgm:pt modelId="{27AF5419-DCE6-499F-8718-8DB2F1A153E2}" type="parTrans" cxnId="{F3BE90B8-9360-4AE6-BA43-39533D11B4A6}">
      <dgm:prSet/>
      <dgm:spPr/>
      <dgm:t>
        <a:bodyPr/>
        <a:lstStyle/>
        <a:p>
          <a:endParaRPr lang="en-US"/>
        </a:p>
      </dgm:t>
    </dgm:pt>
    <dgm:pt modelId="{AFF3CADA-FE7A-46A6-9010-DA8500021FF1}" type="sibTrans" cxnId="{F3BE90B8-9360-4AE6-BA43-39533D11B4A6}">
      <dgm:prSet/>
      <dgm:spPr/>
      <dgm:t>
        <a:bodyPr/>
        <a:lstStyle/>
        <a:p>
          <a:endParaRPr lang="en-US"/>
        </a:p>
      </dgm:t>
    </dgm:pt>
    <dgm:pt modelId="{5C69D9CD-9A34-48A3-ABBD-52161E67CD61}">
      <dgm:prSet phldrT="[Text]"/>
      <dgm:spPr/>
      <dgm:t>
        <a:bodyPr/>
        <a:lstStyle/>
        <a:p>
          <a:r>
            <a:rPr lang="en-US" dirty="0" smtClean="0"/>
            <a:t>0.36</a:t>
          </a:r>
          <a:endParaRPr lang="en-US" dirty="0"/>
        </a:p>
      </dgm:t>
    </dgm:pt>
    <dgm:pt modelId="{BFAA4914-7D6C-461A-8FDF-09C68F716F5F}" type="parTrans" cxnId="{D5D9E8F0-4F02-4A67-BCFD-E8BD60D21349}">
      <dgm:prSet/>
      <dgm:spPr/>
      <dgm:t>
        <a:bodyPr/>
        <a:lstStyle/>
        <a:p>
          <a:endParaRPr lang="en-US"/>
        </a:p>
      </dgm:t>
    </dgm:pt>
    <dgm:pt modelId="{78115212-331A-427D-B8EA-9F08533BD347}" type="sibTrans" cxnId="{D5D9E8F0-4F02-4A67-BCFD-E8BD60D21349}">
      <dgm:prSet/>
      <dgm:spPr/>
      <dgm:t>
        <a:bodyPr/>
        <a:lstStyle/>
        <a:p>
          <a:endParaRPr lang="en-US"/>
        </a:p>
      </dgm:t>
    </dgm:pt>
    <dgm:pt modelId="{1DC25700-C8F0-4C12-B214-4BB7F737C9B2}" type="pres">
      <dgm:prSet presAssocID="{933ACF94-C406-43BB-AC31-589059AB51BC}" presName="linearFlow" presStyleCnt="0">
        <dgm:presLayoutVars>
          <dgm:dir/>
          <dgm:resizeHandles val="exact"/>
        </dgm:presLayoutVars>
      </dgm:prSet>
      <dgm:spPr/>
    </dgm:pt>
    <dgm:pt modelId="{5D399CDB-B9F3-4898-A1AA-1440AF6FC3B7}" type="pres">
      <dgm:prSet presAssocID="{EA8E4674-263C-4141-8B19-3EEE1015B925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11B82-85E0-437F-B11D-757EB533F556}" type="pres">
      <dgm:prSet presAssocID="{B0F484E2-9D46-4C73-B9F5-AC1DFB858E3A}" presName="spacerL" presStyleCnt="0"/>
      <dgm:spPr/>
    </dgm:pt>
    <dgm:pt modelId="{F05F9F14-FE8F-4B7A-B6F5-EE5C2661ED8F}" type="pres">
      <dgm:prSet presAssocID="{B0F484E2-9D46-4C73-B9F5-AC1DFB858E3A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3503480B-8C5E-45EC-95D5-D65127D5EC49}" type="pres">
      <dgm:prSet presAssocID="{B0F484E2-9D46-4C73-B9F5-AC1DFB858E3A}" presName="spacerR" presStyleCnt="0"/>
      <dgm:spPr/>
    </dgm:pt>
    <dgm:pt modelId="{DEE11406-543C-44EB-9A06-AD9A8A41CE09}" type="pres">
      <dgm:prSet presAssocID="{3A2F7E45-4F7D-4CC8-ADBF-CA727A7686BC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32B2C-FCF6-4215-B4F8-092C4B7955BE}" type="pres">
      <dgm:prSet presAssocID="{ABFCB679-8737-4F7D-B437-6A99D54EB3D7}" presName="spacerL" presStyleCnt="0"/>
      <dgm:spPr/>
    </dgm:pt>
    <dgm:pt modelId="{7045672D-02C2-4F0A-B1BE-52ADBBA80BD4}" type="pres">
      <dgm:prSet presAssocID="{ABFCB679-8737-4F7D-B437-6A99D54EB3D7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045BB5DA-7112-4FE9-B36E-C2909A288445}" type="pres">
      <dgm:prSet presAssocID="{ABFCB679-8737-4F7D-B437-6A99D54EB3D7}" presName="spacerR" presStyleCnt="0"/>
      <dgm:spPr/>
    </dgm:pt>
    <dgm:pt modelId="{B55CDEB2-EC13-48DC-B4B9-E4948DA3C1BD}" type="pres">
      <dgm:prSet presAssocID="{84D43606-A36A-49EB-9FEB-94D9805AECFB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5D34B-6CFA-4E4B-9F41-C14FFE7C7B2C}" type="pres">
      <dgm:prSet presAssocID="{60A256FB-0884-4A31-9E89-7F5BE51E8357}" presName="spacerL" presStyleCnt="0"/>
      <dgm:spPr/>
    </dgm:pt>
    <dgm:pt modelId="{2FE8F0DE-2D0B-46DF-8569-2BAB7228EA77}" type="pres">
      <dgm:prSet presAssocID="{60A256FB-0884-4A31-9E89-7F5BE51E8357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7EA617C6-B113-431C-BC18-F68351D682ED}" type="pres">
      <dgm:prSet presAssocID="{60A256FB-0884-4A31-9E89-7F5BE51E8357}" presName="spacerR" presStyleCnt="0"/>
      <dgm:spPr/>
    </dgm:pt>
    <dgm:pt modelId="{BA26EFBB-4ADC-4D1F-8B7C-F527DD95CC95}" type="pres">
      <dgm:prSet presAssocID="{3A3D68E3-C446-4270-ADBC-A559D50829A6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0545B-BAA7-4C13-A0CC-C9E8EECD99C3}" type="pres">
      <dgm:prSet presAssocID="{1C8D5E90-A6B3-4C94-B2ED-6A2485BE70CF}" presName="spacerL" presStyleCnt="0"/>
      <dgm:spPr/>
    </dgm:pt>
    <dgm:pt modelId="{F154C338-C636-43FA-ADED-095B64EA9C28}" type="pres">
      <dgm:prSet presAssocID="{1C8D5E90-A6B3-4C94-B2ED-6A2485BE70CF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71F308B8-12DF-4049-A7EB-F64DBC8E0483}" type="pres">
      <dgm:prSet presAssocID="{1C8D5E90-A6B3-4C94-B2ED-6A2485BE70CF}" presName="spacerR" presStyleCnt="0"/>
      <dgm:spPr/>
    </dgm:pt>
    <dgm:pt modelId="{65147459-C52A-4B9B-AFFA-FE2538D608E1}" type="pres">
      <dgm:prSet presAssocID="{D14A382A-D793-4A5C-AC0C-E0591A161027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DAEAC-62EC-4617-B63D-3A4C63C18B9F}" type="pres">
      <dgm:prSet presAssocID="{F006486C-FDFA-40BD-BDC7-069A59D8961E}" presName="spacerL" presStyleCnt="0"/>
      <dgm:spPr/>
    </dgm:pt>
    <dgm:pt modelId="{0CDBEC54-CF7B-469C-8B98-59F5B243748C}" type="pres">
      <dgm:prSet presAssocID="{F006486C-FDFA-40BD-BDC7-069A59D8961E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F410D15B-1F40-4E59-B0B1-0DBF70CA682A}" type="pres">
      <dgm:prSet presAssocID="{F006486C-FDFA-40BD-BDC7-069A59D8961E}" presName="spacerR" presStyleCnt="0"/>
      <dgm:spPr/>
    </dgm:pt>
    <dgm:pt modelId="{E31932F5-A0F4-47DE-8A82-1A918468047E}" type="pres">
      <dgm:prSet presAssocID="{8B7F4CB6-9F2D-418A-B119-FDBB519BBF5F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EB39B-EB9F-45A8-8DEA-B951956BACB3}" type="pres">
      <dgm:prSet presAssocID="{A9F5A8EE-187A-4735-BCEB-4DDE78A0B6D8}" presName="spacerL" presStyleCnt="0"/>
      <dgm:spPr/>
    </dgm:pt>
    <dgm:pt modelId="{692F718A-FC0D-4342-AAC0-9C9D7816BC8F}" type="pres">
      <dgm:prSet presAssocID="{A9F5A8EE-187A-4735-BCEB-4DDE78A0B6D8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11F3E921-1D17-4147-B3AC-BB8926FCECDA}" type="pres">
      <dgm:prSet presAssocID="{A9F5A8EE-187A-4735-BCEB-4DDE78A0B6D8}" presName="spacerR" presStyleCnt="0"/>
      <dgm:spPr/>
    </dgm:pt>
    <dgm:pt modelId="{4031F918-C029-4467-B5E9-B58449D3C591}" type="pres">
      <dgm:prSet presAssocID="{520FF6FC-6332-4D30-8FA2-C88374609016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DAB97-CCF7-4CA7-9DE8-AD261D615147}" type="pres">
      <dgm:prSet presAssocID="{D21B4D72-1725-4FDC-BFBD-1D74E33F2478}" presName="spacerL" presStyleCnt="0"/>
      <dgm:spPr/>
    </dgm:pt>
    <dgm:pt modelId="{D194966F-AEF2-434D-AF9E-3DCB6C397F32}" type="pres">
      <dgm:prSet presAssocID="{D21B4D72-1725-4FDC-BFBD-1D74E33F2478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CFD3AC37-79AA-4E87-ACB7-4D0292818BA3}" type="pres">
      <dgm:prSet presAssocID="{D21B4D72-1725-4FDC-BFBD-1D74E33F2478}" presName="spacerR" presStyleCnt="0"/>
      <dgm:spPr/>
    </dgm:pt>
    <dgm:pt modelId="{616EAF2B-AE5B-484E-A852-9E7A75968F58}" type="pres">
      <dgm:prSet presAssocID="{1FB3D051-668E-4C1E-906F-70C625487A05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E53CE-6B4D-440C-8F03-B21B068EAF33}" type="pres">
      <dgm:prSet presAssocID="{D597B80E-949B-40B1-9BB3-C5C72FD87725}" presName="spacerL" presStyleCnt="0"/>
      <dgm:spPr/>
    </dgm:pt>
    <dgm:pt modelId="{D5127505-E4D8-4AB4-8F90-D03250484535}" type="pres">
      <dgm:prSet presAssocID="{D597B80E-949B-40B1-9BB3-C5C72FD87725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AB7AC6FF-1DE2-4FBD-BC12-1D8AAD247075}" type="pres">
      <dgm:prSet presAssocID="{D597B80E-949B-40B1-9BB3-C5C72FD87725}" presName="spacerR" presStyleCnt="0"/>
      <dgm:spPr/>
    </dgm:pt>
    <dgm:pt modelId="{74D140A6-E16B-4773-9AD6-80EA3A14AF12}" type="pres">
      <dgm:prSet presAssocID="{A81F62BA-3FF8-4173-9656-4242B00F16E4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E637F-7B1A-4B02-81F9-6204A251A26C}" type="pres">
      <dgm:prSet presAssocID="{AFF3CADA-FE7A-46A6-9010-DA8500021FF1}" presName="spacerL" presStyleCnt="0"/>
      <dgm:spPr/>
    </dgm:pt>
    <dgm:pt modelId="{BD6C82EF-E4E1-4566-AFBD-C87195FC7040}" type="pres">
      <dgm:prSet presAssocID="{AFF3CADA-FE7A-46A6-9010-DA8500021FF1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799ACAA9-BE4F-451B-98F1-BCF2B78CBA65}" type="pres">
      <dgm:prSet presAssocID="{AFF3CADA-FE7A-46A6-9010-DA8500021FF1}" presName="spacerR" presStyleCnt="0"/>
      <dgm:spPr/>
    </dgm:pt>
    <dgm:pt modelId="{DE90A0DF-2135-49EA-9768-6C48B1E837EA}" type="pres">
      <dgm:prSet presAssocID="{5C69D9CD-9A34-48A3-ABBD-52161E67CD61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9B393-5329-4525-B053-13532A9C1389}" type="pres">
      <dgm:prSet presAssocID="{78115212-331A-427D-B8EA-9F08533BD347}" presName="spacerL" presStyleCnt="0"/>
      <dgm:spPr/>
    </dgm:pt>
    <dgm:pt modelId="{9AAAFD22-5EAF-4D53-9948-CB9C3BC58235}" type="pres">
      <dgm:prSet presAssocID="{78115212-331A-427D-B8EA-9F08533BD347}" presName="sibTrans" presStyleLbl="sibTrans2D1" presStyleIdx="9" presStyleCnt="10"/>
      <dgm:spPr/>
      <dgm:t>
        <a:bodyPr/>
        <a:lstStyle/>
        <a:p>
          <a:endParaRPr lang="en-US"/>
        </a:p>
      </dgm:t>
    </dgm:pt>
    <dgm:pt modelId="{18FCE72C-32B6-4B54-B8C8-92C6C73AC114}" type="pres">
      <dgm:prSet presAssocID="{78115212-331A-427D-B8EA-9F08533BD347}" presName="spacerR" presStyleCnt="0"/>
      <dgm:spPr/>
    </dgm:pt>
    <dgm:pt modelId="{3A3F45C0-67F4-4DBC-BACF-EE6E20B46261}" type="pres">
      <dgm:prSet presAssocID="{087BDD48-75A8-4402-9A47-26C224D3F253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76A632-8D80-4ED8-A80F-03F1BDC852C7}" srcId="{933ACF94-C406-43BB-AC31-589059AB51BC}" destId="{EA8E4674-263C-4141-8B19-3EEE1015B925}" srcOrd="0" destOrd="0" parTransId="{D3A07B71-67EB-4A32-9559-7685B51BD19B}" sibTransId="{B0F484E2-9D46-4C73-B9F5-AC1DFB858E3A}"/>
    <dgm:cxn modelId="{CB43089A-5496-452F-BEB1-0B512F9DB746}" type="presOf" srcId="{520FF6FC-6332-4D30-8FA2-C88374609016}" destId="{4031F918-C029-4467-B5E9-B58449D3C591}" srcOrd="0" destOrd="0" presId="urn:microsoft.com/office/officeart/2005/8/layout/equation1"/>
    <dgm:cxn modelId="{C5352D9D-AAC8-4419-840E-44A811326005}" type="presOf" srcId="{087BDD48-75A8-4402-9A47-26C224D3F253}" destId="{3A3F45C0-67F4-4DBC-BACF-EE6E20B46261}" srcOrd="0" destOrd="0" presId="urn:microsoft.com/office/officeart/2005/8/layout/equation1"/>
    <dgm:cxn modelId="{374F8D99-373E-4D0C-9F32-DE7CF3FB3EF5}" type="presOf" srcId="{84D43606-A36A-49EB-9FEB-94D9805AECFB}" destId="{B55CDEB2-EC13-48DC-B4B9-E4948DA3C1BD}" srcOrd="0" destOrd="0" presId="urn:microsoft.com/office/officeart/2005/8/layout/equation1"/>
    <dgm:cxn modelId="{F3BE90B8-9360-4AE6-BA43-39533D11B4A6}" srcId="{933ACF94-C406-43BB-AC31-589059AB51BC}" destId="{A81F62BA-3FF8-4173-9656-4242B00F16E4}" srcOrd="8" destOrd="0" parTransId="{27AF5419-DCE6-499F-8718-8DB2F1A153E2}" sibTransId="{AFF3CADA-FE7A-46A6-9010-DA8500021FF1}"/>
    <dgm:cxn modelId="{2BA00FF0-7269-4D4F-929E-C866CD7A3316}" srcId="{933ACF94-C406-43BB-AC31-589059AB51BC}" destId="{84D43606-A36A-49EB-9FEB-94D9805AECFB}" srcOrd="2" destOrd="0" parTransId="{BD2DDF4D-AE95-4B7E-8A20-03BBC18C48FD}" sibTransId="{60A256FB-0884-4A31-9E89-7F5BE51E8357}"/>
    <dgm:cxn modelId="{562ED014-71C4-4E74-8A9E-92FA673AC6D4}" type="presOf" srcId="{D597B80E-949B-40B1-9BB3-C5C72FD87725}" destId="{D5127505-E4D8-4AB4-8F90-D03250484535}" srcOrd="0" destOrd="0" presId="urn:microsoft.com/office/officeart/2005/8/layout/equation1"/>
    <dgm:cxn modelId="{07504743-962E-48CA-BAB6-BC9BB0E0587E}" srcId="{933ACF94-C406-43BB-AC31-589059AB51BC}" destId="{D14A382A-D793-4A5C-AC0C-E0591A161027}" srcOrd="4" destOrd="0" parTransId="{88043F02-72A1-47C4-B8E0-3DB2BA58E239}" sibTransId="{F006486C-FDFA-40BD-BDC7-069A59D8961E}"/>
    <dgm:cxn modelId="{D9DB886C-C04D-438E-AA0A-C3CD922EEFD0}" srcId="{933ACF94-C406-43BB-AC31-589059AB51BC}" destId="{3A3D68E3-C446-4270-ADBC-A559D50829A6}" srcOrd="3" destOrd="0" parTransId="{FF45B030-DF57-41F1-8971-EE438EC69CD0}" sibTransId="{1C8D5E90-A6B3-4C94-B2ED-6A2485BE70CF}"/>
    <dgm:cxn modelId="{A584AA2B-35D9-4D05-900B-19605B59BF41}" type="presOf" srcId="{933ACF94-C406-43BB-AC31-589059AB51BC}" destId="{1DC25700-C8F0-4C12-B214-4BB7F737C9B2}" srcOrd="0" destOrd="0" presId="urn:microsoft.com/office/officeart/2005/8/layout/equation1"/>
    <dgm:cxn modelId="{DC2F4868-443B-4E23-9038-2A56604AF2CC}" type="presOf" srcId="{D21B4D72-1725-4FDC-BFBD-1D74E33F2478}" destId="{D194966F-AEF2-434D-AF9E-3DCB6C397F32}" srcOrd="0" destOrd="0" presId="urn:microsoft.com/office/officeart/2005/8/layout/equation1"/>
    <dgm:cxn modelId="{79589232-9F18-4E03-B619-39699322641C}" type="presOf" srcId="{78115212-331A-427D-B8EA-9F08533BD347}" destId="{9AAAFD22-5EAF-4D53-9948-CB9C3BC58235}" srcOrd="0" destOrd="0" presId="urn:microsoft.com/office/officeart/2005/8/layout/equation1"/>
    <dgm:cxn modelId="{378A18DF-F184-4F8F-B706-A83B5DFE1D7F}" type="presOf" srcId="{F006486C-FDFA-40BD-BDC7-069A59D8961E}" destId="{0CDBEC54-CF7B-469C-8B98-59F5B243748C}" srcOrd="0" destOrd="0" presId="urn:microsoft.com/office/officeart/2005/8/layout/equation1"/>
    <dgm:cxn modelId="{8DAA62A1-A1B1-4A38-B306-62FCEB286FA3}" srcId="{933ACF94-C406-43BB-AC31-589059AB51BC}" destId="{8B7F4CB6-9F2D-418A-B119-FDBB519BBF5F}" srcOrd="5" destOrd="0" parTransId="{C668293B-F5DD-4657-9230-D24CF96D83AE}" sibTransId="{A9F5A8EE-187A-4735-BCEB-4DDE78A0B6D8}"/>
    <dgm:cxn modelId="{1036FD88-5691-422D-810C-B3B265A57D2F}" type="presOf" srcId="{8B7F4CB6-9F2D-418A-B119-FDBB519BBF5F}" destId="{E31932F5-A0F4-47DE-8A82-1A918468047E}" srcOrd="0" destOrd="0" presId="urn:microsoft.com/office/officeart/2005/8/layout/equation1"/>
    <dgm:cxn modelId="{B5EF1A0E-A7CE-4365-BEC9-A92C2F14F79C}" type="presOf" srcId="{3A3D68E3-C446-4270-ADBC-A559D50829A6}" destId="{BA26EFBB-4ADC-4D1F-8B7C-F527DD95CC95}" srcOrd="0" destOrd="0" presId="urn:microsoft.com/office/officeart/2005/8/layout/equation1"/>
    <dgm:cxn modelId="{A3F4A27A-2792-461A-AFE0-1F201E9A86C2}" type="presOf" srcId="{AFF3CADA-FE7A-46A6-9010-DA8500021FF1}" destId="{BD6C82EF-E4E1-4566-AFBD-C87195FC7040}" srcOrd="0" destOrd="0" presId="urn:microsoft.com/office/officeart/2005/8/layout/equation1"/>
    <dgm:cxn modelId="{97FB8C8E-EB86-42BA-88B5-4C2CC46BEA3A}" type="presOf" srcId="{A81F62BA-3FF8-4173-9656-4242B00F16E4}" destId="{74D140A6-E16B-4773-9AD6-80EA3A14AF12}" srcOrd="0" destOrd="0" presId="urn:microsoft.com/office/officeart/2005/8/layout/equation1"/>
    <dgm:cxn modelId="{D5D9E8F0-4F02-4A67-BCFD-E8BD60D21349}" srcId="{933ACF94-C406-43BB-AC31-589059AB51BC}" destId="{5C69D9CD-9A34-48A3-ABBD-52161E67CD61}" srcOrd="9" destOrd="0" parTransId="{BFAA4914-7D6C-461A-8FDF-09C68F716F5F}" sibTransId="{78115212-331A-427D-B8EA-9F08533BD347}"/>
    <dgm:cxn modelId="{8DD59DD1-EE47-4E1F-8A4C-C65AAF1AB330}" type="presOf" srcId="{5C69D9CD-9A34-48A3-ABBD-52161E67CD61}" destId="{DE90A0DF-2135-49EA-9768-6C48B1E837EA}" srcOrd="0" destOrd="0" presId="urn:microsoft.com/office/officeart/2005/8/layout/equation1"/>
    <dgm:cxn modelId="{C3B547FA-F870-4A63-8B6E-982194C03F27}" type="presOf" srcId="{1FB3D051-668E-4C1E-906F-70C625487A05}" destId="{616EAF2B-AE5B-484E-A852-9E7A75968F58}" srcOrd="0" destOrd="0" presId="urn:microsoft.com/office/officeart/2005/8/layout/equation1"/>
    <dgm:cxn modelId="{3CD28002-E1D9-4417-87DA-5B839E583822}" srcId="{933ACF94-C406-43BB-AC31-589059AB51BC}" destId="{1FB3D051-668E-4C1E-906F-70C625487A05}" srcOrd="7" destOrd="0" parTransId="{55AAA41F-A51C-4E76-B55F-E5E5F791096D}" sibTransId="{D597B80E-949B-40B1-9BB3-C5C72FD87725}"/>
    <dgm:cxn modelId="{9A54C006-B180-4339-98A6-2564CEA9C8B0}" type="presOf" srcId="{1C8D5E90-A6B3-4C94-B2ED-6A2485BE70CF}" destId="{F154C338-C636-43FA-ADED-095B64EA9C28}" srcOrd="0" destOrd="0" presId="urn:microsoft.com/office/officeart/2005/8/layout/equation1"/>
    <dgm:cxn modelId="{1218619E-772A-4185-BB85-A59F6AC526D0}" srcId="{933ACF94-C406-43BB-AC31-589059AB51BC}" destId="{087BDD48-75A8-4402-9A47-26C224D3F253}" srcOrd="10" destOrd="0" parTransId="{986EE88D-73BE-407C-AD87-0E774CEA76C7}" sibTransId="{9937617D-D2CA-409C-8ED2-F417D760A284}"/>
    <dgm:cxn modelId="{D40B0E8D-EE2C-401C-B39D-322DC453DDA5}" type="presOf" srcId="{A9F5A8EE-187A-4735-BCEB-4DDE78A0B6D8}" destId="{692F718A-FC0D-4342-AAC0-9C9D7816BC8F}" srcOrd="0" destOrd="0" presId="urn:microsoft.com/office/officeart/2005/8/layout/equation1"/>
    <dgm:cxn modelId="{56F73849-E826-4C8C-A8D1-5C2EBE154E1D}" type="presOf" srcId="{60A256FB-0884-4A31-9E89-7F5BE51E8357}" destId="{2FE8F0DE-2D0B-46DF-8569-2BAB7228EA77}" srcOrd="0" destOrd="0" presId="urn:microsoft.com/office/officeart/2005/8/layout/equation1"/>
    <dgm:cxn modelId="{9CF897E7-A0F4-4BE1-BE1B-5125E947C237}" srcId="{933ACF94-C406-43BB-AC31-589059AB51BC}" destId="{3A2F7E45-4F7D-4CC8-ADBF-CA727A7686BC}" srcOrd="1" destOrd="0" parTransId="{6E76B0AD-1015-4071-AE1B-97F5B3766622}" sibTransId="{ABFCB679-8737-4F7D-B437-6A99D54EB3D7}"/>
    <dgm:cxn modelId="{922DC4EB-1987-4362-9945-2584A2218473}" type="presOf" srcId="{ABFCB679-8737-4F7D-B437-6A99D54EB3D7}" destId="{7045672D-02C2-4F0A-B1BE-52ADBBA80BD4}" srcOrd="0" destOrd="0" presId="urn:microsoft.com/office/officeart/2005/8/layout/equation1"/>
    <dgm:cxn modelId="{979DA8DE-8038-481B-9D76-83564280552C}" srcId="{933ACF94-C406-43BB-AC31-589059AB51BC}" destId="{520FF6FC-6332-4D30-8FA2-C88374609016}" srcOrd="6" destOrd="0" parTransId="{916A13CF-15D0-4651-8738-138DBFDB03F0}" sibTransId="{D21B4D72-1725-4FDC-BFBD-1D74E33F2478}"/>
    <dgm:cxn modelId="{8DD67F72-3D05-40E3-A344-AA7D192C209A}" type="presOf" srcId="{D14A382A-D793-4A5C-AC0C-E0591A161027}" destId="{65147459-C52A-4B9B-AFFA-FE2538D608E1}" srcOrd="0" destOrd="0" presId="urn:microsoft.com/office/officeart/2005/8/layout/equation1"/>
    <dgm:cxn modelId="{6C0D5912-2C5A-4B22-9129-DDC96FAE3F61}" type="presOf" srcId="{EA8E4674-263C-4141-8B19-3EEE1015B925}" destId="{5D399CDB-B9F3-4898-A1AA-1440AF6FC3B7}" srcOrd="0" destOrd="0" presId="urn:microsoft.com/office/officeart/2005/8/layout/equation1"/>
    <dgm:cxn modelId="{3158F3A2-DCBD-4E21-9EA5-6623D51474D2}" type="presOf" srcId="{3A2F7E45-4F7D-4CC8-ADBF-CA727A7686BC}" destId="{DEE11406-543C-44EB-9A06-AD9A8A41CE09}" srcOrd="0" destOrd="0" presId="urn:microsoft.com/office/officeart/2005/8/layout/equation1"/>
    <dgm:cxn modelId="{81ED4A4F-6B63-4F55-9A49-911C54C0E087}" type="presOf" srcId="{B0F484E2-9D46-4C73-B9F5-AC1DFB858E3A}" destId="{F05F9F14-FE8F-4B7A-B6F5-EE5C2661ED8F}" srcOrd="0" destOrd="0" presId="urn:microsoft.com/office/officeart/2005/8/layout/equation1"/>
    <dgm:cxn modelId="{7923AF22-7F20-4ED6-A24F-A2AD91A07C75}" type="presParOf" srcId="{1DC25700-C8F0-4C12-B214-4BB7F737C9B2}" destId="{5D399CDB-B9F3-4898-A1AA-1440AF6FC3B7}" srcOrd="0" destOrd="0" presId="urn:microsoft.com/office/officeart/2005/8/layout/equation1"/>
    <dgm:cxn modelId="{D7E13C7B-425B-4831-8C85-15E27A2502D8}" type="presParOf" srcId="{1DC25700-C8F0-4C12-B214-4BB7F737C9B2}" destId="{F4711B82-85E0-437F-B11D-757EB533F556}" srcOrd="1" destOrd="0" presId="urn:microsoft.com/office/officeart/2005/8/layout/equation1"/>
    <dgm:cxn modelId="{1BD4C988-14B4-4016-BE0B-71ECA628EDF1}" type="presParOf" srcId="{1DC25700-C8F0-4C12-B214-4BB7F737C9B2}" destId="{F05F9F14-FE8F-4B7A-B6F5-EE5C2661ED8F}" srcOrd="2" destOrd="0" presId="urn:microsoft.com/office/officeart/2005/8/layout/equation1"/>
    <dgm:cxn modelId="{19E3FD62-1B6F-413A-A9B3-3C57A68AC444}" type="presParOf" srcId="{1DC25700-C8F0-4C12-B214-4BB7F737C9B2}" destId="{3503480B-8C5E-45EC-95D5-D65127D5EC49}" srcOrd="3" destOrd="0" presId="urn:microsoft.com/office/officeart/2005/8/layout/equation1"/>
    <dgm:cxn modelId="{29B03704-76BB-4FE5-80D5-163DC5E82401}" type="presParOf" srcId="{1DC25700-C8F0-4C12-B214-4BB7F737C9B2}" destId="{DEE11406-543C-44EB-9A06-AD9A8A41CE09}" srcOrd="4" destOrd="0" presId="urn:microsoft.com/office/officeart/2005/8/layout/equation1"/>
    <dgm:cxn modelId="{13312FD6-EFA2-40C2-8CE3-733B44D19892}" type="presParOf" srcId="{1DC25700-C8F0-4C12-B214-4BB7F737C9B2}" destId="{61D32B2C-FCF6-4215-B4F8-092C4B7955BE}" srcOrd="5" destOrd="0" presId="urn:microsoft.com/office/officeart/2005/8/layout/equation1"/>
    <dgm:cxn modelId="{BC6EC15C-546B-470B-8842-AACCF6B02CE7}" type="presParOf" srcId="{1DC25700-C8F0-4C12-B214-4BB7F737C9B2}" destId="{7045672D-02C2-4F0A-B1BE-52ADBBA80BD4}" srcOrd="6" destOrd="0" presId="urn:microsoft.com/office/officeart/2005/8/layout/equation1"/>
    <dgm:cxn modelId="{91C5BE01-9E6A-4313-862B-D2108336166D}" type="presParOf" srcId="{1DC25700-C8F0-4C12-B214-4BB7F737C9B2}" destId="{045BB5DA-7112-4FE9-B36E-C2909A288445}" srcOrd="7" destOrd="0" presId="urn:microsoft.com/office/officeart/2005/8/layout/equation1"/>
    <dgm:cxn modelId="{44741894-11FC-449C-9AE5-DA55D39DA6FF}" type="presParOf" srcId="{1DC25700-C8F0-4C12-B214-4BB7F737C9B2}" destId="{B55CDEB2-EC13-48DC-B4B9-E4948DA3C1BD}" srcOrd="8" destOrd="0" presId="urn:microsoft.com/office/officeart/2005/8/layout/equation1"/>
    <dgm:cxn modelId="{77B40977-ABE7-482A-A4B9-1FDE8E23ABAB}" type="presParOf" srcId="{1DC25700-C8F0-4C12-B214-4BB7F737C9B2}" destId="{5015D34B-6CFA-4E4B-9F41-C14FFE7C7B2C}" srcOrd="9" destOrd="0" presId="urn:microsoft.com/office/officeart/2005/8/layout/equation1"/>
    <dgm:cxn modelId="{F01BB04C-550F-415C-A085-81C474A7C4D1}" type="presParOf" srcId="{1DC25700-C8F0-4C12-B214-4BB7F737C9B2}" destId="{2FE8F0DE-2D0B-46DF-8569-2BAB7228EA77}" srcOrd="10" destOrd="0" presId="urn:microsoft.com/office/officeart/2005/8/layout/equation1"/>
    <dgm:cxn modelId="{8989DAE9-68E6-4589-817F-6C8DB6B3124E}" type="presParOf" srcId="{1DC25700-C8F0-4C12-B214-4BB7F737C9B2}" destId="{7EA617C6-B113-431C-BC18-F68351D682ED}" srcOrd="11" destOrd="0" presId="urn:microsoft.com/office/officeart/2005/8/layout/equation1"/>
    <dgm:cxn modelId="{84E61778-C52F-4C1A-8F10-68875F5D6DCC}" type="presParOf" srcId="{1DC25700-C8F0-4C12-B214-4BB7F737C9B2}" destId="{BA26EFBB-4ADC-4D1F-8B7C-F527DD95CC95}" srcOrd="12" destOrd="0" presId="urn:microsoft.com/office/officeart/2005/8/layout/equation1"/>
    <dgm:cxn modelId="{FE634D03-BF92-4A5F-8BD7-F629366FBC28}" type="presParOf" srcId="{1DC25700-C8F0-4C12-B214-4BB7F737C9B2}" destId="{C940545B-BAA7-4C13-A0CC-C9E8EECD99C3}" srcOrd="13" destOrd="0" presId="urn:microsoft.com/office/officeart/2005/8/layout/equation1"/>
    <dgm:cxn modelId="{1F5C4EC6-AA08-49A2-8C4C-969A9E7F420C}" type="presParOf" srcId="{1DC25700-C8F0-4C12-B214-4BB7F737C9B2}" destId="{F154C338-C636-43FA-ADED-095B64EA9C28}" srcOrd="14" destOrd="0" presId="urn:microsoft.com/office/officeart/2005/8/layout/equation1"/>
    <dgm:cxn modelId="{942B6478-78BC-4C29-93FF-865409D5E8B7}" type="presParOf" srcId="{1DC25700-C8F0-4C12-B214-4BB7F737C9B2}" destId="{71F308B8-12DF-4049-A7EB-F64DBC8E0483}" srcOrd="15" destOrd="0" presId="urn:microsoft.com/office/officeart/2005/8/layout/equation1"/>
    <dgm:cxn modelId="{90E98D0F-F3D8-498E-91CA-6EA4EAC9F5FB}" type="presParOf" srcId="{1DC25700-C8F0-4C12-B214-4BB7F737C9B2}" destId="{65147459-C52A-4B9B-AFFA-FE2538D608E1}" srcOrd="16" destOrd="0" presId="urn:microsoft.com/office/officeart/2005/8/layout/equation1"/>
    <dgm:cxn modelId="{8746598C-3183-4EEA-AC77-0ACFE729D1D9}" type="presParOf" srcId="{1DC25700-C8F0-4C12-B214-4BB7F737C9B2}" destId="{DB3DAEAC-62EC-4617-B63D-3A4C63C18B9F}" srcOrd="17" destOrd="0" presId="urn:microsoft.com/office/officeart/2005/8/layout/equation1"/>
    <dgm:cxn modelId="{CBD32029-2AEF-490E-9171-8D2DC1F8A026}" type="presParOf" srcId="{1DC25700-C8F0-4C12-B214-4BB7F737C9B2}" destId="{0CDBEC54-CF7B-469C-8B98-59F5B243748C}" srcOrd="18" destOrd="0" presId="urn:microsoft.com/office/officeart/2005/8/layout/equation1"/>
    <dgm:cxn modelId="{0444DE8C-C9A2-417F-93AE-4F4F44B95C62}" type="presParOf" srcId="{1DC25700-C8F0-4C12-B214-4BB7F737C9B2}" destId="{F410D15B-1F40-4E59-B0B1-0DBF70CA682A}" srcOrd="19" destOrd="0" presId="urn:microsoft.com/office/officeart/2005/8/layout/equation1"/>
    <dgm:cxn modelId="{915C0D12-33BE-4F6C-8AE3-9FB2C6304F8C}" type="presParOf" srcId="{1DC25700-C8F0-4C12-B214-4BB7F737C9B2}" destId="{E31932F5-A0F4-47DE-8A82-1A918468047E}" srcOrd="20" destOrd="0" presId="urn:microsoft.com/office/officeart/2005/8/layout/equation1"/>
    <dgm:cxn modelId="{50311629-9B2A-4ADD-B086-EEE4F1B85310}" type="presParOf" srcId="{1DC25700-C8F0-4C12-B214-4BB7F737C9B2}" destId="{464EB39B-EB9F-45A8-8DEA-B951956BACB3}" srcOrd="21" destOrd="0" presId="urn:microsoft.com/office/officeart/2005/8/layout/equation1"/>
    <dgm:cxn modelId="{A0F1909C-28F8-48FC-A5D0-81DAA3C70E3F}" type="presParOf" srcId="{1DC25700-C8F0-4C12-B214-4BB7F737C9B2}" destId="{692F718A-FC0D-4342-AAC0-9C9D7816BC8F}" srcOrd="22" destOrd="0" presId="urn:microsoft.com/office/officeart/2005/8/layout/equation1"/>
    <dgm:cxn modelId="{0CADF780-4FE2-4474-BD35-AD88925C05CA}" type="presParOf" srcId="{1DC25700-C8F0-4C12-B214-4BB7F737C9B2}" destId="{11F3E921-1D17-4147-B3AC-BB8926FCECDA}" srcOrd="23" destOrd="0" presId="urn:microsoft.com/office/officeart/2005/8/layout/equation1"/>
    <dgm:cxn modelId="{ED89B5FD-A31A-4E60-A32E-0AD9EEAFF1EC}" type="presParOf" srcId="{1DC25700-C8F0-4C12-B214-4BB7F737C9B2}" destId="{4031F918-C029-4467-B5E9-B58449D3C591}" srcOrd="24" destOrd="0" presId="urn:microsoft.com/office/officeart/2005/8/layout/equation1"/>
    <dgm:cxn modelId="{4DC25F2D-F6DA-4BB2-94A9-A7ED397F3799}" type="presParOf" srcId="{1DC25700-C8F0-4C12-B214-4BB7F737C9B2}" destId="{440DAB97-CCF7-4CA7-9DE8-AD261D615147}" srcOrd="25" destOrd="0" presId="urn:microsoft.com/office/officeart/2005/8/layout/equation1"/>
    <dgm:cxn modelId="{AC1E3816-BC48-43AE-ACDA-00B1A1ADC809}" type="presParOf" srcId="{1DC25700-C8F0-4C12-B214-4BB7F737C9B2}" destId="{D194966F-AEF2-434D-AF9E-3DCB6C397F32}" srcOrd="26" destOrd="0" presId="urn:microsoft.com/office/officeart/2005/8/layout/equation1"/>
    <dgm:cxn modelId="{3EA8E962-C3DB-4340-BA18-1B1D5E435097}" type="presParOf" srcId="{1DC25700-C8F0-4C12-B214-4BB7F737C9B2}" destId="{CFD3AC37-79AA-4E87-ACB7-4D0292818BA3}" srcOrd="27" destOrd="0" presId="urn:microsoft.com/office/officeart/2005/8/layout/equation1"/>
    <dgm:cxn modelId="{6C191F5B-603B-48B7-8E64-6C51A4CA57BB}" type="presParOf" srcId="{1DC25700-C8F0-4C12-B214-4BB7F737C9B2}" destId="{616EAF2B-AE5B-484E-A852-9E7A75968F58}" srcOrd="28" destOrd="0" presId="urn:microsoft.com/office/officeart/2005/8/layout/equation1"/>
    <dgm:cxn modelId="{DA5DA6A1-9D08-4577-9E76-61724A168607}" type="presParOf" srcId="{1DC25700-C8F0-4C12-B214-4BB7F737C9B2}" destId="{0BDE53CE-6B4D-440C-8F03-B21B068EAF33}" srcOrd="29" destOrd="0" presId="urn:microsoft.com/office/officeart/2005/8/layout/equation1"/>
    <dgm:cxn modelId="{47ECD003-DD3E-4049-862B-0715EC701091}" type="presParOf" srcId="{1DC25700-C8F0-4C12-B214-4BB7F737C9B2}" destId="{D5127505-E4D8-4AB4-8F90-D03250484535}" srcOrd="30" destOrd="0" presId="urn:microsoft.com/office/officeart/2005/8/layout/equation1"/>
    <dgm:cxn modelId="{0590B3A1-69BB-4A42-AD23-8B42E7897BF2}" type="presParOf" srcId="{1DC25700-C8F0-4C12-B214-4BB7F737C9B2}" destId="{AB7AC6FF-1DE2-4FBD-BC12-1D8AAD247075}" srcOrd="31" destOrd="0" presId="urn:microsoft.com/office/officeart/2005/8/layout/equation1"/>
    <dgm:cxn modelId="{8FD96985-1C90-4D69-A1AC-961CA2555636}" type="presParOf" srcId="{1DC25700-C8F0-4C12-B214-4BB7F737C9B2}" destId="{74D140A6-E16B-4773-9AD6-80EA3A14AF12}" srcOrd="32" destOrd="0" presId="urn:microsoft.com/office/officeart/2005/8/layout/equation1"/>
    <dgm:cxn modelId="{6835E06A-B55C-455A-B583-6A3BB673E7F4}" type="presParOf" srcId="{1DC25700-C8F0-4C12-B214-4BB7F737C9B2}" destId="{E3EE637F-7B1A-4B02-81F9-6204A251A26C}" srcOrd="33" destOrd="0" presId="urn:microsoft.com/office/officeart/2005/8/layout/equation1"/>
    <dgm:cxn modelId="{A5562F7E-E763-4E58-96BA-4B92A3906DAD}" type="presParOf" srcId="{1DC25700-C8F0-4C12-B214-4BB7F737C9B2}" destId="{BD6C82EF-E4E1-4566-AFBD-C87195FC7040}" srcOrd="34" destOrd="0" presId="urn:microsoft.com/office/officeart/2005/8/layout/equation1"/>
    <dgm:cxn modelId="{67FAD449-5D3E-40A1-A3D6-B82DE63E7A64}" type="presParOf" srcId="{1DC25700-C8F0-4C12-B214-4BB7F737C9B2}" destId="{799ACAA9-BE4F-451B-98F1-BCF2B78CBA65}" srcOrd="35" destOrd="0" presId="urn:microsoft.com/office/officeart/2005/8/layout/equation1"/>
    <dgm:cxn modelId="{2E7BF555-5120-4F44-B88D-7BC990A5B627}" type="presParOf" srcId="{1DC25700-C8F0-4C12-B214-4BB7F737C9B2}" destId="{DE90A0DF-2135-49EA-9768-6C48B1E837EA}" srcOrd="36" destOrd="0" presId="urn:microsoft.com/office/officeart/2005/8/layout/equation1"/>
    <dgm:cxn modelId="{44E87A87-CF3D-4234-BB21-FFDF4C38505C}" type="presParOf" srcId="{1DC25700-C8F0-4C12-B214-4BB7F737C9B2}" destId="{C4C9B393-5329-4525-B053-13532A9C1389}" srcOrd="37" destOrd="0" presId="urn:microsoft.com/office/officeart/2005/8/layout/equation1"/>
    <dgm:cxn modelId="{3159E834-3407-40F7-96DF-15993BF94FAE}" type="presParOf" srcId="{1DC25700-C8F0-4C12-B214-4BB7F737C9B2}" destId="{9AAAFD22-5EAF-4D53-9948-CB9C3BC58235}" srcOrd="38" destOrd="0" presId="urn:microsoft.com/office/officeart/2005/8/layout/equation1"/>
    <dgm:cxn modelId="{CD265A49-A443-4D91-BCA2-7A1862F3DAA8}" type="presParOf" srcId="{1DC25700-C8F0-4C12-B214-4BB7F737C9B2}" destId="{18FCE72C-32B6-4B54-B8C8-92C6C73AC114}" srcOrd="39" destOrd="0" presId="urn:microsoft.com/office/officeart/2005/8/layout/equation1"/>
    <dgm:cxn modelId="{A4979FA1-7420-4093-A289-950288CAF276}" type="presParOf" srcId="{1DC25700-C8F0-4C12-B214-4BB7F737C9B2}" destId="{3A3F45C0-67F4-4DBC-BACF-EE6E20B46261}" srcOrd="4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399CDB-B9F3-4898-A1AA-1440AF6FC3B7}">
      <dsp:nvSpPr>
        <dsp:cNvPr id="0" name=""/>
        <dsp:cNvSpPr/>
      </dsp:nvSpPr>
      <dsp:spPr>
        <a:xfrm>
          <a:off x="1589" y="635312"/>
          <a:ext cx="558175" cy="5581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0.06</a:t>
          </a:r>
          <a:endParaRPr lang="en-US" sz="1200" kern="1200" dirty="0"/>
        </a:p>
      </dsp:txBody>
      <dsp:txXfrm>
        <a:off x="1589" y="635312"/>
        <a:ext cx="558175" cy="558175"/>
      </dsp:txXfrm>
    </dsp:sp>
    <dsp:sp modelId="{F05F9F14-FE8F-4B7A-B6F5-EE5C2661ED8F}">
      <dsp:nvSpPr>
        <dsp:cNvPr id="0" name=""/>
        <dsp:cNvSpPr/>
      </dsp:nvSpPr>
      <dsp:spPr>
        <a:xfrm>
          <a:off x="605088" y="752529"/>
          <a:ext cx="323741" cy="323741"/>
        </a:xfrm>
        <a:prstGeom prst="mathPl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5088" y="752529"/>
        <a:ext cx="323741" cy="323741"/>
      </dsp:txXfrm>
    </dsp:sp>
    <dsp:sp modelId="{DEE11406-543C-44EB-9A06-AD9A8A41CE09}">
      <dsp:nvSpPr>
        <dsp:cNvPr id="0" name=""/>
        <dsp:cNvSpPr/>
      </dsp:nvSpPr>
      <dsp:spPr>
        <a:xfrm>
          <a:off x="974154" y="635312"/>
          <a:ext cx="558175" cy="5581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0.05</a:t>
          </a:r>
          <a:endParaRPr lang="en-US" sz="1200" kern="1200" dirty="0"/>
        </a:p>
      </dsp:txBody>
      <dsp:txXfrm>
        <a:off x="974154" y="635312"/>
        <a:ext cx="558175" cy="558175"/>
      </dsp:txXfrm>
    </dsp:sp>
    <dsp:sp modelId="{7045672D-02C2-4F0A-B1BE-52ADBBA80BD4}">
      <dsp:nvSpPr>
        <dsp:cNvPr id="0" name=""/>
        <dsp:cNvSpPr/>
      </dsp:nvSpPr>
      <dsp:spPr>
        <a:xfrm>
          <a:off x="1577653" y="752529"/>
          <a:ext cx="323741" cy="323741"/>
        </a:xfrm>
        <a:prstGeom prst="mathPl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77653" y="752529"/>
        <a:ext cx="323741" cy="323741"/>
      </dsp:txXfrm>
    </dsp:sp>
    <dsp:sp modelId="{B55CDEB2-EC13-48DC-B4B9-E4948DA3C1BD}">
      <dsp:nvSpPr>
        <dsp:cNvPr id="0" name=""/>
        <dsp:cNvSpPr/>
      </dsp:nvSpPr>
      <dsp:spPr>
        <a:xfrm>
          <a:off x="1946718" y="635312"/>
          <a:ext cx="558175" cy="5581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4.25</a:t>
          </a:r>
          <a:endParaRPr lang="en-US" sz="1200" kern="1200" dirty="0"/>
        </a:p>
      </dsp:txBody>
      <dsp:txXfrm>
        <a:off x="1946718" y="635312"/>
        <a:ext cx="558175" cy="558175"/>
      </dsp:txXfrm>
    </dsp:sp>
    <dsp:sp modelId="{2FE8F0DE-2D0B-46DF-8569-2BAB7228EA77}">
      <dsp:nvSpPr>
        <dsp:cNvPr id="0" name=""/>
        <dsp:cNvSpPr/>
      </dsp:nvSpPr>
      <dsp:spPr>
        <a:xfrm>
          <a:off x="2550217" y="752529"/>
          <a:ext cx="323741" cy="323741"/>
        </a:xfrm>
        <a:prstGeom prst="mathPl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50217" y="752529"/>
        <a:ext cx="323741" cy="323741"/>
      </dsp:txXfrm>
    </dsp:sp>
    <dsp:sp modelId="{BA26EFBB-4ADC-4D1F-8B7C-F527DD95CC95}">
      <dsp:nvSpPr>
        <dsp:cNvPr id="0" name=""/>
        <dsp:cNvSpPr/>
      </dsp:nvSpPr>
      <dsp:spPr>
        <a:xfrm>
          <a:off x="2919283" y="635312"/>
          <a:ext cx="558175" cy="5581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4.02</a:t>
          </a:r>
          <a:endParaRPr lang="en-US" sz="1200" kern="1200" dirty="0"/>
        </a:p>
      </dsp:txBody>
      <dsp:txXfrm>
        <a:off x="2919283" y="635312"/>
        <a:ext cx="558175" cy="558175"/>
      </dsp:txXfrm>
    </dsp:sp>
    <dsp:sp modelId="{F154C338-C636-43FA-ADED-095B64EA9C28}">
      <dsp:nvSpPr>
        <dsp:cNvPr id="0" name=""/>
        <dsp:cNvSpPr/>
      </dsp:nvSpPr>
      <dsp:spPr>
        <a:xfrm>
          <a:off x="3522782" y="752529"/>
          <a:ext cx="323741" cy="323741"/>
        </a:xfrm>
        <a:prstGeom prst="mathPl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22782" y="752529"/>
        <a:ext cx="323741" cy="323741"/>
      </dsp:txXfrm>
    </dsp:sp>
    <dsp:sp modelId="{65147459-C52A-4B9B-AFFA-FE2538D608E1}">
      <dsp:nvSpPr>
        <dsp:cNvPr id="0" name=""/>
        <dsp:cNvSpPr/>
      </dsp:nvSpPr>
      <dsp:spPr>
        <a:xfrm>
          <a:off x="3891847" y="635312"/>
          <a:ext cx="558175" cy="5581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1.8</a:t>
          </a:r>
          <a:endParaRPr lang="en-US" sz="1200" kern="1200" dirty="0"/>
        </a:p>
      </dsp:txBody>
      <dsp:txXfrm>
        <a:off x="3891847" y="635312"/>
        <a:ext cx="558175" cy="558175"/>
      </dsp:txXfrm>
    </dsp:sp>
    <dsp:sp modelId="{0CDBEC54-CF7B-469C-8B98-59F5B243748C}">
      <dsp:nvSpPr>
        <dsp:cNvPr id="0" name=""/>
        <dsp:cNvSpPr/>
      </dsp:nvSpPr>
      <dsp:spPr>
        <a:xfrm>
          <a:off x="4495346" y="752529"/>
          <a:ext cx="323741" cy="323741"/>
        </a:xfrm>
        <a:prstGeom prst="mathPl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95346" y="752529"/>
        <a:ext cx="323741" cy="323741"/>
      </dsp:txXfrm>
    </dsp:sp>
    <dsp:sp modelId="{E31932F5-A0F4-47DE-8A82-1A918468047E}">
      <dsp:nvSpPr>
        <dsp:cNvPr id="0" name=""/>
        <dsp:cNvSpPr/>
      </dsp:nvSpPr>
      <dsp:spPr>
        <a:xfrm>
          <a:off x="4864412" y="635312"/>
          <a:ext cx="558175" cy="5581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1.8</a:t>
          </a:r>
          <a:endParaRPr lang="en-US" sz="1200" kern="1200" dirty="0"/>
        </a:p>
      </dsp:txBody>
      <dsp:txXfrm>
        <a:off x="4864412" y="635312"/>
        <a:ext cx="558175" cy="558175"/>
      </dsp:txXfrm>
    </dsp:sp>
    <dsp:sp modelId="{692F718A-FC0D-4342-AAC0-9C9D7816BC8F}">
      <dsp:nvSpPr>
        <dsp:cNvPr id="0" name=""/>
        <dsp:cNvSpPr/>
      </dsp:nvSpPr>
      <dsp:spPr>
        <a:xfrm>
          <a:off x="5467911" y="752529"/>
          <a:ext cx="323741" cy="323741"/>
        </a:xfrm>
        <a:prstGeom prst="mathPl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67911" y="752529"/>
        <a:ext cx="323741" cy="323741"/>
      </dsp:txXfrm>
    </dsp:sp>
    <dsp:sp modelId="{4031F918-C029-4467-B5E9-B58449D3C591}">
      <dsp:nvSpPr>
        <dsp:cNvPr id="0" name=""/>
        <dsp:cNvSpPr/>
      </dsp:nvSpPr>
      <dsp:spPr>
        <a:xfrm>
          <a:off x="5836976" y="635312"/>
          <a:ext cx="558175" cy="5581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4.03</a:t>
          </a:r>
          <a:endParaRPr lang="en-US" sz="1200" kern="1200" dirty="0"/>
        </a:p>
      </dsp:txBody>
      <dsp:txXfrm>
        <a:off x="5836976" y="635312"/>
        <a:ext cx="558175" cy="558175"/>
      </dsp:txXfrm>
    </dsp:sp>
    <dsp:sp modelId="{D194966F-AEF2-434D-AF9E-3DCB6C397F32}">
      <dsp:nvSpPr>
        <dsp:cNvPr id="0" name=""/>
        <dsp:cNvSpPr/>
      </dsp:nvSpPr>
      <dsp:spPr>
        <a:xfrm>
          <a:off x="6440475" y="752529"/>
          <a:ext cx="323741" cy="323741"/>
        </a:xfrm>
        <a:prstGeom prst="mathPl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440475" y="752529"/>
        <a:ext cx="323741" cy="323741"/>
      </dsp:txXfrm>
    </dsp:sp>
    <dsp:sp modelId="{616EAF2B-AE5B-484E-A852-9E7A75968F58}">
      <dsp:nvSpPr>
        <dsp:cNvPr id="0" name=""/>
        <dsp:cNvSpPr/>
      </dsp:nvSpPr>
      <dsp:spPr>
        <a:xfrm>
          <a:off x="6809541" y="635312"/>
          <a:ext cx="558175" cy="5581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3.78</a:t>
          </a:r>
          <a:endParaRPr lang="en-US" sz="1200" kern="1200" dirty="0"/>
        </a:p>
      </dsp:txBody>
      <dsp:txXfrm>
        <a:off x="6809541" y="635312"/>
        <a:ext cx="558175" cy="558175"/>
      </dsp:txXfrm>
    </dsp:sp>
    <dsp:sp modelId="{D5127505-E4D8-4AB4-8F90-D03250484535}">
      <dsp:nvSpPr>
        <dsp:cNvPr id="0" name=""/>
        <dsp:cNvSpPr/>
      </dsp:nvSpPr>
      <dsp:spPr>
        <a:xfrm>
          <a:off x="7413040" y="752529"/>
          <a:ext cx="323741" cy="323741"/>
        </a:xfrm>
        <a:prstGeom prst="mathPl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413040" y="752529"/>
        <a:ext cx="323741" cy="323741"/>
      </dsp:txXfrm>
    </dsp:sp>
    <dsp:sp modelId="{74D140A6-E16B-4773-9AD6-80EA3A14AF12}">
      <dsp:nvSpPr>
        <dsp:cNvPr id="0" name=""/>
        <dsp:cNvSpPr/>
      </dsp:nvSpPr>
      <dsp:spPr>
        <a:xfrm>
          <a:off x="7782105" y="635312"/>
          <a:ext cx="558175" cy="5581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0.4</a:t>
          </a:r>
          <a:endParaRPr lang="en-US" sz="1200" kern="1200" dirty="0"/>
        </a:p>
      </dsp:txBody>
      <dsp:txXfrm>
        <a:off x="7782105" y="635312"/>
        <a:ext cx="558175" cy="558175"/>
      </dsp:txXfrm>
    </dsp:sp>
    <dsp:sp modelId="{BD6C82EF-E4E1-4566-AFBD-C87195FC7040}">
      <dsp:nvSpPr>
        <dsp:cNvPr id="0" name=""/>
        <dsp:cNvSpPr/>
      </dsp:nvSpPr>
      <dsp:spPr>
        <a:xfrm>
          <a:off x="8385605" y="752529"/>
          <a:ext cx="323741" cy="323741"/>
        </a:xfrm>
        <a:prstGeom prst="mathPl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385605" y="752529"/>
        <a:ext cx="323741" cy="323741"/>
      </dsp:txXfrm>
    </dsp:sp>
    <dsp:sp modelId="{DE90A0DF-2135-49EA-9768-6C48B1E837EA}">
      <dsp:nvSpPr>
        <dsp:cNvPr id="0" name=""/>
        <dsp:cNvSpPr/>
      </dsp:nvSpPr>
      <dsp:spPr>
        <a:xfrm>
          <a:off x="8754670" y="635312"/>
          <a:ext cx="558175" cy="5581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0.36</a:t>
          </a:r>
          <a:endParaRPr lang="en-US" sz="1200" kern="1200" dirty="0"/>
        </a:p>
      </dsp:txBody>
      <dsp:txXfrm>
        <a:off x="8754670" y="635312"/>
        <a:ext cx="558175" cy="558175"/>
      </dsp:txXfrm>
    </dsp:sp>
    <dsp:sp modelId="{9AAAFD22-5EAF-4D53-9948-CB9C3BC58235}">
      <dsp:nvSpPr>
        <dsp:cNvPr id="0" name=""/>
        <dsp:cNvSpPr/>
      </dsp:nvSpPr>
      <dsp:spPr>
        <a:xfrm>
          <a:off x="9358169" y="752529"/>
          <a:ext cx="323741" cy="323741"/>
        </a:xfrm>
        <a:prstGeom prst="mathEqual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9358169" y="752529"/>
        <a:ext cx="323741" cy="323741"/>
      </dsp:txXfrm>
    </dsp:sp>
    <dsp:sp modelId="{3A3F45C0-67F4-4DBC-BACF-EE6E20B46261}">
      <dsp:nvSpPr>
        <dsp:cNvPr id="0" name=""/>
        <dsp:cNvSpPr/>
      </dsp:nvSpPr>
      <dsp:spPr>
        <a:xfrm>
          <a:off x="9727235" y="635312"/>
          <a:ext cx="558175" cy="5581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20.55</a:t>
          </a:r>
          <a:endParaRPr lang="en-US" sz="1200" kern="1200" dirty="0"/>
        </a:p>
      </dsp:txBody>
      <dsp:txXfrm>
        <a:off x="9727235" y="635312"/>
        <a:ext cx="558175" cy="558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6EBB8-2429-485C-83D9-5141956CBB56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B9956-0424-428B-A3AE-67CFD4EE8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03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B9956-0424-428B-A3AE-67CFD4EE826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B9956-0424-428B-A3AE-67CFD4EE826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02B6-8D38-4F23-9A68-06F705F388C7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CRJ 716 - Prof. Kaci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37A6-6ECD-4B76-99CE-343CEE06DFF1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CRJ 716 - Prof. Kaci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2C3E27C3-B423-457E-9820-B8AA6540543F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CRJ 716 - Prof. Kaci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69EA-9A42-4EE7-A5C2-E880256D0711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CRJ 716 - Prof. Kaci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0548-443B-4BD7-B76F-740D65E6A2DB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CRJ 716 - Prof. Kaci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22E9-085D-4A45-AE10-9BF5ED82FE79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CRJ 716 - Prof. Kaci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338-A724-4CEE-B91E-E163267BA54A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CRJ 716 - Prof. Kaci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C923-89D2-4C70-924A-12F7D9435CD9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CRJ 716 - Prof. Kaci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4751-2808-4C1B-BDC6-A2653C1DA214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CRJ 716 - Prof. Kaci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F8A1-AB9C-410A-B340-F3123779C145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CRJ 716 - Prof. Kaci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D11B-2575-45A2-8AB6-EC801C2F2EB6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CRJ 716 - Prof. Kaci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1E8E6031-3CD4-461D-A848-ADF9EBC23635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CRJ 716 - Prof. Kaci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2EC3A419-4607-4865-9A21-A2A0D281E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Document1!OLE_LINK1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524000"/>
            <a:ext cx="8686800" cy="2133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Measures of Association: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1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lbertus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lbertus" pitchFamily="34" charset="0"/>
              </a:rPr>
              <a:t>Nominal / Ordinal Variables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lbertus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4114800"/>
            <a:ext cx="8686800" cy="1676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1- Lambda (</a:t>
            </a: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  <a:sym typeface="Symbol"/>
              </a:rPr>
              <a:t></a:t>
            </a: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) and Gamma (</a:t>
            </a: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  <a:sym typeface="Symbol"/>
              </a:rPr>
              <a:t></a:t>
            </a: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)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lbertus" pitchFamily="34" charset="0"/>
              <a:ea typeface="+mn-ea"/>
              <a:cs typeface="+mn-cs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Measures of Association: Chi-square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 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</a:b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 Calculating Chi-square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gray">
          <a:xfrm>
            <a:off x="228600" y="1524000"/>
            <a:ext cx="1143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ABANY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gray">
          <a:xfrm>
            <a:off x="1447800" y="15240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Prot.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47800" y="21209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68</a:t>
            </a:r>
            <a:endParaRPr lang="en-US" sz="2000" b="1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gray">
          <a:xfrm>
            <a:off x="2438400" y="15240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err="1" smtClean="0">
                <a:solidFill>
                  <a:schemeClr val="bg1"/>
                </a:solidFill>
              </a:rPr>
              <a:t>Cathol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438400" y="21209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38</a:t>
            </a:r>
            <a:endParaRPr lang="en-US" sz="2000" b="1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gray">
          <a:xfrm>
            <a:off x="228600" y="21336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Yes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447800" y="25019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76</a:t>
            </a:r>
            <a:endParaRPr lang="en-US" sz="2000" b="1" dirty="0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438400" y="25019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71</a:t>
            </a:r>
            <a:endParaRPr lang="en-US" sz="2000" b="1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gray">
          <a:xfrm>
            <a:off x="228600" y="25146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No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429000" y="21463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8</a:t>
            </a:r>
            <a:endParaRPr lang="en-US" sz="2000" b="1" dirty="0"/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4419600" y="21336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41</a:t>
            </a:r>
            <a:endParaRPr lang="en-US" sz="2000" b="1" dirty="0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3429000" y="25273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4419600" y="25273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21</a:t>
            </a:r>
            <a:endParaRPr lang="en-US" sz="2000" b="1" dirty="0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5410200" y="21336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12</a:t>
            </a:r>
            <a:endParaRPr lang="en-US" sz="2000" b="1" dirty="0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6629400" y="21336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167</a:t>
            </a:r>
            <a:endParaRPr lang="en-US" sz="2000" b="1" dirty="0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5410200" y="25146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9</a:t>
            </a:r>
            <a:endParaRPr lang="en-US" sz="2000" b="1" dirty="0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6629400" y="25146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179</a:t>
            </a:r>
            <a:endParaRPr lang="en-US" sz="2000" b="1" dirty="0"/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7772400" y="21336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600" b="1" u="sng" dirty="0" smtClean="0"/>
              <a:t>48.3%</a:t>
            </a:r>
            <a:endParaRPr lang="en-US" sz="2000" b="1" u="sng" dirty="0"/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7772400" y="25146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600" b="1" u="sng" dirty="0" smtClean="0"/>
              <a:t>51.7%</a:t>
            </a:r>
            <a:endParaRPr lang="en-US" sz="2000" b="1" u="sng" dirty="0"/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gray">
          <a:xfrm>
            <a:off x="3429000" y="15240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Jew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gray">
          <a:xfrm>
            <a:off x="4419600" y="15240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None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gray">
          <a:xfrm>
            <a:off x="5410200" y="15240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Other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gray">
          <a:xfrm>
            <a:off x="6629400" y="15240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1447800" y="30607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144</a:t>
            </a:r>
            <a:endParaRPr lang="en-US" sz="2000" b="1" dirty="0"/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2438400" y="30480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109</a:t>
            </a:r>
            <a:endParaRPr lang="en-US" sz="2000" b="1" dirty="0"/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3429000" y="30734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4419600" y="30734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62</a:t>
            </a:r>
            <a:endParaRPr lang="en-US" sz="2000" b="1" dirty="0"/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5410200" y="30607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21</a:t>
            </a:r>
            <a:endParaRPr lang="en-US" sz="2000" b="1" dirty="0"/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6629400" y="30607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346</a:t>
            </a:r>
            <a:endParaRPr lang="en-US" sz="2000" b="1" dirty="0"/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gray">
          <a:xfrm>
            <a:off x="228600" y="30607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460500" y="36576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70</a:t>
            </a:r>
            <a:endParaRPr lang="en-US" sz="2000" b="1" dirty="0"/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451100" y="36576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53</a:t>
            </a:r>
            <a:endParaRPr lang="en-US" sz="2000" b="1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1460500" y="40386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74</a:t>
            </a:r>
            <a:endParaRPr lang="en-US" sz="2000" b="1" dirty="0"/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2451100" y="40386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56</a:t>
            </a:r>
            <a:endParaRPr lang="en-US" sz="2000" b="1" dirty="0"/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3441700" y="36576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4432300" y="36703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3441700" y="40386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65" name="Text Box 12"/>
          <p:cNvSpPr txBox="1">
            <a:spLocks noChangeArrowheads="1"/>
          </p:cNvSpPr>
          <p:nvPr/>
        </p:nvSpPr>
        <p:spPr bwMode="auto">
          <a:xfrm>
            <a:off x="4432300" y="40640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32</a:t>
            </a:r>
            <a:endParaRPr lang="en-US" sz="2000" b="1" dirty="0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5422900" y="36703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5422900" y="40513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11</a:t>
            </a:r>
            <a:endParaRPr lang="en-US" sz="2000" b="1" dirty="0"/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gray">
          <a:xfrm>
            <a:off x="0" y="3670300"/>
            <a:ext cx="1295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Expected: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152400" y="4495800"/>
            <a:ext cx="8686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1371600" y="5321300"/>
            <a:ext cx="9017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-2</a:t>
            </a:r>
            <a:endParaRPr lang="en-US" sz="2000" b="1" dirty="0"/>
          </a:p>
        </p:txBody>
      </p:sp>
      <p:sp>
        <p:nvSpPr>
          <p:cNvPr id="71" name="Text Box 12"/>
          <p:cNvSpPr txBox="1">
            <a:spLocks noChangeArrowheads="1"/>
          </p:cNvSpPr>
          <p:nvPr/>
        </p:nvSpPr>
        <p:spPr bwMode="auto">
          <a:xfrm>
            <a:off x="2362200" y="5321300"/>
            <a:ext cx="9144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-15</a:t>
            </a:r>
            <a:endParaRPr lang="en-US" sz="2000" b="1" dirty="0"/>
          </a:p>
        </p:txBody>
      </p: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1371600" y="5702300"/>
            <a:ext cx="9017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2362200" y="5702300"/>
            <a:ext cx="9144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74" name="Text Box 6"/>
          <p:cNvSpPr txBox="1">
            <a:spLocks noChangeArrowheads="1"/>
          </p:cNvSpPr>
          <p:nvPr/>
        </p:nvSpPr>
        <p:spPr bwMode="auto">
          <a:xfrm>
            <a:off x="3352800" y="5334000"/>
            <a:ext cx="9017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75" name="Text Box 12"/>
          <p:cNvSpPr txBox="1">
            <a:spLocks noChangeArrowheads="1"/>
          </p:cNvSpPr>
          <p:nvPr/>
        </p:nvSpPr>
        <p:spPr bwMode="auto">
          <a:xfrm>
            <a:off x="4343400" y="5334000"/>
            <a:ext cx="9144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11</a:t>
            </a:r>
            <a:endParaRPr lang="en-US" sz="2000" b="1" dirty="0"/>
          </a:p>
        </p:txBody>
      </p:sp>
      <p:sp>
        <p:nvSpPr>
          <p:cNvPr id="76" name="Text Box 6"/>
          <p:cNvSpPr txBox="1">
            <a:spLocks noChangeArrowheads="1"/>
          </p:cNvSpPr>
          <p:nvPr/>
        </p:nvSpPr>
        <p:spPr bwMode="auto">
          <a:xfrm>
            <a:off x="3352800" y="5715000"/>
            <a:ext cx="9017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-3</a:t>
            </a:r>
            <a:endParaRPr lang="en-US" sz="2000" b="1" dirty="0"/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4343400" y="5727700"/>
            <a:ext cx="9144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-11</a:t>
            </a:r>
            <a:endParaRPr lang="en-US" sz="2000" b="1" dirty="0"/>
          </a:p>
        </p:txBody>
      </p: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5334000" y="5334000"/>
            <a:ext cx="9017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79" name="Text Box 6"/>
          <p:cNvSpPr txBox="1">
            <a:spLocks noChangeArrowheads="1"/>
          </p:cNvSpPr>
          <p:nvPr/>
        </p:nvSpPr>
        <p:spPr bwMode="auto">
          <a:xfrm>
            <a:off x="5334000" y="5715000"/>
            <a:ext cx="9017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-2</a:t>
            </a:r>
            <a:endParaRPr lang="en-US" sz="2000" b="1" dirty="0"/>
          </a:p>
        </p:txBody>
      </p:sp>
      <p:sp>
        <p:nvSpPr>
          <p:cNvPr id="80" name="Text Box 4"/>
          <p:cNvSpPr txBox="1">
            <a:spLocks noChangeArrowheads="1"/>
          </p:cNvSpPr>
          <p:nvPr/>
        </p:nvSpPr>
        <p:spPr bwMode="gray">
          <a:xfrm>
            <a:off x="228600" y="4724400"/>
            <a:ext cx="5105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Difference between:  Observed - Expected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1409700" y="3009900"/>
            <a:ext cx="1447800" cy="0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952500" y="3390900"/>
            <a:ext cx="1447800" cy="0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05500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Measures of Association: Chi-square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 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</a:b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 Calculating Chi-square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gray">
          <a:xfrm>
            <a:off x="228600" y="1524000"/>
            <a:ext cx="1143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ABANY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gray">
          <a:xfrm>
            <a:off x="1447800" y="15240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Prot.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gray">
          <a:xfrm>
            <a:off x="2438400" y="15240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err="1" smtClean="0">
                <a:solidFill>
                  <a:schemeClr val="bg1"/>
                </a:solidFill>
              </a:rPr>
              <a:t>Cathol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gray">
          <a:xfrm>
            <a:off x="3429000" y="15240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Jew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gray">
          <a:xfrm>
            <a:off x="4419600" y="15240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None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gray">
          <a:xfrm>
            <a:off x="5410200" y="15240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Other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gray">
          <a:xfrm>
            <a:off x="6629400" y="15240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460500" y="21336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70</a:t>
            </a:r>
            <a:endParaRPr lang="en-US" sz="2000" b="1" dirty="0"/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451100" y="21336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53</a:t>
            </a:r>
            <a:endParaRPr lang="en-US" sz="2000" b="1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1460500" y="25146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74</a:t>
            </a:r>
            <a:endParaRPr lang="en-US" sz="2000" b="1" dirty="0"/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2451100" y="25146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56</a:t>
            </a:r>
            <a:endParaRPr lang="en-US" sz="2000" b="1" dirty="0"/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3441700" y="21336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4432300" y="21463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3441700" y="25146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65" name="Text Box 12"/>
          <p:cNvSpPr txBox="1">
            <a:spLocks noChangeArrowheads="1"/>
          </p:cNvSpPr>
          <p:nvPr/>
        </p:nvSpPr>
        <p:spPr bwMode="auto">
          <a:xfrm>
            <a:off x="4432300" y="25400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32</a:t>
            </a:r>
            <a:endParaRPr lang="en-US" sz="2000" b="1" dirty="0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5422900" y="21463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5422900" y="25273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11</a:t>
            </a:r>
            <a:endParaRPr lang="en-US" sz="2000" b="1" dirty="0"/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gray">
          <a:xfrm>
            <a:off x="76200" y="2057400"/>
            <a:ext cx="1295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Expected: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152400" y="4419600"/>
            <a:ext cx="8686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1371600" y="3568700"/>
            <a:ext cx="9017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-2</a:t>
            </a:r>
            <a:endParaRPr lang="en-US" sz="2000" b="1" dirty="0"/>
          </a:p>
        </p:txBody>
      </p:sp>
      <p:sp>
        <p:nvSpPr>
          <p:cNvPr id="71" name="Text Box 12"/>
          <p:cNvSpPr txBox="1">
            <a:spLocks noChangeArrowheads="1"/>
          </p:cNvSpPr>
          <p:nvPr/>
        </p:nvSpPr>
        <p:spPr bwMode="auto">
          <a:xfrm>
            <a:off x="2362200" y="3568700"/>
            <a:ext cx="9144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-15</a:t>
            </a:r>
            <a:endParaRPr lang="en-US" sz="2000" b="1" dirty="0"/>
          </a:p>
        </p:txBody>
      </p: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1371600" y="3949700"/>
            <a:ext cx="9017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2362200" y="3949700"/>
            <a:ext cx="9144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74" name="Text Box 6"/>
          <p:cNvSpPr txBox="1">
            <a:spLocks noChangeArrowheads="1"/>
          </p:cNvSpPr>
          <p:nvPr/>
        </p:nvSpPr>
        <p:spPr bwMode="auto">
          <a:xfrm>
            <a:off x="3352800" y="3581400"/>
            <a:ext cx="9017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75" name="Text Box 12"/>
          <p:cNvSpPr txBox="1">
            <a:spLocks noChangeArrowheads="1"/>
          </p:cNvSpPr>
          <p:nvPr/>
        </p:nvSpPr>
        <p:spPr bwMode="auto">
          <a:xfrm>
            <a:off x="4343400" y="3581400"/>
            <a:ext cx="9144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11</a:t>
            </a:r>
            <a:endParaRPr lang="en-US" sz="2000" b="1" dirty="0"/>
          </a:p>
        </p:txBody>
      </p:sp>
      <p:sp>
        <p:nvSpPr>
          <p:cNvPr id="76" name="Text Box 6"/>
          <p:cNvSpPr txBox="1">
            <a:spLocks noChangeArrowheads="1"/>
          </p:cNvSpPr>
          <p:nvPr/>
        </p:nvSpPr>
        <p:spPr bwMode="auto">
          <a:xfrm>
            <a:off x="3352800" y="3962400"/>
            <a:ext cx="9017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-3</a:t>
            </a:r>
            <a:endParaRPr lang="en-US" sz="2000" b="1" dirty="0"/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4343400" y="3975100"/>
            <a:ext cx="9144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-11</a:t>
            </a:r>
            <a:endParaRPr lang="en-US" sz="2000" b="1" dirty="0"/>
          </a:p>
        </p:txBody>
      </p: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5334000" y="3581400"/>
            <a:ext cx="9017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79" name="Text Box 6"/>
          <p:cNvSpPr txBox="1">
            <a:spLocks noChangeArrowheads="1"/>
          </p:cNvSpPr>
          <p:nvPr/>
        </p:nvSpPr>
        <p:spPr bwMode="auto">
          <a:xfrm>
            <a:off x="5334000" y="3962400"/>
            <a:ext cx="9017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-2</a:t>
            </a:r>
            <a:endParaRPr lang="en-US" sz="2000" b="1" dirty="0"/>
          </a:p>
        </p:txBody>
      </p:sp>
      <p:sp>
        <p:nvSpPr>
          <p:cNvPr id="80" name="Text Box 4"/>
          <p:cNvSpPr txBox="1">
            <a:spLocks noChangeArrowheads="1"/>
          </p:cNvSpPr>
          <p:nvPr/>
        </p:nvSpPr>
        <p:spPr bwMode="gray">
          <a:xfrm>
            <a:off x="228600" y="2971800"/>
            <a:ext cx="5105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Difference between:  Observed - Expected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1409700" y="3009900"/>
            <a:ext cx="1447800" cy="0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876300" y="3390900"/>
            <a:ext cx="1447800" cy="0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1384300" y="50800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0.06</a:t>
            </a:r>
            <a:endParaRPr lang="en-US" sz="2000" b="1" dirty="0"/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2374900" y="50800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4.25</a:t>
            </a:r>
            <a:endParaRPr lang="en-US" sz="2000" b="1" dirty="0"/>
          </a:p>
        </p:txBody>
      </p:sp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1384300" y="54610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0.05</a:t>
            </a:r>
            <a:endParaRPr lang="en-US" sz="2000" b="1" dirty="0"/>
          </a:p>
        </p:txBody>
      </p:sp>
      <p:sp>
        <p:nvSpPr>
          <p:cNvPr id="84" name="Text Box 12"/>
          <p:cNvSpPr txBox="1">
            <a:spLocks noChangeArrowheads="1"/>
          </p:cNvSpPr>
          <p:nvPr/>
        </p:nvSpPr>
        <p:spPr bwMode="auto">
          <a:xfrm>
            <a:off x="2374900" y="54610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4.02</a:t>
            </a:r>
            <a:endParaRPr lang="en-US" sz="2000" b="1" dirty="0"/>
          </a:p>
        </p:txBody>
      </p:sp>
      <p:sp>
        <p:nvSpPr>
          <p:cNvPr id="86" name="Text Box 6"/>
          <p:cNvSpPr txBox="1">
            <a:spLocks noChangeArrowheads="1"/>
          </p:cNvSpPr>
          <p:nvPr/>
        </p:nvSpPr>
        <p:spPr bwMode="auto">
          <a:xfrm>
            <a:off x="3365500" y="50800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1.8</a:t>
            </a:r>
            <a:endParaRPr lang="en-US" sz="2000" b="1" dirty="0"/>
          </a:p>
        </p:txBody>
      </p:sp>
      <p:sp>
        <p:nvSpPr>
          <p:cNvPr id="88" name="Text Box 12"/>
          <p:cNvSpPr txBox="1">
            <a:spLocks noChangeArrowheads="1"/>
          </p:cNvSpPr>
          <p:nvPr/>
        </p:nvSpPr>
        <p:spPr bwMode="auto">
          <a:xfrm>
            <a:off x="4356100" y="50927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4.03</a:t>
            </a:r>
            <a:endParaRPr lang="en-US" sz="2000" b="1" dirty="0"/>
          </a:p>
        </p:txBody>
      </p:sp>
      <p:sp>
        <p:nvSpPr>
          <p:cNvPr id="89" name="Text Box 6"/>
          <p:cNvSpPr txBox="1">
            <a:spLocks noChangeArrowheads="1"/>
          </p:cNvSpPr>
          <p:nvPr/>
        </p:nvSpPr>
        <p:spPr bwMode="auto">
          <a:xfrm>
            <a:off x="3365500" y="54610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1.8</a:t>
            </a:r>
            <a:endParaRPr lang="en-US" sz="2000" b="1" dirty="0"/>
          </a:p>
        </p:txBody>
      </p:sp>
      <p:sp>
        <p:nvSpPr>
          <p:cNvPr id="90" name="Text Box 12"/>
          <p:cNvSpPr txBox="1">
            <a:spLocks noChangeArrowheads="1"/>
          </p:cNvSpPr>
          <p:nvPr/>
        </p:nvSpPr>
        <p:spPr bwMode="auto">
          <a:xfrm>
            <a:off x="4356100" y="54864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3.78</a:t>
            </a:r>
            <a:endParaRPr lang="en-US" sz="2000" b="1" dirty="0"/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5346700" y="50927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0.4</a:t>
            </a:r>
            <a:endParaRPr lang="en-US" sz="2000" b="1" dirty="0"/>
          </a:p>
        </p:txBody>
      </p:sp>
      <p:sp>
        <p:nvSpPr>
          <p:cNvPr id="92" name="Text Box 6"/>
          <p:cNvSpPr txBox="1">
            <a:spLocks noChangeArrowheads="1"/>
          </p:cNvSpPr>
          <p:nvPr/>
        </p:nvSpPr>
        <p:spPr bwMode="auto">
          <a:xfrm>
            <a:off x="5346700" y="54737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0.36</a:t>
            </a:r>
            <a:endParaRPr lang="en-US" sz="2000" b="1" dirty="0"/>
          </a:p>
        </p:txBody>
      </p:sp>
      <p:sp>
        <p:nvSpPr>
          <p:cNvPr id="103" name="Text Box 6"/>
          <p:cNvSpPr txBox="1">
            <a:spLocks noChangeArrowheads="1"/>
          </p:cNvSpPr>
          <p:nvPr/>
        </p:nvSpPr>
        <p:spPr bwMode="auto">
          <a:xfrm>
            <a:off x="1143000" y="4572000"/>
            <a:ext cx="13716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 dirty="0" smtClean="0"/>
              <a:t>(-2)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/ 70</a:t>
            </a:r>
            <a:r>
              <a:rPr lang="en-US" sz="2000" b="1" baseline="30000" dirty="0" smtClean="0"/>
              <a:t> </a:t>
            </a:r>
            <a:r>
              <a:rPr lang="en-US" sz="2000" b="1" dirty="0" smtClean="0"/>
              <a:t> </a:t>
            </a:r>
            <a:endParaRPr lang="en-US" sz="2000" dirty="0"/>
          </a:p>
        </p:txBody>
      </p:sp>
      <p:sp>
        <p:nvSpPr>
          <p:cNvPr id="104" name="Text Box 6"/>
          <p:cNvSpPr txBox="1">
            <a:spLocks noChangeArrowheads="1"/>
          </p:cNvSpPr>
          <p:nvPr/>
        </p:nvSpPr>
        <p:spPr bwMode="auto">
          <a:xfrm>
            <a:off x="1066800" y="5943600"/>
            <a:ext cx="13716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 dirty="0" smtClean="0"/>
              <a:t>2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/ 74</a:t>
            </a:r>
            <a:r>
              <a:rPr lang="en-US" sz="2000" b="1" baseline="30000" dirty="0" smtClean="0"/>
              <a:t> </a:t>
            </a:r>
            <a:r>
              <a:rPr lang="en-US" sz="2000" b="1" dirty="0" smtClean="0"/>
              <a:t> </a:t>
            </a:r>
            <a:endParaRPr lang="en-US" sz="2000" dirty="0"/>
          </a:p>
        </p:txBody>
      </p:sp>
      <p:sp>
        <p:nvSpPr>
          <p:cNvPr id="105" name="AutoShape 9"/>
          <p:cNvSpPr>
            <a:spLocks noChangeArrowheads="1"/>
          </p:cNvSpPr>
          <p:nvPr/>
        </p:nvSpPr>
        <p:spPr bwMode="auto">
          <a:xfrm>
            <a:off x="5334000" y="4267200"/>
            <a:ext cx="3657600" cy="762000"/>
          </a:xfrm>
          <a:prstGeom prst="wedgeRectCallout">
            <a:avLst>
              <a:gd name="adj1" fmla="val -141797"/>
              <a:gd name="adj2" fmla="val -105889"/>
            </a:avLst>
          </a:prstGeom>
          <a:solidFill>
            <a:srgbClr val="FFFFCC"/>
          </a:solidFill>
          <a:ln w="12700" algn="ctr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</p:spPr>
        <p:txBody>
          <a:bodyPr lIns="274320" rIns="274320" anchor="ctr"/>
          <a:lstStyle/>
          <a:p>
            <a:pPr>
              <a:spcAft>
                <a:spcPct val="700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Square the difference and divide by the EXPECTED values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05500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autoRev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0"/>
                            </p:stCondLst>
                            <p:childTnLst>
                              <p:par>
                                <p:cTn id="34" presetID="22" presetClass="entr" presetSubtype="8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000"/>
                            </p:stCondLst>
                            <p:childTnLst>
                              <p:par>
                                <p:cTn id="38" presetID="22" presetClass="entr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0"/>
                            </p:stCondLst>
                            <p:childTnLst>
                              <p:par>
                                <p:cTn id="4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4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3000"/>
                            </p:stCondLst>
                            <p:childTnLst>
                              <p:par>
                                <p:cTn id="5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000"/>
                            </p:stCondLst>
                            <p:childTnLst>
                              <p:par>
                                <p:cTn id="5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0"/>
                            </p:stCondLst>
                            <p:childTnLst>
                              <p:par>
                                <p:cTn id="6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6000"/>
                            </p:stCondLst>
                            <p:childTnLst>
                              <p:par>
                                <p:cTn id="6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2" grpId="0" animBg="1"/>
      <p:bldP spid="67" grpId="1" animBg="1"/>
      <p:bldP spid="82" grpId="1" animBg="1"/>
      <p:bldP spid="83" grpId="1" animBg="1"/>
      <p:bldP spid="84" grpId="1" animBg="1"/>
      <p:bldP spid="86" grpId="1" animBg="1"/>
      <p:bldP spid="88" grpId="1" animBg="1"/>
      <p:bldP spid="89" grpId="1" animBg="1"/>
      <p:bldP spid="90" grpId="1" animBg="1"/>
      <p:bldP spid="91" grpId="1" animBg="1"/>
      <p:bldP spid="92" grpId="1" animBg="1"/>
      <p:bldP spid="103" grpId="0" animBg="1"/>
      <p:bldP spid="104" grpId="0" animBg="1"/>
      <p:bldP spid="1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Measures of Association: Chi-square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 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</a:b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 Calculating Chi-square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1384300" y="27432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0.06</a:t>
            </a:r>
            <a:endParaRPr lang="en-US" sz="2000" b="1" dirty="0"/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2374900" y="27432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4.25</a:t>
            </a:r>
            <a:endParaRPr lang="en-US" sz="2000" b="1" dirty="0"/>
          </a:p>
        </p:txBody>
      </p:sp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1384300" y="31242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0.05</a:t>
            </a:r>
            <a:endParaRPr lang="en-US" sz="2000" b="1" dirty="0"/>
          </a:p>
        </p:txBody>
      </p:sp>
      <p:sp>
        <p:nvSpPr>
          <p:cNvPr id="84" name="Text Box 12"/>
          <p:cNvSpPr txBox="1">
            <a:spLocks noChangeArrowheads="1"/>
          </p:cNvSpPr>
          <p:nvPr/>
        </p:nvSpPr>
        <p:spPr bwMode="auto">
          <a:xfrm>
            <a:off x="2374900" y="31242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4.02</a:t>
            </a:r>
            <a:endParaRPr lang="en-US" sz="2000" b="1" dirty="0"/>
          </a:p>
        </p:txBody>
      </p:sp>
      <p:sp>
        <p:nvSpPr>
          <p:cNvPr id="86" name="Text Box 6"/>
          <p:cNvSpPr txBox="1">
            <a:spLocks noChangeArrowheads="1"/>
          </p:cNvSpPr>
          <p:nvPr/>
        </p:nvSpPr>
        <p:spPr bwMode="auto">
          <a:xfrm>
            <a:off x="3365500" y="27432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1.8</a:t>
            </a:r>
            <a:endParaRPr lang="en-US" sz="2000" b="1" dirty="0"/>
          </a:p>
        </p:txBody>
      </p:sp>
      <p:sp>
        <p:nvSpPr>
          <p:cNvPr id="88" name="Text Box 12"/>
          <p:cNvSpPr txBox="1">
            <a:spLocks noChangeArrowheads="1"/>
          </p:cNvSpPr>
          <p:nvPr/>
        </p:nvSpPr>
        <p:spPr bwMode="auto">
          <a:xfrm>
            <a:off x="4356100" y="27559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4.03</a:t>
            </a:r>
            <a:endParaRPr lang="en-US" sz="2000" b="1" dirty="0"/>
          </a:p>
        </p:txBody>
      </p:sp>
      <p:sp>
        <p:nvSpPr>
          <p:cNvPr id="89" name="Text Box 6"/>
          <p:cNvSpPr txBox="1">
            <a:spLocks noChangeArrowheads="1"/>
          </p:cNvSpPr>
          <p:nvPr/>
        </p:nvSpPr>
        <p:spPr bwMode="auto">
          <a:xfrm>
            <a:off x="3365500" y="31242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1.8</a:t>
            </a:r>
            <a:endParaRPr lang="en-US" sz="2000" b="1" dirty="0"/>
          </a:p>
        </p:txBody>
      </p:sp>
      <p:sp>
        <p:nvSpPr>
          <p:cNvPr id="90" name="Text Box 12"/>
          <p:cNvSpPr txBox="1">
            <a:spLocks noChangeArrowheads="1"/>
          </p:cNvSpPr>
          <p:nvPr/>
        </p:nvSpPr>
        <p:spPr bwMode="auto">
          <a:xfrm>
            <a:off x="4356100" y="31496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3.78</a:t>
            </a:r>
            <a:endParaRPr lang="en-US" sz="2000" b="1" dirty="0"/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5346700" y="27559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0.4</a:t>
            </a:r>
            <a:endParaRPr lang="en-US" sz="2000" b="1" dirty="0"/>
          </a:p>
        </p:txBody>
      </p:sp>
      <p:sp>
        <p:nvSpPr>
          <p:cNvPr id="92" name="Text Box 6"/>
          <p:cNvSpPr txBox="1">
            <a:spLocks noChangeArrowheads="1"/>
          </p:cNvSpPr>
          <p:nvPr/>
        </p:nvSpPr>
        <p:spPr bwMode="auto">
          <a:xfrm>
            <a:off x="5346700" y="31369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0.36</a:t>
            </a:r>
            <a:endParaRPr lang="en-US" sz="2000" b="1" dirty="0"/>
          </a:p>
        </p:txBody>
      </p:sp>
      <p:sp>
        <p:nvSpPr>
          <p:cNvPr id="105" name="AutoShape 9"/>
          <p:cNvSpPr>
            <a:spLocks noChangeArrowheads="1"/>
          </p:cNvSpPr>
          <p:nvPr/>
        </p:nvSpPr>
        <p:spPr bwMode="auto">
          <a:xfrm>
            <a:off x="5486400" y="1600200"/>
            <a:ext cx="2590800" cy="762000"/>
          </a:xfrm>
          <a:prstGeom prst="wedgeRectCallout">
            <a:avLst>
              <a:gd name="adj1" fmla="val -110628"/>
              <a:gd name="adj2" fmla="val 88916"/>
            </a:avLst>
          </a:prstGeom>
          <a:solidFill>
            <a:srgbClr val="FFFFCC"/>
          </a:solidFill>
          <a:ln w="12700" algn="ctr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</p:spPr>
        <p:txBody>
          <a:bodyPr lIns="274320" rIns="274320" anchor="ctr"/>
          <a:lstStyle/>
          <a:p>
            <a:pPr>
              <a:spcAft>
                <a:spcPct val="700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Add these values up.  </a:t>
            </a:r>
            <a:br>
              <a:rPr lang="en-US" sz="1600" b="1" dirty="0" smtClean="0">
                <a:solidFill>
                  <a:srgbClr val="000000"/>
                </a:solidFill>
              </a:rPr>
            </a:br>
            <a:r>
              <a:rPr lang="en-US" sz="1600" b="1" dirty="0" smtClean="0">
                <a:solidFill>
                  <a:srgbClr val="000000"/>
                </a:solidFill>
              </a:rPr>
              <a:t>The sum is the Chi-square value.</a:t>
            </a:r>
            <a:endParaRPr lang="en-US" sz="1000" dirty="0">
              <a:solidFill>
                <a:srgbClr val="000000"/>
              </a:solidFill>
            </a:endParaRPr>
          </a:p>
        </p:txBody>
      </p:sp>
      <p:graphicFrame>
        <p:nvGraphicFramePr>
          <p:cNvPr id="95" name="Diagram 94"/>
          <p:cNvGraphicFramePr/>
          <p:nvPr/>
        </p:nvGraphicFramePr>
        <p:xfrm>
          <a:off x="-1143000" y="3657600"/>
          <a:ext cx="102870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791200"/>
            <a:ext cx="2080780" cy="514350"/>
          </a:xfrm>
          <a:prstGeom prst="rect">
            <a:avLst/>
          </a:prstGeom>
          <a:noFill/>
        </p:spPr>
      </p:pic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05500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Graphic spid="9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362200"/>
            <a:ext cx="5105400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Degrees of Freedom</a:t>
            </a:r>
          </a:p>
          <a:p>
            <a:pPr lvl="1"/>
            <a:r>
              <a:rPr lang="en-US" sz="2400" dirty="0" smtClean="0"/>
              <a:t>DF = (row - </a:t>
            </a:r>
            <a:r>
              <a:rPr lang="en-US" sz="2400" dirty="0" smtClean="0">
                <a:latin typeface="Albertus" pitchFamily="34" charset="0"/>
              </a:rPr>
              <a:t>1</a:t>
            </a:r>
            <a:r>
              <a:rPr lang="en-US" sz="2400" dirty="0" smtClean="0"/>
              <a:t>) * (column - </a:t>
            </a:r>
            <a:r>
              <a:rPr lang="en-US" sz="2400" dirty="0" smtClean="0">
                <a:latin typeface="Albertus" pitchFamily="34" charset="0"/>
              </a:rPr>
              <a:t>1</a:t>
            </a:r>
            <a:r>
              <a:rPr lang="en-US" sz="2400" dirty="0" smtClean="0"/>
              <a:t>) =</a:t>
            </a:r>
          </a:p>
          <a:p>
            <a:pPr lvl="2"/>
            <a:r>
              <a:rPr lang="en-US" dirty="0" smtClean="0"/>
              <a:t>= (</a:t>
            </a:r>
            <a:r>
              <a:rPr lang="en-US" dirty="0" smtClean="0">
                <a:latin typeface="Albertus" pitchFamily="34" charset="0"/>
              </a:rPr>
              <a:t>2-1</a:t>
            </a:r>
            <a:r>
              <a:rPr lang="en-US" dirty="0" smtClean="0"/>
              <a:t>) * (</a:t>
            </a:r>
            <a:r>
              <a:rPr lang="en-US" dirty="0" smtClean="0">
                <a:latin typeface="Albertus" pitchFamily="34" charset="0"/>
              </a:rPr>
              <a:t>5-1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= </a:t>
            </a:r>
            <a:r>
              <a:rPr lang="en-US" dirty="0" smtClean="0">
                <a:latin typeface="Albertus" pitchFamily="34" charset="0"/>
              </a:rPr>
              <a:t>1</a:t>
            </a:r>
            <a:r>
              <a:rPr lang="en-US" dirty="0" smtClean="0"/>
              <a:t> * </a:t>
            </a:r>
            <a:r>
              <a:rPr lang="en-US" dirty="0" smtClean="0">
                <a:latin typeface="Albertus" pitchFamily="34" charset="0"/>
              </a:rPr>
              <a:t>4 </a:t>
            </a:r>
          </a:p>
          <a:p>
            <a:pPr lvl="2"/>
            <a:r>
              <a:rPr lang="en-US" dirty="0" smtClean="0"/>
              <a:t>df = </a:t>
            </a:r>
            <a:r>
              <a:rPr lang="en-US" dirty="0" smtClean="0">
                <a:latin typeface="Albertus" pitchFamily="34" charset="0"/>
              </a:rPr>
              <a:t>4</a:t>
            </a:r>
            <a:endParaRPr lang="en-US" dirty="0">
              <a:latin typeface="Albertu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Measures of Association: Chi-square</a:t>
            </a:r>
            <a:r>
              <a:rPr kumimoji="0" lang="en-US" sz="4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 </a:t>
            </a:r>
            <a:br>
              <a:rPr kumimoji="0" lang="en-US" sz="4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</a:br>
            <a:r>
              <a:rPr kumimoji="0" lang="en-US" sz="36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 Calculating Chi-square</a:t>
            </a: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lbertus" pitchFamily="34" charset="0"/>
              <a:ea typeface="+mn-ea"/>
              <a:cs typeface="+mn-cs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1752600"/>
            <a:ext cx="2080780" cy="514350"/>
          </a:xfrm>
          <a:prstGeom prst="rect">
            <a:avLst/>
          </a:prstGeom>
          <a:noFill/>
        </p:spPr>
      </p:pic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8862" y="2209800"/>
            <a:ext cx="377321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42560" y="3962400"/>
            <a:ext cx="3749040" cy="46993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 rot="16200000" flipV="1">
            <a:off x="4000500" y="2552700"/>
            <a:ext cx="2667000" cy="2133600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0.01018 C -0.03333 0.08488 -0.06649 0.16004 -0.11024 0.18455 C -0.15382 0.20907 -0.23646 0.16166 -0.26163 0.15726 " pathEditMode="relative" rAng="0" ptsTypes="a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94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905000"/>
            <a:ext cx="3297283" cy="990600"/>
          </a:xfrm>
          <a:prstGeom prst="rect">
            <a:avLst/>
          </a:prstGeom>
          <a:noFill/>
        </p:spPr>
      </p:pic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990600" y="3048000"/>
            <a:ext cx="6096000" cy="2011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Where: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X</a:t>
            </a:r>
            <a:r>
              <a:rPr lang="en-US" sz="3200" baseline="30000" dirty="0" smtClean="0">
                <a:latin typeface="Cambria" pitchFamily="18" charset="0"/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Chi-square</a:t>
            </a:r>
          </a:p>
          <a:p>
            <a:pPr lvl="1"/>
            <a:r>
              <a:rPr lang="en-US" dirty="0" smtClean="0"/>
              <a:t>O </a:t>
            </a:r>
            <a:r>
              <a:rPr lang="en-US" dirty="0" smtClean="0">
                <a:sym typeface="Wingdings" pitchFamily="2" charset="2"/>
              </a:rPr>
              <a:t> Observed Values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  Expected Values under Ho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Measures of Association: Chi-square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 </a:t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</a:br>
            <a:r>
              <a:rPr kumimoji="0" lang="en-US" sz="36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Chi-square</a:t>
            </a:r>
            <a:r>
              <a:rPr kumimoji="0" lang="en-US" sz="36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 Formula</a:t>
            </a: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lbertus" pitchFamily="34" charset="0"/>
              <a:ea typeface="+mn-ea"/>
              <a:cs typeface="+mn-cs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6096000" cy="1338072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352800" y="2438400"/>
            <a:ext cx="2317750" cy="2201862"/>
          </a:xfrm>
          <a:prstGeom prst="foldedCorner">
            <a:avLst>
              <a:gd name="adj" fmla="val 1250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8288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Questions???</a:t>
            </a:r>
            <a:endParaRPr lang="en-US" sz="2400" b="1" dirty="0">
              <a:solidFill>
                <a:srgbClr val="000000"/>
              </a:solidFill>
            </a:endParaRP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4419600" y="2438400"/>
            <a:ext cx="263525" cy="376238"/>
            <a:chOff x="2123" y="1787"/>
            <a:chExt cx="166" cy="237"/>
          </a:xfrm>
        </p:grpSpPr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H="1">
              <a:off x="2136" y="1869"/>
              <a:ext cx="71" cy="155"/>
            </a:xfrm>
            <a:prstGeom prst="line">
              <a:avLst/>
            </a:prstGeom>
            <a:noFill/>
            <a:ln w="28575">
              <a:solidFill>
                <a:srgbClr val="B3B3B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6"/>
            <p:cNvSpPr>
              <a:spLocks noChangeArrowheads="1"/>
            </p:cNvSpPr>
            <p:nvPr/>
          </p:nvSpPr>
          <p:spPr bwMode="auto">
            <a:xfrm>
              <a:off x="2123" y="1787"/>
              <a:ext cx="166" cy="16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auto">
            <a:xfrm flipH="1">
              <a:off x="2137" y="1805"/>
              <a:ext cx="54" cy="70"/>
            </a:xfrm>
            <a:custGeom>
              <a:avLst/>
              <a:gdLst>
                <a:gd name="T0" fmla="*/ 0 w 54"/>
                <a:gd name="T1" fmla="*/ 2 h 70"/>
                <a:gd name="T2" fmla="*/ 44 w 54"/>
                <a:gd name="T3" fmla="*/ 24 h 70"/>
                <a:gd name="T4" fmla="*/ 38 w 54"/>
                <a:gd name="T5" fmla="*/ 68 h 70"/>
                <a:gd name="T6" fmla="*/ 26 w 54"/>
                <a:gd name="T7" fmla="*/ 37 h 70"/>
                <a:gd name="T8" fmla="*/ 0 w 54"/>
                <a:gd name="T9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0">
                  <a:moveTo>
                    <a:pt x="0" y="2"/>
                  </a:moveTo>
                  <a:cubicBezTo>
                    <a:pt x="3" y="0"/>
                    <a:pt x="34" y="7"/>
                    <a:pt x="44" y="24"/>
                  </a:cubicBezTo>
                  <a:cubicBezTo>
                    <a:pt x="54" y="41"/>
                    <a:pt x="41" y="66"/>
                    <a:pt x="38" y="68"/>
                  </a:cubicBezTo>
                  <a:cubicBezTo>
                    <a:pt x="35" y="70"/>
                    <a:pt x="32" y="48"/>
                    <a:pt x="26" y="37"/>
                  </a:cubicBezTo>
                  <a:cubicBezTo>
                    <a:pt x="20" y="26"/>
                    <a:pt x="5" y="9"/>
                    <a:pt x="0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Measures of Association: Lambda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 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</a:b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Impact of Religion on Abortion Attitudes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gray">
          <a:xfrm>
            <a:off x="914400" y="1600200"/>
            <a:ext cx="1143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ABANY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gray">
          <a:xfrm>
            <a:off x="2133600" y="16002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Prot.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133600" y="21971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68</a:t>
            </a:r>
            <a:endParaRPr lang="en-US" sz="2000" b="1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gray">
          <a:xfrm>
            <a:off x="3124200" y="16002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err="1" smtClean="0">
                <a:solidFill>
                  <a:schemeClr val="bg1"/>
                </a:solidFill>
              </a:rPr>
              <a:t>Cathol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124200" y="21971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38</a:t>
            </a:r>
            <a:endParaRPr lang="en-US" sz="2000" b="1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gray">
          <a:xfrm>
            <a:off x="914400" y="22098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Yes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133600" y="25781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76</a:t>
            </a:r>
            <a:endParaRPr lang="en-US" sz="2000" b="1" dirty="0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124200" y="25781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71</a:t>
            </a:r>
            <a:endParaRPr lang="en-US" sz="2000" b="1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gray">
          <a:xfrm>
            <a:off x="914400" y="25908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No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114800" y="22225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8</a:t>
            </a:r>
            <a:endParaRPr lang="en-US" sz="2000" b="1" dirty="0"/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5105400" y="22098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41</a:t>
            </a:r>
            <a:endParaRPr lang="en-US" sz="2000" b="1" dirty="0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4114800" y="26035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5105400" y="26035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21</a:t>
            </a:r>
            <a:endParaRPr lang="en-US" sz="2000" b="1" dirty="0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096000" y="22098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12</a:t>
            </a:r>
            <a:endParaRPr lang="en-US" sz="2000" b="1" dirty="0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7315200" y="22098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167</a:t>
            </a:r>
            <a:endParaRPr lang="en-US" sz="2000" b="1" dirty="0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6096000" y="25908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9</a:t>
            </a:r>
            <a:endParaRPr lang="en-US" sz="2000" b="1" dirty="0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7315200" y="25908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179</a:t>
            </a:r>
            <a:endParaRPr lang="en-US" sz="2000" b="1" dirty="0"/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gray">
          <a:xfrm>
            <a:off x="4114800" y="16002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Jew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gray">
          <a:xfrm>
            <a:off x="5105400" y="16002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None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gray">
          <a:xfrm>
            <a:off x="6096000" y="16002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Other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gray">
          <a:xfrm>
            <a:off x="7315200" y="16002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2133600" y="31242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144</a:t>
            </a:r>
            <a:endParaRPr lang="en-US" sz="2000" b="1" dirty="0"/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3124200" y="31242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109</a:t>
            </a:r>
            <a:endParaRPr lang="en-US" sz="2000" b="1" dirty="0"/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4114800" y="31496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5105400" y="31496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62</a:t>
            </a:r>
            <a:endParaRPr lang="en-US" sz="2000" b="1" dirty="0"/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6096000" y="31369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21</a:t>
            </a:r>
            <a:endParaRPr lang="en-US" sz="2000" b="1" dirty="0"/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7315200" y="31369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346</a:t>
            </a:r>
            <a:endParaRPr lang="en-US" sz="2000" b="1" dirty="0"/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gray">
          <a:xfrm>
            <a:off x="914400" y="31369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2" name="Content Placeholder 38"/>
          <p:cNvSpPr>
            <a:spLocks noGrp="1"/>
          </p:cNvSpPr>
          <p:nvPr>
            <p:ph sz="half" idx="1"/>
          </p:nvPr>
        </p:nvSpPr>
        <p:spPr>
          <a:xfrm>
            <a:off x="457200" y="4038600"/>
            <a:ext cx="8534400" cy="190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167 people support Abortion for any reason</a:t>
            </a:r>
          </a:p>
          <a:p>
            <a:r>
              <a:rPr lang="en-US" dirty="0" smtClean="0"/>
              <a:t>179 people oppose Abortion for any reason</a:t>
            </a:r>
          </a:p>
          <a:p>
            <a:r>
              <a:rPr lang="en-US" dirty="0" smtClean="0"/>
              <a:t>We would make less errors if we guessed “No” every time:</a:t>
            </a:r>
          </a:p>
          <a:p>
            <a:pPr lvl="1"/>
            <a:r>
              <a:rPr lang="en-US" dirty="0" smtClean="0"/>
              <a:t>We would make 167 errors.</a:t>
            </a:r>
            <a:endParaRPr lang="en-US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05500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9" grpId="0" animBg="1" autoUpdateAnimBg="0"/>
      <p:bldP spid="10" grpId="0" animBg="1"/>
      <p:bldP spid="15" grpId="0" animBg="1" autoUpdateAnimBg="0"/>
      <p:bldP spid="16" grpId="0" animBg="1"/>
      <p:bldP spid="27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4" grpId="0" animBg="1"/>
      <p:bldP spid="35" grpId="0" animBg="1"/>
      <p:bldP spid="37" grpId="0" animBg="1"/>
      <p:bldP spid="38" grpId="0" animBg="1"/>
      <p:bldP spid="40" grpId="0" animBg="1"/>
      <p:bldP spid="41" grpId="0" animBg="1"/>
      <p:bldP spid="52" grpId="0" animBg="1" autoUpdateAnimBg="0"/>
      <p:bldP spid="53" grpId="0" animBg="1" autoUpdateAnimBg="0"/>
      <p:bldP spid="54" grpId="0" animBg="1" autoUpdateAnimBg="0"/>
      <p:bldP spid="55" grpId="0" animBg="1" autoUpdateAnimBg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4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>
          <a:xfrm>
            <a:off x="457200" y="3581400"/>
            <a:ext cx="7924800" cy="5334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we knew each person’s religion we would improve our guess:</a:t>
            </a:r>
          </a:p>
        </p:txBody>
      </p:sp>
      <p:graphicFrame>
        <p:nvGraphicFramePr>
          <p:cNvPr id="42" name="Content Placeholder 41"/>
          <p:cNvGraphicFramePr>
            <a:graphicFrameLocks noGrp="1"/>
          </p:cNvGraphicFramePr>
          <p:nvPr>
            <p:ph sz="half" idx="2"/>
          </p:nvPr>
        </p:nvGraphicFramePr>
        <p:xfrm>
          <a:off x="762000" y="3962400"/>
          <a:ext cx="7924800" cy="25958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Catholic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Jewish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Measures of Association: Lambda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 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</a:b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Impact of Religion on Abortion Attitudes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gray">
          <a:xfrm>
            <a:off x="914400" y="1600200"/>
            <a:ext cx="1143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ABANY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gray">
          <a:xfrm>
            <a:off x="2133600" y="16002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Prot.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133600" y="21971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68</a:t>
            </a:r>
            <a:endParaRPr lang="en-US" sz="2000" b="1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gray">
          <a:xfrm>
            <a:off x="3124200" y="16002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err="1" smtClean="0">
                <a:solidFill>
                  <a:schemeClr val="bg1"/>
                </a:solidFill>
              </a:rPr>
              <a:t>Cathol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124200" y="21971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38</a:t>
            </a:r>
            <a:endParaRPr lang="en-US" sz="2000" b="1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gray">
          <a:xfrm>
            <a:off x="914400" y="22098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Yes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133600" y="25781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76</a:t>
            </a:r>
            <a:endParaRPr lang="en-US" sz="2000" b="1" dirty="0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124200" y="25781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71</a:t>
            </a:r>
            <a:endParaRPr lang="en-US" sz="2000" b="1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gray">
          <a:xfrm>
            <a:off x="914400" y="25908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No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114800" y="22225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8</a:t>
            </a:r>
            <a:endParaRPr lang="en-US" sz="2000" b="1" dirty="0"/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5105400" y="22098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41</a:t>
            </a:r>
            <a:endParaRPr lang="en-US" sz="2000" b="1" dirty="0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4114800" y="26035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5105400" y="26035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21</a:t>
            </a:r>
            <a:endParaRPr lang="en-US" sz="2000" b="1" dirty="0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096000" y="22098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12</a:t>
            </a:r>
            <a:endParaRPr lang="en-US" sz="2000" b="1" dirty="0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7315200" y="22098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167</a:t>
            </a:r>
            <a:endParaRPr lang="en-US" sz="2000" b="1" dirty="0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6096000" y="25908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9</a:t>
            </a:r>
            <a:endParaRPr lang="en-US" sz="2000" b="1" dirty="0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7315200" y="25908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179</a:t>
            </a:r>
            <a:endParaRPr lang="en-US" sz="2000" b="1" dirty="0"/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gray">
          <a:xfrm>
            <a:off x="4114800" y="16002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Jew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gray">
          <a:xfrm>
            <a:off x="5105400" y="16002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None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gray">
          <a:xfrm>
            <a:off x="6096000" y="16002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Other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gray">
          <a:xfrm>
            <a:off x="7315200" y="16002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2133600" y="31242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144</a:t>
            </a:r>
            <a:endParaRPr lang="en-US" sz="2000" b="1" dirty="0"/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3124200" y="31242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109</a:t>
            </a:r>
            <a:endParaRPr lang="en-US" sz="2000" b="1" dirty="0"/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4114800" y="31496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5105400" y="31496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62</a:t>
            </a:r>
            <a:endParaRPr lang="en-US" sz="2000" b="1" dirty="0"/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6096000" y="31369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21</a:t>
            </a:r>
            <a:endParaRPr lang="en-US" sz="2000" b="1" dirty="0"/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7315200" y="31369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346</a:t>
            </a:r>
            <a:endParaRPr lang="en-US" sz="2000" b="1" dirty="0"/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gray">
          <a:xfrm>
            <a:off x="914400" y="31369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5500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Content Placeholder 41"/>
          <p:cNvGraphicFramePr>
            <a:graphicFrameLocks noGrp="1"/>
          </p:cNvGraphicFramePr>
          <p:nvPr>
            <p:ph sz="half" idx="1"/>
          </p:nvPr>
        </p:nvGraphicFramePr>
        <p:xfrm>
          <a:off x="533400" y="3733800"/>
          <a:ext cx="8077200" cy="7416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 marL="25202" marR="2520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Guess</a:t>
                      </a:r>
                      <a:endParaRPr lang="en-US" dirty="0"/>
                    </a:p>
                  </a:txBody>
                  <a:tcPr marL="25202" marR="2520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 marL="25202" marR="2520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25202" marR="2520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202" marR="2520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 marL="25202" marR="25202"/>
                </a:tc>
              </a:tr>
            </a:tbl>
          </a:graphicData>
        </a:graphic>
      </p:graphicFrame>
      <p:sp>
        <p:nvSpPr>
          <p:cNvPr id="45" name="Content Placeholder 44"/>
          <p:cNvSpPr>
            <a:spLocks noGrp="1"/>
          </p:cNvSpPr>
          <p:nvPr>
            <p:ph sz="half" idx="2"/>
          </p:nvPr>
        </p:nvSpPr>
        <p:spPr>
          <a:xfrm>
            <a:off x="0" y="5638800"/>
            <a:ext cx="9144000" cy="762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17.4% reduced error when religion is a known factor in guessing attitudes on Abortion for any reason.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Measures of Association: Lambda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 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</a:b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Impact of Religion on Abortion Attitudes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gray">
          <a:xfrm>
            <a:off x="914400" y="1600200"/>
            <a:ext cx="1143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ABANY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gray">
          <a:xfrm>
            <a:off x="2133600" y="16002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Prot.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133600" y="21971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68</a:t>
            </a:r>
            <a:endParaRPr lang="en-US" sz="2000" b="1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gray">
          <a:xfrm>
            <a:off x="3124200" y="16002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err="1" smtClean="0">
                <a:solidFill>
                  <a:schemeClr val="bg1"/>
                </a:solidFill>
              </a:rPr>
              <a:t>Cathol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124200" y="21971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38</a:t>
            </a:r>
            <a:endParaRPr lang="en-US" sz="2000" b="1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gray">
          <a:xfrm>
            <a:off x="914400" y="22098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Yes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133600" y="25781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76</a:t>
            </a:r>
            <a:endParaRPr lang="en-US" sz="2000" b="1" dirty="0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124200" y="25781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71</a:t>
            </a:r>
            <a:endParaRPr lang="en-US" sz="2000" b="1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gray">
          <a:xfrm>
            <a:off x="914400" y="25908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No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114800" y="22225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8</a:t>
            </a:r>
            <a:endParaRPr lang="en-US" sz="2000" b="1" dirty="0"/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5105400" y="22098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41</a:t>
            </a:r>
            <a:endParaRPr lang="en-US" sz="2000" b="1" dirty="0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4114800" y="26035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5105400" y="26035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21</a:t>
            </a:r>
            <a:endParaRPr lang="en-US" sz="2000" b="1" dirty="0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096000" y="22098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12</a:t>
            </a:r>
            <a:endParaRPr lang="en-US" sz="2000" b="1" dirty="0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7315200" y="22098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167</a:t>
            </a:r>
            <a:endParaRPr lang="en-US" sz="2000" b="1" dirty="0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6096000" y="25908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9</a:t>
            </a:r>
            <a:endParaRPr lang="en-US" sz="2000" b="1" dirty="0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7315200" y="25908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179</a:t>
            </a:r>
            <a:endParaRPr lang="en-US" sz="2000" b="1" dirty="0"/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gray">
          <a:xfrm>
            <a:off x="4114800" y="16002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Jew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gray">
          <a:xfrm>
            <a:off x="5105400" y="16002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None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gray">
          <a:xfrm>
            <a:off x="6096000" y="16002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Other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gray">
          <a:xfrm>
            <a:off x="7315200" y="16002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2133600" y="31242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144</a:t>
            </a:r>
            <a:endParaRPr lang="en-US" sz="2000" b="1" dirty="0"/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3124200" y="31242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109</a:t>
            </a:r>
            <a:endParaRPr lang="en-US" sz="2000" b="1" dirty="0"/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4114800" y="31496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5105400" y="31496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62</a:t>
            </a:r>
            <a:endParaRPr lang="en-US" sz="2000" b="1" dirty="0"/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6096000" y="31369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21</a:t>
            </a:r>
            <a:endParaRPr lang="en-US" sz="2000" b="1" dirty="0"/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7315200" y="31369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346</a:t>
            </a:r>
            <a:endParaRPr lang="en-US" sz="2000" b="1" dirty="0"/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gray">
          <a:xfrm>
            <a:off x="914400" y="31369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304800" y="4648200"/>
          <a:ext cx="9588192" cy="838200"/>
        </p:xfrm>
        <a:graphic>
          <a:graphicData uri="http://schemas.openxmlformats.org/presentationml/2006/ole">
            <p:oleObj spid="_x0000_s1026" name="Document" r:id="rId3" imgW="5956042" imgH="520432" progId="Word.Document.12">
              <p:link updateAutomatic="1"/>
            </p:oleObj>
          </a:graphicData>
        </a:graphic>
      </p:graphicFrame>
      <p:sp>
        <p:nvSpPr>
          <p:cNvPr id="4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05500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Measures of Association: Lambda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 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</a:b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Impact of Religion on Abortion Attitudes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4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  <p:graphicFrame>
        <p:nvGraphicFramePr>
          <p:cNvPr id="43" name="Content Placeholder 42"/>
          <p:cNvGraphicFramePr>
            <a:graphicFrameLocks noGrp="1"/>
          </p:cNvGraphicFramePr>
          <p:nvPr>
            <p:ph sz="half" idx="1"/>
          </p:nvPr>
        </p:nvGraphicFramePr>
        <p:xfrm>
          <a:off x="457200" y="1828799"/>
          <a:ext cx="8229600" cy="3804261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306536"/>
                <a:gridCol w="4923064"/>
              </a:tblGrid>
              <a:tr h="589115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 of Association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Lambda (</a:t>
                      </a:r>
                      <a:r>
                        <a:rPr lang="en-US" sz="3200" dirty="0" smtClean="0">
                          <a:sym typeface="Symbol"/>
                        </a:rPr>
                        <a:t>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58686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Variable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Nominal x Nominal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Nominal x Ordinal</a:t>
                      </a:r>
                      <a:endParaRPr lang="en-US" dirty="0"/>
                    </a:p>
                  </a:txBody>
                  <a:tcPr/>
                </a:tc>
              </a:tr>
              <a:tr h="589115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Values (Strength)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 from </a:t>
                      </a:r>
                      <a:r>
                        <a:rPr lang="en-US" dirty="0" smtClean="0">
                          <a:latin typeface="Albertus Extra Bold" pitchFamily="34" charset="0"/>
                        </a:rPr>
                        <a:t>0</a:t>
                      </a:r>
                      <a:r>
                        <a:rPr lang="en-US" dirty="0" smtClean="0"/>
                        <a:t> to </a:t>
                      </a:r>
                      <a:r>
                        <a:rPr lang="en-US" dirty="0" smtClean="0">
                          <a:latin typeface="Albertus Extra Bold" pitchFamily="34" charset="0"/>
                        </a:rPr>
                        <a:t>1</a:t>
                      </a:r>
                      <a:endParaRPr lang="en-US" dirty="0">
                        <a:latin typeface="Albertus Extra Bold" pitchFamily="34" charset="0"/>
                      </a:endParaRPr>
                    </a:p>
                  </a:txBody>
                  <a:tcPr/>
                </a:tc>
              </a:tr>
              <a:tr h="5891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lbertus Extra Bold" pitchFamily="34" charset="0"/>
                        </a:rPr>
                        <a:t>0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 No Association</a:t>
                      </a:r>
                      <a:endParaRPr lang="en-US" dirty="0"/>
                    </a:p>
                  </a:txBody>
                  <a:tcPr/>
                </a:tc>
              </a:tr>
              <a:tr h="5891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lbertus Extra Bold" pitchFamily="34" charset="0"/>
                        </a:rPr>
                        <a:t>1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 Perfect Association</a:t>
                      </a:r>
                      <a:endParaRPr lang="en-US" dirty="0"/>
                    </a:p>
                  </a:txBody>
                  <a:tcPr/>
                </a:tc>
              </a:tr>
              <a:tr h="589115">
                <a:tc>
                  <a:txBody>
                    <a:bodyPr/>
                    <a:lstStyle/>
                    <a:p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 Applicable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05500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Measures of Association: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</a:b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Gamma (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  <a:sym typeface="Symbol"/>
              </a:rPr>
              <a:t>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)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4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  <p:graphicFrame>
        <p:nvGraphicFramePr>
          <p:cNvPr id="43" name="Content Placeholder 42"/>
          <p:cNvGraphicFramePr>
            <a:graphicFrameLocks noGrp="1"/>
          </p:cNvGraphicFramePr>
          <p:nvPr>
            <p:ph sz="half" idx="1"/>
          </p:nvPr>
        </p:nvGraphicFramePr>
        <p:xfrm>
          <a:off x="457200" y="1828799"/>
          <a:ext cx="8229600" cy="4612475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3306536"/>
                <a:gridCol w="4923064"/>
              </a:tblGrid>
              <a:tr h="589115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 of Association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Gamma (</a:t>
                      </a:r>
                      <a:r>
                        <a:rPr lang="en-US" sz="3200" dirty="0" smtClean="0">
                          <a:sym typeface="Symbol"/>
                        </a:rPr>
                        <a:t>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Variable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Ordinal x Ordinal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Values (Strength)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Range from </a:t>
                      </a:r>
                      <a:r>
                        <a:rPr lang="en-US" sz="1800" kern="1200" dirty="0" smtClean="0">
                          <a:latin typeface="Albertus Extra Bold" pitchFamily="34" charset="0"/>
                        </a:rPr>
                        <a:t>-1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en-US" dirty="0" smtClean="0"/>
                        <a:t>to </a:t>
                      </a:r>
                      <a:r>
                        <a:rPr lang="en-US" dirty="0" smtClean="0">
                          <a:latin typeface="Albertus Extra Bold" pitchFamily="34" charset="0"/>
                        </a:rPr>
                        <a:t>+1</a:t>
                      </a:r>
                      <a:endParaRPr lang="en-US" dirty="0">
                        <a:latin typeface="Albertus Extra Bold" pitchFamily="34" charset="0"/>
                      </a:endParaRPr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Albertus Extra Bold" pitchFamily="34" charset="0"/>
                        </a:rPr>
                        <a:t>-1 </a:t>
                      </a:r>
                      <a:r>
                        <a:rPr lang="en-US" sz="1800" kern="1200" dirty="0" smtClean="0">
                          <a:latin typeface="+mj-lt"/>
                          <a:sym typeface="Wingdings" pitchFamily="2" charset="2"/>
                        </a:rPr>
                        <a:t> Perfect </a:t>
                      </a:r>
                      <a:r>
                        <a:rPr lang="en-US" sz="1800" u="sng" kern="1200" dirty="0" smtClean="0">
                          <a:latin typeface="+mj-lt"/>
                          <a:sym typeface="Wingdings" pitchFamily="2" charset="2"/>
                        </a:rPr>
                        <a:t>Negative</a:t>
                      </a:r>
                      <a:r>
                        <a:rPr lang="en-US" sz="1800" kern="1200" dirty="0" smtClean="0">
                          <a:latin typeface="+mj-lt"/>
                          <a:sym typeface="Wingdings" pitchFamily="2" charset="2"/>
                        </a:rPr>
                        <a:t> </a:t>
                      </a:r>
                      <a:r>
                        <a:rPr lang="en-US" sz="1800" kern="1200" dirty="0" smtClean="0">
                          <a:latin typeface="+mj-lt"/>
                          <a:sym typeface="Wingdings" pitchFamily="2" charset="2"/>
                        </a:rPr>
                        <a:t>Association</a:t>
                      </a:r>
                      <a:endParaRPr lang="en-US" sz="1800" kern="1200" dirty="0" smtClean="0">
                        <a:latin typeface="+mj-lt"/>
                        <a:sym typeface="Wingdings" pitchFamily="2" charset="2"/>
                      </a:endParaRPr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lbertus Extra Bold" pitchFamily="34" charset="0"/>
                        </a:rPr>
                        <a:t>0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 No Association</a:t>
                      </a:r>
                      <a:endParaRPr lang="en-US" dirty="0" smtClean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lbertus Extra Bold" pitchFamily="34" charset="0"/>
                        </a:rPr>
                        <a:t>+1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 Perfect </a:t>
                      </a:r>
                      <a:r>
                        <a:rPr lang="en-US" u="sng" dirty="0" smtClean="0">
                          <a:sym typeface="Wingdings" pitchFamily="2" charset="2"/>
                        </a:rPr>
                        <a:t>Positive</a:t>
                      </a:r>
                      <a:r>
                        <a:rPr lang="en-US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dirty="0" smtClean="0">
                          <a:sym typeface="Wingdings" pitchFamily="2" charset="2"/>
                        </a:rPr>
                        <a:t>Association</a:t>
                      </a:r>
                      <a:endParaRPr lang="en-US" dirty="0" smtClean="0">
                        <a:sym typeface="Wingdings" pitchFamily="2" charset="2"/>
                      </a:endParaRPr>
                    </a:p>
                  </a:txBody>
                  <a:tcPr/>
                </a:tc>
              </a:tr>
              <a:tr h="589115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lbertus Extra Bold" pitchFamily="34" charset="0"/>
                        </a:rPr>
                        <a:t>+</a:t>
                      </a:r>
                      <a:r>
                        <a:rPr lang="en-US" dirty="0" smtClean="0">
                          <a:latin typeface="+mj-lt"/>
                        </a:rPr>
                        <a:t>indicates</a:t>
                      </a:r>
                      <a:r>
                        <a:rPr lang="en-US" dirty="0" smtClean="0">
                          <a:latin typeface="Albertus Extra Bold" pitchFamily="34" charset="0"/>
                        </a:rPr>
                        <a:t> </a:t>
                      </a:r>
                      <a:r>
                        <a:rPr lang="en-US" u="sng" dirty="0" smtClean="0">
                          <a:sym typeface="Wingdings" pitchFamily="2" charset="2"/>
                        </a:rPr>
                        <a:t>Positive</a:t>
                      </a:r>
                      <a:r>
                        <a:rPr lang="en-US" dirty="0" smtClean="0">
                          <a:sym typeface="Wingdings" pitchFamily="2" charset="2"/>
                        </a:rPr>
                        <a:t> Association</a:t>
                      </a:r>
                    </a:p>
                    <a:p>
                      <a:r>
                        <a:rPr lang="en-US" dirty="0" smtClean="0">
                          <a:sym typeface="Wingdings" pitchFamily="2" charset="2"/>
                        </a:rPr>
                        <a:t>As one variable increases (decreases), so too does the other (variables move in the same direction)</a:t>
                      </a:r>
                      <a:endParaRPr lang="en-US" dirty="0" smtClean="0"/>
                    </a:p>
                  </a:txBody>
                  <a:tcPr/>
                </a:tc>
              </a:tr>
              <a:tr h="8229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Albertus Extra Bold" pitchFamily="34" charset="0"/>
                        </a:rPr>
                        <a:t>- </a:t>
                      </a:r>
                      <a:r>
                        <a:rPr lang="en-US" sz="1800" kern="1200" dirty="0" smtClean="0">
                          <a:latin typeface="+mj-lt"/>
                        </a:rPr>
                        <a:t>indicates</a:t>
                      </a:r>
                      <a:r>
                        <a:rPr lang="en-US" sz="1800" kern="1200" dirty="0" smtClean="0">
                          <a:latin typeface="Albertus Extra Bold" pitchFamily="34" charset="0"/>
                        </a:rPr>
                        <a:t> </a:t>
                      </a:r>
                      <a:r>
                        <a:rPr lang="en-US" sz="1800" u="sng" kern="1200" dirty="0" smtClean="0">
                          <a:latin typeface="+mj-lt"/>
                          <a:sym typeface="Wingdings" pitchFamily="2" charset="2"/>
                        </a:rPr>
                        <a:t>Negative</a:t>
                      </a:r>
                      <a:r>
                        <a:rPr lang="en-US" sz="1800" kern="1200" dirty="0" smtClean="0">
                          <a:latin typeface="+mj-lt"/>
                          <a:sym typeface="Wingdings" pitchFamily="2" charset="2"/>
                        </a:rPr>
                        <a:t> Association</a:t>
                      </a:r>
                    </a:p>
                    <a:p>
                      <a:r>
                        <a:rPr lang="en-US" sz="1800" kern="1200" dirty="0" smtClean="0">
                          <a:latin typeface="+mj-lt"/>
                          <a:sym typeface="Wingdings" pitchFamily="2" charset="2"/>
                        </a:rPr>
                        <a:t>As one variable increases, the other decreases (</a:t>
                      </a:r>
                      <a:r>
                        <a:rPr lang="en-US" dirty="0" smtClean="0">
                          <a:sym typeface="Wingdings" pitchFamily="2" charset="2"/>
                        </a:rPr>
                        <a:t>variables move in the opposite direction</a:t>
                      </a:r>
                      <a:r>
                        <a:rPr lang="en-US" sz="1800" kern="1200" dirty="0" smtClean="0">
                          <a:latin typeface="+mj-lt"/>
                          <a:sym typeface="Wingdings" pitchFamily="2" charset="2"/>
                        </a:rPr>
                        <a:t>)</a:t>
                      </a:r>
                      <a:endParaRPr lang="en-US" dirty="0" smtClean="0">
                        <a:latin typeface="+mj-lt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05500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524000"/>
            <a:ext cx="8686800" cy="2133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Significance</a:t>
            </a:r>
            <a:r>
              <a:rPr kumimoji="0" lang="en-US" sz="4100" b="1" i="0" u="sng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 Tests</a:t>
            </a: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: </a:t>
            </a:r>
            <a:endParaRPr kumimoji="0" lang="en-US" sz="4100" b="1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lbertus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1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lbertus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lbertus" pitchFamily="34" charset="0"/>
              </a:rPr>
              <a:t>Nominal / Ordinal Variables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lbertus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4114800"/>
            <a:ext cx="8686800" cy="1676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1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lbertus" pitchFamily="34" charset="0"/>
              </a:rPr>
              <a:t>2</a:t>
            </a: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- Chi-square (</a:t>
            </a:r>
            <a:r>
              <a:rPr lang="en-US" sz="4400" i="1" u="sng" dirty="0" smtClean="0">
                <a:sym typeface="Wingdings" pitchFamily="2" charset="2"/>
              </a:rPr>
              <a:t>X</a:t>
            </a:r>
            <a:r>
              <a:rPr lang="en-US" sz="4400" u="sng" baseline="30000" dirty="0" smtClean="0">
                <a:latin typeface="Cambria" pitchFamily="18" charset="0"/>
                <a:sym typeface="Wingdings" pitchFamily="2" charset="2"/>
              </a:rPr>
              <a:t>2</a:t>
            </a: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)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bertus" pitchFamily="34" charset="0"/>
                <a:ea typeface="+mn-ea"/>
                <a:cs typeface="+mn-cs"/>
              </a:rPr>
              <a:t>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lbertus" pitchFamily="34" charset="0"/>
              <a:ea typeface="+mn-ea"/>
              <a:cs typeface="+mn-cs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Measures of Association: Chi-square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 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</a:b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Impact of Religion on Abortion Attitudes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gray">
          <a:xfrm>
            <a:off x="228600" y="2578100"/>
            <a:ext cx="1143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ABANY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gray">
          <a:xfrm>
            <a:off x="1447800" y="25781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Prot.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47800" y="31750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68</a:t>
            </a:r>
            <a:endParaRPr lang="en-US" sz="2000" b="1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gray">
          <a:xfrm>
            <a:off x="2438400" y="25781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err="1" smtClean="0">
                <a:solidFill>
                  <a:schemeClr val="bg1"/>
                </a:solidFill>
              </a:rPr>
              <a:t>Cathol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438400" y="31750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38</a:t>
            </a:r>
            <a:endParaRPr lang="en-US" sz="2000" b="1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gray">
          <a:xfrm>
            <a:off x="228600" y="31877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Yes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447800" y="35560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76</a:t>
            </a:r>
            <a:endParaRPr lang="en-US" sz="2000" b="1" dirty="0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438400" y="35560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71</a:t>
            </a:r>
            <a:endParaRPr lang="en-US" sz="2000" b="1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gray">
          <a:xfrm>
            <a:off x="228600" y="35687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No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429000" y="32004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8</a:t>
            </a:r>
            <a:endParaRPr lang="en-US" sz="2000" b="1" dirty="0"/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4419600" y="31877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41</a:t>
            </a:r>
            <a:endParaRPr lang="en-US" sz="2000" b="1" dirty="0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3429000" y="35814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4419600" y="35814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21</a:t>
            </a:r>
            <a:endParaRPr lang="en-US" sz="2000" b="1" dirty="0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5410200" y="31877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12</a:t>
            </a:r>
            <a:endParaRPr lang="en-US" sz="2000" b="1" dirty="0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6629400" y="31877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167</a:t>
            </a:r>
            <a:endParaRPr lang="en-US" sz="2000" b="1" dirty="0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5410200" y="35687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9</a:t>
            </a:r>
            <a:endParaRPr lang="en-US" sz="2000" b="1" dirty="0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6629400" y="35687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179</a:t>
            </a:r>
            <a:endParaRPr lang="en-US" sz="2000" b="1" dirty="0"/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7772400" y="31877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600" b="1" u="sng" dirty="0" smtClean="0"/>
              <a:t>48.3%</a:t>
            </a:r>
            <a:endParaRPr lang="en-US" sz="2000" b="1" u="sng" dirty="0"/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7772400" y="35687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600" b="1" u="sng" dirty="0" smtClean="0"/>
              <a:t>51.7%</a:t>
            </a:r>
            <a:endParaRPr lang="en-US" sz="2000" b="1" u="sng" dirty="0"/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gray">
          <a:xfrm>
            <a:off x="3429000" y="25781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Jew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gray">
          <a:xfrm>
            <a:off x="4419600" y="25781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None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gray">
          <a:xfrm>
            <a:off x="5410200" y="25781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Other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gray">
          <a:xfrm>
            <a:off x="6629400" y="25781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1447800" y="41021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144</a:t>
            </a:r>
            <a:endParaRPr lang="en-US" sz="2000" b="1" dirty="0"/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2438400" y="41021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109</a:t>
            </a:r>
            <a:endParaRPr lang="en-US" sz="2000" b="1" dirty="0"/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3429000" y="41275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4419600" y="41275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62</a:t>
            </a:r>
            <a:endParaRPr lang="en-US" sz="2000" b="1" dirty="0"/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5410200" y="41148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21</a:t>
            </a:r>
            <a:endParaRPr lang="en-US" sz="2000" b="1" dirty="0"/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6629400" y="41148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346</a:t>
            </a:r>
            <a:endParaRPr lang="en-US" sz="2000" b="1" dirty="0"/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gray">
          <a:xfrm>
            <a:off x="228600" y="41148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05500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9" grpId="0" animBg="1" autoUpdateAnimBg="0"/>
      <p:bldP spid="10" grpId="0" animBg="1"/>
      <p:bldP spid="15" grpId="0" animBg="1" autoUpdateAnimBg="0"/>
      <p:bldP spid="16" grpId="0" animBg="1"/>
      <p:bldP spid="27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4" grpId="0" animBg="1"/>
      <p:bldP spid="35" grpId="0" animBg="1"/>
      <p:bldP spid="37" grpId="0" animBg="1"/>
      <p:bldP spid="38" grpId="0" animBg="1"/>
      <p:bldP spid="40" grpId="0" animBg="1"/>
      <p:bldP spid="41" grpId="0" animBg="1"/>
      <p:bldP spid="49" grpId="0" animBg="1"/>
      <p:bldP spid="50" grpId="0" animBg="1"/>
      <p:bldP spid="52" grpId="0" animBg="1" autoUpdateAnimBg="0"/>
      <p:bldP spid="53" grpId="0" animBg="1" autoUpdateAnimBg="0"/>
      <p:bldP spid="54" grpId="0" animBg="1" autoUpdateAnimBg="0"/>
      <p:bldP spid="55" grpId="0" animBg="1" autoUpdateAnimBg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419-4607-4865-9A21-A2A0D281EF4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Measures of Association: Chi-square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 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</a:b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" pitchFamily="34" charset="0"/>
              </a:rPr>
              <a:t>Calculating Chi-square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gray">
          <a:xfrm>
            <a:off x="228600" y="2578100"/>
            <a:ext cx="1143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ABANY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gray">
          <a:xfrm>
            <a:off x="1447800" y="25781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Prot.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47800" y="31750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68</a:t>
            </a:r>
            <a:endParaRPr lang="en-US" sz="2000" b="1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gray">
          <a:xfrm>
            <a:off x="2438400" y="25781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err="1" smtClean="0">
                <a:solidFill>
                  <a:schemeClr val="bg1"/>
                </a:solidFill>
              </a:rPr>
              <a:t>Cathol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438400" y="31750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38</a:t>
            </a:r>
            <a:endParaRPr lang="en-US" sz="2000" b="1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gray">
          <a:xfrm>
            <a:off x="228600" y="31877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Yes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447800" y="35560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76</a:t>
            </a:r>
            <a:endParaRPr lang="en-US" sz="2000" b="1" dirty="0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438400" y="35560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71</a:t>
            </a:r>
            <a:endParaRPr lang="en-US" sz="2000" b="1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gray">
          <a:xfrm>
            <a:off x="228600" y="35687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No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429000" y="32004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8</a:t>
            </a:r>
            <a:endParaRPr lang="en-US" sz="2000" b="1" dirty="0"/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4419600" y="31877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41</a:t>
            </a:r>
            <a:endParaRPr lang="en-US" sz="2000" b="1" dirty="0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3429000" y="35814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4419600" y="35814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21</a:t>
            </a:r>
            <a:endParaRPr lang="en-US" sz="2000" b="1" dirty="0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5410200" y="31877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12</a:t>
            </a:r>
            <a:endParaRPr lang="en-US" sz="2000" b="1" dirty="0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6629400" y="31877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167</a:t>
            </a:r>
            <a:endParaRPr lang="en-US" sz="2000" b="1" dirty="0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5410200" y="35687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9</a:t>
            </a:r>
            <a:endParaRPr lang="en-US" sz="2000" b="1" dirty="0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6629400" y="35687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179</a:t>
            </a:r>
            <a:endParaRPr lang="en-US" sz="2000" b="1" dirty="0"/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7772400" y="31877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600" b="1" u="sng" dirty="0" smtClean="0"/>
              <a:t>48.3%</a:t>
            </a:r>
            <a:endParaRPr lang="en-US" sz="2000" b="1" u="sng" dirty="0"/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7772400" y="35687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600" b="1" u="sng" dirty="0" smtClean="0"/>
              <a:t>51.7%</a:t>
            </a:r>
            <a:endParaRPr lang="en-US" sz="2000" b="1" u="sng" dirty="0"/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gray">
          <a:xfrm>
            <a:off x="3429000" y="25781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Jew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gray">
          <a:xfrm>
            <a:off x="4419600" y="25781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None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gray">
          <a:xfrm>
            <a:off x="5410200" y="2578100"/>
            <a:ext cx="901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Other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gray">
          <a:xfrm>
            <a:off x="6629400" y="2578100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1447800" y="41148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144</a:t>
            </a:r>
            <a:endParaRPr lang="en-US" sz="2000" b="1" dirty="0"/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2438400" y="41021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109</a:t>
            </a:r>
            <a:endParaRPr lang="en-US" sz="2000" b="1" dirty="0"/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3429000" y="41275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4419600" y="41275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62</a:t>
            </a:r>
            <a:endParaRPr lang="en-US" sz="2000" b="1" dirty="0"/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5410200" y="4114800"/>
            <a:ext cx="9017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21</a:t>
            </a:r>
            <a:endParaRPr lang="en-US" sz="2000" b="1" dirty="0"/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6629400" y="4114800"/>
            <a:ext cx="914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346</a:t>
            </a:r>
            <a:endParaRPr lang="en-US" sz="2000" b="1" dirty="0"/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gray">
          <a:xfrm>
            <a:off x="228600" y="4114800"/>
            <a:ext cx="1143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Total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36" name="Straight Connector 35"/>
          <p:cNvCxnSpPr>
            <a:stCxn id="56" idx="3"/>
            <a:endCxn id="49" idx="1"/>
          </p:cNvCxnSpPr>
          <p:nvPr/>
        </p:nvCxnSpPr>
        <p:spPr>
          <a:xfrm flipV="1">
            <a:off x="2349500" y="3340100"/>
            <a:ext cx="5422900" cy="927100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371600" y="53213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70</a:t>
            </a:r>
            <a:endParaRPr lang="en-US" sz="2000" b="1" dirty="0"/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362200" y="53213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53</a:t>
            </a:r>
            <a:endParaRPr lang="en-US" sz="2000" b="1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1371600" y="57023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74</a:t>
            </a:r>
            <a:endParaRPr lang="en-US" sz="2000" b="1" dirty="0"/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2362200" y="57023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56</a:t>
            </a:r>
            <a:endParaRPr lang="en-US" sz="2000" b="1" dirty="0"/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3352800" y="53340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4343400" y="53340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3352800" y="57150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65" name="Text Box 12"/>
          <p:cNvSpPr txBox="1">
            <a:spLocks noChangeArrowheads="1"/>
          </p:cNvSpPr>
          <p:nvPr/>
        </p:nvSpPr>
        <p:spPr bwMode="auto">
          <a:xfrm>
            <a:off x="4343400" y="57277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32</a:t>
            </a:r>
            <a:endParaRPr lang="en-US" sz="2000" b="1" dirty="0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5334000" y="53340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5334000" y="5715000"/>
            <a:ext cx="9017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11</a:t>
            </a:r>
            <a:endParaRPr lang="en-US" sz="2000" b="1" dirty="0"/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gray">
          <a:xfrm>
            <a:off x="0" y="4724400"/>
            <a:ext cx="1295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Expected: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82" name="Straight Connector 81"/>
          <p:cNvCxnSpPr>
            <a:stCxn id="50" idx="1"/>
          </p:cNvCxnSpPr>
          <p:nvPr/>
        </p:nvCxnSpPr>
        <p:spPr>
          <a:xfrm rot="10800000" flipV="1">
            <a:off x="2286000" y="3721100"/>
            <a:ext cx="5486400" cy="698500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1371600" y="4800600"/>
            <a:ext cx="13716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144 * .483</a:t>
            </a:r>
            <a:endParaRPr lang="en-US" sz="2000" b="1" dirty="0"/>
          </a:p>
        </p:txBody>
      </p: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1371600" y="6248400"/>
            <a:ext cx="13716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2000" b="1" dirty="0" smtClean="0"/>
              <a:t>144 * .517</a:t>
            </a:r>
            <a:endParaRPr lang="en-US" sz="2000" b="1" dirty="0"/>
          </a:p>
        </p:txBody>
      </p:sp>
      <p:sp>
        <p:nvSpPr>
          <p:cNvPr id="7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553200"/>
            <a:ext cx="1600200" cy="304800"/>
          </a:xfrm>
        </p:spPr>
        <p:txBody>
          <a:bodyPr/>
          <a:lstStyle/>
          <a:p>
            <a:r>
              <a:rPr lang="en-US" dirty="0" smtClean="0"/>
              <a:t>CRJ 716 - Prof. Kaci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05500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7" grpId="0" animBg="1"/>
      <p:bldP spid="48" grpId="0" animBg="1"/>
      <p:bldP spid="51" grpId="0" animBg="1"/>
      <p:bldP spid="63" grpId="0" animBg="1"/>
      <p:bldP spid="64" grpId="0" animBg="1"/>
      <p:bldP spid="65" grpId="0" animBg="1"/>
      <p:bldP spid="66" grpId="0" animBg="1"/>
      <p:bldP spid="68" grpId="0" animBg="1"/>
      <p:bldP spid="81" grpId="0" animBg="1" autoUpdateAnimBg="0"/>
      <p:bldP spid="67" grpId="0" animBg="1"/>
      <p:bldP spid="6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4896</TotalTime>
  <Words>797</Words>
  <Application>Microsoft Office PowerPoint</Application>
  <PresentationFormat>On-screen Show (4:3)</PresentationFormat>
  <Paragraphs>391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Theme2</vt:lpstr>
      <vt:lpstr>Document1!OLE_LINK1</vt:lpstr>
      <vt:lpstr>Slide 1</vt:lpstr>
      <vt:lpstr>Measures of Association: Lambda  Impact of Religion on Abortion Attitudes</vt:lpstr>
      <vt:lpstr>Measures of Association: Lambda  Impact of Religion on Abortion Attitudes</vt:lpstr>
      <vt:lpstr>Measures of Association: Lambda  Impact of Religion on Abortion Attitudes</vt:lpstr>
      <vt:lpstr>Measures of Association: Lambda  Impact of Religion on Abortion Attitudes</vt:lpstr>
      <vt:lpstr>Measures of Association:  Gamma ()</vt:lpstr>
      <vt:lpstr>Slide 7</vt:lpstr>
      <vt:lpstr>Measures of Association: Chi-square  Impact of Religion on Abortion Attitudes</vt:lpstr>
      <vt:lpstr>Measures of Association: Chi-square  Calculating Chi-square</vt:lpstr>
      <vt:lpstr>Measures of Association: Chi-square   Calculating Chi-square</vt:lpstr>
      <vt:lpstr>Measures of Association: Chi-square   Calculating Chi-square</vt:lpstr>
      <vt:lpstr>Measures of Association: Chi-square   Calculating Chi-square</vt:lpstr>
      <vt:lpstr>Slide 13</vt:lpstr>
      <vt:lpstr>Slide 14</vt:lpstr>
      <vt:lpstr>Slide 15</vt:lpstr>
    </vt:vector>
  </TitlesOfParts>
  <Company>John Jay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akaci</dc:creator>
  <cp:lastModifiedBy>akaci</cp:lastModifiedBy>
  <cp:revision>296</cp:revision>
  <dcterms:created xsi:type="dcterms:W3CDTF">2010-11-15T14:45:21Z</dcterms:created>
  <dcterms:modified xsi:type="dcterms:W3CDTF">2011-03-21T15:53:12Z</dcterms:modified>
</cp:coreProperties>
</file>