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17"/>
  </p:notesMasterIdLst>
  <p:sldIdLst>
    <p:sldId id="262" r:id="rId2"/>
    <p:sldId id="291" r:id="rId3"/>
    <p:sldId id="290" r:id="rId4"/>
    <p:sldId id="292" r:id="rId5"/>
    <p:sldId id="293" r:id="rId6"/>
    <p:sldId id="294" r:id="rId7"/>
    <p:sldId id="289" r:id="rId8"/>
    <p:sldId id="287" r:id="rId9"/>
    <p:sldId id="281" r:id="rId10"/>
    <p:sldId id="282" r:id="rId11"/>
    <p:sldId id="283" r:id="rId12"/>
    <p:sldId id="284" r:id="rId13"/>
    <p:sldId id="286" r:id="rId14"/>
    <p:sldId id="272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kaci" initials="AK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891" autoAdjust="0"/>
  </p:normalViewPr>
  <p:slideViewPr>
    <p:cSldViewPr>
      <p:cViewPr>
        <p:scale>
          <a:sx n="80" d="100"/>
          <a:sy n="80" d="100"/>
        </p:scale>
        <p:origin x="-108" y="-4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33ACF94-C406-43BB-AC31-589059AB51BC}" type="doc">
      <dgm:prSet loTypeId="urn:microsoft.com/office/officeart/2005/8/layout/equation1" loCatId="relationship" qsTypeId="urn:microsoft.com/office/officeart/2005/8/quickstyle/3d7" qsCatId="3D" csTypeId="urn:microsoft.com/office/officeart/2005/8/colors/accent5_2" csCatId="accent5" phldr="1"/>
      <dgm:spPr/>
    </dgm:pt>
    <dgm:pt modelId="{EA8E4674-263C-4141-8B19-3EEE1015B925}">
      <dgm:prSet phldrT="[Text]"/>
      <dgm:spPr/>
      <dgm:t>
        <a:bodyPr/>
        <a:lstStyle/>
        <a:p>
          <a:r>
            <a:rPr lang="en-US" dirty="0" smtClean="0"/>
            <a:t>0.06</a:t>
          </a:r>
          <a:endParaRPr lang="en-US" dirty="0"/>
        </a:p>
      </dgm:t>
    </dgm:pt>
    <dgm:pt modelId="{D3A07B71-67EB-4A32-9559-7685B51BD19B}" type="parTrans" cxnId="{F176A632-8D80-4ED8-A80F-03F1BDC852C7}">
      <dgm:prSet/>
      <dgm:spPr/>
      <dgm:t>
        <a:bodyPr/>
        <a:lstStyle/>
        <a:p>
          <a:endParaRPr lang="en-US"/>
        </a:p>
      </dgm:t>
    </dgm:pt>
    <dgm:pt modelId="{B0F484E2-9D46-4C73-B9F5-AC1DFB858E3A}" type="sibTrans" cxnId="{F176A632-8D80-4ED8-A80F-03F1BDC852C7}">
      <dgm:prSet/>
      <dgm:spPr/>
      <dgm:t>
        <a:bodyPr/>
        <a:lstStyle/>
        <a:p>
          <a:endParaRPr lang="en-US"/>
        </a:p>
      </dgm:t>
    </dgm:pt>
    <dgm:pt modelId="{3A2F7E45-4F7D-4CC8-ADBF-CA727A7686BC}">
      <dgm:prSet phldrT="[Text]"/>
      <dgm:spPr/>
      <dgm:t>
        <a:bodyPr/>
        <a:lstStyle/>
        <a:p>
          <a:r>
            <a:rPr lang="en-US" dirty="0" smtClean="0"/>
            <a:t>0.05</a:t>
          </a:r>
          <a:endParaRPr lang="en-US" dirty="0"/>
        </a:p>
      </dgm:t>
    </dgm:pt>
    <dgm:pt modelId="{6E76B0AD-1015-4071-AE1B-97F5B3766622}" type="parTrans" cxnId="{9CF897E7-A0F4-4BE1-BE1B-5125E947C237}">
      <dgm:prSet/>
      <dgm:spPr/>
      <dgm:t>
        <a:bodyPr/>
        <a:lstStyle/>
        <a:p>
          <a:endParaRPr lang="en-US"/>
        </a:p>
      </dgm:t>
    </dgm:pt>
    <dgm:pt modelId="{ABFCB679-8737-4F7D-B437-6A99D54EB3D7}" type="sibTrans" cxnId="{9CF897E7-A0F4-4BE1-BE1B-5125E947C237}">
      <dgm:prSet/>
      <dgm:spPr/>
      <dgm:t>
        <a:bodyPr/>
        <a:lstStyle/>
        <a:p>
          <a:endParaRPr lang="en-US"/>
        </a:p>
      </dgm:t>
    </dgm:pt>
    <dgm:pt modelId="{087BDD48-75A8-4402-9A47-26C224D3F253}">
      <dgm:prSet phldrT="[Text]"/>
      <dgm:spPr/>
      <dgm:t>
        <a:bodyPr/>
        <a:lstStyle/>
        <a:p>
          <a:r>
            <a:rPr lang="en-US" dirty="0" smtClean="0"/>
            <a:t>20.55</a:t>
          </a:r>
          <a:endParaRPr lang="en-US" dirty="0"/>
        </a:p>
      </dgm:t>
    </dgm:pt>
    <dgm:pt modelId="{986EE88D-73BE-407C-AD87-0E774CEA76C7}" type="parTrans" cxnId="{1218619E-772A-4185-BB85-A59F6AC526D0}">
      <dgm:prSet/>
      <dgm:spPr/>
      <dgm:t>
        <a:bodyPr/>
        <a:lstStyle/>
        <a:p>
          <a:endParaRPr lang="en-US"/>
        </a:p>
      </dgm:t>
    </dgm:pt>
    <dgm:pt modelId="{9937617D-D2CA-409C-8ED2-F417D760A284}" type="sibTrans" cxnId="{1218619E-772A-4185-BB85-A59F6AC526D0}">
      <dgm:prSet/>
      <dgm:spPr/>
      <dgm:t>
        <a:bodyPr/>
        <a:lstStyle/>
        <a:p>
          <a:endParaRPr lang="en-US"/>
        </a:p>
      </dgm:t>
    </dgm:pt>
    <dgm:pt modelId="{84D43606-A36A-49EB-9FEB-94D9805AECFB}">
      <dgm:prSet phldrT="[Text]"/>
      <dgm:spPr/>
      <dgm:t>
        <a:bodyPr/>
        <a:lstStyle/>
        <a:p>
          <a:r>
            <a:rPr lang="en-US" dirty="0" smtClean="0"/>
            <a:t>4.25</a:t>
          </a:r>
          <a:endParaRPr lang="en-US" dirty="0"/>
        </a:p>
      </dgm:t>
    </dgm:pt>
    <dgm:pt modelId="{BD2DDF4D-AE95-4B7E-8A20-03BBC18C48FD}" type="parTrans" cxnId="{2BA00FF0-7269-4D4F-929E-C866CD7A3316}">
      <dgm:prSet/>
      <dgm:spPr/>
      <dgm:t>
        <a:bodyPr/>
        <a:lstStyle/>
        <a:p>
          <a:endParaRPr lang="en-US"/>
        </a:p>
      </dgm:t>
    </dgm:pt>
    <dgm:pt modelId="{60A256FB-0884-4A31-9E89-7F5BE51E8357}" type="sibTrans" cxnId="{2BA00FF0-7269-4D4F-929E-C866CD7A3316}">
      <dgm:prSet/>
      <dgm:spPr/>
      <dgm:t>
        <a:bodyPr/>
        <a:lstStyle/>
        <a:p>
          <a:endParaRPr lang="en-US"/>
        </a:p>
      </dgm:t>
    </dgm:pt>
    <dgm:pt modelId="{3A3D68E3-C446-4270-ADBC-A559D50829A6}">
      <dgm:prSet phldrT="[Text]"/>
      <dgm:spPr/>
      <dgm:t>
        <a:bodyPr/>
        <a:lstStyle/>
        <a:p>
          <a:r>
            <a:rPr lang="en-US" dirty="0" smtClean="0"/>
            <a:t>4.02</a:t>
          </a:r>
          <a:endParaRPr lang="en-US" dirty="0"/>
        </a:p>
      </dgm:t>
    </dgm:pt>
    <dgm:pt modelId="{FF45B030-DF57-41F1-8971-EE438EC69CD0}" type="parTrans" cxnId="{D9DB886C-C04D-438E-AA0A-C3CD922EEFD0}">
      <dgm:prSet/>
      <dgm:spPr/>
      <dgm:t>
        <a:bodyPr/>
        <a:lstStyle/>
        <a:p>
          <a:endParaRPr lang="en-US"/>
        </a:p>
      </dgm:t>
    </dgm:pt>
    <dgm:pt modelId="{1C8D5E90-A6B3-4C94-B2ED-6A2485BE70CF}" type="sibTrans" cxnId="{D9DB886C-C04D-438E-AA0A-C3CD922EEFD0}">
      <dgm:prSet/>
      <dgm:spPr/>
      <dgm:t>
        <a:bodyPr/>
        <a:lstStyle/>
        <a:p>
          <a:endParaRPr lang="en-US"/>
        </a:p>
      </dgm:t>
    </dgm:pt>
    <dgm:pt modelId="{D14A382A-D793-4A5C-AC0C-E0591A161027}">
      <dgm:prSet phldrT="[Text]"/>
      <dgm:spPr/>
      <dgm:t>
        <a:bodyPr/>
        <a:lstStyle/>
        <a:p>
          <a:r>
            <a:rPr lang="en-US" dirty="0" smtClean="0"/>
            <a:t>1.8</a:t>
          </a:r>
          <a:endParaRPr lang="en-US" dirty="0"/>
        </a:p>
      </dgm:t>
    </dgm:pt>
    <dgm:pt modelId="{88043F02-72A1-47C4-B8E0-3DB2BA58E239}" type="parTrans" cxnId="{07504743-962E-48CA-BAB6-BC9BB0E0587E}">
      <dgm:prSet/>
      <dgm:spPr/>
      <dgm:t>
        <a:bodyPr/>
        <a:lstStyle/>
        <a:p>
          <a:endParaRPr lang="en-US"/>
        </a:p>
      </dgm:t>
    </dgm:pt>
    <dgm:pt modelId="{F006486C-FDFA-40BD-BDC7-069A59D8961E}" type="sibTrans" cxnId="{07504743-962E-48CA-BAB6-BC9BB0E0587E}">
      <dgm:prSet/>
      <dgm:spPr/>
      <dgm:t>
        <a:bodyPr/>
        <a:lstStyle/>
        <a:p>
          <a:endParaRPr lang="en-US"/>
        </a:p>
      </dgm:t>
    </dgm:pt>
    <dgm:pt modelId="{8B7F4CB6-9F2D-418A-B119-FDBB519BBF5F}">
      <dgm:prSet phldrT="[Text]"/>
      <dgm:spPr/>
      <dgm:t>
        <a:bodyPr/>
        <a:lstStyle/>
        <a:p>
          <a:r>
            <a:rPr lang="en-US" dirty="0" smtClean="0"/>
            <a:t>1.8</a:t>
          </a:r>
          <a:endParaRPr lang="en-US" dirty="0"/>
        </a:p>
      </dgm:t>
    </dgm:pt>
    <dgm:pt modelId="{C668293B-F5DD-4657-9230-D24CF96D83AE}" type="parTrans" cxnId="{8DAA62A1-A1B1-4A38-B306-62FCEB286FA3}">
      <dgm:prSet/>
      <dgm:spPr/>
      <dgm:t>
        <a:bodyPr/>
        <a:lstStyle/>
        <a:p>
          <a:endParaRPr lang="en-US"/>
        </a:p>
      </dgm:t>
    </dgm:pt>
    <dgm:pt modelId="{A9F5A8EE-187A-4735-BCEB-4DDE78A0B6D8}" type="sibTrans" cxnId="{8DAA62A1-A1B1-4A38-B306-62FCEB286FA3}">
      <dgm:prSet/>
      <dgm:spPr/>
      <dgm:t>
        <a:bodyPr/>
        <a:lstStyle/>
        <a:p>
          <a:endParaRPr lang="en-US"/>
        </a:p>
      </dgm:t>
    </dgm:pt>
    <dgm:pt modelId="{520FF6FC-6332-4D30-8FA2-C88374609016}">
      <dgm:prSet phldrT="[Text]"/>
      <dgm:spPr/>
      <dgm:t>
        <a:bodyPr/>
        <a:lstStyle/>
        <a:p>
          <a:r>
            <a:rPr lang="en-US" dirty="0" smtClean="0"/>
            <a:t>4.03</a:t>
          </a:r>
          <a:endParaRPr lang="en-US" dirty="0"/>
        </a:p>
      </dgm:t>
    </dgm:pt>
    <dgm:pt modelId="{916A13CF-15D0-4651-8738-138DBFDB03F0}" type="parTrans" cxnId="{979DA8DE-8038-481B-9D76-83564280552C}">
      <dgm:prSet/>
      <dgm:spPr/>
      <dgm:t>
        <a:bodyPr/>
        <a:lstStyle/>
        <a:p>
          <a:endParaRPr lang="en-US"/>
        </a:p>
      </dgm:t>
    </dgm:pt>
    <dgm:pt modelId="{D21B4D72-1725-4FDC-BFBD-1D74E33F2478}" type="sibTrans" cxnId="{979DA8DE-8038-481B-9D76-83564280552C}">
      <dgm:prSet/>
      <dgm:spPr/>
      <dgm:t>
        <a:bodyPr/>
        <a:lstStyle/>
        <a:p>
          <a:endParaRPr lang="en-US"/>
        </a:p>
      </dgm:t>
    </dgm:pt>
    <dgm:pt modelId="{1FB3D051-668E-4C1E-906F-70C625487A05}">
      <dgm:prSet phldrT="[Text]"/>
      <dgm:spPr/>
      <dgm:t>
        <a:bodyPr/>
        <a:lstStyle/>
        <a:p>
          <a:r>
            <a:rPr lang="en-US" dirty="0" smtClean="0"/>
            <a:t>3.78</a:t>
          </a:r>
          <a:endParaRPr lang="en-US" dirty="0"/>
        </a:p>
      </dgm:t>
    </dgm:pt>
    <dgm:pt modelId="{55AAA41F-A51C-4E76-B55F-E5E5F791096D}" type="parTrans" cxnId="{3CD28002-E1D9-4417-87DA-5B839E583822}">
      <dgm:prSet/>
      <dgm:spPr/>
      <dgm:t>
        <a:bodyPr/>
        <a:lstStyle/>
        <a:p>
          <a:endParaRPr lang="en-US"/>
        </a:p>
      </dgm:t>
    </dgm:pt>
    <dgm:pt modelId="{D597B80E-949B-40B1-9BB3-C5C72FD87725}" type="sibTrans" cxnId="{3CD28002-E1D9-4417-87DA-5B839E583822}">
      <dgm:prSet/>
      <dgm:spPr/>
      <dgm:t>
        <a:bodyPr/>
        <a:lstStyle/>
        <a:p>
          <a:endParaRPr lang="en-US"/>
        </a:p>
      </dgm:t>
    </dgm:pt>
    <dgm:pt modelId="{A81F62BA-3FF8-4173-9656-4242B00F16E4}">
      <dgm:prSet phldrT="[Text]"/>
      <dgm:spPr/>
      <dgm:t>
        <a:bodyPr/>
        <a:lstStyle/>
        <a:p>
          <a:r>
            <a:rPr lang="en-US" dirty="0" smtClean="0"/>
            <a:t>0.4</a:t>
          </a:r>
          <a:endParaRPr lang="en-US" dirty="0"/>
        </a:p>
      </dgm:t>
    </dgm:pt>
    <dgm:pt modelId="{27AF5419-DCE6-499F-8718-8DB2F1A153E2}" type="parTrans" cxnId="{F3BE90B8-9360-4AE6-BA43-39533D11B4A6}">
      <dgm:prSet/>
      <dgm:spPr/>
      <dgm:t>
        <a:bodyPr/>
        <a:lstStyle/>
        <a:p>
          <a:endParaRPr lang="en-US"/>
        </a:p>
      </dgm:t>
    </dgm:pt>
    <dgm:pt modelId="{AFF3CADA-FE7A-46A6-9010-DA8500021FF1}" type="sibTrans" cxnId="{F3BE90B8-9360-4AE6-BA43-39533D11B4A6}">
      <dgm:prSet/>
      <dgm:spPr/>
      <dgm:t>
        <a:bodyPr/>
        <a:lstStyle/>
        <a:p>
          <a:endParaRPr lang="en-US"/>
        </a:p>
      </dgm:t>
    </dgm:pt>
    <dgm:pt modelId="{5C69D9CD-9A34-48A3-ABBD-52161E67CD61}">
      <dgm:prSet phldrT="[Text]"/>
      <dgm:spPr/>
      <dgm:t>
        <a:bodyPr/>
        <a:lstStyle/>
        <a:p>
          <a:r>
            <a:rPr lang="en-US" dirty="0" smtClean="0"/>
            <a:t>0.36</a:t>
          </a:r>
          <a:endParaRPr lang="en-US" dirty="0"/>
        </a:p>
      </dgm:t>
    </dgm:pt>
    <dgm:pt modelId="{BFAA4914-7D6C-461A-8FDF-09C68F716F5F}" type="parTrans" cxnId="{D5D9E8F0-4F02-4A67-BCFD-E8BD60D21349}">
      <dgm:prSet/>
      <dgm:spPr/>
      <dgm:t>
        <a:bodyPr/>
        <a:lstStyle/>
        <a:p>
          <a:endParaRPr lang="en-US"/>
        </a:p>
      </dgm:t>
    </dgm:pt>
    <dgm:pt modelId="{78115212-331A-427D-B8EA-9F08533BD347}" type="sibTrans" cxnId="{D5D9E8F0-4F02-4A67-BCFD-E8BD60D21349}">
      <dgm:prSet/>
      <dgm:spPr/>
      <dgm:t>
        <a:bodyPr/>
        <a:lstStyle/>
        <a:p>
          <a:endParaRPr lang="en-US"/>
        </a:p>
      </dgm:t>
    </dgm:pt>
    <dgm:pt modelId="{1DC25700-C8F0-4C12-B214-4BB7F737C9B2}" type="pres">
      <dgm:prSet presAssocID="{933ACF94-C406-43BB-AC31-589059AB51BC}" presName="linearFlow" presStyleCnt="0">
        <dgm:presLayoutVars>
          <dgm:dir/>
          <dgm:resizeHandles val="exact"/>
        </dgm:presLayoutVars>
      </dgm:prSet>
      <dgm:spPr/>
    </dgm:pt>
    <dgm:pt modelId="{5D399CDB-B9F3-4898-A1AA-1440AF6FC3B7}" type="pres">
      <dgm:prSet presAssocID="{EA8E4674-263C-4141-8B19-3EEE1015B925}" presName="node" presStyleLbl="node1" presStyleIdx="0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711B82-85E0-437F-B11D-757EB533F556}" type="pres">
      <dgm:prSet presAssocID="{B0F484E2-9D46-4C73-B9F5-AC1DFB858E3A}" presName="spacerL" presStyleCnt="0"/>
      <dgm:spPr/>
    </dgm:pt>
    <dgm:pt modelId="{F05F9F14-FE8F-4B7A-B6F5-EE5C2661ED8F}" type="pres">
      <dgm:prSet presAssocID="{B0F484E2-9D46-4C73-B9F5-AC1DFB858E3A}" presName="sibTrans" presStyleLbl="sibTrans2D1" presStyleIdx="0" presStyleCnt="10"/>
      <dgm:spPr/>
      <dgm:t>
        <a:bodyPr/>
        <a:lstStyle/>
        <a:p>
          <a:endParaRPr lang="en-US"/>
        </a:p>
      </dgm:t>
    </dgm:pt>
    <dgm:pt modelId="{3503480B-8C5E-45EC-95D5-D65127D5EC49}" type="pres">
      <dgm:prSet presAssocID="{B0F484E2-9D46-4C73-B9F5-AC1DFB858E3A}" presName="spacerR" presStyleCnt="0"/>
      <dgm:spPr/>
    </dgm:pt>
    <dgm:pt modelId="{DEE11406-543C-44EB-9A06-AD9A8A41CE09}" type="pres">
      <dgm:prSet presAssocID="{3A2F7E45-4F7D-4CC8-ADBF-CA727A7686BC}" presName="node" presStyleLbl="node1" presStyleIdx="1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D32B2C-FCF6-4215-B4F8-092C4B7955BE}" type="pres">
      <dgm:prSet presAssocID="{ABFCB679-8737-4F7D-B437-6A99D54EB3D7}" presName="spacerL" presStyleCnt="0"/>
      <dgm:spPr/>
    </dgm:pt>
    <dgm:pt modelId="{7045672D-02C2-4F0A-B1BE-52ADBBA80BD4}" type="pres">
      <dgm:prSet presAssocID="{ABFCB679-8737-4F7D-B437-6A99D54EB3D7}" presName="sibTrans" presStyleLbl="sibTrans2D1" presStyleIdx="1" presStyleCnt="10"/>
      <dgm:spPr/>
      <dgm:t>
        <a:bodyPr/>
        <a:lstStyle/>
        <a:p>
          <a:endParaRPr lang="en-US"/>
        </a:p>
      </dgm:t>
    </dgm:pt>
    <dgm:pt modelId="{045BB5DA-7112-4FE9-B36E-C2909A288445}" type="pres">
      <dgm:prSet presAssocID="{ABFCB679-8737-4F7D-B437-6A99D54EB3D7}" presName="spacerR" presStyleCnt="0"/>
      <dgm:spPr/>
    </dgm:pt>
    <dgm:pt modelId="{B55CDEB2-EC13-48DC-B4B9-E4948DA3C1BD}" type="pres">
      <dgm:prSet presAssocID="{84D43606-A36A-49EB-9FEB-94D9805AECFB}" presName="node" presStyleLbl="node1" presStyleIdx="2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15D34B-6CFA-4E4B-9F41-C14FFE7C7B2C}" type="pres">
      <dgm:prSet presAssocID="{60A256FB-0884-4A31-9E89-7F5BE51E8357}" presName="spacerL" presStyleCnt="0"/>
      <dgm:spPr/>
    </dgm:pt>
    <dgm:pt modelId="{2FE8F0DE-2D0B-46DF-8569-2BAB7228EA77}" type="pres">
      <dgm:prSet presAssocID="{60A256FB-0884-4A31-9E89-7F5BE51E8357}" presName="sibTrans" presStyleLbl="sibTrans2D1" presStyleIdx="2" presStyleCnt="10"/>
      <dgm:spPr/>
      <dgm:t>
        <a:bodyPr/>
        <a:lstStyle/>
        <a:p>
          <a:endParaRPr lang="en-US"/>
        </a:p>
      </dgm:t>
    </dgm:pt>
    <dgm:pt modelId="{7EA617C6-B113-431C-BC18-F68351D682ED}" type="pres">
      <dgm:prSet presAssocID="{60A256FB-0884-4A31-9E89-7F5BE51E8357}" presName="spacerR" presStyleCnt="0"/>
      <dgm:spPr/>
    </dgm:pt>
    <dgm:pt modelId="{BA26EFBB-4ADC-4D1F-8B7C-F527DD95CC95}" type="pres">
      <dgm:prSet presAssocID="{3A3D68E3-C446-4270-ADBC-A559D50829A6}" presName="node" presStyleLbl="node1" presStyleIdx="3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40545B-BAA7-4C13-A0CC-C9E8EECD99C3}" type="pres">
      <dgm:prSet presAssocID="{1C8D5E90-A6B3-4C94-B2ED-6A2485BE70CF}" presName="spacerL" presStyleCnt="0"/>
      <dgm:spPr/>
    </dgm:pt>
    <dgm:pt modelId="{F154C338-C636-43FA-ADED-095B64EA9C28}" type="pres">
      <dgm:prSet presAssocID="{1C8D5E90-A6B3-4C94-B2ED-6A2485BE70CF}" presName="sibTrans" presStyleLbl="sibTrans2D1" presStyleIdx="3" presStyleCnt="10"/>
      <dgm:spPr/>
      <dgm:t>
        <a:bodyPr/>
        <a:lstStyle/>
        <a:p>
          <a:endParaRPr lang="en-US"/>
        </a:p>
      </dgm:t>
    </dgm:pt>
    <dgm:pt modelId="{71F308B8-12DF-4049-A7EB-F64DBC8E0483}" type="pres">
      <dgm:prSet presAssocID="{1C8D5E90-A6B3-4C94-B2ED-6A2485BE70CF}" presName="spacerR" presStyleCnt="0"/>
      <dgm:spPr/>
    </dgm:pt>
    <dgm:pt modelId="{65147459-C52A-4B9B-AFFA-FE2538D608E1}" type="pres">
      <dgm:prSet presAssocID="{D14A382A-D793-4A5C-AC0C-E0591A161027}" presName="node" presStyleLbl="node1" presStyleIdx="4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3DAEAC-62EC-4617-B63D-3A4C63C18B9F}" type="pres">
      <dgm:prSet presAssocID="{F006486C-FDFA-40BD-BDC7-069A59D8961E}" presName="spacerL" presStyleCnt="0"/>
      <dgm:spPr/>
    </dgm:pt>
    <dgm:pt modelId="{0CDBEC54-CF7B-469C-8B98-59F5B243748C}" type="pres">
      <dgm:prSet presAssocID="{F006486C-FDFA-40BD-BDC7-069A59D8961E}" presName="sibTrans" presStyleLbl="sibTrans2D1" presStyleIdx="4" presStyleCnt="10"/>
      <dgm:spPr/>
      <dgm:t>
        <a:bodyPr/>
        <a:lstStyle/>
        <a:p>
          <a:endParaRPr lang="en-US"/>
        </a:p>
      </dgm:t>
    </dgm:pt>
    <dgm:pt modelId="{F410D15B-1F40-4E59-B0B1-0DBF70CA682A}" type="pres">
      <dgm:prSet presAssocID="{F006486C-FDFA-40BD-BDC7-069A59D8961E}" presName="spacerR" presStyleCnt="0"/>
      <dgm:spPr/>
    </dgm:pt>
    <dgm:pt modelId="{E31932F5-A0F4-47DE-8A82-1A918468047E}" type="pres">
      <dgm:prSet presAssocID="{8B7F4CB6-9F2D-418A-B119-FDBB519BBF5F}" presName="node" presStyleLbl="node1" presStyleIdx="5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4EB39B-EB9F-45A8-8DEA-B951956BACB3}" type="pres">
      <dgm:prSet presAssocID="{A9F5A8EE-187A-4735-BCEB-4DDE78A0B6D8}" presName="spacerL" presStyleCnt="0"/>
      <dgm:spPr/>
    </dgm:pt>
    <dgm:pt modelId="{692F718A-FC0D-4342-AAC0-9C9D7816BC8F}" type="pres">
      <dgm:prSet presAssocID="{A9F5A8EE-187A-4735-BCEB-4DDE78A0B6D8}" presName="sibTrans" presStyleLbl="sibTrans2D1" presStyleIdx="5" presStyleCnt="10"/>
      <dgm:spPr/>
      <dgm:t>
        <a:bodyPr/>
        <a:lstStyle/>
        <a:p>
          <a:endParaRPr lang="en-US"/>
        </a:p>
      </dgm:t>
    </dgm:pt>
    <dgm:pt modelId="{11F3E921-1D17-4147-B3AC-BB8926FCECDA}" type="pres">
      <dgm:prSet presAssocID="{A9F5A8EE-187A-4735-BCEB-4DDE78A0B6D8}" presName="spacerR" presStyleCnt="0"/>
      <dgm:spPr/>
    </dgm:pt>
    <dgm:pt modelId="{4031F918-C029-4467-B5E9-B58449D3C591}" type="pres">
      <dgm:prSet presAssocID="{520FF6FC-6332-4D30-8FA2-C88374609016}" presName="node" presStyleLbl="node1" presStyleIdx="6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0DAB97-CCF7-4CA7-9DE8-AD261D615147}" type="pres">
      <dgm:prSet presAssocID="{D21B4D72-1725-4FDC-BFBD-1D74E33F2478}" presName="spacerL" presStyleCnt="0"/>
      <dgm:spPr/>
    </dgm:pt>
    <dgm:pt modelId="{D194966F-AEF2-434D-AF9E-3DCB6C397F32}" type="pres">
      <dgm:prSet presAssocID="{D21B4D72-1725-4FDC-BFBD-1D74E33F2478}" presName="sibTrans" presStyleLbl="sibTrans2D1" presStyleIdx="6" presStyleCnt="10"/>
      <dgm:spPr/>
      <dgm:t>
        <a:bodyPr/>
        <a:lstStyle/>
        <a:p>
          <a:endParaRPr lang="en-US"/>
        </a:p>
      </dgm:t>
    </dgm:pt>
    <dgm:pt modelId="{CFD3AC37-79AA-4E87-ACB7-4D0292818BA3}" type="pres">
      <dgm:prSet presAssocID="{D21B4D72-1725-4FDC-BFBD-1D74E33F2478}" presName="spacerR" presStyleCnt="0"/>
      <dgm:spPr/>
    </dgm:pt>
    <dgm:pt modelId="{616EAF2B-AE5B-484E-A852-9E7A75968F58}" type="pres">
      <dgm:prSet presAssocID="{1FB3D051-668E-4C1E-906F-70C625487A05}" presName="node" presStyleLbl="node1" presStyleIdx="7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DE53CE-6B4D-440C-8F03-B21B068EAF33}" type="pres">
      <dgm:prSet presAssocID="{D597B80E-949B-40B1-9BB3-C5C72FD87725}" presName="spacerL" presStyleCnt="0"/>
      <dgm:spPr/>
    </dgm:pt>
    <dgm:pt modelId="{D5127505-E4D8-4AB4-8F90-D03250484535}" type="pres">
      <dgm:prSet presAssocID="{D597B80E-949B-40B1-9BB3-C5C72FD87725}" presName="sibTrans" presStyleLbl="sibTrans2D1" presStyleIdx="7" presStyleCnt="10"/>
      <dgm:spPr/>
      <dgm:t>
        <a:bodyPr/>
        <a:lstStyle/>
        <a:p>
          <a:endParaRPr lang="en-US"/>
        </a:p>
      </dgm:t>
    </dgm:pt>
    <dgm:pt modelId="{AB7AC6FF-1DE2-4FBD-BC12-1D8AAD247075}" type="pres">
      <dgm:prSet presAssocID="{D597B80E-949B-40B1-9BB3-C5C72FD87725}" presName="spacerR" presStyleCnt="0"/>
      <dgm:spPr/>
    </dgm:pt>
    <dgm:pt modelId="{74D140A6-E16B-4773-9AD6-80EA3A14AF12}" type="pres">
      <dgm:prSet presAssocID="{A81F62BA-3FF8-4173-9656-4242B00F16E4}" presName="node" presStyleLbl="node1" presStyleIdx="8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EE637F-7B1A-4B02-81F9-6204A251A26C}" type="pres">
      <dgm:prSet presAssocID="{AFF3CADA-FE7A-46A6-9010-DA8500021FF1}" presName="spacerL" presStyleCnt="0"/>
      <dgm:spPr/>
    </dgm:pt>
    <dgm:pt modelId="{BD6C82EF-E4E1-4566-AFBD-C87195FC7040}" type="pres">
      <dgm:prSet presAssocID="{AFF3CADA-FE7A-46A6-9010-DA8500021FF1}" presName="sibTrans" presStyleLbl="sibTrans2D1" presStyleIdx="8" presStyleCnt="10"/>
      <dgm:spPr/>
      <dgm:t>
        <a:bodyPr/>
        <a:lstStyle/>
        <a:p>
          <a:endParaRPr lang="en-US"/>
        </a:p>
      </dgm:t>
    </dgm:pt>
    <dgm:pt modelId="{799ACAA9-BE4F-451B-98F1-BCF2B78CBA65}" type="pres">
      <dgm:prSet presAssocID="{AFF3CADA-FE7A-46A6-9010-DA8500021FF1}" presName="spacerR" presStyleCnt="0"/>
      <dgm:spPr/>
    </dgm:pt>
    <dgm:pt modelId="{DE90A0DF-2135-49EA-9768-6C48B1E837EA}" type="pres">
      <dgm:prSet presAssocID="{5C69D9CD-9A34-48A3-ABBD-52161E67CD61}" presName="node" presStyleLbl="node1" presStyleIdx="9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C9B393-5329-4525-B053-13532A9C1389}" type="pres">
      <dgm:prSet presAssocID="{78115212-331A-427D-B8EA-9F08533BD347}" presName="spacerL" presStyleCnt="0"/>
      <dgm:spPr/>
    </dgm:pt>
    <dgm:pt modelId="{9AAAFD22-5EAF-4D53-9948-CB9C3BC58235}" type="pres">
      <dgm:prSet presAssocID="{78115212-331A-427D-B8EA-9F08533BD347}" presName="sibTrans" presStyleLbl="sibTrans2D1" presStyleIdx="9" presStyleCnt="10"/>
      <dgm:spPr/>
      <dgm:t>
        <a:bodyPr/>
        <a:lstStyle/>
        <a:p>
          <a:endParaRPr lang="en-US"/>
        </a:p>
      </dgm:t>
    </dgm:pt>
    <dgm:pt modelId="{18FCE72C-32B6-4B54-B8C8-92C6C73AC114}" type="pres">
      <dgm:prSet presAssocID="{78115212-331A-427D-B8EA-9F08533BD347}" presName="spacerR" presStyleCnt="0"/>
      <dgm:spPr/>
    </dgm:pt>
    <dgm:pt modelId="{3A3F45C0-67F4-4DBC-BACF-EE6E20B46261}" type="pres">
      <dgm:prSet presAssocID="{087BDD48-75A8-4402-9A47-26C224D3F253}" presName="node" presStyleLbl="node1" presStyleIdx="10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176A632-8D80-4ED8-A80F-03F1BDC852C7}" srcId="{933ACF94-C406-43BB-AC31-589059AB51BC}" destId="{EA8E4674-263C-4141-8B19-3EEE1015B925}" srcOrd="0" destOrd="0" parTransId="{D3A07B71-67EB-4A32-9559-7685B51BD19B}" sibTransId="{B0F484E2-9D46-4C73-B9F5-AC1DFB858E3A}"/>
    <dgm:cxn modelId="{CB43089A-5496-452F-BEB1-0B512F9DB746}" type="presOf" srcId="{520FF6FC-6332-4D30-8FA2-C88374609016}" destId="{4031F918-C029-4467-B5E9-B58449D3C591}" srcOrd="0" destOrd="0" presId="urn:microsoft.com/office/officeart/2005/8/layout/equation1"/>
    <dgm:cxn modelId="{C5352D9D-AAC8-4419-840E-44A811326005}" type="presOf" srcId="{087BDD48-75A8-4402-9A47-26C224D3F253}" destId="{3A3F45C0-67F4-4DBC-BACF-EE6E20B46261}" srcOrd="0" destOrd="0" presId="urn:microsoft.com/office/officeart/2005/8/layout/equation1"/>
    <dgm:cxn modelId="{374F8D99-373E-4D0C-9F32-DE7CF3FB3EF5}" type="presOf" srcId="{84D43606-A36A-49EB-9FEB-94D9805AECFB}" destId="{B55CDEB2-EC13-48DC-B4B9-E4948DA3C1BD}" srcOrd="0" destOrd="0" presId="urn:microsoft.com/office/officeart/2005/8/layout/equation1"/>
    <dgm:cxn modelId="{F3BE90B8-9360-4AE6-BA43-39533D11B4A6}" srcId="{933ACF94-C406-43BB-AC31-589059AB51BC}" destId="{A81F62BA-3FF8-4173-9656-4242B00F16E4}" srcOrd="8" destOrd="0" parTransId="{27AF5419-DCE6-499F-8718-8DB2F1A153E2}" sibTransId="{AFF3CADA-FE7A-46A6-9010-DA8500021FF1}"/>
    <dgm:cxn modelId="{2BA00FF0-7269-4D4F-929E-C866CD7A3316}" srcId="{933ACF94-C406-43BB-AC31-589059AB51BC}" destId="{84D43606-A36A-49EB-9FEB-94D9805AECFB}" srcOrd="2" destOrd="0" parTransId="{BD2DDF4D-AE95-4B7E-8A20-03BBC18C48FD}" sibTransId="{60A256FB-0884-4A31-9E89-7F5BE51E8357}"/>
    <dgm:cxn modelId="{562ED014-71C4-4E74-8A9E-92FA673AC6D4}" type="presOf" srcId="{D597B80E-949B-40B1-9BB3-C5C72FD87725}" destId="{D5127505-E4D8-4AB4-8F90-D03250484535}" srcOrd="0" destOrd="0" presId="urn:microsoft.com/office/officeart/2005/8/layout/equation1"/>
    <dgm:cxn modelId="{07504743-962E-48CA-BAB6-BC9BB0E0587E}" srcId="{933ACF94-C406-43BB-AC31-589059AB51BC}" destId="{D14A382A-D793-4A5C-AC0C-E0591A161027}" srcOrd="4" destOrd="0" parTransId="{88043F02-72A1-47C4-B8E0-3DB2BA58E239}" sibTransId="{F006486C-FDFA-40BD-BDC7-069A59D8961E}"/>
    <dgm:cxn modelId="{D9DB886C-C04D-438E-AA0A-C3CD922EEFD0}" srcId="{933ACF94-C406-43BB-AC31-589059AB51BC}" destId="{3A3D68E3-C446-4270-ADBC-A559D50829A6}" srcOrd="3" destOrd="0" parTransId="{FF45B030-DF57-41F1-8971-EE438EC69CD0}" sibTransId="{1C8D5E90-A6B3-4C94-B2ED-6A2485BE70CF}"/>
    <dgm:cxn modelId="{A584AA2B-35D9-4D05-900B-19605B59BF41}" type="presOf" srcId="{933ACF94-C406-43BB-AC31-589059AB51BC}" destId="{1DC25700-C8F0-4C12-B214-4BB7F737C9B2}" srcOrd="0" destOrd="0" presId="urn:microsoft.com/office/officeart/2005/8/layout/equation1"/>
    <dgm:cxn modelId="{DC2F4868-443B-4E23-9038-2A56604AF2CC}" type="presOf" srcId="{D21B4D72-1725-4FDC-BFBD-1D74E33F2478}" destId="{D194966F-AEF2-434D-AF9E-3DCB6C397F32}" srcOrd="0" destOrd="0" presId="urn:microsoft.com/office/officeart/2005/8/layout/equation1"/>
    <dgm:cxn modelId="{79589232-9F18-4E03-B619-39699322641C}" type="presOf" srcId="{78115212-331A-427D-B8EA-9F08533BD347}" destId="{9AAAFD22-5EAF-4D53-9948-CB9C3BC58235}" srcOrd="0" destOrd="0" presId="urn:microsoft.com/office/officeart/2005/8/layout/equation1"/>
    <dgm:cxn modelId="{378A18DF-F184-4F8F-B706-A83B5DFE1D7F}" type="presOf" srcId="{F006486C-FDFA-40BD-BDC7-069A59D8961E}" destId="{0CDBEC54-CF7B-469C-8B98-59F5B243748C}" srcOrd="0" destOrd="0" presId="urn:microsoft.com/office/officeart/2005/8/layout/equation1"/>
    <dgm:cxn modelId="{8DAA62A1-A1B1-4A38-B306-62FCEB286FA3}" srcId="{933ACF94-C406-43BB-AC31-589059AB51BC}" destId="{8B7F4CB6-9F2D-418A-B119-FDBB519BBF5F}" srcOrd="5" destOrd="0" parTransId="{C668293B-F5DD-4657-9230-D24CF96D83AE}" sibTransId="{A9F5A8EE-187A-4735-BCEB-4DDE78A0B6D8}"/>
    <dgm:cxn modelId="{1036FD88-5691-422D-810C-B3B265A57D2F}" type="presOf" srcId="{8B7F4CB6-9F2D-418A-B119-FDBB519BBF5F}" destId="{E31932F5-A0F4-47DE-8A82-1A918468047E}" srcOrd="0" destOrd="0" presId="urn:microsoft.com/office/officeart/2005/8/layout/equation1"/>
    <dgm:cxn modelId="{B5EF1A0E-A7CE-4365-BEC9-A92C2F14F79C}" type="presOf" srcId="{3A3D68E3-C446-4270-ADBC-A559D50829A6}" destId="{BA26EFBB-4ADC-4D1F-8B7C-F527DD95CC95}" srcOrd="0" destOrd="0" presId="urn:microsoft.com/office/officeart/2005/8/layout/equation1"/>
    <dgm:cxn modelId="{A3F4A27A-2792-461A-AFE0-1F201E9A86C2}" type="presOf" srcId="{AFF3CADA-FE7A-46A6-9010-DA8500021FF1}" destId="{BD6C82EF-E4E1-4566-AFBD-C87195FC7040}" srcOrd="0" destOrd="0" presId="urn:microsoft.com/office/officeart/2005/8/layout/equation1"/>
    <dgm:cxn modelId="{97FB8C8E-EB86-42BA-88B5-4C2CC46BEA3A}" type="presOf" srcId="{A81F62BA-3FF8-4173-9656-4242B00F16E4}" destId="{74D140A6-E16B-4773-9AD6-80EA3A14AF12}" srcOrd="0" destOrd="0" presId="urn:microsoft.com/office/officeart/2005/8/layout/equation1"/>
    <dgm:cxn modelId="{D5D9E8F0-4F02-4A67-BCFD-E8BD60D21349}" srcId="{933ACF94-C406-43BB-AC31-589059AB51BC}" destId="{5C69D9CD-9A34-48A3-ABBD-52161E67CD61}" srcOrd="9" destOrd="0" parTransId="{BFAA4914-7D6C-461A-8FDF-09C68F716F5F}" sibTransId="{78115212-331A-427D-B8EA-9F08533BD347}"/>
    <dgm:cxn modelId="{8DD59DD1-EE47-4E1F-8A4C-C65AAF1AB330}" type="presOf" srcId="{5C69D9CD-9A34-48A3-ABBD-52161E67CD61}" destId="{DE90A0DF-2135-49EA-9768-6C48B1E837EA}" srcOrd="0" destOrd="0" presId="urn:microsoft.com/office/officeart/2005/8/layout/equation1"/>
    <dgm:cxn modelId="{C3B547FA-F870-4A63-8B6E-982194C03F27}" type="presOf" srcId="{1FB3D051-668E-4C1E-906F-70C625487A05}" destId="{616EAF2B-AE5B-484E-A852-9E7A75968F58}" srcOrd="0" destOrd="0" presId="urn:microsoft.com/office/officeart/2005/8/layout/equation1"/>
    <dgm:cxn modelId="{3CD28002-E1D9-4417-87DA-5B839E583822}" srcId="{933ACF94-C406-43BB-AC31-589059AB51BC}" destId="{1FB3D051-668E-4C1E-906F-70C625487A05}" srcOrd="7" destOrd="0" parTransId="{55AAA41F-A51C-4E76-B55F-E5E5F791096D}" sibTransId="{D597B80E-949B-40B1-9BB3-C5C72FD87725}"/>
    <dgm:cxn modelId="{9A54C006-B180-4339-98A6-2564CEA9C8B0}" type="presOf" srcId="{1C8D5E90-A6B3-4C94-B2ED-6A2485BE70CF}" destId="{F154C338-C636-43FA-ADED-095B64EA9C28}" srcOrd="0" destOrd="0" presId="urn:microsoft.com/office/officeart/2005/8/layout/equation1"/>
    <dgm:cxn modelId="{1218619E-772A-4185-BB85-A59F6AC526D0}" srcId="{933ACF94-C406-43BB-AC31-589059AB51BC}" destId="{087BDD48-75A8-4402-9A47-26C224D3F253}" srcOrd="10" destOrd="0" parTransId="{986EE88D-73BE-407C-AD87-0E774CEA76C7}" sibTransId="{9937617D-D2CA-409C-8ED2-F417D760A284}"/>
    <dgm:cxn modelId="{D40B0E8D-EE2C-401C-B39D-322DC453DDA5}" type="presOf" srcId="{A9F5A8EE-187A-4735-BCEB-4DDE78A0B6D8}" destId="{692F718A-FC0D-4342-AAC0-9C9D7816BC8F}" srcOrd="0" destOrd="0" presId="urn:microsoft.com/office/officeart/2005/8/layout/equation1"/>
    <dgm:cxn modelId="{56F73849-E826-4C8C-A8D1-5C2EBE154E1D}" type="presOf" srcId="{60A256FB-0884-4A31-9E89-7F5BE51E8357}" destId="{2FE8F0DE-2D0B-46DF-8569-2BAB7228EA77}" srcOrd="0" destOrd="0" presId="urn:microsoft.com/office/officeart/2005/8/layout/equation1"/>
    <dgm:cxn modelId="{9CF897E7-A0F4-4BE1-BE1B-5125E947C237}" srcId="{933ACF94-C406-43BB-AC31-589059AB51BC}" destId="{3A2F7E45-4F7D-4CC8-ADBF-CA727A7686BC}" srcOrd="1" destOrd="0" parTransId="{6E76B0AD-1015-4071-AE1B-97F5B3766622}" sibTransId="{ABFCB679-8737-4F7D-B437-6A99D54EB3D7}"/>
    <dgm:cxn modelId="{922DC4EB-1987-4362-9945-2584A2218473}" type="presOf" srcId="{ABFCB679-8737-4F7D-B437-6A99D54EB3D7}" destId="{7045672D-02C2-4F0A-B1BE-52ADBBA80BD4}" srcOrd="0" destOrd="0" presId="urn:microsoft.com/office/officeart/2005/8/layout/equation1"/>
    <dgm:cxn modelId="{979DA8DE-8038-481B-9D76-83564280552C}" srcId="{933ACF94-C406-43BB-AC31-589059AB51BC}" destId="{520FF6FC-6332-4D30-8FA2-C88374609016}" srcOrd="6" destOrd="0" parTransId="{916A13CF-15D0-4651-8738-138DBFDB03F0}" sibTransId="{D21B4D72-1725-4FDC-BFBD-1D74E33F2478}"/>
    <dgm:cxn modelId="{8DD67F72-3D05-40E3-A344-AA7D192C209A}" type="presOf" srcId="{D14A382A-D793-4A5C-AC0C-E0591A161027}" destId="{65147459-C52A-4B9B-AFFA-FE2538D608E1}" srcOrd="0" destOrd="0" presId="urn:microsoft.com/office/officeart/2005/8/layout/equation1"/>
    <dgm:cxn modelId="{6C0D5912-2C5A-4B22-9129-DDC96FAE3F61}" type="presOf" srcId="{EA8E4674-263C-4141-8B19-3EEE1015B925}" destId="{5D399CDB-B9F3-4898-A1AA-1440AF6FC3B7}" srcOrd="0" destOrd="0" presId="urn:microsoft.com/office/officeart/2005/8/layout/equation1"/>
    <dgm:cxn modelId="{3158F3A2-DCBD-4E21-9EA5-6623D51474D2}" type="presOf" srcId="{3A2F7E45-4F7D-4CC8-ADBF-CA727A7686BC}" destId="{DEE11406-543C-44EB-9A06-AD9A8A41CE09}" srcOrd="0" destOrd="0" presId="urn:microsoft.com/office/officeart/2005/8/layout/equation1"/>
    <dgm:cxn modelId="{81ED4A4F-6B63-4F55-9A49-911C54C0E087}" type="presOf" srcId="{B0F484E2-9D46-4C73-B9F5-AC1DFB858E3A}" destId="{F05F9F14-FE8F-4B7A-B6F5-EE5C2661ED8F}" srcOrd="0" destOrd="0" presId="urn:microsoft.com/office/officeart/2005/8/layout/equation1"/>
    <dgm:cxn modelId="{7923AF22-7F20-4ED6-A24F-A2AD91A07C75}" type="presParOf" srcId="{1DC25700-C8F0-4C12-B214-4BB7F737C9B2}" destId="{5D399CDB-B9F3-4898-A1AA-1440AF6FC3B7}" srcOrd="0" destOrd="0" presId="urn:microsoft.com/office/officeart/2005/8/layout/equation1"/>
    <dgm:cxn modelId="{D7E13C7B-425B-4831-8C85-15E27A2502D8}" type="presParOf" srcId="{1DC25700-C8F0-4C12-B214-4BB7F737C9B2}" destId="{F4711B82-85E0-437F-B11D-757EB533F556}" srcOrd="1" destOrd="0" presId="urn:microsoft.com/office/officeart/2005/8/layout/equation1"/>
    <dgm:cxn modelId="{1BD4C988-14B4-4016-BE0B-71ECA628EDF1}" type="presParOf" srcId="{1DC25700-C8F0-4C12-B214-4BB7F737C9B2}" destId="{F05F9F14-FE8F-4B7A-B6F5-EE5C2661ED8F}" srcOrd="2" destOrd="0" presId="urn:microsoft.com/office/officeart/2005/8/layout/equation1"/>
    <dgm:cxn modelId="{19E3FD62-1B6F-413A-A9B3-3C57A68AC444}" type="presParOf" srcId="{1DC25700-C8F0-4C12-B214-4BB7F737C9B2}" destId="{3503480B-8C5E-45EC-95D5-D65127D5EC49}" srcOrd="3" destOrd="0" presId="urn:microsoft.com/office/officeart/2005/8/layout/equation1"/>
    <dgm:cxn modelId="{29B03704-76BB-4FE5-80D5-163DC5E82401}" type="presParOf" srcId="{1DC25700-C8F0-4C12-B214-4BB7F737C9B2}" destId="{DEE11406-543C-44EB-9A06-AD9A8A41CE09}" srcOrd="4" destOrd="0" presId="urn:microsoft.com/office/officeart/2005/8/layout/equation1"/>
    <dgm:cxn modelId="{13312FD6-EFA2-40C2-8CE3-733B44D19892}" type="presParOf" srcId="{1DC25700-C8F0-4C12-B214-4BB7F737C9B2}" destId="{61D32B2C-FCF6-4215-B4F8-092C4B7955BE}" srcOrd="5" destOrd="0" presId="urn:microsoft.com/office/officeart/2005/8/layout/equation1"/>
    <dgm:cxn modelId="{BC6EC15C-546B-470B-8842-AACCF6B02CE7}" type="presParOf" srcId="{1DC25700-C8F0-4C12-B214-4BB7F737C9B2}" destId="{7045672D-02C2-4F0A-B1BE-52ADBBA80BD4}" srcOrd="6" destOrd="0" presId="urn:microsoft.com/office/officeart/2005/8/layout/equation1"/>
    <dgm:cxn modelId="{91C5BE01-9E6A-4313-862B-D2108336166D}" type="presParOf" srcId="{1DC25700-C8F0-4C12-B214-4BB7F737C9B2}" destId="{045BB5DA-7112-4FE9-B36E-C2909A288445}" srcOrd="7" destOrd="0" presId="urn:microsoft.com/office/officeart/2005/8/layout/equation1"/>
    <dgm:cxn modelId="{44741894-11FC-449C-9AE5-DA55D39DA6FF}" type="presParOf" srcId="{1DC25700-C8F0-4C12-B214-4BB7F737C9B2}" destId="{B55CDEB2-EC13-48DC-B4B9-E4948DA3C1BD}" srcOrd="8" destOrd="0" presId="urn:microsoft.com/office/officeart/2005/8/layout/equation1"/>
    <dgm:cxn modelId="{77B40977-ABE7-482A-A4B9-1FDE8E23ABAB}" type="presParOf" srcId="{1DC25700-C8F0-4C12-B214-4BB7F737C9B2}" destId="{5015D34B-6CFA-4E4B-9F41-C14FFE7C7B2C}" srcOrd="9" destOrd="0" presId="urn:microsoft.com/office/officeart/2005/8/layout/equation1"/>
    <dgm:cxn modelId="{F01BB04C-550F-415C-A085-81C474A7C4D1}" type="presParOf" srcId="{1DC25700-C8F0-4C12-B214-4BB7F737C9B2}" destId="{2FE8F0DE-2D0B-46DF-8569-2BAB7228EA77}" srcOrd="10" destOrd="0" presId="urn:microsoft.com/office/officeart/2005/8/layout/equation1"/>
    <dgm:cxn modelId="{8989DAE9-68E6-4589-817F-6C8DB6B3124E}" type="presParOf" srcId="{1DC25700-C8F0-4C12-B214-4BB7F737C9B2}" destId="{7EA617C6-B113-431C-BC18-F68351D682ED}" srcOrd="11" destOrd="0" presId="urn:microsoft.com/office/officeart/2005/8/layout/equation1"/>
    <dgm:cxn modelId="{84E61778-C52F-4C1A-8F10-68875F5D6DCC}" type="presParOf" srcId="{1DC25700-C8F0-4C12-B214-4BB7F737C9B2}" destId="{BA26EFBB-4ADC-4D1F-8B7C-F527DD95CC95}" srcOrd="12" destOrd="0" presId="urn:microsoft.com/office/officeart/2005/8/layout/equation1"/>
    <dgm:cxn modelId="{FE634D03-BF92-4A5F-8BD7-F629366FBC28}" type="presParOf" srcId="{1DC25700-C8F0-4C12-B214-4BB7F737C9B2}" destId="{C940545B-BAA7-4C13-A0CC-C9E8EECD99C3}" srcOrd="13" destOrd="0" presId="urn:microsoft.com/office/officeart/2005/8/layout/equation1"/>
    <dgm:cxn modelId="{1F5C4EC6-AA08-49A2-8C4C-969A9E7F420C}" type="presParOf" srcId="{1DC25700-C8F0-4C12-B214-4BB7F737C9B2}" destId="{F154C338-C636-43FA-ADED-095B64EA9C28}" srcOrd="14" destOrd="0" presId="urn:microsoft.com/office/officeart/2005/8/layout/equation1"/>
    <dgm:cxn modelId="{942B6478-78BC-4C29-93FF-865409D5E8B7}" type="presParOf" srcId="{1DC25700-C8F0-4C12-B214-4BB7F737C9B2}" destId="{71F308B8-12DF-4049-A7EB-F64DBC8E0483}" srcOrd="15" destOrd="0" presId="urn:microsoft.com/office/officeart/2005/8/layout/equation1"/>
    <dgm:cxn modelId="{90E98D0F-F3D8-498E-91CA-6EA4EAC9F5FB}" type="presParOf" srcId="{1DC25700-C8F0-4C12-B214-4BB7F737C9B2}" destId="{65147459-C52A-4B9B-AFFA-FE2538D608E1}" srcOrd="16" destOrd="0" presId="urn:microsoft.com/office/officeart/2005/8/layout/equation1"/>
    <dgm:cxn modelId="{8746598C-3183-4EEA-AC77-0ACFE729D1D9}" type="presParOf" srcId="{1DC25700-C8F0-4C12-B214-4BB7F737C9B2}" destId="{DB3DAEAC-62EC-4617-B63D-3A4C63C18B9F}" srcOrd="17" destOrd="0" presId="urn:microsoft.com/office/officeart/2005/8/layout/equation1"/>
    <dgm:cxn modelId="{CBD32029-2AEF-490E-9171-8D2DC1F8A026}" type="presParOf" srcId="{1DC25700-C8F0-4C12-B214-4BB7F737C9B2}" destId="{0CDBEC54-CF7B-469C-8B98-59F5B243748C}" srcOrd="18" destOrd="0" presId="urn:microsoft.com/office/officeart/2005/8/layout/equation1"/>
    <dgm:cxn modelId="{0444DE8C-C9A2-417F-93AE-4F4F44B95C62}" type="presParOf" srcId="{1DC25700-C8F0-4C12-B214-4BB7F737C9B2}" destId="{F410D15B-1F40-4E59-B0B1-0DBF70CA682A}" srcOrd="19" destOrd="0" presId="urn:microsoft.com/office/officeart/2005/8/layout/equation1"/>
    <dgm:cxn modelId="{915C0D12-33BE-4F6C-8AE3-9FB2C6304F8C}" type="presParOf" srcId="{1DC25700-C8F0-4C12-B214-4BB7F737C9B2}" destId="{E31932F5-A0F4-47DE-8A82-1A918468047E}" srcOrd="20" destOrd="0" presId="urn:microsoft.com/office/officeart/2005/8/layout/equation1"/>
    <dgm:cxn modelId="{50311629-9B2A-4ADD-B086-EEE4F1B85310}" type="presParOf" srcId="{1DC25700-C8F0-4C12-B214-4BB7F737C9B2}" destId="{464EB39B-EB9F-45A8-8DEA-B951956BACB3}" srcOrd="21" destOrd="0" presId="urn:microsoft.com/office/officeart/2005/8/layout/equation1"/>
    <dgm:cxn modelId="{A0F1909C-28F8-48FC-A5D0-81DAA3C70E3F}" type="presParOf" srcId="{1DC25700-C8F0-4C12-B214-4BB7F737C9B2}" destId="{692F718A-FC0D-4342-AAC0-9C9D7816BC8F}" srcOrd="22" destOrd="0" presId="urn:microsoft.com/office/officeart/2005/8/layout/equation1"/>
    <dgm:cxn modelId="{0CADF780-4FE2-4474-BD35-AD88925C05CA}" type="presParOf" srcId="{1DC25700-C8F0-4C12-B214-4BB7F737C9B2}" destId="{11F3E921-1D17-4147-B3AC-BB8926FCECDA}" srcOrd="23" destOrd="0" presId="urn:microsoft.com/office/officeart/2005/8/layout/equation1"/>
    <dgm:cxn modelId="{ED89B5FD-A31A-4E60-A32E-0AD9EEAFF1EC}" type="presParOf" srcId="{1DC25700-C8F0-4C12-B214-4BB7F737C9B2}" destId="{4031F918-C029-4467-B5E9-B58449D3C591}" srcOrd="24" destOrd="0" presId="urn:microsoft.com/office/officeart/2005/8/layout/equation1"/>
    <dgm:cxn modelId="{4DC25F2D-F6DA-4BB2-94A9-A7ED397F3799}" type="presParOf" srcId="{1DC25700-C8F0-4C12-B214-4BB7F737C9B2}" destId="{440DAB97-CCF7-4CA7-9DE8-AD261D615147}" srcOrd="25" destOrd="0" presId="urn:microsoft.com/office/officeart/2005/8/layout/equation1"/>
    <dgm:cxn modelId="{AC1E3816-BC48-43AE-ACDA-00B1A1ADC809}" type="presParOf" srcId="{1DC25700-C8F0-4C12-B214-4BB7F737C9B2}" destId="{D194966F-AEF2-434D-AF9E-3DCB6C397F32}" srcOrd="26" destOrd="0" presId="urn:microsoft.com/office/officeart/2005/8/layout/equation1"/>
    <dgm:cxn modelId="{3EA8E962-C3DB-4340-BA18-1B1D5E435097}" type="presParOf" srcId="{1DC25700-C8F0-4C12-B214-4BB7F737C9B2}" destId="{CFD3AC37-79AA-4E87-ACB7-4D0292818BA3}" srcOrd="27" destOrd="0" presId="urn:microsoft.com/office/officeart/2005/8/layout/equation1"/>
    <dgm:cxn modelId="{6C191F5B-603B-48B7-8E64-6C51A4CA57BB}" type="presParOf" srcId="{1DC25700-C8F0-4C12-B214-4BB7F737C9B2}" destId="{616EAF2B-AE5B-484E-A852-9E7A75968F58}" srcOrd="28" destOrd="0" presId="urn:microsoft.com/office/officeart/2005/8/layout/equation1"/>
    <dgm:cxn modelId="{DA5DA6A1-9D08-4577-9E76-61724A168607}" type="presParOf" srcId="{1DC25700-C8F0-4C12-B214-4BB7F737C9B2}" destId="{0BDE53CE-6B4D-440C-8F03-B21B068EAF33}" srcOrd="29" destOrd="0" presId="urn:microsoft.com/office/officeart/2005/8/layout/equation1"/>
    <dgm:cxn modelId="{47ECD003-DD3E-4049-862B-0715EC701091}" type="presParOf" srcId="{1DC25700-C8F0-4C12-B214-4BB7F737C9B2}" destId="{D5127505-E4D8-4AB4-8F90-D03250484535}" srcOrd="30" destOrd="0" presId="urn:microsoft.com/office/officeart/2005/8/layout/equation1"/>
    <dgm:cxn modelId="{0590B3A1-69BB-4A42-AD23-8B42E7897BF2}" type="presParOf" srcId="{1DC25700-C8F0-4C12-B214-4BB7F737C9B2}" destId="{AB7AC6FF-1DE2-4FBD-BC12-1D8AAD247075}" srcOrd="31" destOrd="0" presId="urn:microsoft.com/office/officeart/2005/8/layout/equation1"/>
    <dgm:cxn modelId="{8FD96985-1C90-4D69-A1AC-961CA2555636}" type="presParOf" srcId="{1DC25700-C8F0-4C12-B214-4BB7F737C9B2}" destId="{74D140A6-E16B-4773-9AD6-80EA3A14AF12}" srcOrd="32" destOrd="0" presId="urn:microsoft.com/office/officeart/2005/8/layout/equation1"/>
    <dgm:cxn modelId="{6835E06A-B55C-455A-B583-6A3BB673E7F4}" type="presParOf" srcId="{1DC25700-C8F0-4C12-B214-4BB7F737C9B2}" destId="{E3EE637F-7B1A-4B02-81F9-6204A251A26C}" srcOrd="33" destOrd="0" presId="urn:microsoft.com/office/officeart/2005/8/layout/equation1"/>
    <dgm:cxn modelId="{A5562F7E-E763-4E58-96BA-4B92A3906DAD}" type="presParOf" srcId="{1DC25700-C8F0-4C12-B214-4BB7F737C9B2}" destId="{BD6C82EF-E4E1-4566-AFBD-C87195FC7040}" srcOrd="34" destOrd="0" presId="urn:microsoft.com/office/officeart/2005/8/layout/equation1"/>
    <dgm:cxn modelId="{67FAD449-5D3E-40A1-A3D6-B82DE63E7A64}" type="presParOf" srcId="{1DC25700-C8F0-4C12-B214-4BB7F737C9B2}" destId="{799ACAA9-BE4F-451B-98F1-BCF2B78CBA65}" srcOrd="35" destOrd="0" presId="urn:microsoft.com/office/officeart/2005/8/layout/equation1"/>
    <dgm:cxn modelId="{2E7BF555-5120-4F44-B88D-7BC990A5B627}" type="presParOf" srcId="{1DC25700-C8F0-4C12-B214-4BB7F737C9B2}" destId="{DE90A0DF-2135-49EA-9768-6C48B1E837EA}" srcOrd="36" destOrd="0" presId="urn:microsoft.com/office/officeart/2005/8/layout/equation1"/>
    <dgm:cxn modelId="{44E87A87-CF3D-4234-BB21-FFDF4C38505C}" type="presParOf" srcId="{1DC25700-C8F0-4C12-B214-4BB7F737C9B2}" destId="{C4C9B393-5329-4525-B053-13532A9C1389}" srcOrd="37" destOrd="0" presId="urn:microsoft.com/office/officeart/2005/8/layout/equation1"/>
    <dgm:cxn modelId="{3159E834-3407-40F7-96DF-15993BF94FAE}" type="presParOf" srcId="{1DC25700-C8F0-4C12-B214-4BB7F737C9B2}" destId="{9AAAFD22-5EAF-4D53-9948-CB9C3BC58235}" srcOrd="38" destOrd="0" presId="urn:microsoft.com/office/officeart/2005/8/layout/equation1"/>
    <dgm:cxn modelId="{CD265A49-A443-4D91-BCA2-7A1862F3DAA8}" type="presParOf" srcId="{1DC25700-C8F0-4C12-B214-4BB7F737C9B2}" destId="{18FCE72C-32B6-4B54-B8C8-92C6C73AC114}" srcOrd="39" destOrd="0" presId="urn:microsoft.com/office/officeart/2005/8/layout/equation1"/>
    <dgm:cxn modelId="{A4979FA1-7420-4093-A289-950288CAF276}" type="presParOf" srcId="{1DC25700-C8F0-4C12-B214-4BB7F737C9B2}" destId="{3A3F45C0-67F4-4DBC-BACF-EE6E20B46261}" srcOrd="40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D399CDB-B9F3-4898-A1AA-1440AF6FC3B7}">
      <dsp:nvSpPr>
        <dsp:cNvPr id="0" name=""/>
        <dsp:cNvSpPr/>
      </dsp:nvSpPr>
      <dsp:spPr>
        <a:xfrm>
          <a:off x="1589" y="635312"/>
          <a:ext cx="558175" cy="55817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algn="br" rotWithShape="0">
            <a:srgbClr val="000000">
              <a:alpha val="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0.06</a:t>
          </a:r>
          <a:endParaRPr lang="en-US" sz="1200" kern="1200" dirty="0"/>
        </a:p>
      </dsp:txBody>
      <dsp:txXfrm>
        <a:off x="1589" y="635312"/>
        <a:ext cx="558175" cy="558175"/>
      </dsp:txXfrm>
    </dsp:sp>
    <dsp:sp modelId="{F05F9F14-FE8F-4B7A-B6F5-EE5C2661ED8F}">
      <dsp:nvSpPr>
        <dsp:cNvPr id="0" name=""/>
        <dsp:cNvSpPr/>
      </dsp:nvSpPr>
      <dsp:spPr>
        <a:xfrm>
          <a:off x="605088" y="752529"/>
          <a:ext cx="323741" cy="323741"/>
        </a:xfrm>
        <a:prstGeom prst="mathPlus">
          <a:avLst/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algn="ctr" rotWithShape="0">
            <a:srgbClr val="EBE9ED">
              <a:alpha val="0"/>
            </a:srgbClr>
          </a:outerShdw>
        </a:effectLst>
        <a:scene3d>
          <a:camera prst="orthographicFront">
            <a:rot lat="0" lon="0" rev="0"/>
          </a:camera>
          <a:lightRig rig="glow" dir="b"/>
        </a:scene3d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605088" y="752529"/>
        <a:ext cx="323741" cy="323741"/>
      </dsp:txXfrm>
    </dsp:sp>
    <dsp:sp modelId="{DEE11406-543C-44EB-9A06-AD9A8A41CE09}">
      <dsp:nvSpPr>
        <dsp:cNvPr id="0" name=""/>
        <dsp:cNvSpPr/>
      </dsp:nvSpPr>
      <dsp:spPr>
        <a:xfrm>
          <a:off x="974154" y="635312"/>
          <a:ext cx="558175" cy="55817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algn="br" rotWithShape="0">
            <a:srgbClr val="000000">
              <a:alpha val="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0.05</a:t>
          </a:r>
          <a:endParaRPr lang="en-US" sz="1200" kern="1200" dirty="0"/>
        </a:p>
      </dsp:txBody>
      <dsp:txXfrm>
        <a:off x="974154" y="635312"/>
        <a:ext cx="558175" cy="558175"/>
      </dsp:txXfrm>
    </dsp:sp>
    <dsp:sp modelId="{7045672D-02C2-4F0A-B1BE-52ADBBA80BD4}">
      <dsp:nvSpPr>
        <dsp:cNvPr id="0" name=""/>
        <dsp:cNvSpPr/>
      </dsp:nvSpPr>
      <dsp:spPr>
        <a:xfrm>
          <a:off x="1577653" y="752529"/>
          <a:ext cx="323741" cy="323741"/>
        </a:xfrm>
        <a:prstGeom prst="mathPlus">
          <a:avLst/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algn="ctr" rotWithShape="0">
            <a:srgbClr val="EBE9ED">
              <a:alpha val="0"/>
            </a:srgbClr>
          </a:outerShdw>
        </a:effectLst>
        <a:scene3d>
          <a:camera prst="orthographicFront">
            <a:rot lat="0" lon="0" rev="0"/>
          </a:camera>
          <a:lightRig rig="glow" dir="b"/>
        </a:scene3d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577653" y="752529"/>
        <a:ext cx="323741" cy="323741"/>
      </dsp:txXfrm>
    </dsp:sp>
    <dsp:sp modelId="{B55CDEB2-EC13-48DC-B4B9-E4948DA3C1BD}">
      <dsp:nvSpPr>
        <dsp:cNvPr id="0" name=""/>
        <dsp:cNvSpPr/>
      </dsp:nvSpPr>
      <dsp:spPr>
        <a:xfrm>
          <a:off x="1946718" y="635312"/>
          <a:ext cx="558175" cy="55817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algn="br" rotWithShape="0">
            <a:srgbClr val="000000">
              <a:alpha val="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4.25</a:t>
          </a:r>
          <a:endParaRPr lang="en-US" sz="1200" kern="1200" dirty="0"/>
        </a:p>
      </dsp:txBody>
      <dsp:txXfrm>
        <a:off x="1946718" y="635312"/>
        <a:ext cx="558175" cy="558175"/>
      </dsp:txXfrm>
    </dsp:sp>
    <dsp:sp modelId="{2FE8F0DE-2D0B-46DF-8569-2BAB7228EA77}">
      <dsp:nvSpPr>
        <dsp:cNvPr id="0" name=""/>
        <dsp:cNvSpPr/>
      </dsp:nvSpPr>
      <dsp:spPr>
        <a:xfrm>
          <a:off x="2550217" y="752529"/>
          <a:ext cx="323741" cy="323741"/>
        </a:xfrm>
        <a:prstGeom prst="mathPlus">
          <a:avLst/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algn="ctr" rotWithShape="0">
            <a:srgbClr val="EBE9ED">
              <a:alpha val="0"/>
            </a:srgbClr>
          </a:outerShdw>
        </a:effectLst>
        <a:scene3d>
          <a:camera prst="orthographicFront">
            <a:rot lat="0" lon="0" rev="0"/>
          </a:camera>
          <a:lightRig rig="glow" dir="b"/>
        </a:scene3d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550217" y="752529"/>
        <a:ext cx="323741" cy="323741"/>
      </dsp:txXfrm>
    </dsp:sp>
    <dsp:sp modelId="{BA26EFBB-4ADC-4D1F-8B7C-F527DD95CC95}">
      <dsp:nvSpPr>
        <dsp:cNvPr id="0" name=""/>
        <dsp:cNvSpPr/>
      </dsp:nvSpPr>
      <dsp:spPr>
        <a:xfrm>
          <a:off x="2919283" y="635312"/>
          <a:ext cx="558175" cy="55817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algn="br" rotWithShape="0">
            <a:srgbClr val="000000">
              <a:alpha val="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4.02</a:t>
          </a:r>
          <a:endParaRPr lang="en-US" sz="1200" kern="1200" dirty="0"/>
        </a:p>
      </dsp:txBody>
      <dsp:txXfrm>
        <a:off x="2919283" y="635312"/>
        <a:ext cx="558175" cy="558175"/>
      </dsp:txXfrm>
    </dsp:sp>
    <dsp:sp modelId="{F154C338-C636-43FA-ADED-095B64EA9C28}">
      <dsp:nvSpPr>
        <dsp:cNvPr id="0" name=""/>
        <dsp:cNvSpPr/>
      </dsp:nvSpPr>
      <dsp:spPr>
        <a:xfrm>
          <a:off x="3522782" y="752529"/>
          <a:ext cx="323741" cy="323741"/>
        </a:xfrm>
        <a:prstGeom prst="mathPlus">
          <a:avLst/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algn="ctr" rotWithShape="0">
            <a:srgbClr val="EBE9ED">
              <a:alpha val="0"/>
            </a:srgbClr>
          </a:outerShdw>
        </a:effectLst>
        <a:scene3d>
          <a:camera prst="orthographicFront">
            <a:rot lat="0" lon="0" rev="0"/>
          </a:camera>
          <a:lightRig rig="glow" dir="b"/>
        </a:scene3d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522782" y="752529"/>
        <a:ext cx="323741" cy="323741"/>
      </dsp:txXfrm>
    </dsp:sp>
    <dsp:sp modelId="{65147459-C52A-4B9B-AFFA-FE2538D608E1}">
      <dsp:nvSpPr>
        <dsp:cNvPr id="0" name=""/>
        <dsp:cNvSpPr/>
      </dsp:nvSpPr>
      <dsp:spPr>
        <a:xfrm>
          <a:off x="3891847" y="635312"/>
          <a:ext cx="558175" cy="55817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algn="br" rotWithShape="0">
            <a:srgbClr val="000000">
              <a:alpha val="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1.8</a:t>
          </a:r>
          <a:endParaRPr lang="en-US" sz="1200" kern="1200" dirty="0"/>
        </a:p>
      </dsp:txBody>
      <dsp:txXfrm>
        <a:off x="3891847" y="635312"/>
        <a:ext cx="558175" cy="558175"/>
      </dsp:txXfrm>
    </dsp:sp>
    <dsp:sp modelId="{0CDBEC54-CF7B-469C-8B98-59F5B243748C}">
      <dsp:nvSpPr>
        <dsp:cNvPr id="0" name=""/>
        <dsp:cNvSpPr/>
      </dsp:nvSpPr>
      <dsp:spPr>
        <a:xfrm>
          <a:off x="4495346" y="752529"/>
          <a:ext cx="323741" cy="323741"/>
        </a:xfrm>
        <a:prstGeom prst="mathPlus">
          <a:avLst/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algn="ctr" rotWithShape="0">
            <a:srgbClr val="EBE9ED">
              <a:alpha val="0"/>
            </a:srgbClr>
          </a:outerShdw>
        </a:effectLst>
        <a:scene3d>
          <a:camera prst="orthographicFront">
            <a:rot lat="0" lon="0" rev="0"/>
          </a:camera>
          <a:lightRig rig="glow" dir="b"/>
        </a:scene3d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495346" y="752529"/>
        <a:ext cx="323741" cy="323741"/>
      </dsp:txXfrm>
    </dsp:sp>
    <dsp:sp modelId="{E31932F5-A0F4-47DE-8A82-1A918468047E}">
      <dsp:nvSpPr>
        <dsp:cNvPr id="0" name=""/>
        <dsp:cNvSpPr/>
      </dsp:nvSpPr>
      <dsp:spPr>
        <a:xfrm>
          <a:off x="4864412" y="635312"/>
          <a:ext cx="558175" cy="55817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algn="br" rotWithShape="0">
            <a:srgbClr val="000000">
              <a:alpha val="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1.8</a:t>
          </a:r>
          <a:endParaRPr lang="en-US" sz="1200" kern="1200" dirty="0"/>
        </a:p>
      </dsp:txBody>
      <dsp:txXfrm>
        <a:off x="4864412" y="635312"/>
        <a:ext cx="558175" cy="558175"/>
      </dsp:txXfrm>
    </dsp:sp>
    <dsp:sp modelId="{692F718A-FC0D-4342-AAC0-9C9D7816BC8F}">
      <dsp:nvSpPr>
        <dsp:cNvPr id="0" name=""/>
        <dsp:cNvSpPr/>
      </dsp:nvSpPr>
      <dsp:spPr>
        <a:xfrm>
          <a:off x="5467911" y="752529"/>
          <a:ext cx="323741" cy="323741"/>
        </a:xfrm>
        <a:prstGeom prst="mathPlus">
          <a:avLst/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algn="ctr" rotWithShape="0">
            <a:srgbClr val="EBE9ED">
              <a:alpha val="0"/>
            </a:srgbClr>
          </a:outerShdw>
        </a:effectLst>
        <a:scene3d>
          <a:camera prst="orthographicFront">
            <a:rot lat="0" lon="0" rev="0"/>
          </a:camera>
          <a:lightRig rig="glow" dir="b"/>
        </a:scene3d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467911" y="752529"/>
        <a:ext cx="323741" cy="323741"/>
      </dsp:txXfrm>
    </dsp:sp>
    <dsp:sp modelId="{4031F918-C029-4467-B5E9-B58449D3C591}">
      <dsp:nvSpPr>
        <dsp:cNvPr id="0" name=""/>
        <dsp:cNvSpPr/>
      </dsp:nvSpPr>
      <dsp:spPr>
        <a:xfrm>
          <a:off x="5836976" y="635312"/>
          <a:ext cx="558175" cy="55817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algn="br" rotWithShape="0">
            <a:srgbClr val="000000">
              <a:alpha val="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4.03</a:t>
          </a:r>
          <a:endParaRPr lang="en-US" sz="1200" kern="1200" dirty="0"/>
        </a:p>
      </dsp:txBody>
      <dsp:txXfrm>
        <a:off x="5836976" y="635312"/>
        <a:ext cx="558175" cy="558175"/>
      </dsp:txXfrm>
    </dsp:sp>
    <dsp:sp modelId="{D194966F-AEF2-434D-AF9E-3DCB6C397F32}">
      <dsp:nvSpPr>
        <dsp:cNvPr id="0" name=""/>
        <dsp:cNvSpPr/>
      </dsp:nvSpPr>
      <dsp:spPr>
        <a:xfrm>
          <a:off x="6440475" y="752529"/>
          <a:ext cx="323741" cy="323741"/>
        </a:xfrm>
        <a:prstGeom prst="mathPlus">
          <a:avLst/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algn="ctr" rotWithShape="0">
            <a:srgbClr val="EBE9ED">
              <a:alpha val="0"/>
            </a:srgbClr>
          </a:outerShdw>
        </a:effectLst>
        <a:scene3d>
          <a:camera prst="orthographicFront">
            <a:rot lat="0" lon="0" rev="0"/>
          </a:camera>
          <a:lightRig rig="glow" dir="b"/>
        </a:scene3d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6440475" y="752529"/>
        <a:ext cx="323741" cy="323741"/>
      </dsp:txXfrm>
    </dsp:sp>
    <dsp:sp modelId="{616EAF2B-AE5B-484E-A852-9E7A75968F58}">
      <dsp:nvSpPr>
        <dsp:cNvPr id="0" name=""/>
        <dsp:cNvSpPr/>
      </dsp:nvSpPr>
      <dsp:spPr>
        <a:xfrm>
          <a:off x="6809541" y="635312"/>
          <a:ext cx="558175" cy="55817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algn="br" rotWithShape="0">
            <a:srgbClr val="000000">
              <a:alpha val="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3.78</a:t>
          </a:r>
          <a:endParaRPr lang="en-US" sz="1200" kern="1200" dirty="0"/>
        </a:p>
      </dsp:txBody>
      <dsp:txXfrm>
        <a:off x="6809541" y="635312"/>
        <a:ext cx="558175" cy="558175"/>
      </dsp:txXfrm>
    </dsp:sp>
    <dsp:sp modelId="{D5127505-E4D8-4AB4-8F90-D03250484535}">
      <dsp:nvSpPr>
        <dsp:cNvPr id="0" name=""/>
        <dsp:cNvSpPr/>
      </dsp:nvSpPr>
      <dsp:spPr>
        <a:xfrm>
          <a:off x="7413040" y="752529"/>
          <a:ext cx="323741" cy="323741"/>
        </a:xfrm>
        <a:prstGeom prst="mathPlus">
          <a:avLst/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algn="ctr" rotWithShape="0">
            <a:srgbClr val="EBE9ED">
              <a:alpha val="0"/>
            </a:srgbClr>
          </a:outerShdw>
        </a:effectLst>
        <a:scene3d>
          <a:camera prst="orthographicFront">
            <a:rot lat="0" lon="0" rev="0"/>
          </a:camera>
          <a:lightRig rig="glow" dir="b"/>
        </a:scene3d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7413040" y="752529"/>
        <a:ext cx="323741" cy="323741"/>
      </dsp:txXfrm>
    </dsp:sp>
    <dsp:sp modelId="{74D140A6-E16B-4773-9AD6-80EA3A14AF12}">
      <dsp:nvSpPr>
        <dsp:cNvPr id="0" name=""/>
        <dsp:cNvSpPr/>
      </dsp:nvSpPr>
      <dsp:spPr>
        <a:xfrm>
          <a:off x="7782105" y="635312"/>
          <a:ext cx="558175" cy="55817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algn="br" rotWithShape="0">
            <a:srgbClr val="000000">
              <a:alpha val="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0.4</a:t>
          </a:r>
          <a:endParaRPr lang="en-US" sz="1200" kern="1200" dirty="0"/>
        </a:p>
      </dsp:txBody>
      <dsp:txXfrm>
        <a:off x="7782105" y="635312"/>
        <a:ext cx="558175" cy="558175"/>
      </dsp:txXfrm>
    </dsp:sp>
    <dsp:sp modelId="{BD6C82EF-E4E1-4566-AFBD-C87195FC7040}">
      <dsp:nvSpPr>
        <dsp:cNvPr id="0" name=""/>
        <dsp:cNvSpPr/>
      </dsp:nvSpPr>
      <dsp:spPr>
        <a:xfrm>
          <a:off x="8385605" y="752529"/>
          <a:ext cx="323741" cy="323741"/>
        </a:xfrm>
        <a:prstGeom prst="mathPlus">
          <a:avLst/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algn="ctr" rotWithShape="0">
            <a:srgbClr val="EBE9ED">
              <a:alpha val="0"/>
            </a:srgbClr>
          </a:outerShdw>
        </a:effectLst>
        <a:scene3d>
          <a:camera prst="orthographicFront">
            <a:rot lat="0" lon="0" rev="0"/>
          </a:camera>
          <a:lightRig rig="glow" dir="b"/>
        </a:scene3d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8385605" y="752529"/>
        <a:ext cx="323741" cy="323741"/>
      </dsp:txXfrm>
    </dsp:sp>
    <dsp:sp modelId="{DE90A0DF-2135-49EA-9768-6C48B1E837EA}">
      <dsp:nvSpPr>
        <dsp:cNvPr id="0" name=""/>
        <dsp:cNvSpPr/>
      </dsp:nvSpPr>
      <dsp:spPr>
        <a:xfrm>
          <a:off x="8754670" y="635312"/>
          <a:ext cx="558175" cy="55817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algn="br" rotWithShape="0">
            <a:srgbClr val="000000">
              <a:alpha val="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0.36</a:t>
          </a:r>
          <a:endParaRPr lang="en-US" sz="1200" kern="1200" dirty="0"/>
        </a:p>
      </dsp:txBody>
      <dsp:txXfrm>
        <a:off x="8754670" y="635312"/>
        <a:ext cx="558175" cy="558175"/>
      </dsp:txXfrm>
    </dsp:sp>
    <dsp:sp modelId="{9AAAFD22-5EAF-4D53-9948-CB9C3BC58235}">
      <dsp:nvSpPr>
        <dsp:cNvPr id="0" name=""/>
        <dsp:cNvSpPr/>
      </dsp:nvSpPr>
      <dsp:spPr>
        <a:xfrm>
          <a:off x="9358169" y="752529"/>
          <a:ext cx="323741" cy="323741"/>
        </a:xfrm>
        <a:prstGeom prst="mathEqual">
          <a:avLst/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algn="ctr" rotWithShape="0">
            <a:srgbClr val="EBE9ED">
              <a:alpha val="0"/>
            </a:srgbClr>
          </a:outerShdw>
        </a:effectLst>
        <a:scene3d>
          <a:camera prst="orthographicFront">
            <a:rot lat="0" lon="0" rev="0"/>
          </a:camera>
          <a:lightRig rig="glow" dir="b"/>
        </a:scene3d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>
        <a:off x="9358169" y="752529"/>
        <a:ext cx="323741" cy="323741"/>
      </dsp:txXfrm>
    </dsp:sp>
    <dsp:sp modelId="{3A3F45C0-67F4-4DBC-BACF-EE6E20B46261}">
      <dsp:nvSpPr>
        <dsp:cNvPr id="0" name=""/>
        <dsp:cNvSpPr/>
      </dsp:nvSpPr>
      <dsp:spPr>
        <a:xfrm>
          <a:off x="9727235" y="635312"/>
          <a:ext cx="558175" cy="55817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algn="br" rotWithShape="0">
            <a:srgbClr val="000000">
              <a:alpha val="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20.55</a:t>
          </a:r>
          <a:endParaRPr lang="en-US" sz="1200" kern="1200" dirty="0"/>
        </a:p>
      </dsp:txBody>
      <dsp:txXfrm>
        <a:off x="9727235" y="635312"/>
        <a:ext cx="558175" cy="5581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F6EBB8-2429-485C-83D9-5141956CBB56}" type="datetimeFigureOut">
              <a:rPr lang="en-US" smtClean="0"/>
              <a:pPr/>
              <a:t>3/21/2011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7B9956-0424-428B-A3AE-67CFD4EE82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034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7B9956-0424-428B-A3AE-67CFD4EE8266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7B9956-0424-428B-A3AE-67CFD4EE8266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6"/>
          <p:cNvGrpSpPr/>
          <p:nvPr/>
        </p:nvGrpSpPr>
        <p:grpSpPr>
          <a:xfrm>
            <a:off x="0" y="3268345"/>
            <a:ext cx="9144000" cy="146304"/>
            <a:chOff x="0" y="3268345"/>
            <a:chExt cx="9144000" cy="146304"/>
          </a:xfrm>
        </p:grpSpPr>
        <p:sp>
          <p:nvSpPr>
            <p:cNvPr id="13" name="Rectangle 12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752600"/>
            <a:ext cx="7924800" cy="1470025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D02B6-8D38-4F23-9A68-06F705F388C7}" type="datetime1">
              <a:rPr lang="en-US" smtClean="0"/>
              <a:pPr/>
              <a:t>3/21/2011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CRJ 716 - Prof. Kaci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3A419-4607-4865-9A21-A2A0D281EF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zoom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37A6-6ECD-4B76-99CE-343CEE06DFF1}" type="datetime1">
              <a:rPr lang="en-US" smtClean="0"/>
              <a:pPr/>
              <a:t>3/21/2011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CRJ 716 - Prof. Kaci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3A419-4607-4865-9A21-A2A0D281EF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2" name="Group 7"/>
          <p:cNvGrpSpPr/>
          <p:nvPr/>
        </p:nvGrpSpPr>
        <p:grpSpPr>
          <a:xfrm flipH="1">
            <a:off x="0" y="1371600"/>
            <a:ext cx="9144000" cy="73152"/>
            <a:chOff x="0" y="3268345"/>
            <a:chExt cx="9144000" cy="146304"/>
          </a:xfrm>
        </p:grpSpPr>
        <p:sp>
          <p:nvSpPr>
            <p:cNvPr id="9" name="Rectangle 8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zoom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8"/>
            <a:ext cx="18288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1722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39712" y="6356350"/>
            <a:ext cx="1868424" cy="365125"/>
          </a:xfrm>
        </p:spPr>
        <p:txBody>
          <a:bodyPr/>
          <a:lstStyle/>
          <a:p>
            <a:fld id="{2C3E27C3-B423-457E-9820-B8AA6540543F}" type="datetime1">
              <a:rPr lang="en-US" smtClean="0"/>
              <a:pPr/>
              <a:t>3/21/2011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CRJ 716 - Prof. Kaci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3A419-4607-4865-9A21-A2A0D281EF47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 rot="5400000" flipH="1">
            <a:off x="3332988" y="3384804"/>
            <a:ext cx="6867144" cy="73152"/>
            <a:chOff x="0" y="3268345"/>
            <a:chExt cx="9144000" cy="146304"/>
          </a:xfrm>
        </p:grpSpPr>
        <p:sp>
          <p:nvSpPr>
            <p:cNvPr id="8" name="Rectangle 7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9616"/>
            <a:ext cx="8229600" cy="462654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269EA-9A42-4EE7-A5C2-E880256D0711}" type="datetime1">
              <a:rPr lang="en-US" smtClean="0"/>
              <a:pPr/>
              <a:t>3/21/2011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CRJ 716 - Prof. Kaci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3A419-4607-4865-9A21-A2A0D281EF47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3"/>
          <p:cNvGrpSpPr/>
          <p:nvPr/>
        </p:nvGrpSpPr>
        <p:grpSpPr>
          <a:xfrm>
            <a:off x="0" y="1371600"/>
            <a:ext cx="9144000" cy="73152"/>
            <a:chOff x="0" y="3268345"/>
            <a:chExt cx="9144000" cy="146304"/>
          </a:xfrm>
        </p:grpSpPr>
        <p:sp>
          <p:nvSpPr>
            <p:cNvPr id="15" name="Rectangle 14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Title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512" y="4406900"/>
            <a:ext cx="78272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2667000"/>
            <a:ext cx="78272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90548-443B-4BD7-B76F-740D65E6A2DB}" type="datetime1">
              <a:rPr lang="en-US" smtClean="0"/>
              <a:pPr/>
              <a:t>3/21/2011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CRJ 716 - Prof. Kaci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3A419-4607-4865-9A21-A2A0D281EF47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12"/>
          <p:cNvGrpSpPr/>
          <p:nvPr/>
        </p:nvGrpSpPr>
        <p:grpSpPr>
          <a:xfrm flipH="1">
            <a:off x="0" y="4228465"/>
            <a:ext cx="9144000" cy="146304"/>
            <a:chOff x="0" y="3268345"/>
            <a:chExt cx="9144000" cy="146304"/>
          </a:xfrm>
        </p:grpSpPr>
        <p:sp>
          <p:nvSpPr>
            <p:cNvPr id="14" name="Rectangle 13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722E9-085D-4A45-AE10-9BF5ED82FE79}" type="datetime1">
              <a:rPr lang="en-US" smtClean="0"/>
              <a:pPr/>
              <a:t>3/21/2011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CRJ 716 - Prof. Kaci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3A419-4607-4865-9A21-A2A0D281EF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2" name="Group 14"/>
          <p:cNvGrpSpPr/>
          <p:nvPr/>
        </p:nvGrpSpPr>
        <p:grpSpPr>
          <a:xfrm>
            <a:off x="0" y="1371600"/>
            <a:ext cx="9144000" cy="73152"/>
            <a:chOff x="0" y="3268345"/>
            <a:chExt cx="9144000" cy="146304"/>
          </a:xfrm>
        </p:grpSpPr>
        <p:sp>
          <p:nvSpPr>
            <p:cNvPr id="16" name="Rectangle 15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971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002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971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A8338-A724-4CEE-B91E-E163267BA54A}" type="datetime1">
              <a:rPr lang="en-US" smtClean="0"/>
              <a:pPr/>
              <a:t>3/21/2011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CRJ 716 - Prof. Kaci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3A419-4607-4865-9A21-A2A0D281EF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2" name="Group 16"/>
          <p:cNvGrpSpPr/>
          <p:nvPr/>
        </p:nvGrpSpPr>
        <p:grpSpPr>
          <a:xfrm>
            <a:off x="0" y="1371600"/>
            <a:ext cx="9144000" cy="73152"/>
            <a:chOff x="0" y="3268345"/>
            <a:chExt cx="9144000" cy="146304"/>
          </a:xfrm>
        </p:grpSpPr>
        <p:sp>
          <p:nvSpPr>
            <p:cNvPr id="18" name="Rectangle 17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1C923-89D2-4C70-924A-12F7D9435CD9}" type="datetime1">
              <a:rPr lang="en-US" smtClean="0"/>
              <a:pPr/>
              <a:t>3/21/2011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CRJ 716 - Prof. Kaci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3A419-4607-4865-9A21-A2A0D281EF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2" name="Group 12"/>
          <p:cNvGrpSpPr/>
          <p:nvPr/>
        </p:nvGrpSpPr>
        <p:grpSpPr>
          <a:xfrm flipH="1">
            <a:off x="0" y="1371600"/>
            <a:ext cx="9144000" cy="73152"/>
            <a:chOff x="0" y="3268345"/>
            <a:chExt cx="9144000" cy="146304"/>
          </a:xfrm>
        </p:grpSpPr>
        <p:sp>
          <p:nvSpPr>
            <p:cNvPr id="14" name="Rectangle 13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34751-2808-4C1B-BDC6-A2653C1DA214}" type="datetime1">
              <a:rPr lang="en-US" smtClean="0"/>
              <a:pPr/>
              <a:t>3/21/2011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CRJ 716 - Prof. Kaci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3A419-4607-4865-9A21-A2A0D281EF47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5" name="Group 10"/>
          <p:cNvGrpSpPr/>
          <p:nvPr/>
        </p:nvGrpSpPr>
        <p:grpSpPr>
          <a:xfrm>
            <a:off x="-9144" y="-18288"/>
            <a:ext cx="9144000" cy="146304"/>
            <a:chOff x="0" y="3268345"/>
            <a:chExt cx="9144000" cy="146304"/>
          </a:xfrm>
        </p:grpSpPr>
        <p:sp>
          <p:nvSpPr>
            <p:cNvPr id="12" name="Rectangle 11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 userDrawn="1"/>
          </p:nvSpPr>
          <p:spPr>
            <a:xfrm>
              <a:off x="5495544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6592824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7690104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79375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371600"/>
            <a:ext cx="5111750" cy="4754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371600"/>
            <a:ext cx="3008313" cy="47545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2F8A1-AB9C-410A-B340-F3123779C145}" type="datetime1">
              <a:rPr lang="en-US" smtClean="0"/>
              <a:pPr/>
              <a:t>3/21/2011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CRJ 716 - Prof. Kaci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3A419-4607-4865-9A21-A2A0D281EF47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8" name="Group 13"/>
          <p:cNvGrpSpPr/>
          <p:nvPr/>
        </p:nvGrpSpPr>
        <p:grpSpPr>
          <a:xfrm flipH="1">
            <a:off x="0" y="1143000"/>
            <a:ext cx="9144000" cy="73152"/>
            <a:chOff x="0" y="3268345"/>
            <a:chExt cx="9144000" cy="146304"/>
          </a:xfrm>
        </p:grpSpPr>
        <p:sp>
          <p:nvSpPr>
            <p:cNvPr id="15" name="Rectangle 14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1801368" y="685800"/>
            <a:ext cx="5495544" cy="3886200"/>
          </a:xfrm>
          <a:solidFill>
            <a:schemeClr val="accent1"/>
          </a:solidFill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contrasting" dir="t"/>
          </a:scene3d>
          <a:sp3d contourW="12700" prstMaterial="softEdge">
            <a:bevelT prst="cross"/>
            <a:contourClr>
              <a:srgbClr val="FFFFFF"/>
            </a:contourClr>
          </a:sp3d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5D11B-2575-45A2-8AB6-EC801C2F2EB6}" type="datetime1">
              <a:rPr lang="en-US" smtClean="0"/>
              <a:pPr/>
              <a:t>3/21/2011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CRJ 716 - Prof. Kaci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3A419-4607-4865-9A21-A2A0D281EF47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3" name="Group 15"/>
          <p:cNvGrpSpPr/>
          <p:nvPr/>
        </p:nvGrpSpPr>
        <p:grpSpPr>
          <a:xfrm>
            <a:off x="-9144" y="-18288"/>
            <a:ext cx="9144000" cy="146304"/>
            <a:chOff x="0" y="3268345"/>
            <a:chExt cx="9144000" cy="146304"/>
          </a:xfrm>
        </p:grpSpPr>
        <p:sp>
          <p:nvSpPr>
            <p:cNvPr id="17" name="Rectangle 16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5495544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6592824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7690104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26" y="0"/>
            <a:ext cx="9144000" cy="6286520"/>
          </a:xfrm>
          <a:prstGeom prst="rect">
            <a:avLst/>
          </a:prstGeom>
          <a:gradFill flip="none" rotWithShape="1">
            <a:gsLst>
              <a:gs pos="1000">
                <a:schemeClr val="bg2">
                  <a:alpha val="0"/>
                </a:schemeClr>
              </a:gs>
              <a:gs pos="100000">
                <a:schemeClr val="bg1">
                  <a:alpha val="92000"/>
                </a:schemeClr>
              </a:gs>
            </a:gsLst>
            <a:lin ang="16200000" scaled="1"/>
            <a:tileRect/>
          </a:gradFill>
          <a:ln w="285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74536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ysClr val="windowText" lastClr="000000"/>
                </a:solidFill>
              </a:defRPr>
            </a:lvl1pPr>
          </a:lstStyle>
          <a:p>
            <a:fld id="{1E8E6031-3CD4-461D-A848-ADF9EBC23635}" type="datetime1">
              <a:rPr lang="en-US" smtClean="0"/>
              <a:pPr/>
              <a:t>3/21/2011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ysClr val="windowText" lastClr="000000"/>
                </a:solidFill>
              </a:defRPr>
            </a:lvl1pPr>
          </a:lstStyle>
          <a:p>
            <a:r>
              <a:rPr lang="en-US" smtClean="0"/>
              <a:t>CRJ 716 - Prof. Kaci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0248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ysClr val="windowText" lastClr="000000"/>
                </a:solidFill>
              </a:defRPr>
            </a:lvl1pPr>
          </a:lstStyle>
          <a:p>
            <a:fld id="{2EC3A419-4607-4865-9A21-A2A0D281EF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Placeholder 7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>
    <p:zoom/>
  </p:transition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ln>
            <a:noFill/>
          </a:ln>
          <a:solidFill>
            <a:srgbClr val="FFFFFF"/>
          </a:solidFill>
          <a:effectLst>
            <a:glow rad="101600">
              <a:schemeClr val="tx2"/>
            </a:glo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tx2"/>
        </a:buClr>
        <a:buSzPct val="70000"/>
        <a:buFont typeface="Wingdings 2" pitchFamily="18" charset="2"/>
        <a:buChar char="¥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4"/>
        </a:buClr>
        <a:buSzPct val="60000"/>
        <a:buFont typeface="Wingdings 2" pitchFamily="18" charset="2"/>
        <a:buChar char="¥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5"/>
        </a:buClr>
        <a:buSzPct val="57000"/>
        <a:buFont typeface="Wingdings 2" pitchFamily="18" charset="2"/>
        <a:buChar char="¥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6"/>
        </a:buClr>
        <a:buSzPct val="55000"/>
        <a:buFont typeface="Wingdings 2" pitchFamily="18" charset="2"/>
        <a:buChar char="¥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2"/>
        </a:buClr>
        <a:buSzPct val="50000"/>
        <a:buFont typeface="Wingdings 2" pitchFamily="18" charset="2"/>
        <a:buChar char="¥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Document1!OLE_LINK1" TargetMode="Externa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3A419-4607-4865-9A21-A2A0D281EF47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28600" y="1524000"/>
            <a:ext cx="8686800" cy="21336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rtlCol="0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1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Albertus" pitchFamily="34" charset="0"/>
                <a:ea typeface="+mn-ea"/>
                <a:cs typeface="+mn-cs"/>
              </a:rPr>
              <a:t>Measures of Association: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100" b="1" u="sng" dirty="0" smtClean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Albertus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100" b="1" u="sng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lbertus" pitchFamily="34" charset="0"/>
              </a:rPr>
              <a:t>Nominal / Ordinal Variables</a:t>
            </a:r>
            <a:r>
              <a:rPr kumimoji="0" lang="en-US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Albertus" pitchFamily="34" charset="0"/>
                <a:ea typeface="+mn-ea"/>
                <a:cs typeface="+mn-cs"/>
              </a:rPr>
              <a:t> </a:t>
            </a:r>
            <a:endParaRPr kumimoji="0" lang="en-US" sz="41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Albertus" pitchFamily="34" charset="0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28600" y="4114800"/>
            <a:ext cx="8686800" cy="16764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rtlCol="0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1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Albertus" pitchFamily="34" charset="0"/>
                <a:ea typeface="+mn-ea"/>
                <a:cs typeface="+mn-cs"/>
              </a:rPr>
              <a:t>1- Lambda (</a:t>
            </a:r>
            <a:r>
              <a:rPr kumimoji="0" lang="en-US" sz="41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Albertus" pitchFamily="34" charset="0"/>
                <a:ea typeface="+mn-ea"/>
                <a:cs typeface="+mn-cs"/>
                <a:sym typeface="Symbol"/>
              </a:rPr>
              <a:t></a:t>
            </a:r>
            <a:r>
              <a:rPr kumimoji="0" lang="en-US" sz="41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Albertus" pitchFamily="34" charset="0"/>
                <a:ea typeface="+mn-ea"/>
                <a:cs typeface="+mn-cs"/>
              </a:rPr>
              <a:t>) and Gamma (</a:t>
            </a:r>
            <a:r>
              <a:rPr kumimoji="0" lang="en-US" sz="41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Albertus" pitchFamily="34" charset="0"/>
                <a:ea typeface="+mn-ea"/>
                <a:cs typeface="+mn-cs"/>
                <a:sym typeface="Symbol"/>
              </a:rPr>
              <a:t></a:t>
            </a:r>
            <a:r>
              <a:rPr kumimoji="0" lang="en-US" sz="41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Albertus" pitchFamily="34" charset="0"/>
                <a:ea typeface="+mn-ea"/>
                <a:cs typeface="+mn-cs"/>
              </a:rPr>
              <a:t>)</a:t>
            </a:r>
            <a:r>
              <a:rPr kumimoji="0" lang="en-US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Albertus" pitchFamily="34" charset="0"/>
                <a:ea typeface="+mn-ea"/>
                <a:cs typeface="+mn-cs"/>
              </a:rPr>
              <a:t> </a:t>
            </a:r>
            <a:endParaRPr kumimoji="0" lang="en-US" sz="41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Albertus" pitchFamily="34" charset="0"/>
              <a:ea typeface="+mn-ea"/>
              <a:cs typeface="+mn-cs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543800" y="6553200"/>
            <a:ext cx="1600200" cy="304800"/>
          </a:xfrm>
        </p:spPr>
        <p:txBody>
          <a:bodyPr/>
          <a:lstStyle/>
          <a:p>
            <a:r>
              <a:rPr lang="en-US" dirty="0" smtClean="0"/>
              <a:t>CRJ 716 - Prof. Kaci</a:t>
            </a:r>
            <a:endParaRPr lang="en-US" dirty="0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3A419-4607-4865-9A21-A2A0D281EF47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1143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b="1" u="sng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lbertus" pitchFamily="34" charset="0"/>
              </a:rPr>
              <a:t>Measures of Association: Chi-square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lbertus" pitchFamily="34" charset="0"/>
              </a:rPr>
              <a:t> </a:t>
            </a:r>
            <a:b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lbertus" pitchFamily="34" charset="0"/>
              </a:rPr>
            </a:br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lbertus" pitchFamily="34" charset="0"/>
              </a:rPr>
              <a:t> Calculating Chi-square</a:t>
            </a:r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lbertus" pitchFamily="34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gray">
          <a:xfrm>
            <a:off x="228600" y="1524000"/>
            <a:ext cx="1143000" cy="4572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b="1" dirty="0" smtClean="0">
                <a:solidFill>
                  <a:schemeClr val="bg1"/>
                </a:solidFill>
              </a:rPr>
              <a:t>ABANY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gray">
          <a:xfrm>
            <a:off x="1447800" y="1524000"/>
            <a:ext cx="901700" cy="4572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2000" b="1" dirty="0" smtClean="0">
                <a:solidFill>
                  <a:schemeClr val="bg1"/>
                </a:solidFill>
              </a:rPr>
              <a:t>Prot.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1447800" y="2120900"/>
            <a:ext cx="9017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68</a:t>
            </a:r>
            <a:endParaRPr lang="en-US" sz="2000" b="1" dirty="0"/>
          </a:p>
        </p:txBody>
      </p:sp>
      <p:sp>
        <p:nvSpPr>
          <p:cNvPr id="15" name="Text Box 11"/>
          <p:cNvSpPr txBox="1">
            <a:spLocks noChangeArrowheads="1"/>
          </p:cNvSpPr>
          <p:nvPr/>
        </p:nvSpPr>
        <p:spPr bwMode="gray">
          <a:xfrm>
            <a:off x="2438400" y="1524000"/>
            <a:ext cx="914400" cy="4572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1600" b="1" dirty="0" err="1" smtClean="0">
                <a:solidFill>
                  <a:schemeClr val="bg1"/>
                </a:solidFill>
              </a:rPr>
              <a:t>Cathol</a:t>
            </a:r>
            <a:r>
              <a:rPr lang="en-US" sz="1600" b="1" dirty="0" smtClean="0">
                <a:solidFill>
                  <a:schemeClr val="bg1"/>
                </a:solidFill>
              </a:rPr>
              <a:t>.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2438400" y="2120900"/>
            <a:ext cx="9144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38</a:t>
            </a:r>
            <a:endParaRPr lang="en-US" sz="2000" b="1" dirty="0"/>
          </a:p>
        </p:txBody>
      </p:sp>
      <p:sp>
        <p:nvSpPr>
          <p:cNvPr id="27" name="Text Box 23"/>
          <p:cNvSpPr txBox="1">
            <a:spLocks noChangeArrowheads="1"/>
          </p:cNvSpPr>
          <p:nvPr/>
        </p:nvSpPr>
        <p:spPr bwMode="gray">
          <a:xfrm>
            <a:off x="228600" y="2133600"/>
            <a:ext cx="1143000" cy="3048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spcBef>
                <a:spcPct val="50000"/>
              </a:spcBef>
            </a:pPr>
            <a:r>
              <a:rPr lang="en-US" sz="2000" b="1" dirty="0" smtClean="0">
                <a:solidFill>
                  <a:schemeClr val="bg1"/>
                </a:solidFill>
              </a:rPr>
              <a:t>Yes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23" name="Text Box 6"/>
          <p:cNvSpPr txBox="1">
            <a:spLocks noChangeArrowheads="1"/>
          </p:cNvSpPr>
          <p:nvPr/>
        </p:nvSpPr>
        <p:spPr bwMode="auto">
          <a:xfrm>
            <a:off x="1447800" y="2501900"/>
            <a:ext cx="9017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76</a:t>
            </a:r>
            <a:endParaRPr lang="en-US" sz="2000" b="1" dirty="0"/>
          </a:p>
        </p:txBody>
      </p:sp>
      <p:sp>
        <p:nvSpPr>
          <p:cNvPr id="24" name="Text Box 12"/>
          <p:cNvSpPr txBox="1">
            <a:spLocks noChangeArrowheads="1"/>
          </p:cNvSpPr>
          <p:nvPr/>
        </p:nvSpPr>
        <p:spPr bwMode="auto">
          <a:xfrm>
            <a:off x="2438400" y="2501900"/>
            <a:ext cx="9144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71</a:t>
            </a:r>
            <a:endParaRPr lang="en-US" sz="2000" b="1" dirty="0"/>
          </a:p>
        </p:txBody>
      </p:sp>
      <p:sp>
        <p:nvSpPr>
          <p:cNvPr id="25" name="Text Box 23"/>
          <p:cNvSpPr txBox="1">
            <a:spLocks noChangeArrowheads="1"/>
          </p:cNvSpPr>
          <p:nvPr/>
        </p:nvSpPr>
        <p:spPr bwMode="gray">
          <a:xfrm>
            <a:off x="228600" y="2514600"/>
            <a:ext cx="1143000" cy="3048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spcBef>
                <a:spcPct val="50000"/>
              </a:spcBef>
            </a:pPr>
            <a:r>
              <a:rPr lang="en-US" sz="2000" b="1" dirty="0" smtClean="0">
                <a:solidFill>
                  <a:schemeClr val="bg1"/>
                </a:solidFill>
              </a:rPr>
              <a:t>No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26" name="Text Box 6"/>
          <p:cNvSpPr txBox="1">
            <a:spLocks noChangeArrowheads="1"/>
          </p:cNvSpPr>
          <p:nvPr/>
        </p:nvSpPr>
        <p:spPr bwMode="auto">
          <a:xfrm>
            <a:off x="3429000" y="2146300"/>
            <a:ext cx="9017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8</a:t>
            </a:r>
            <a:endParaRPr lang="en-US" sz="2000" b="1" dirty="0"/>
          </a:p>
        </p:txBody>
      </p:sp>
      <p:sp>
        <p:nvSpPr>
          <p:cNvPr id="32" name="Text Box 12"/>
          <p:cNvSpPr txBox="1">
            <a:spLocks noChangeArrowheads="1"/>
          </p:cNvSpPr>
          <p:nvPr/>
        </p:nvSpPr>
        <p:spPr bwMode="auto">
          <a:xfrm>
            <a:off x="4419600" y="2133600"/>
            <a:ext cx="9144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41</a:t>
            </a:r>
            <a:endParaRPr lang="en-US" sz="2000" b="1" dirty="0"/>
          </a:p>
        </p:txBody>
      </p:sp>
      <p:sp>
        <p:nvSpPr>
          <p:cNvPr id="34" name="Text Box 6"/>
          <p:cNvSpPr txBox="1">
            <a:spLocks noChangeArrowheads="1"/>
          </p:cNvSpPr>
          <p:nvPr/>
        </p:nvSpPr>
        <p:spPr bwMode="auto">
          <a:xfrm>
            <a:off x="3429000" y="2527300"/>
            <a:ext cx="9017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2</a:t>
            </a:r>
            <a:endParaRPr lang="en-US" sz="2000" b="1" dirty="0"/>
          </a:p>
        </p:txBody>
      </p:sp>
      <p:sp>
        <p:nvSpPr>
          <p:cNvPr id="35" name="Text Box 12"/>
          <p:cNvSpPr txBox="1">
            <a:spLocks noChangeArrowheads="1"/>
          </p:cNvSpPr>
          <p:nvPr/>
        </p:nvSpPr>
        <p:spPr bwMode="auto">
          <a:xfrm>
            <a:off x="4419600" y="2527300"/>
            <a:ext cx="9144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21</a:t>
            </a:r>
            <a:endParaRPr lang="en-US" sz="2000" b="1" dirty="0"/>
          </a:p>
        </p:txBody>
      </p:sp>
      <p:sp>
        <p:nvSpPr>
          <p:cNvPr id="37" name="Text Box 6"/>
          <p:cNvSpPr txBox="1">
            <a:spLocks noChangeArrowheads="1"/>
          </p:cNvSpPr>
          <p:nvPr/>
        </p:nvSpPr>
        <p:spPr bwMode="auto">
          <a:xfrm>
            <a:off x="5410200" y="2133600"/>
            <a:ext cx="9017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12</a:t>
            </a:r>
            <a:endParaRPr lang="en-US" sz="2000" b="1" dirty="0"/>
          </a:p>
        </p:txBody>
      </p:sp>
      <p:sp>
        <p:nvSpPr>
          <p:cNvPr id="38" name="Text Box 12"/>
          <p:cNvSpPr txBox="1">
            <a:spLocks noChangeArrowheads="1"/>
          </p:cNvSpPr>
          <p:nvPr/>
        </p:nvSpPr>
        <p:spPr bwMode="auto">
          <a:xfrm>
            <a:off x="6629400" y="2133600"/>
            <a:ext cx="9144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167</a:t>
            </a:r>
            <a:endParaRPr lang="en-US" sz="2000" b="1" dirty="0"/>
          </a:p>
        </p:txBody>
      </p:sp>
      <p:sp>
        <p:nvSpPr>
          <p:cNvPr id="40" name="Text Box 6"/>
          <p:cNvSpPr txBox="1">
            <a:spLocks noChangeArrowheads="1"/>
          </p:cNvSpPr>
          <p:nvPr/>
        </p:nvSpPr>
        <p:spPr bwMode="auto">
          <a:xfrm>
            <a:off x="5410200" y="2514600"/>
            <a:ext cx="9017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9</a:t>
            </a:r>
            <a:endParaRPr lang="en-US" sz="2000" b="1" dirty="0"/>
          </a:p>
        </p:txBody>
      </p:sp>
      <p:sp>
        <p:nvSpPr>
          <p:cNvPr id="41" name="Text Box 12"/>
          <p:cNvSpPr txBox="1">
            <a:spLocks noChangeArrowheads="1"/>
          </p:cNvSpPr>
          <p:nvPr/>
        </p:nvSpPr>
        <p:spPr bwMode="auto">
          <a:xfrm>
            <a:off x="6629400" y="2514600"/>
            <a:ext cx="9144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179</a:t>
            </a:r>
            <a:endParaRPr lang="en-US" sz="2000" b="1" dirty="0"/>
          </a:p>
        </p:txBody>
      </p:sp>
      <p:sp>
        <p:nvSpPr>
          <p:cNvPr id="49" name="Text Box 6"/>
          <p:cNvSpPr txBox="1">
            <a:spLocks noChangeArrowheads="1"/>
          </p:cNvSpPr>
          <p:nvPr/>
        </p:nvSpPr>
        <p:spPr bwMode="auto">
          <a:xfrm>
            <a:off x="7772400" y="2133600"/>
            <a:ext cx="9017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1600" b="1" u="sng" dirty="0" smtClean="0"/>
              <a:t>48.3%</a:t>
            </a:r>
            <a:endParaRPr lang="en-US" sz="2000" b="1" u="sng" dirty="0"/>
          </a:p>
        </p:txBody>
      </p:sp>
      <p:sp>
        <p:nvSpPr>
          <p:cNvPr id="50" name="Text Box 12"/>
          <p:cNvSpPr txBox="1">
            <a:spLocks noChangeArrowheads="1"/>
          </p:cNvSpPr>
          <p:nvPr/>
        </p:nvSpPr>
        <p:spPr bwMode="auto">
          <a:xfrm>
            <a:off x="7772400" y="2514600"/>
            <a:ext cx="9144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1600" b="1" u="sng" dirty="0" smtClean="0"/>
              <a:t>51.7%</a:t>
            </a:r>
            <a:endParaRPr lang="en-US" sz="2000" b="1" u="sng" dirty="0"/>
          </a:p>
        </p:txBody>
      </p:sp>
      <p:sp>
        <p:nvSpPr>
          <p:cNvPr id="52" name="Text Box 5"/>
          <p:cNvSpPr txBox="1">
            <a:spLocks noChangeArrowheads="1"/>
          </p:cNvSpPr>
          <p:nvPr/>
        </p:nvSpPr>
        <p:spPr bwMode="gray">
          <a:xfrm>
            <a:off x="3429000" y="1524000"/>
            <a:ext cx="901700" cy="4572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1600" b="1" dirty="0" smtClean="0">
                <a:solidFill>
                  <a:schemeClr val="bg1"/>
                </a:solidFill>
              </a:rPr>
              <a:t>Jew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53" name="Text Box 11"/>
          <p:cNvSpPr txBox="1">
            <a:spLocks noChangeArrowheads="1"/>
          </p:cNvSpPr>
          <p:nvPr/>
        </p:nvSpPr>
        <p:spPr bwMode="gray">
          <a:xfrm>
            <a:off x="4419600" y="1524000"/>
            <a:ext cx="914400" cy="4572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1600" b="1" dirty="0" smtClean="0">
                <a:solidFill>
                  <a:schemeClr val="bg1"/>
                </a:solidFill>
              </a:rPr>
              <a:t>None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54" name="Text Box 5"/>
          <p:cNvSpPr txBox="1">
            <a:spLocks noChangeArrowheads="1"/>
          </p:cNvSpPr>
          <p:nvPr/>
        </p:nvSpPr>
        <p:spPr bwMode="gray">
          <a:xfrm>
            <a:off x="5410200" y="1524000"/>
            <a:ext cx="901700" cy="4572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1600" b="1" dirty="0" smtClean="0">
                <a:solidFill>
                  <a:schemeClr val="bg1"/>
                </a:solidFill>
              </a:rPr>
              <a:t>Other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55" name="Text Box 11"/>
          <p:cNvSpPr txBox="1">
            <a:spLocks noChangeArrowheads="1"/>
          </p:cNvSpPr>
          <p:nvPr/>
        </p:nvSpPr>
        <p:spPr bwMode="gray">
          <a:xfrm>
            <a:off x="6629400" y="1524000"/>
            <a:ext cx="914400" cy="4572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1600" b="1" dirty="0" smtClean="0">
                <a:solidFill>
                  <a:schemeClr val="bg1"/>
                </a:solidFill>
              </a:rPr>
              <a:t>Total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56" name="Text Box 6"/>
          <p:cNvSpPr txBox="1">
            <a:spLocks noChangeArrowheads="1"/>
          </p:cNvSpPr>
          <p:nvPr/>
        </p:nvSpPr>
        <p:spPr bwMode="auto">
          <a:xfrm>
            <a:off x="1447800" y="3060700"/>
            <a:ext cx="9017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144</a:t>
            </a:r>
            <a:endParaRPr lang="en-US" sz="2000" b="1" dirty="0"/>
          </a:p>
        </p:txBody>
      </p:sp>
      <p:sp>
        <p:nvSpPr>
          <p:cNvPr id="57" name="Text Box 12"/>
          <p:cNvSpPr txBox="1">
            <a:spLocks noChangeArrowheads="1"/>
          </p:cNvSpPr>
          <p:nvPr/>
        </p:nvSpPr>
        <p:spPr bwMode="auto">
          <a:xfrm>
            <a:off x="2438400" y="3048000"/>
            <a:ext cx="9144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109</a:t>
            </a:r>
            <a:endParaRPr lang="en-US" sz="2000" b="1" dirty="0"/>
          </a:p>
        </p:txBody>
      </p:sp>
      <p:sp>
        <p:nvSpPr>
          <p:cNvPr id="58" name="Text Box 6"/>
          <p:cNvSpPr txBox="1">
            <a:spLocks noChangeArrowheads="1"/>
          </p:cNvSpPr>
          <p:nvPr/>
        </p:nvSpPr>
        <p:spPr bwMode="auto">
          <a:xfrm>
            <a:off x="3429000" y="3073400"/>
            <a:ext cx="9017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10</a:t>
            </a:r>
            <a:endParaRPr lang="en-US" sz="2000" b="1" dirty="0"/>
          </a:p>
        </p:txBody>
      </p:sp>
      <p:sp>
        <p:nvSpPr>
          <p:cNvPr id="59" name="Text Box 12"/>
          <p:cNvSpPr txBox="1">
            <a:spLocks noChangeArrowheads="1"/>
          </p:cNvSpPr>
          <p:nvPr/>
        </p:nvSpPr>
        <p:spPr bwMode="auto">
          <a:xfrm>
            <a:off x="4419600" y="3073400"/>
            <a:ext cx="9144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62</a:t>
            </a:r>
            <a:endParaRPr lang="en-US" sz="2000" b="1" dirty="0"/>
          </a:p>
        </p:txBody>
      </p:sp>
      <p:sp>
        <p:nvSpPr>
          <p:cNvPr id="60" name="Text Box 6"/>
          <p:cNvSpPr txBox="1">
            <a:spLocks noChangeArrowheads="1"/>
          </p:cNvSpPr>
          <p:nvPr/>
        </p:nvSpPr>
        <p:spPr bwMode="auto">
          <a:xfrm>
            <a:off x="5410200" y="3060700"/>
            <a:ext cx="9017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21</a:t>
            </a:r>
            <a:endParaRPr lang="en-US" sz="2000" b="1" dirty="0"/>
          </a:p>
        </p:txBody>
      </p:sp>
      <p:sp>
        <p:nvSpPr>
          <p:cNvPr id="61" name="Text Box 12"/>
          <p:cNvSpPr txBox="1">
            <a:spLocks noChangeArrowheads="1"/>
          </p:cNvSpPr>
          <p:nvPr/>
        </p:nvSpPr>
        <p:spPr bwMode="auto">
          <a:xfrm>
            <a:off x="6629400" y="3060700"/>
            <a:ext cx="9144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346</a:t>
            </a:r>
            <a:endParaRPr lang="en-US" sz="2000" b="1" dirty="0"/>
          </a:p>
        </p:txBody>
      </p:sp>
      <p:sp>
        <p:nvSpPr>
          <p:cNvPr id="62" name="Text Box 23"/>
          <p:cNvSpPr txBox="1">
            <a:spLocks noChangeArrowheads="1"/>
          </p:cNvSpPr>
          <p:nvPr/>
        </p:nvSpPr>
        <p:spPr bwMode="gray">
          <a:xfrm>
            <a:off x="228600" y="3060700"/>
            <a:ext cx="1143000" cy="3048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spcBef>
                <a:spcPct val="50000"/>
              </a:spcBef>
            </a:pPr>
            <a:r>
              <a:rPr lang="en-US" sz="2000" b="1" dirty="0" smtClean="0">
                <a:solidFill>
                  <a:schemeClr val="bg1"/>
                </a:solidFill>
              </a:rPr>
              <a:t>Total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44" name="Text Box 6"/>
          <p:cNvSpPr txBox="1">
            <a:spLocks noChangeArrowheads="1"/>
          </p:cNvSpPr>
          <p:nvPr/>
        </p:nvSpPr>
        <p:spPr bwMode="auto">
          <a:xfrm>
            <a:off x="1460500" y="3657600"/>
            <a:ext cx="901700" cy="304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70</a:t>
            </a:r>
            <a:endParaRPr lang="en-US" sz="2000" b="1" dirty="0"/>
          </a:p>
        </p:txBody>
      </p:sp>
      <p:sp>
        <p:nvSpPr>
          <p:cNvPr id="46" name="Text Box 12"/>
          <p:cNvSpPr txBox="1">
            <a:spLocks noChangeArrowheads="1"/>
          </p:cNvSpPr>
          <p:nvPr/>
        </p:nvSpPr>
        <p:spPr bwMode="auto">
          <a:xfrm>
            <a:off x="2451100" y="3657600"/>
            <a:ext cx="914400" cy="304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53</a:t>
            </a:r>
            <a:endParaRPr lang="en-US" sz="2000" b="1" dirty="0"/>
          </a:p>
        </p:txBody>
      </p:sp>
      <p:sp>
        <p:nvSpPr>
          <p:cNvPr id="47" name="Text Box 6"/>
          <p:cNvSpPr txBox="1">
            <a:spLocks noChangeArrowheads="1"/>
          </p:cNvSpPr>
          <p:nvPr/>
        </p:nvSpPr>
        <p:spPr bwMode="auto">
          <a:xfrm>
            <a:off x="1460500" y="4038600"/>
            <a:ext cx="901700" cy="304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74</a:t>
            </a:r>
            <a:endParaRPr lang="en-US" sz="2000" b="1" dirty="0"/>
          </a:p>
        </p:txBody>
      </p:sp>
      <p:sp>
        <p:nvSpPr>
          <p:cNvPr id="48" name="Text Box 12"/>
          <p:cNvSpPr txBox="1">
            <a:spLocks noChangeArrowheads="1"/>
          </p:cNvSpPr>
          <p:nvPr/>
        </p:nvSpPr>
        <p:spPr bwMode="auto">
          <a:xfrm>
            <a:off x="2451100" y="4038600"/>
            <a:ext cx="914400" cy="304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56</a:t>
            </a:r>
            <a:endParaRPr lang="en-US" sz="2000" b="1" dirty="0"/>
          </a:p>
        </p:txBody>
      </p:sp>
      <p:sp>
        <p:nvSpPr>
          <p:cNvPr id="51" name="Text Box 6"/>
          <p:cNvSpPr txBox="1">
            <a:spLocks noChangeArrowheads="1"/>
          </p:cNvSpPr>
          <p:nvPr/>
        </p:nvSpPr>
        <p:spPr bwMode="auto">
          <a:xfrm>
            <a:off x="3441700" y="3657600"/>
            <a:ext cx="901700" cy="304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5</a:t>
            </a:r>
            <a:endParaRPr lang="en-US" sz="2000" b="1" dirty="0"/>
          </a:p>
        </p:txBody>
      </p:sp>
      <p:sp>
        <p:nvSpPr>
          <p:cNvPr id="63" name="Text Box 12"/>
          <p:cNvSpPr txBox="1">
            <a:spLocks noChangeArrowheads="1"/>
          </p:cNvSpPr>
          <p:nvPr/>
        </p:nvSpPr>
        <p:spPr bwMode="auto">
          <a:xfrm>
            <a:off x="4432300" y="3670300"/>
            <a:ext cx="914400" cy="304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30</a:t>
            </a:r>
            <a:endParaRPr lang="en-US" sz="2000" b="1" dirty="0"/>
          </a:p>
        </p:txBody>
      </p:sp>
      <p:sp>
        <p:nvSpPr>
          <p:cNvPr id="64" name="Text Box 6"/>
          <p:cNvSpPr txBox="1">
            <a:spLocks noChangeArrowheads="1"/>
          </p:cNvSpPr>
          <p:nvPr/>
        </p:nvSpPr>
        <p:spPr bwMode="auto">
          <a:xfrm>
            <a:off x="3441700" y="4038600"/>
            <a:ext cx="901700" cy="304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5</a:t>
            </a:r>
            <a:endParaRPr lang="en-US" sz="2000" b="1" dirty="0"/>
          </a:p>
        </p:txBody>
      </p:sp>
      <p:sp>
        <p:nvSpPr>
          <p:cNvPr id="65" name="Text Box 12"/>
          <p:cNvSpPr txBox="1">
            <a:spLocks noChangeArrowheads="1"/>
          </p:cNvSpPr>
          <p:nvPr/>
        </p:nvSpPr>
        <p:spPr bwMode="auto">
          <a:xfrm>
            <a:off x="4432300" y="4064000"/>
            <a:ext cx="914400" cy="304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32</a:t>
            </a:r>
            <a:endParaRPr lang="en-US" sz="2000" b="1" dirty="0"/>
          </a:p>
        </p:txBody>
      </p:sp>
      <p:sp>
        <p:nvSpPr>
          <p:cNvPr id="66" name="Text Box 6"/>
          <p:cNvSpPr txBox="1">
            <a:spLocks noChangeArrowheads="1"/>
          </p:cNvSpPr>
          <p:nvPr/>
        </p:nvSpPr>
        <p:spPr bwMode="auto">
          <a:xfrm>
            <a:off x="5422900" y="3670300"/>
            <a:ext cx="901700" cy="304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10</a:t>
            </a:r>
            <a:endParaRPr lang="en-US" sz="2000" b="1" dirty="0"/>
          </a:p>
        </p:txBody>
      </p:sp>
      <p:sp>
        <p:nvSpPr>
          <p:cNvPr id="68" name="Text Box 6"/>
          <p:cNvSpPr txBox="1">
            <a:spLocks noChangeArrowheads="1"/>
          </p:cNvSpPr>
          <p:nvPr/>
        </p:nvSpPr>
        <p:spPr bwMode="auto">
          <a:xfrm>
            <a:off x="5422900" y="4051300"/>
            <a:ext cx="901700" cy="304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11</a:t>
            </a:r>
            <a:endParaRPr lang="en-US" sz="2000" b="1" dirty="0"/>
          </a:p>
        </p:txBody>
      </p:sp>
      <p:sp>
        <p:nvSpPr>
          <p:cNvPr id="81" name="Text Box 4"/>
          <p:cNvSpPr txBox="1">
            <a:spLocks noChangeArrowheads="1"/>
          </p:cNvSpPr>
          <p:nvPr/>
        </p:nvSpPr>
        <p:spPr bwMode="gray">
          <a:xfrm>
            <a:off x="0" y="3670300"/>
            <a:ext cx="1295400" cy="4572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b="1" dirty="0" smtClean="0">
                <a:solidFill>
                  <a:schemeClr val="bg1"/>
                </a:solidFill>
              </a:rPr>
              <a:t>Expected:</a:t>
            </a:r>
            <a:endParaRPr lang="en-US" sz="2000" b="1" dirty="0">
              <a:solidFill>
                <a:schemeClr val="bg1"/>
              </a:solidFill>
            </a:endParaRPr>
          </a:p>
        </p:txBody>
      </p:sp>
      <p:cxnSp>
        <p:nvCxnSpPr>
          <p:cNvPr id="69" name="Straight Connector 68"/>
          <p:cNvCxnSpPr/>
          <p:nvPr/>
        </p:nvCxnSpPr>
        <p:spPr>
          <a:xfrm>
            <a:off x="152400" y="4495800"/>
            <a:ext cx="86868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 Box 6"/>
          <p:cNvSpPr txBox="1">
            <a:spLocks noChangeArrowheads="1"/>
          </p:cNvSpPr>
          <p:nvPr/>
        </p:nvSpPr>
        <p:spPr bwMode="auto">
          <a:xfrm>
            <a:off x="1371600" y="5321300"/>
            <a:ext cx="901700" cy="3048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-2</a:t>
            </a:r>
            <a:endParaRPr lang="en-US" sz="2000" b="1" dirty="0"/>
          </a:p>
        </p:txBody>
      </p:sp>
      <p:sp>
        <p:nvSpPr>
          <p:cNvPr id="71" name="Text Box 12"/>
          <p:cNvSpPr txBox="1">
            <a:spLocks noChangeArrowheads="1"/>
          </p:cNvSpPr>
          <p:nvPr/>
        </p:nvSpPr>
        <p:spPr bwMode="auto">
          <a:xfrm>
            <a:off x="2362200" y="5321300"/>
            <a:ext cx="914400" cy="3048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-15</a:t>
            </a:r>
            <a:endParaRPr lang="en-US" sz="2000" b="1" dirty="0"/>
          </a:p>
        </p:txBody>
      </p:sp>
      <p:sp>
        <p:nvSpPr>
          <p:cNvPr id="72" name="Text Box 6"/>
          <p:cNvSpPr txBox="1">
            <a:spLocks noChangeArrowheads="1"/>
          </p:cNvSpPr>
          <p:nvPr/>
        </p:nvSpPr>
        <p:spPr bwMode="auto">
          <a:xfrm>
            <a:off x="1371600" y="5702300"/>
            <a:ext cx="901700" cy="3048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2</a:t>
            </a:r>
            <a:endParaRPr lang="en-US" sz="2000" b="1" dirty="0"/>
          </a:p>
        </p:txBody>
      </p:sp>
      <p:sp>
        <p:nvSpPr>
          <p:cNvPr id="73" name="Text Box 12"/>
          <p:cNvSpPr txBox="1">
            <a:spLocks noChangeArrowheads="1"/>
          </p:cNvSpPr>
          <p:nvPr/>
        </p:nvSpPr>
        <p:spPr bwMode="auto">
          <a:xfrm>
            <a:off x="2362200" y="5702300"/>
            <a:ext cx="914400" cy="3048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15</a:t>
            </a:r>
            <a:endParaRPr lang="en-US" sz="2000" b="1" dirty="0"/>
          </a:p>
        </p:txBody>
      </p:sp>
      <p:sp>
        <p:nvSpPr>
          <p:cNvPr id="74" name="Text Box 6"/>
          <p:cNvSpPr txBox="1">
            <a:spLocks noChangeArrowheads="1"/>
          </p:cNvSpPr>
          <p:nvPr/>
        </p:nvSpPr>
        <p:spPr bwMode="auto">
          <a:xfrm>
            <a:off x="3352800" y="5334000"/>
            <a:ext cx="901700" cy="3048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3</a:t>
            </a:r>
            <a:endParaRPr lang="en-US" sz="2000" b="1" dirty="0"/>
          </a:p>
        </p:txBody>
      </p:sp>
      <p:sp>
        <p:nvSpPr>
          <p:cNvPr id="75" name="Text Box 12"/>
          <p:cNvSpPr txBox="1">
            <a:spLocks noChangeArrowheads="1"/>
          </p:cNvSpPr>
          <p:nvPr/>
        </p:nvSpPr>
        <p:spPr bwMode="auto">
          <a:xfrm>
            <a:off x="4343400" y="5334000"/>
            <a:ext cx="914400" cy="3048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11</a:t>
            </a:r>
            <a:endParaRPr lang="en-US" sz="2000" b="1" dirty="0"/>
          </a:p>
        </p:txBody>
      </p:sp>
      <p:sp>
        <p:nvSpPr>
          <p:cNvPr id="76" name="Text Box 6"/>
          <p:cNvSpPr txBox="1">
            <a:spLocks noChangeArrowheads="1"/>
          </p:cNvSpPr>
          <p:nvPr/>
        </p:nvSpPr>
        <p:spPr bwMode="auto">
          <a:xfrm>
            <a:off x="3352800" y="5715000"/>
            <a:ext cx="901700" cy="3048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-3</a:t>
            </a:r>
            <a:endParaRPr lang="en-US" sz="2000" b="1" dirty="0"/>
          </a:p>
        </p:txBody>
      </p:sp>
      <p:sp>
        <p:nvSpPr>
          <p:cNvPr id="77" name="Text Box 12"/>
          <p:cNvSpPr txBox="1">
            <a:spLocks noChangeArrowheads="1"/>
          </p:cNvSpPr>
          <p:nvPr/>
        </p:nvSpPr>
        <p:spPr bwMode="auto">
          <a:xfrm>
            <a:off x="4343400" y="5727700"/>
            <a:ext cx="914400" cy="3048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-11</a:t>
            </a:r>
            <a:endParaRPr lang="en-US" sz="2000" b="1" dirty="0"/>
          </a:p>
        </p:txBody>
      </p:sp>
      <p:sp>
        <p:nvSpPr>
          <p:cNvPr id="78" name="Text Box 6"/>
          <p:cNvSpPr txBox="1">
            <a:spLocks noChangeArrowheads="1"/>
          </p:cNvSpPr>
          <p:nvPr/>
        </p:nvSpPr>
        <p:spPr bwMode="auto">
          <a:xfrm>
            <a:off x="5334000" y="5334000"/>
            <a:ext cx="901700" cy="3048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2</a:t>
            </a:r>
            <a:endParaRPr lang="en-US" sz="2000" b="1" dirty="0"/>
          </a:p>
        </p:txBody>
      </p:sp>
      <p:sp>
        <p:nvSpPr>
          <p:cNvPr id="79" name="Text Box 6"/>
          <p:cNvSpPr txBox="1">
            <a:spLocks noChangeArrowheads="1"/>
          </p:cNvSpPr>
          <p:nvPr/>
        </p:nvSpPr>
        <p:spPr bwMode="auto">
          <a:xfrm>
            <a:off x="5334000" y="5715000"/>
            <a:ext cx="901700" cy="3048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-2</a:t>
            </a:r>
            <a:endParaRPr lang="en-US" sz="2000" b="1" dirty="0"/>
          </a:p>
        </p:txBody>
      </p:sp>
      <p:sp>
        <p:nvSpPr>
          <p:cNvPr id="80" name="Text Box 4"/>
          <p:cNvSpPr txBox="1">
            <a:spLocks noChangeArrowheads="1"/>
          </p:cNvSpPr>
          <p:nvPr/>
        </p:nvSpPr>
        <p:spPr bwMode="gray">
          <a:xfrm>
            <a:off x="228600" y="4724400"/>
            <a:ext cx="5105400" cy="4572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b="1" dirty="0" smtClean="0">
                <a:solidFill>
                  <a:schemeClr val="bg1"/>
                </a:solidFill>
              </a:rPr>
              <a:t>Difference between:  Observed - Expected</a:t>
            </a:r>
            <a:endParaRPr lang="en-US" sz="2000" b="1" dirty="0">
              <a:solidFill>
                <a:schemeClr val="bg1"/>
              </a:solidFill>
            </a:endParaRPr>
          </a:p>
        </p:txBody>
      </p:sp>
      <p:cxnSp>
        <p:nvCxnSpPr>
          <p:cNvPr id="85" name="Straight Connector 84"/>
          <p:cNvCxnSpPr/>
          <p:nvPr/>
        </p:nvCxnSpPr>
        <p:spPr>
          <a:xfrm rot="5400000">
            <a:off x="1409700" y="3009900"/>
            <a:ext cx="1447800" cy="0"/>
          </a:xfrm>
          <a:prstGeom prst="line">
            <a:avLst/>
          </a:prstGeom>
          <a:ln w="57150">
            <a:solidFill>
              <a:srgbClr val="FF000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rot="5400000">
            <a:off x="952500" y="3390900"/>
            <a:ext cx="1447800" cy="0"/>
          </a:xfrm>
          <a:prstGeom prst="line">
            <a:avLst/>
          </a:prstGeom>
          <a:ln w="57150">
            <a:solidFill>
              <a:srgbClr val="FF000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543800" y="6553200"/>
            <a:ext cx="1600200" cy="304800"/>
          </a:xfrm>
        </p:spPr>
        <p:txBody>
          <a:bodyPr/>
          <a:lstStyle/>
          <a:p>
            <a:r>
              <a:rPr lang="en-US" dirty="0" smtClean="0"/>
              <a:t>CRJ 716 - Prof. Kaci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10550054"/>
      </p:ext>
    </p:extLst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9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9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3A419-4607-4865-9A21-A2A0D281EF47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1143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b="1" u="sng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lbertus" pitchFamily="34" charset="0"/>
              </a:rPr>
              <a:t>Measures of Association: Chi-square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lbertus" pitchFamily="34" charset="0"/>
              </a:rPr>
              <a:t> </a:t>
            </a:r>
            <a:b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lbertus" pitchFamily="34" charset="0"/>
              </a:rPr>
            </a:br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lbertus" pitchFamily="34" charset="0"/>
              </a:rPr>
              <a:t> Calculating Chi-square</a:t>
            </a:r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lbertus" pitchFamily="34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gray">
          <a:xfrm>
            <a:off x="228600" y="1524000"/>
            <a:ext cx="1143000" cy="4572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b="1" dirty="0" smtClean="0">
                <a:solidFill>
                  <a:schemeClr val="bg1"/>
                </a:solidFill>
              </a:rPr>
              <a:t>ABANY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gray">
          <a:xfrm>
            <a:off x="1447800" y="1524000"/>
            <a:ext cx="901700" cy="4572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2000" b="1" dirty="0" smtClean="0">
                <a:solidFill>
                  <a:schemeClr val="bg1"/>
                </a:solidFill>
              </a:rPr>
              <a:t>Prot.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5" name="Text Box 11"/>
          <p:cNvSpPr txBox="1">
            <a:spLocks noChangeArrowheads="1"/>
          </p:cNvSpPr>
          <p:nvPr/>
        </p:nvSpPr>
        <p:spPr bwMode="gray">
          <a:xfrm>
            <a:off x="2438400" y="1524000"/>
            <a:ext cx="914400" cy="4572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1600" b="1" dirty="0" err="1" smtClean="0">
                <a:solidFill>
                  <a:schemeClr val="bg1"/>
                </a:solidFill>
              </a:rPr>
              <a:t>Cathol</a:t>
            </a:r>
            <a:r>
              <a:rPr lang="en-US" sz="1600" b="1" dirty="0" smtClean="0">
                <a:solidFill>
                  <a:schemeClr val="bg1"/>
                </a:solidFill>
              </a:rPr>
              <a:t>.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52" name="Text Box 5"/>
          <p:cNvSpPr txBox="1">
            <a:spLocks noChangeArrowheads="1"/>
          </p:cNvSpPr>
          <p:nvPr/>
        </p:nvSpPr>
        <p:spPr bwMode="gray">
          <a:xfrm>
            <a:off x="3429000" y="1524000"/>
            <a:ext cx="901700" cy="4572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1600" b="1" dirty="0" smtClean="0">
                <a:solidFill>
                  <a:schemeClr val="bg1"/>
                </a:solidFill>
              </a:rPr>
              <a:t>Jew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53" name="Text Box 11"/>
          <p:cNvSpPr txBox="1">
            <a:spLocks noChangeArrowheads="1"/>
          </p:cNvSpPr>
          <p:nvPr/>
        </p:nvSpPr>
        <p:spPr bwMode="gray">
          <a:xfrm>
            <a:off x="4419600" y="1524000"/>
            <a:ext cx="914400" cy="4572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1600" b="1" dirty="0" smtClean="0">
                <a:solidFill>
                  <a:schemeClr val="bg1"/>
                </a:solidFill>
              </a:rPr>
              <a:t>None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54" name="Text Box 5"/>
          <p:cNvSpPr txBox="1">
            <a:spLocks noChangeArrowheads="1"/>
          </p:cNvSpPr>
          <p:nvPr/>
        </p:nvSpPr>
        <p:spPr bwMode="gray">
          <a:xfrm>
            <a:off x="5410200" y="1524000"/>
            <a:ext cx="901700" cy="4572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1600" b="1" dirty="0" smtClean="0">
                <a:solidFill>
                  <a:schemeClr val="bg1"/>
                </a:solidFill>
              </a:rPr>
              <a:t>Other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55" name="Text Box 11"/>
          <p:cNvSpPr txBox="1">
            <a:spLocks noChangeArrowheads="1"/>
          </p:cNvSpPr>
          <p:nvPr/>
        </p:nvSpPr>
        <p:spPr bwMode="gray">
          <a:xfrm>
            <a:off x="6629400" y="1524000"/>
            <a:ext cx="914400" cy="4572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1600" b="1" dirty="0" smtClean="0">
                <a:solidFill>
                  <a:schemeClr val="bg1"/>
                </a:solidFill>
              </a:rPr>
              <a:t>Total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44" name="Text Box 6"/>
          <p:cNvSpPr txBox="1">
            <a:spLocks noChangeArrowheads="1"/>
          </p:cNvSpPr>
          <p:nvPr/>
        </p:nvSpPr>
        <p:spPr bwMode="auto">
          <a:xfrm>
            <a:off x="1460500" y="2133600"/>
            <a:ext cx="901700" cy="304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70</a:t>
            </a:r>
            <a:endParaRPr lang="en-US" sz="2000" b="1" dirty="0"/>
          </a:p>
        </p:txBody>
      </p:sp>
      <p:sp>
        <p:nvSpPr>
          <p:cNvPr id="46" name="Text Box 12"/>
          <p:cNvSpPr txBox="1">
            <a:spLocks noChangeArrowheads="1"/>
          </p:cNvSpPr>
          <p:nvPr/>
        </p:nvSpPr>
        <p:spPr bwMode="auto">
          <a:xfrm>
            <a:off x="2451100" y="2133600"/>
            <a:ext cx="914400" cy="304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53</a:t>
            </a:r>
            <a:endParaRPr lang="en-US" sz="2000" b="1" dirty="0"/>
          </a:p>
        </p:txBody>
      </p:sp>
      <p:sp>
        <p:nvSpPr>
          <p:cNvPr id="47" name="Text Box 6"/>
          <p:cNvSpPr txBox="1">
            <a:spLocks noChangeArrowheads="1"/>
          </p:cNvSpPr>
          <p:nvPr/>
        </p:nvSpPr>
        <p:spPr bwMode="auto">
          <a:xfrm>
            <a:off x="1460500" y="2514600"/>
            <a:ext cx="901700" cy="304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74</a:t>
            </a:r>
            <a:endParaRPr lang="en-US" sz="2000" b="1" dirty="0"/>
          </a:p>
        </p:txBody>
      </p:sp>
      <p:sp>
        <p:nvSpPr>
          <p:cNvPr id="48" name="Text Box 12"/>
          <p:cNvSpPr txBox="1">
            <a:spLocks noChangeArrowheads="1"/>
          </p:cNvSpPr>
          <p:nvPr/>
        </p:nvSpPr>
        <p:spPr bwMode="auto">
          <a:xfrm>
            <a:off x="2451100" y="2514600"/>
            <a:ext cx="914400" cy="304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56</a:t>
            </a:r>
            <a:endParaRPr lang="en-US" sz="2000" b="1" dirty="0"/>
          </a:p>
        </p:txBody>
      </p:sp>
      <p:sp>
        <p:nvSpPr>
          <p:cNvPr id="51" name="Text Box 6"/>
          <p:cNvSpPr txBox="1">
            <a:spLocks noChangeArrowheads="1"/>
          </p:cNvSpPr>
          <p:nvPr/>
        </p:nvSpPr>
        <p:spPr bwMode="auto">
          <a:xfrm>
            <a:off x="3441700" y="2133600"/>
            <a:ext cx="901700" cy="304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5</a:t>
            </a:r>
            <a:endParaRPr lang="en-US" sz="2000" b="1" dirty="0"/>
          </a:p>
        </p:txBody>
      </p:sp>
      <p:sp>
        <p:nvSpPr>
          <p:cNvPr id="63" name="Text Box 12"/>
          <p:cNvSpPr txBox="1">
            <a:spLocks noChangeArrowheads="1"/>
          </p:cNvSpPr>
          <p:nvPr/>
        </p:nvSpPr>
        <p:spPr bwMode="auto">
          <a:xfrm>
            <a:off x="4432300" y="2146300"/>
            <a:ext cx="914400" cy="304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30</a:t>
            </a:r>
            <a:endParaRPr lang="en-US" sz="2000" b="1" dirty="0"/>
          </a:p>
        </p:txBody>
      </p:sp>
      <p:sp>
        <p:nvSpPr>
          <p:cNvPr id="64" name="Text Box 6"/>
          <p:cNvSpPr txBox="1">
            <a:spLocks noChangeArrowheads="1"/>
          </p:cNvSpPr>
          <p:nvPr/>
        </p:nvSpPr>
        <p:spPr bwMode="auto">
          <a:xfrm>
            <a:off x="3441700" y="2514600"/>
            <a:ext cx="901700" cy="304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5</a:t>
            </a:r>
            <a:endParaRPr lang="en-US" sz="2000" b="1" dirty="0"/>
          </a:p>
        </p:txBody>
      </p:sp>
      <p:sp>
        <p:nvSpPr>
          <p:cNvPr id="65" name="Text Box 12"/>
          <p:cNvSpPr txBox="1">
            <a:spLocks noChangeArrowheads="1"/>
          </p:cNvSpPr>
          <p:nvPr/>
        </p:nvSpPr>
        <p:spPr bwMode="auto">
          <a:xfrm>
            <a:off x="4432300" y="2540000"/>
            <a:ext cx="914400" cy="304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32</a:t>
            </a:r>
            <a:endParaRPr lang="en-US" sz="2000" b="1" dirty="0"/>
          </a:p>
        </p:txBody>
      </p:sp>
      <p:sp>
        <p:nvSpPr>
          <p:cNvPr id="66" name="Text Box 6"/>
          <p:cNvSpPr txBox="1">
            <a:spLocks noChangeArrowheads="1"/>
          </p:cNvSpPr>
          <p:nvPr/>
        </p:nvSpPr>
        <p:spPr bwMode="auto">
          <a:xfrm>
            <a:off x="5422900" y="2146300"/>
            <a:ext cx="901700" cy="304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10</a:t>
            </a:r>
            <a:endParaRPr lang="en-US" sz="2000" b="1" dirty="0"/>
          </a:p>
        </p:txBody>
      </p:sp>
      <p:sp>
        <p:nvSpPr>
          <p:cNvPr id="68" name="Text Box 6"/>
          <p:cNvSpPr txBox="1">
            <a:spLocks noChangeArrowheads="1"/>
          </p:cNvSpPr>
          <p:nvPr/>
        </p:nvSpPr>
        <p:spPr bwMode="auto">
          <a:xfrm>
            <a:off x="5422900" y="2527300"/>
            <a:ext cx="901700" cy="304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11</a:t>
            </a:r>
            <a:endParaRPr lang="en-US" sz="2000" b="1" dirty="0"/>
          </a:p>
        </p:txBody>
      </p:sp>
      <p:sp>
        <p:nvSpPr>
          <p:cNvPr id="81" name="Text Box 4"/>
          <p:cNvSpPr txBox="1">
            <a:spLocks noChangeArrowheads="1"/>
          </p:cNvSpPr>
          <p:nvPr/>
        </p:nvSpPr>
        <p:spPr bwMode="gray">
          <a:xfrm>
            <a:off x="76200" y="2057400"/>
            <a:ext cx="1295400" cy="4572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b="1" dirty="0" smtClean="0">
                <a:solidFill>
                  <a:schemeClr val="bg1"/>
                </a:solidFill>
              </a:rPr>
              <a:t>Expected:</a:t>
            </a:r>
            <a:endParaRPr lang="en-US" sz="2000" b="1" dirty="0">
              <a:solidFill>
                <a:schemeClr val="bg1"/>
              </a:solidFill>
            </a:endParaRPr>
          </a:p>
        </p:txBody>
      </p:sp>
      <p:cxnSp>
        <p:nvCxnSpPr>
          <p:cNvPr id="69" name="Straight Connector 68"/>
          <p:cNvCxnSpPr/>
          <p:nvPr/>
        </p:nvCxnSpPr>
        <p:spPr>
          <a:xfrm>
            <a:off x="152400" y="4419600"/>
            <a:ext cx="86868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 Box 6"/>
          <p:cNvSpPr txBox="1">
            <a:spLocks noChangeArrowheads="1"/>
          </p:cNvSpPr>
          <p:nvPr/>
        </p:nvSpPr>
        <p:spPr bwMode="auto">
          <a:xfrm>
            <a:off x="1371600" y="3568700"/>
            <a:ext cx="901700" cy="3048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-2</a:t>
            </a:r>
            <a:endParaRPr lang="en-US" sz="2000" b="1" dirty="0"/>
          </a:p>
        </p:txBody>
      </p:sp>
      <p:sp>
        <p:nvSpPr>
          <p:cNvPr id="71" name="Text Box 12"/>
          <p:cNvSpPr txBox="1">
            <a:spLocks noChangeArrowheads="1"/>
          </p:cNvSpPr>
          <p:nvPr/>
        </p:nvSpPr>
        <p:spPr bwMode="auto">
          <a:xfrm>
            <a:off x="2362200" y="3568700"/>
            <a:ext cx="914400" cy="3048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-15</a:t>
            </a:r>
            <a:endParaRPr lang="en-US" sz="2000" b="1" dirty="0"/>
          </a:p>
        </p:txBody>
      </p:sp>
      <p:sp>
        <p:nvSpPr>
          <p:cNvPr id="72" name="Text Box 6"/>
          <p:cNvSpPr txBox="1">
            <a:spLocks noChangeArrowheads="1"/>
          </p:cNvSpPr>
          <p:nvPr/>
        </p:nvSpPr>
        <p:spPr bwMode="auto">
          <a:xfrm>
            <a:off x="1371600" y="3949700"/>
            <a:ext cx="901700" cy="3048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2</a:t>
            </a:r>
            <a:endParaRPr lang="en-US" sz="2000" b="1" dirty="0"/>
          </a:p>
        </p:txBody>
      </p:sp>
      <p:sp>
        <p:nvSpPr>
          <p:cNvPr id="73" name="Text Box 12"/>
          <p:cNvSpPr txBox="1">
            <a:spLocks noChangeArrowheads="1"/>
          </p:cNvSpPr>
          <p:nvPr/>
        </p:nvSpPr>
        <p:spPr bwMode="auto">
          <a:xfrm>
            <a:off x="2362200" y="3949700"/>
            <a:ext cx="914400" cy="3048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15</a:t>
            </a:r>
            <a:endParaRPr lang="en-US" sz="2000" b="1" dirty="0"/>
          </a:p>
        </p:txBody>
      </p:sp>
      <p:sp>
        <p:nvSpPr>
          <p:cNvPr id="74" name="Text Box 6"/>
          <p:cNvSpPr txBox="1">
            <a:spLocks noChangeArrowheads="1"/>
          </p:cNvSpPr>
          <p:nvPr/>
        </p:nvSpPr>
        <p:spPr bwMode="auto">
          <a:xfrm>
            <a:off x="3352800" y="3581400"/>
            <a:ext cx="901700" cy="3048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3</a:t>
            </a:r>
            <a:endParaRPr lang="en-US" sz="2000" b="1" dirty="0"/>
          </a:p>
        </p:txBody>
      </p:sp>
      <p:sp>
        <p:nvSpPr>
          <p:cNvPr id="75" name="Text Box 12"/>
          <p:cNvSpPr txBox="1">
            <a:spLocks noChangeArrowheads="1"/>
          </p:cNvSpPr>
          <p:nvPr/>
        </p:nvSpPr>
        <p:spPr bwMode="auto">
          <a:xfrm>
            <a:off x="4343400" y="3581400"/>
            <a:ext cx="914400" cy="3048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11</a:t>
            </a:r>
            <a:endParaRPr lang="en-US" sz="2000" b="1" dirty="0"/>
          </a:p>
        </p:txBody>
      </p:sp>
      <p:sp>
        <p:nvSpPr>
          <p:cNvPr id="76" name="Text Box 6"/>
          <p:cNvSpPr txBox="1">
            <a:spLocks noChangeArrowheads="1"/>
          </p:cNvSpPr>
          <p:nvPr/>
        </p:nvSpPr>
        <p:spPr bwMode="auto">
          <a:xfrm>
            <a:off x="3352800" y="3962400"/>
            <a:ext cx="901700" cy="3048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-3</a:t>
            </a:r>
            <a:endParaRPr lang="en-US" sz="2000" b="1" dirty="0"/>
          </a:p>
        </p:txBody>
      </p:sp>
      <p:sp>
        <p:nvSpPr>
          <p:cNvPr id="77" name="Text Box 12"/>
          <p:cNvSpPr txBox="1">
            <a:spLocks noChangeArrowheads="1"/>
          </p:cNvSpPr>
          <p:nvPr/>
        </p:nvSpPr>
        <p:spPr bwMode="auto">
          <a:xfrm>
            <a:off x="4343400" y="3975100"/>
            <a:ext cx="914400" cy="3048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-11</a:t>
            </a:r>
            <a:endParaRPr lang="en-US" sz="2000" b="1" dirty="0"/>
          </a:p>
        </p:txBody>
      </p:sp>
      <p:sp>
        <p:nvSpPr>
          <p:cNvPr id="78" name="Text Box 6"/>
          <p:cNvSpPr txBox="1">
            <a:spLocks noChangeArrowheads="1"/>
          </p:cNvSpPr>
          <p:nvPr/>
        </p:nvSpPr>
        <p:spPr bwMode="auto">
          <a:xfrm>
            <a:off x="5334000" y="3581400"/>
            <a:ext cx="901700" cy="3048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2</a:t>
            </a:r>
            <a:endParaRPr lang="en-US" sz="2000" b="1" dirty="0"/>
          </a:p>
        </p:txBody>
      </p:sp>
      <p:sp>
        <p:nvSpPr>
          <p:cNvPr id="79" name="Text Box 6"/>
          <p:cNvSpPr txBox="1">
            <a:spLocks noChangeArrowheads="1"/>
          </p:cNvSpPr>
          <p:nvPr/>
        </p:nvSpPr>
        <p:spPr bwMode="auto">
          <a:xfrm>
            <a:off x="5334000" y="3962400"/>
            <a:ext cx="901700" cy="3048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-2</a:t>
            </a:r>
            <a:endParaRPr lang="en-US" sz="2000" b="1" dirty="0"/>
          </a:p>
        </p:txBody>
      </p:sp>
      <p:sp>
        <p:nvSpPr>
          <p:cNvPr id="80" name="Text Box 4"/>
          <p:cNvSpPr txBox="1">
            <a:spLocks noChangeArrowheads="1"/>
          </p:cNvSpPr>
          <p:nvPr/>
        </p:nvSpPr>
        <p:spPr bwMode="gray">
          <a:xfrm>
            <a:off x="228600" y="2971800"/>
            <a:ext cx="5105400" cy="4572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b="1" dirty="0" smtClean="0">
                <a:solidFill>
                  <a:schemeClr val="bg1"/>
                </a:solidFill>
              </a:rPr>
              <a:t>Difference between:  Observed - Expected</a:t>
            </a:r>
            <a:endParaRPr lang="en-US" sz="2000" b="1" dirty="0">
              <a:solidFill>
                <a:schemeClr val="bg1"/>
              </a:solidFill>
            </a:endParaRPr>
          </a:p>
        </p:txBody>
      </p:sp>
      <p:cxnSp>
        <p:nvCxnSpPr>
          <p:cNvPr id="85" name="Straight Connector 84"/>
          <p:cNvCxnSpPr/>
          <p:nvPr/>
        </p:nvCxnSpPr>
        <p:spPr>
          <a:xfrm rot="5400000">
            <a:off x="1409700" y="3009900"/>
            <a:ext cx="1447800" cy="0"/>
          </a:xfrm>
          <a:prstGeom prst="line">
            <a:avLst/>
          </a:prstGeom>
          <a:ln w="57150">
            <a:solidFill>
              <a:srgbClr val="FF000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rot="5400000">
            <a:off x="876300" y="3390900"/>
            <a:ext cx="1447800" cy="0"/>
          </a:xfrm>
          <a:prstGeom prst="line">
            <a:avLst/>
          </a:prstGeom>
          <a:ln w="57150">
            <a:solidFill>
              <a:srgbClr val="FF000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 Box 6"/>
          <p:cNvSpPr txBox="1">
            <a:spLocks noChangeArrowheads="1"/>
          </p:cNvSpPr>
          <p:nvPr/>
        </p:nvSpPr>
        <p:spPr bwMode="auto">
          <a:xfrm>
            <a:off x="1384300" y="5080000"/>
            <a:ext cx="901700" cy="304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0.06</a:t>
            </a:r>
            <a:endParaRPr lang="en-US" sz="2000" b="1" dirty="0"/>
          </a:p>
        </p:txBody>
      </p:sp>
      <p:sp>
        <p:nvSpPr>
          <p:cNvPr id="82" name="Text Box 12"/>
          <p:cNvSpPr txBox="1">
            <a:spLocks noChangeArrowheads="1"/>
          </p:cNvSpPr>
          <p:nvPr/>
        </p:nvSpPr>
        <p:spPr bwMode="auto">
          <a:xfrm>
            <a:off x="2374900" y="5080000"/>
            <a:ext cx="914400" cy="304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4.25</a:t>
            </a:r>
            <a:endParaRPr lang="en-US" sz="2000" b="1" dirty="0"/>
          </a:p>
        </p:txBody>
      </p:sp>
      <p:sp>
        <p:nvSpPr>
          <p:cNvPr id="83" name="Text Box 6"/>
          <p:cNvSpPr txBox="1">
            <a:spLocks noChangeArrowheads="1"/>
          </p:cNvSpPr>
          <p:nvPr/>
        </p:nvSpPr>
        <p:spPr bwMode="auto">
          <a:xfrm>
            <a:off x="1384300" y="5461000"/>
            <a:ext cx="901700" cy="304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0.05</a:t>
            </a:r>
            <a:endParaRPr lang="en-US" sz="2000" b="1" dirty="0"/>
          </a:p>
        </p:txBody>
      </p:sp>
      <p:sp>
        <p:nvSpPr>
          <p:cNvPr id="84" name="Text Box 12"/>
          <p:cNvSpPr txBox="1">
            <a:spLocks noChangeArrowheads="1"/>
          </p:cNvSpPr>
          <p:nvPr/>
        </p:nvSpPr>
        <p:spPr bwMode="auto">
          <a:xfrm>
            <a:off x="2374900" y="5461000"/>
            <a:ext cx="914400" cy="304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4.02</a:t>
            </a:r>
            <a:endParaRPr lang="en-US" sz="2000" b="1" dirty="0"/>
          </a:p>
        </p:txBody>
      </p:sp>
      <p:sp>
        <p:nvSpPr>
          <p:cNvPr id="86" name="Text Box 6"/>
          <p:cNvSpPr txBox="1">
            <a:spLocks noChangeArrowheads="1"/>
          </p:cNvSpPr>
          <p:nvPr/>
        </p:nvSpPr>
        <p:spPr bwMode="auto">
          <a:xfrm>
            <a:off x="3365500" y="5080000"/>
            <a:ext cx="901700" cy="304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1.8</a:t>
            </a:r>
            <a:endParaRPr lang="en-US" sz="2000" b="1" dirty="0"/>
          </a:p>
        </p:txBody>
      </p:sp>
      <p:sp>
        <p:nvSpPr>
          <p:cNvPr id="88" name="Text Box 12"/>
          <p:cNvSpPr txBox="1">
            <a:spLocks noChangeArrowheads="1"/>
          </p:cNvSpPr>
          <p:nvPr/>
        </p:nvSpPr>
        <p:spPr bwMode="auto">
          <a:xfrm>
            <a:off x="4356100" y="5092700"/>
            <a:ext cx="914400" cy="304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4.03</a:t>
            </a:r>
            <a:endParaRPr lang="en-US" sz="2000" b="1" dirty="0"/>
          </a:p>
        </p:txBody>
      </p:sp>
      <p:sp>
        <p:nvSpPr>
          <p:cNvPr id="89" name="Text Box 6"/>
          <p:cNvSpPr txBox="1">
            <a:spLocks noChangeArrowheads="1"/>
          </p:cNvSpPr>
          <p:nvPr/>
        </p:nvSpPr>
        <p:spPr bwMode="auto">
          <a:xfrm>
            <a:off x="3365500" y="5461000"/>
            <a:ext cx="901700" cy="304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1.8</a:t>
            </a:r>
            <a:endParaRPr lang="en-US" sz="2000" b="1" dirty="0"/>
          </a:p>
        </p:txBody>
      </p:sp>
      <p:sp>
        <p:nvSpPr>
          <p:cNvPr id="90" name="Text Box 12"/>
          <p:cNvSpPr txBox="1">
            <a:spLocks noChangeArrowheads="1"/>
          </p:cNvSpPr>
          <p:nvPr/>
        </p:nvSpPr>
        <p:spPr bwMode="auto">
          <a:xfrm>
            <a:off x="4356100" y="5486400"/>
            <a:ext cx="914400" cy="304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3.78</a:t>
            </a:r>
            <a:endParaRPr lang="en-US" sz="2000" b="1" dirty="0"/>
          </a:p>
        </p:txBody>
      </p:sp>
      <p:sp>
        <p:nvSpPr>
          <p:cNvPr id="91" name="Text Box 6"/>
          <p:cNvSpPr txBox="1">
            <a:spLocks noChangeArrowheads="1"/>
          </p:cNvSpPr>
          <p:nvPr/>
        </p:nvSpPr>
        <p:spPr bwMode="auto">
          <a:xfrm>
            <a:off x="5346700" y="5092700"/>
            <a:ext cx="901700" cy="304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0.4</a:t>
            </a:r>
            <a:endParaRPr lang="en-US" sz="2000" b="1" dirty="0"/>
          </a:p>
        </p:txBody>
      </p:sp>
      <p:sp>
        <p:nvSpPr>
          <p:cNvPr id="92" name="Text Box 6"/>
          <p:cNvSpPr txBox="1">
            <a:spLocks noChangeArrowheads="1"/>
          </p:cNvSpPr>
          <p:nvPr/>
        </p:nvSpPr>
        <p:spPr bwMode="auto">
          <a:xfrm>
            <a:off x="5346700" y="5473700"/>
            <a:ext cx="901700" cy="304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0.36</a:t>
            </a:r>
            <a:endParaRPr lang="en-US" sz="2000" b="1" dirty="0"/>
          </a:p>
        </p:txBody>
      </p:sp>
      <p:sp>
        <p:nvSpPr>
          <p:cNvPr id="103" name="Text Box 6"/>
          <p:cNvSpPr txBox="1">
            <a:spLocks noChangeArrowheads="1"/>
          </p:cNvSpPr>
          <p:nvPr/>
        </p:nvSpPr>
        <p:spPr bwMode="auto">
          <a:xfrm>
            <a:off x="1143000" y="4572000"/>
            <a:ext cx="1371600" cy="3048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2000" b="1" dirty="0" smtClean="0"/>
              <a:t>(-2)</a:t>
            </a:r>
            <a:r>
              <a:rPr lang="en-US" sz="2000" b="1" baseline="30000" dirty="0" smtClean="0"/>
              <a:t>2</a:t>
            </a:r>
            <a:r>
              <a:rPr lang="en-US" sz="2000" b="1" dirty="0" smtClean="0"/>
              <a:t> / 70</a:t>
            </a:r>
            <a:r>
              <a:rPr lang="en-US" sz="2000" b="1" baseline="30000" dirty="0" smtClean="0"/>
              <a:t> </a:t>
            </a:r>
            <a:r>
              <a:rPr lang="en-US" sz="2000" b="1" dirty="0" smtClean="0"/>
              <a:t> </a:t>
            </a:r>
            <a:endParaRPr lang="en-US" sz="2000" dirty="0"/>
          </a:p>
        </p:txBody>
      </p:sp>
      <p:sp>
        <p:nvSpPr>
          <p:cNvPr id="104" name="Text Box 6"/>
          <p:cNvSpPr txBox="1">
            <a:spLocks noChangeArrowheads="1"/>
          </p:cNvSpPr>
          <p:nvPr/>
        </p:nvSpPr>
        <p:spPr bwMode="auto">
          <a:xfrm>
            <a:off x="1066800" y="5943600"/>
            <a:ext cx="1371600" cy="3048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2000" b="1" dirty="0" smtClean="0"/>
              <a:t>2</a:t>
            </a:r>
            <a:r>
              <a:rPr lang="en-US" sz="2000" b="1" baseline="30000" dirty="0" smtClean="0"/>
              <a:t>2</a:t>
            </a:r>
            <a:r>
              <a:rPr lang="en-US" sz="2000" b="1" dirty="0" smtClean="0"/>
              <a:t> / 74</a:t>
            </a:r>
            <a:r>
              <a:rPr lang="en-US" sz="2000" b="1" baseline="30000" dirty="0" smtClean="0"/>
              <a:t> </a:t>
            </a:r>
            <a:r>
              <a:rPr lang="en-US" sz="2000" b="1" dirty="0" smtClean="0"/>
              <a:t> </a:t>
            </a:r>
            <a:endParaRPr lang="en-US" sz="2000" dirty="0"/>
          </a:p>
        </p:txBody>
      </p:sp>
      <p:sp>
        <p:nvSpPr>
          <p:cNvPr id="105" name="AutoShape 9"/>
          <p:cNvSpPr>
            <a:spLocks noChangeArrowheads="1"/>
          </p:cNvSpPr>
          <p:nvPr/>
        </p:nvSpPr>
        <p:spPr bwMode="auto">
          <a:xfrm>
            <a:off x="5334000" y="4267200"/>
            <a:ext cx="3657600" cy="762000"/>
          </a:xfrm>
          <a:prstGeom prst="wedgeRectCallout">
            <a:avLst>
              <a:gd name="adj1" fmla="val -141797"/>
              <a:gd name="adj2" fmla="val -105889"/>
            </a:avLst>
          </a:prstGeom>
          <a:solidFill>
            <a:srgbClr val="FFFFCC"/>
          </a:solidFill>
          <a:ln w="12700" algn="ctr">
            <a:solidFill>
              <a:schemeClr val="bg2">
                <a:lumMod val="50000"/>
              </a:schemeClr>
            </a:solidFill>
            <a:miter lim="800000"/>
            <a:headEnd/>
            <a:tailEnd/>
          </a:ln>
          <a:effectLst>
            <a:outerShdw dist="107763" dir="2700000" algn="ctr" rotWithShape="0">
              <a:srgbClr val="DDDDDD">
                <a:alpha val="50000"/>
              </a:srgbClr>
            </a:outerShdw>
          </a:effectLst>
        </p:spPr>
        <p:txBody>
          <a:bodyPr lIns="274320" rIns="274320" anchor="ctr"/>
          <a:lstStyle/>
          <a:p>
            <a:pPr>
              <a:spcAft>
                <a:spcPct val="70000"/>
              </a:spcAft>
            </a:pPr>
            <a:r>
              <a:rPr lang="en-US" sz="1600" b="1" dirty="0" smtClean="0">
                <a:solidFill>
                  <a:srgbClr val="000000"/>
                </a:solidFill>
              </a:rPr>
              <a:t>Square the difference and divide by the EXPECTED values</a:t>
            </a:r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5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543800" y="6553200"/>
            <a:ext cx="1600200" cy="304800"/>
          </a:xfrm>
        </p:spPr>
        <p:txBody>
          <a:bodyPr/>
          <a:lstStyle/>
          <a:p>
            <a:r>
              <a:rPr lang="en-US" dirty="0" smtClean="0"/>
              <a:t>CRJ 716 - Prof. Kaci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10550054"/>
      </p:ext>
    </p:extLst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mph" presetSubtype="0" autoRev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7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60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7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1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500"/>
                            </p:stCondLst>
                            <p:childTnLst>
                              <p:par>
                                <p:cTn id="23" presetID="6" presetClass="emph" presetSubtype="0" autoRev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" dur="1000" fill="hold"/>
                                        <p:tgtEl>
                                          <p:spTgt spid="7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2500"/>
                            </p:stCondLst>
                            <p:childTnLst>
                              <p:par>
                                <p:cTn id="2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3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4500"/>
                            </p:stCondLst>
                            <p:childTnLst>
                              <p:par>
                                <p:cTn id="34" presetID="22" presetClass="entr" presetSubtype="8" fill="hold" grpId="1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8000"/>
                            </p:stCondLst>
                            <p:childTnLst>
                              <p:par>
                                <p:cTn id="38" presetID="22" presetClass="entr" presetSubtype="8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0"/>
                            </p:stCondLst>
                            <p:childTnLst>
                              <p:par>
                                <p:cTn id="42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1000"/>
                            </p:stCondLst>
                            <p:childTnLst>
                              <p:par>
                                <p:cTn id="46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2000"/>
                            </p:stCondLst>
                            <p:childTnLst>
                              <p:par>
                                <p:cTn id="50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3000"/>
                            </p:stCondLst>
                            <p:childTnLst>
                              <p:par>
                                <p:cTn id="54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4000"/>
                            </p:stCondLst>
                            <p:childTnLst>
                              <p:par>
                                <p:cTn id="58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5000"/>
                            </p:stCondLst>
                            <p:childTnLst>
                              <p:par>
                                <p:cTn id="62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6000"/>
                            </p:stCondLst>
                            <p:childTnLst>
                              <p:par>
                                <p:cTn id="66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 animBg="1"/>
      <p:bldP spid="72" grpId="0" animBg="1"/>
      <p:bldP spid="67" grpId="1" animBg="1"/>
      <p:bldP spid="82" grpId="1" animBg="1"/>
      <p:bldP spid="83" grpId="1" animBg="1"/>
      <p:bldP spid="84" grpId="1" animBg="1"/>
      <p:bldP spid="86" grpId="1" animBg="1"/>
      <p:bldP spid="88" grpId="1" animBg="1"/>
      <p:bldP spid="89" grpId="1" animBg="1"/>
      <p:bldP spid="90" grpId="1" animBg="1"/>
      <p:bldP spid="91" grpId="1" animBg="1"/>
      <p:bldP spid="92" grpId="1" animBg="1"/>
      <p:bldP spid="103" grpId="0" animBg="1"/>
      <p:bldP spid="104" grpId="0" animBg="1"/>
      <p:bldP spid="10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3A419-4607-4865-9A21-A2A0D281EF47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1143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b="1" u="sng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lbertus" pitchFamily="34" charset="0"/>
              </a:rPr>
              <a:t>Measures of Association: Chi-square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lbertus" pitchFamily="34" charset="0"/>
              </a:rPr>
              <a:t> </a:t>
            </a:r>
            <a:b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lbertus" pitchFamily="34" charset="0"/>
              </a:rPr>
            </a:br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lbertus" pitchFamily="34" charset="0"/>
              </a:rPr>
              <a:t> Calculating Chi-square</a:t>
            </a:r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lbertus" pitchFamily="34" charset="0"/>
            </a:endParaRPr>
          </a:p>
        </p:txBody>
      </p:sp>
      <p:sp>
        <p:nvSpPr>
          <p:cNvPr id="67" name="Text Box 6"/>
          <p:cNvSpPr txBox="1">
            <a:spLocks noChangeArrowheads="1"/>
          </p:cNvSpPr>
          <p:nvPr/>
        </p:nvSpPr>
        <p:spPr bwMode="auto">
          <a:xfrm>
            <a:off x="1384300" y="2743200"/>
            <a:ext cx="901700" cy="304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0.06</a:t>
            </a:r>
            <a:endParaRPr lang="en-US" sz="2000" b="1" dirty="0"/>
          </a:p>
        </p:txBody>
      </p:sp>
      <p:sp>
        <p:nvSpPr>
          <p:cNvPr id="82" name="Text Box 12"/>
          <p:cNvSpPr txBox="1">
            <a:spLocks noChangeArrowheads="1"/>
          </p:cNvSpPr>
          <p:nvPr/>
        </p:nvSpPr>
        <p:spPr bwMode="auto">
          <a:xfrm>
            <a:off x="2374900" y="2743200"/>
            <a:ext cx="914400" cy="304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4.25</a:t>
            </a:r>
            <a:endParaRPr lang="en-US" sz="2000" b="1" dirty="0"/>
          </a:p>
        </p:txBody>
      </p:sp>
      <p:sp>
        <p:nvSpPr>
          <p:cNvPr id="83" name="Text Box 6"/>
          <p:cNvSpPr txBox="1">
            <a:spLocks noChangeArrowheads="1"/>
          </p:cNvSpPr>
          <p:nvPr/>
        </p:nvSpPr>
        <p:spPr bwMode="auto">
          <a:xfrm>
            <a:off x="1384300" y="3124200"/>
            <a:ext cx="901700" cy="304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0.05</a:t>
            </a:r>
            <a:endParaRPr lang="en-US" sz="2000" b="1" dirty="0"/>
          </a:p>
        </p:txBody>
      </p:sp>
      <p:sp>
        <p:nvSpPr>
          <p:cNvPr id="84" name="Text Box 12"/>
          <p:cNvSpPr txBox="1">
            <a:spLocks noChangeArrowheads="1"/>
          </p:cNvSpPr>
          <p:nvPr/>
        </p:nvSpPr>
        <p:spPr bwMode="auto">
          <a:xfrm>
            <a:off x="2374900" y="3124200"/>
            <a:ext cx="914400" cy="304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4.02</a:t>
            </a:r>
            <a:endParaRPr lang="en-US" sz="2000" b="1" dirty="0"/>
          </a:p>
        </p:txBody>
      </p:sp>
      <p:sp>
        <p:nvSpPr>
          <p:cNvPr id="86" name="Text Box 6"/>
          <p:cNvSpPr txBox="1">
            <a:spLocks noChangeArrowheads="1"/>
          </p:cNvSpPr>
          <p:nvPr/>
        </p:nvSpPr>
        <p:spPr bwMode="auto">
          <a:xfrm>
            <a:off x="3365500" y="2743200"/>
            <a:ext cx="901700" cy="304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1.8</a:t>
            </a:r>
            <a:endParaRPr lang="en-US" sz="2000" b="1" dirty="0"/>
          </a:p>
        </p:txBody>
      </p:sp>
      <p:sp>
        <p:nvSpPr>
          <p:cNvPr id="88" name="Text Box 12"/>
          <p:cNvSpPr txBox="1">
            <a:spLocks noChangeArrowheads="1"/>
          </p:cNvSpPr>
          <p:nvPr/>
        </p:nvSpPr>
        <p:spPr bwMode="auto">
          <a:xfrm>
            <a:off x="4356100" y="2755900"/>
            <a:ext cx="914400" cy="304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4.03</a:t>
            </a:r>
            <a:endParaRPr lang="en-US" sz="2000" b="1" dirty="0"/>
          </a:p>
        </p:txBody>
      </p:sp>
      <p:sp>
        <p:nvSpPr>
          <p:cNvPr id="89" name="Text Box 6"/>
          <p:cNvSpPr txBox="1">
            <a:spLocks noChangeArrowheads="1"/>
          </p:cNvSpPr>
          <p:nvPr/>
        </p:nvSpPr>
        <p:spPr bwMode="auto">
          <a:xfrm>
            <a:off x="3365500" y="3124200"/>
            <a:ext cx="901700" cy="304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1.8</a:t>
            </a:r>
            <a:endParaRPr lang="en-US" sz="2000" b="1" dirty="0"/>
          </a:p>
        </p:txBody>
      </p:sp>
      <p:sp>
        <p:nvSpPr>
          <p:cNvPr id="90" name="Text Box 12"/>
          <p:cNvSpPr txBox="1">
            <a:spLocks noChangeArrowheads="1"/>
          </p:cNvSpPr>
          <p:nvPr/>
        </p:nvSpPr>
        <p:spPr bwMode="auto">
          <a:xfrm>
            <a:off x="4356100" y="3149600"/>
            <a:ext cx="914400" cy="304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3.78</a:t>
            </a:r>
            <a:endParaRPr lang="en-US" sz="2000" b="1" dirty="0"/>
          </a:p>
        </p:txBody>
      </p:sp>
      <p:sp>
        <p:nvSpPr>
          <p:cNvPr id="91" name="Text Box 6"/>
          <p:cNvSpPr txBox="1">
            <a:spLocks noChangeArrowheads="1"/>
          </p:cNvSpPr>
          <p:nvPr/>
        </p:nvSpPr>
        <p:spPr bwMode="auto">
          <a:xfrm>
            <a:off x="5346700" y="2755900"/>
            <a:ext cx="901700" cy="304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0.4</a:t>
            </a:r>
            <a:endParaRPr lang="en-US" sz="2000" b="1" dirty="0"/>
          </a:p>
        </p:txBody>
      </p:sp>
      <p:sp>
        <p:nvSpPr>
          <p:cNvPr id="92" name="Text Box 6"/>
          <p:cNvSpPr txBox="1">
            <a:spLocks noChangeArrowheads="1"/>
          </p:cNvSpPr>
          <p:nvPr/>
        </p:nvSpPr>
        <p:spPr bwMode="auto">
          <a:xfrm>
            <a:off x="5346700" y="3136900"/>
            <a:ext cx="901700" cy="304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0.36</a:t>
            </a:r>
            <a:endParaRPr lang="en-US" sz="2000" b="1" dirty="0"/>
          </a:p>
        </p:txBody>
      </p:sp>
      <p:sp>
        <p:nvSpPr>
          <p:cNvPr id="105" name="AutoShape 9"/>
          <p:cNvSpPr>
            <a:spLocks noChangeArrowheads="1"/>
          </p:cNvSpPr>
          <p:nvPr/>
        </p:nvSpPr>
        <p:spPr bwMode="auto">
          <a:xfrm>
            <a:off x="5486400" y="1600200"/>
            <a:ext cx="2590800" cy="762000"/>
          </a:xfrm>
          <a:prstGeom prst="wedgeRectCallout">
            <a:avLst>
              <a:gd name="adj1" fmla="val -110628"/>
              <a:gd name="adj2" fmla="val 88916"/>
            </a:avLst>
          </a:prstGeom>
          <a:solidFill>
            <a:srgbClr val="FFFFCC"/>
          </a:solidFill>
          <a:ln w="12700" algn="ctr">
            <a:solidFill>
              <a:schemeClr val="bg2">
                <a:lumMod val="50000"/>
              </a:schemeClr>
            </a:solidFill>
            <a:miter lim="800000"/>
            <a:headEnd/>
            <a:tailEnd/>
          </a:ln>
          <a:effectLst>
            <a:outerShdw dist="107763" dir="2700000" algn="ctr" rotWithShape="0">
              <a:srgbClr val="DDDDDD">
                <a:alpha val="50000"/>
              </a:srgbClr>
            </a:outerShdw>
          </a:effectLst>
        </p:spPr>
        <p:txBody>
          <a:bodyPr lIns="274320" rIns="274320" anchor="ctr"/>
          <a:lstStyle/>
          <a:p>
            <a:pPr>
              <a:spcAft>
                <a:spcPct val="70000"/>
              </a:spcAft>
            </a:pPr>
            <a:r>
              <a:rPr lang="en-US" sz="1600" b="1" dirty="0" smtClean="0">
                <a:solidFill>
                  <a:srgbClr val="000000"/>
                </a:solidFill>
              </a:rPr>
              <a:t>Add these values up.  </a:t>
            </a:r>
            <a:br>
              <a:rPr lang="en-US" sz="1600" b="1" dirty="0" smtClean="0">
                <a:solidFill>
                  <a:srgbClr val="000000"/>
                </a:solidFill>
              </a:rPr>
            </a:br>
            <a:r>
              <a:rPr lang="en-US" sz="1600" b="1" dirty="0" smtClean="0">
                <a:solidFill>
                  <a:srgbClr val="000000"/>
                </a:solidFill>
              </a:rPr>
              <a:t>The sum is the Chi-square value.</a:t>
            </a:r>
            <a:endParaRPr lang="en-US" sz="1000" dirty="0">
              <a:solidFill>
                <a:srgbClr val="000000"/>
              </a:solidFill>
            </a:endParaRPr>
          </a:p>
        </p:txBody>
      </p:sp>
      <p:graphicFrame>
        <p:nvGraphicFramePr>
          <p:cNvPr id="95" name="Diagram 94"/>
          <p:cNvGraphicFramePr/>
          <p:nvPr/>
        </p:nvGraphicFramePr>
        <p:xfrm>
          <a:off x="-1143000" y="3657600"/>
          <a:ext cx="10287000" cy="182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78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7827" name="Rectangle 3"/>
          <p:cNvSpPr>
            <a:spLocks noChangeArrowheads="1"/>
          </p:cNvSpPr>
          <p:nvPr/>
        </p:nvSpPr>
        <p:spPr bwMode="auto">
          <a:xfrm>
            <a:off x="0" y="666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78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77828" name="Picture 4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76600" y="5791200"/>
            <a:ext cx="2080780" cy="514350"/>
          </a:xfrm>
          <a:prstGeom prst="rect">
            <a:avLst/>
          </a:prstGeom>
          <a:noFill/>
        </p:spPr>
      </p:pic>
      <p:sp>
        <p:nvSpPr>
          <p:cNvPr id="77830" name="Rectangle 6"/>
          <p:cNvSpPr>
            <a:spLocks noChangeArrowheads="1"/>
          </p:cNvSpPr>
          <p:nvPr/>
        </p:nvSpPr>
        <p:spPr bwMode="auto">
          <a:xfrm>
            <a:off x="0" y="666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543800" y="6553200"/>
            <a:ext cx="1600200" cy="304800"/>
          </a:xfrm>
        </p:spPr>
        <p:txBody>
          <a:bodyPr/>
          <a:lstStyle/>
          <a:p>
            <a:r>
              <a:rPr lang="en-US" dirty="0" smtClean="0"/>
              <a:t>CRJ 716 - Prof. Kaci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10550054"/>
      </p:ext>
    </p:extLst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85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77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nimBg="1"/>
      <p:bldGraphic spid="95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2362200"/>
            <a:ext cx="5105400" cy="2667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Degrees of Freedom</a:t>
            </a:r>
          </a:p>
          <a:p>
            <a:pPr lvl="1"/>
            <a:r>
              <a:rPr lang="en-US" sz="2400" dirty="0" smtClean="0"/>
              <a:t>DF = (row - </a:t>
            </a:r>
            <a:r>
              <a:rPr lang="en-US" sz="2400" dirty="0" smtClean="0">
                <a:latin typeface="Albertus" pitchFamily="34" charset="0"/>
              </a:rPr>
              <a:t>1</a:t>
            </a:r>
            <a:r>
              <a:rPr lang="en-US" sz="2400" dirty="0" smtClean="0"/>
              <a:t>) * (column - </a:t>
            </a:r>
            <a:r>
              <a:rPr lang="en-US" sz="2400" dirty="0" smtClean="0">
                <a:latin typeface="Albertus" pitchFamily="34" charset="0"/>
              </a:rPr>
              <a:t>1</a:t>
            </a:r>
            <a:r>
              <a:rPr lang="en-US" sz="2400" dirty="0" smtClean="0"/>
              <a:t>) =</a:t>
            </a:r>
          </a:p>
          <a:p>
            <a:pPr lvl="2"/>
            <a:r>
              <a:rPr lang="en-US" dirty="0" smtClean="0"/>
              <a:t>= (</a:t>
            </a:r>
            <a:r>
              <a:rPr lang="en-US" dirty="0" smtClean="0">
                <a:latin typeface="Albertus" pitchFamily="34" charset="0"/>
              </a:rPr>
              <a:t>2-1</a:t>
            </a:r>
            <a:r>
              <a:rPr lang="en-US" dirty="0" smtClean="0"/>
              <a:t>) * (</a:t>
            </a:r>
            <a:r>
              <a:rPr lang="en-US" dirty="0" smtClean="0">
                <a:latin typeface="Albertus" pitchFamily="34" charset="0"/>
              </a:rPr>
              <a:t>5-1</a:t>
            </a:r>
            <a:r>
              <a:rPr lang="en-US" dirty="0" smtClean="0"/>
              <a:t>) </a:t>
            </a:r>
          </a:p>
          <a:p>
            <a:pPr lvl="2"/>
            <a:r>
              <a:rPr lang="en-US" dirty="0" smtClean="0"/>
              <a:t>= </a:t>
            </a:r>
            <a:r>
              <a:rPr lang="en-US" dirty="0" smtClean="0">
                <a:latin typeface="Albertus" pitchFamily="34" charset="0"/>
              </a:rPr>
              <a:t>1</a:t>
            </a:r>
            <a:r>
              <a:rPr lang="en-US" dirty="0" smtClean="0"/>
              <a:t> * </a:t>
            </a:r>
            <a:r>
              <a:rPr lang="en-US" dirty="0" smtClean="0">
                <a:latin typeface="Albertus" pitchFamily="34" charset="0"/>
              </a:rPr>
              <a:t>4 </a:t>
            </a:r>
          </a:p>
          <a:p>
            <a:pPr lvl="2"/>
            <a:r>
              <a:rPr lang="en-US" dirty="0" smtClean="0"/>
              <a:t>df = </a:t>
            </a:r>
            <a:r>
              <a:rPr lang="en-US" dirty="0" smtClean="0">
                <a:latin typeface="Albertus" pitchFamily="34" charset="0"/>
              </a:rPr>
              <a:t>4</a:t>
            </a:r>
            <a:endParaRPr lang="en-US" dirty="0">
              <a:latin typeface="Albertus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3A419-4607-4865-9A21-A2A0D281EF47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28600" y="152400"/>
            <a:ext cx="8686800" cy="1143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 lnSpcReduction="1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sng" strike="noStrike" kern="1200" cap="none" spc="50" normalizeH="0" baseline="0" noProof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Albertus" pitchFamily="34" charset="0"/>
                <a:ea typeface="+mn-ea"/>
                <a:cs typeface="+mn-cs"/>
              </a:rPr>
              <a:t>Measures of Association: Chi-square</a:t>
            </a:r>
            <a:r>
              <a:rPr kumimoji="0" lang="en-US" sz="4400" b="1" i="0" u="none" strike="noStrike" kern="1200" cap="none" spc="50" normalizeH="0" baseline="0" noProof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Albertus" pitchFamily="34" charset="0"/>
                <a:ea typeface="+mn-ea"/>
                <a:cs typeface="+mn-cs"/>
              </a:rPr>
              <a:t> </a:t>
            </a:r>
            <a:br>
              <a:rPr kumimoji="0" lang="en-US" sz="4400" b="1" i="0" u="none" strike="noStrike" kern="1200" cap="none" spc="50" normalizeH="0" baseline="0" noProof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Albertus" pitchFamily="34" charset="0"/>
                <a:ea typeface="+mn-ea"/>
                <a:cs typeface="+mn-cs"/>
              </a:rPr>
            </a:br>
            <a:r>
              <a:rPr kumimoji="0" lang="en-US" sz="3600" b="1" i="0" u="none" strike="noStrike" kern="1200" cap="none" spc="50" normalizeH="0" baseline="0" noProof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Albertus" pitchFamily="34" charset="0"/>
                <a:ea typeface="+mn-ea"/>
                <a:cs typeface="+mn-cs"/>
              </a:rPr>
              <a:t> Calculating Chi-square</a:t>
            </a:r>
            <a:endParaRPr kumimoji="0" lang="en-US" sz="4400" b="1" i="0" u="none" strike="noStrike" kern="1200" cap="none" spc="50" normalizeH="0" baseline="0" noProof="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Albertus" pitchFamily="34" charset="0"/>
              <a:ea typeface="+mn-ea"/>
              <a:cs typeface="+mn-cs"/>
            </a:endParaRP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4600" y="1752600"/>
            <a:ext cx="2080780" cy="514350"/>
          </a:xfrm>
          <a:prstGeom prst="rect">
            <a:avLst/>
          </a:prstGeom>
          <a:noFill/>
        </p:spPr>
      </p:pic>
      <p:pic>
        <p:nvPicPr>
          <p:cNvPr id="8601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08862" y="2209800"/>
            <a:ext cx="3773214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42560" y="3962400"/>
            <a:ext cx="3749040" cy="46993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</p:pic>
      <p:cxnSp>
        <p:nvCxnSpPr>
          <p:cNvPr id="17" name="Straight Connector 16"/>
          <p:cNvCxnSpPr/>
          <p:nvPr/>
        </p:nvCxnSpPr>
        <p:spPr>
          <a:xfrm rot="16200000" flipV="1">
            <a:off x="4000500" y="2552700"/>
            <a:ext cx="2667000" cy="2133600"/>
          </a:xfrm>
          <a:prstGeom prst="line">
            <a:avLst/>
          </a:prstGeom>
          <a:ln w="57150">
            <a:solidFill>
              <a:srgbClr val="FF000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543800" y="6553200"/>
            <a:ext cx="1600200" cy="304800"/>
          </a:xfrm>
        </p:spPr>
        <p:txBody>
          <a:bodyPr/>
          <a:lstStyle/>
          <a:p>
            <a:r>
              <a:rPr lang="en-US" dirty="0" smtClean="0"/>
              <a:t>CRJ 716 - Prof. Kaci</a:t>
            </a:r>
            <a:endParaRPr lang="en-US" dirty="0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6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3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9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3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2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2000"/>
                                        <p:tgtEl>
                                          <p:spTgt spid="86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6000"/>
                            </p:stCondLst>
                            <p:childTnLst>
                              <p:par>
                                <p:cTn id="39" presetID="0" presetClass="path" presetSubtype="0" accel="50000" de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1.38889E-6 0.01018 C -0.03333 0.08488 -0.06649 0.16004 -0.11024 0.18455 C -0.15382 0.20907 -0.23646 0.16166 -0.26163 0.15726 " pathEditMode="relative" rAng="0" ptsTypes="aaA">
                                      <p:cBhvr>
                                        <p:cTn id="4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1" y="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8500"/>
                            </p:stCondLst>
                            <p:childTnLst>
                              <p:par>
                                <p:cTn id="42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3" dur="2000" fill="hold"/>
                                        <p:tgtEl>
                                          <p:spTgt spid="16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500"/>
                            </p:stCondLst>
                            <p:childTnLst>
                              <p:par>
                                <p:cTn id="4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3A419-4607-4865-9A21-A2A0D281EF47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0" y="1238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6095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6094" name="Picture 1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19400" y="1905000"/>
            <a:ext cx="3297283" cy="990600"/>
          </a:xfrm>
          <a:prstGeom prst="rect">
            <a:avLst/>
          </a:prstGeom>
          <a:noFill/>
        </p:spPr>
      </p:pic>
      <p:sp>
        <p:nvSpPr>
          <p:cNvPr id="46096" name="Rectangle 16"/>
          <p:cNvSpPr>
            <a:spLocks noChangeArrowheads="1"/>
          </p:cNvSpPr>
          <p:nvPr/>
        </p:nvSpPr>
        <p:spPr bwMode="auto">
          <a:xfrm>
            <a:off x="0" y="1123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" name="Content Placeholder 1"/>
          <p:cNvSpPr>
            <a:spLocks noGrp="1"/>
          </p:cNvSpPr>
          <p:nvPr>
            <p:ph idx="1"/>
          </p:nvPr>
        </p:nvSpPr>
        <p:spPr>
          <a:xfrm>
            <a:off x="990600" y="3048000"/>
            <a:ext cx="6096000" cy="20113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Where:</a:t>
            </a:r>
          </a:p>
          <a:p>
            <a:pPr lvl="1"/>
            <a:r>
              <a:rPr lang="en-US" i="1" dirty="0" smtClean="0">
                <a:sym typeface="Wingdings" pitchFamily="2" charset="2"/>
              </a:rPr>
              <a:t>X</a:t>
            </a:r>
            <a:r>
              <a:rPr lang="en-US" sz="3200" baseline="30000" dirty="0" smtClean="0">
                <a:latin typeface="Cambria" pitchFamily="18" charset="0"/>
                <a:sym typeface="Wingdings" pitchFamily="2" charset="2"/>
              </a:rPr>
              <a:t>2</a:t>
            </a:r>
            <a:r>
              <a:rPr lang="en-US" dirty="0" smtClean="0">
                <a:sym typeface="Wingdings" pitchFamily="2" charset="2"/>
              </a:rPr>
              <a:t>  Chi-square</a:t>
            </a:r>
          </a:p>
          <a:p>
            <a:pPr lvl="1"/>
            <a:r>
              <a:rPr lang="en-US" dirty="0" smtClean="0"/>
              <a:t>O </a:t>
            </a:r>
            <a:r>
              <a:rPr lang="en-US" dirty="0" smtClean="0">
                <a:sym typeface="Wingdings" pitchFamily="2" charset="2"/>
              </a:rPr>
              <a:t> Observed Values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E  Expected Values under Ho</a:t>
            </a:r>
            <a:endParaRPr lang="en-US" dirty="0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228600" y="152400"/>
            <a:ext cx="8686800" cy="1143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 lnSpcReduction="1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sng" strike="noStrike" kern="1200" cap="none" spc="50" normalizeH="0" baseline="0" noProof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Albertus" pitchFamily="34" charset="0"/>
                <a:ea typeface="+mn-ea"/>
                <a:cs typeface="+mn-cs"/>
              </a:rPr>
              <a:t>Measures of Association: Chi-square</a:t>
            </a:r>
            <a:r>
              <a:rPr kumimoji="0" lang="en-US" sz="4400" b="1" i="0" u="none" strike="noStrike" kern="1200" cap="none" spc="50" normalizeH="0" baseline="0" noProof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Albertus" pitchFamily="34" charset="0"/>
                <a:ea typeface="+mn-ea"/>
                <a:cs typeface="+mn-cs"/>
              </a:rPr>
              <a:t> </a:t>
            </a:r>
            <a:br>
              <a:rPr kumimoji="0" lang="en-US" sz="4400" b="1" i="0" u="none" strike="noStrike" kern="1200" cap="none" spc="50" normalizeH="0" baseline="0" noProof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Albertus" pitchFamily="34" charset="0"/>
                <a:ea typeface="+mn-ea"/>
                <a:cs typeface="+mn-cs"/>
              </a:rPr>
            </a:br>
            <a:r>
              <a:rPr kumimoji="0" lang="en-US" sz="3600" b="1" i="0" u="none" strike="noStrike" kern="1200" cap="none" spc="50" normalizeH="0" baseline="0" noProof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Albertus" pitchFamily="34" charset="0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50" normalizeH="0" baseline="0" noProof="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Albertus" pitchFamily="34" charset="0"/>
                <a:ea typeface="+mn-ea"/>
                <a:cs typeface="+mn-cs"/>
              </a:rPr>
              <a:t>Chi-square</a:t>
            </a:r>
            <a:r>
              <a:rPr kumimoji="0" lang="en-US" sz="3600" b="1" i="0" u="none" strike="noStrike" kern="1200" cap="none" spc="50" normalizeH="0" baseline="0" noProof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Albertus" pitchFamily="34" charset="0"/>
                <a:ea typeface="+mn-ea"/>
                <a:cs typeface="+mn-cs"/>
              </a:rPr>
              <a:t> Formula</a:t>
            </a:r>
            <a:endParaRPr kumimoji="0" lang="en-US" sz="4400" b="1" i="0" u="none" strike="noStrike" kern="1200" cap="none" spc="50" normalizeH="0" baseline="0" noProof="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Albertus" pitchFamily="34" charset="0"/>
              <a:ea typeface="+mn-ea"/>
              <a:cs typeface="+mn-cs"/>
            </a:endParaRPr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543800" y="6553200"/>
            <a:ext cx="1600200" cy="304800"/>
          </a:xfrm>
        </p:spPr>
        <p:txBody>
          <a:bodyPr/>
          <a:lstStyle/>
          <a:p>
            <a:r>
              <a:rPr lang="en-US" dirty="0" smtClean="0"/>
              <a:t>CRJ 716 - Prof. Kaci</a:t>
            </a:r>
            <a:endParaRPr lang="en-US" dirty="0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46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4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3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8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3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1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3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4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30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447800"/>
            <a:ext cx="6096000" cy="1338072"/>
          </a:xfrm>
        </p:spPr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3A419-4607-4865-9A21-A2A0D281EF47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8" name="AutoShape 3"/>
          <p:cNvSpPr>
            <a:spLocks noChangeArrowheads="1"/>
          </p:cNvSpPr>
          <p:nvPr/>
        </p:nvSpPr>
        <p:spPr bwMode="auto">
          <a:xfrm>
            <a:off x="3352800" y="2438400"/>
            <a:ext cx="2317750" cy="2201862"/>
          </a:xfrm>
          <a:prstGeom prst="foldedCorner">
            <a:avLst>
              <a:gd name="adj" fmla="val 12500"/>
            </a:avLst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tIns="182880" anchor="ctr"/>
          <a:lstStyle/>
          <a:p>
            <a:pPr algn="ctr"/>
            <a:r>
              <a:rPr lang="en-US" sz="2400" b="1" dirty="0" smtClean="0">
                <a:solidFill>
                  <a:srgbClr val="000000"/>
                </a:solidFill>
              </a:rPr>
              <a:t>Questions???</a:t>
            </a:r>
            <a:endParaRPr lang="en-US" sz="2400" b="1" dirty="0">
              <a:solidFill>
                <a:srgbClr val="000000"/>
              </a:solidFill>
            </a:endParaRPr>
          </a:p>
        </p:txBody>
      </p:sp>
      <p:grpSp>
        <p:nvGrpSpPr>
          <p:cNvPr id="9" name="Group 14"/>
          <p:cNvGrpSpPr>
            <a:grpSpLocks/>
          </p:cNvGrpSpPr>
          <p:nvPr/>
        </p:nvGrpSpPr>
        <p:grpSpPr bwMode="auto">
          <a:xfrm>
            <a:off x="4419600" y="2438400"/>
            <a:ext cx="263525" cy="376238"/>
            <a:chOff x="2123" y="1787"/>
            <a:chExt cx="166" cy="237"/>
          </a:xfrm>
        </p:grpSpPr>
        <p:sp>
          <p:nvSpPr>
            <p:cNvPr id="10" name="Line 15"/>
            <p:cNvSpPr>
              <a:spLocks noChangeShapeType="1"/>
            </p:cNvSpPr>
            <p:nvPr/>
          </p:nvSpPr>
          <p:spPr bwMode="auto">
            <a:xfrm flipH="1">
              <a:off x="2136" y="1869"/>
              <a:ext cx="71" cy="155"/>
            </a:xfrm>
            <a:prstGeom prst="line">
              <a:avLst/>
            </a:prstGeom>
            <a:noFill/>
            <a:ln w="28575">
              <a:solidFill>
                <a:srgbClr val="B3B3B3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Oval 16"/>
            <p:cNvSpPr>
              <a:spLocks noChangeArrowheads="1"/>
            </p:cNvSpPr>
            <p:nvPr/>
          </p:nvSpPr>
          <p:spPr bwMode="auto">
            <a:xfrm>
              <a:off x="2123" y="1787"/>
              <a:ext cx="166" cy="166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Freeform 17"/>
            <p:cNvSpPr>
              <a:spLocks/>
            </p:cNvSpPr>
            <p:nvPr/>
          </p:nvSpPr>
          <p:spPr bwMode="auto">
            <a:xfrm flipH="1">
              <a:off x="2137" y="1805"/>
              <a:ext cx="54" cy="70"/>
            </a:xfrm>
            <a:custGeom>
              <a:avLst/>
              <a:gdLst>
                <a:gd name="T0" fmla="*/ 0 w 54"/>
                <a:gd name="T1" fmla="*/ 2 h 70"/>
                <a:gd name="T2" fmla="*/ 44 w 54"/>
                <a:gd name="T3" fmla="*/ 24 h 70"/>
                <a:gd name="T4" fmla="*/ 38 w 54"/>
                <a:gd name="T5" fmla="*/ 68 h 70"/>
                <a:gd name="T6" fmla="*/ 26 w 54"/>
                <a:gd name="T7" fmla="*/ 37 h 70"/>
                <a:gd name="T8" fmla="*/ 0 w 54"/>
                <a:gd name="T9" fmla="*/ 2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70">
                  <a:moveTo>
                    <a:pt x="0" y="2"/>
                  </a:moveTo>
                  <a:cubicBezTo>
                    <a:pt x="3" y="0"/>
                    <a:pt x="34" y="7"/>
                    <a:pt x="44" y="24"/>
                  </a:cubicBezTo>
                  <a:cubicBezTo>
                    <a:pt x="54" y="41"/>
                    <a:pt x="41" y="66"/>
                    <a:pt x="38" y="68"/>
                  </a:cubicBezTo>
                  <a:cubicBezTo>
                    <a:pt x="35" y="70"/>
                    <a:pt x="32" y="48"/>
                    <a:pt x="26" y="37"/>
                  </a:cubicBezTo>
                  <a:cubicBezTo>
                    <a:pt x="20" y="26"/>
                    <a:pt x="5" y="9"/>
                    <a:pt x="0" y="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 cap="flat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543800" y="6553200"/>
            <a:ext cx="1600200" cy="304800"/>
          </a:xfrm>
        </p:spPr>
        <p:txBody>
          <a:bodyPr/>
          <a:lstStyle/>
          <a:p>
            <a:r>
              <a:rPr lang="en-US" dirty="0" smtClean="0"/>
              <a:t>CRJ 716 - Prof. Kaci</a:t>
            </a:r>
            <a:endParaRPr lang="en-US" dirty="0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3A419-4607-4865-9A21-A2A0D281EF47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b="1" u="sng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lbertus" pitchFamily="34" charset="0"/>
              </a:rPr>
              <a:t>Measures of Association: Lambda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lbertus" pitchFamily="34" charset="0"/>
              </a:rPr>
              <a:t> </a:t>
            </a:r>
            <a:b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lbertus" pitchFamily="34" charset="0"/>
              </a:rPr>
            </a:br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lbertus" pitchFamily="34" charset="0"/>
              </a:rPr>
              <a:t>Impact of Religion on Abortion Attitudes</a:t>
            </a:r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lbertus" pitchFamily="34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gray">
          <a:xfrm>
            <a:off x="914400" y="1600200"/>
            <a:ext cx="1143000" cy="4572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b="1" dirty="0" smtClean="0">
                <a:solidFill>
                  <a:schemeClr val="bg1"/>
                </a:solidFill>
              </a:rPr>
              <a:t>ABANY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gray">
          <a:xfrm>
            <a:off x="2133600" y="1600200"/>
            <a:ext cx="901700" cy="4572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2000" b="1" dirty="0" smtClean="0">
                <a:solidFill>
                  <a:schemeClr val="bg1"/>
                </a:solidFill>
              </a:rPr>
              <a:t>Prot.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133600" y="2197100"/>
            <a:ext cx="9017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68</a:t>
            </a:r>
            <a:endParaRPr lang="en-US" sz="2000" b="1" dirty="0"/>
          </a:p>
        </p:txBody>
      </p:sp>
      <p:sp>
        <p:nvSpPr>
          <p:cNvPr id="15" name="Text Box 11"/>
          <p:cNvSpPr txBox="1">
            <a:spLocks noChangeArrowheads="1"/>
          </p:cNvSpPr>
          <p:nvPr/>
        </p:nvSpPr>
        <p:spPr bwMode="gray">
          <a:xfrm>
            <a:off x="3124200" y="1600200"/>
            <a:ext cx="914400" cy="4572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1600" b="1" dirty="0" err="1" smtClean="0">
                <a:solidFill>
                  <a:schemeClr val="bg1"/>
                </a:solidFill>
              </a:rPr>
              <a:t>Cathol</a:t>
            </a:r>
            <a:r>
              <a:rPr lang="en-US" sz="1600" b="1" dirty="0" smtClean="0">
                <a:solidFill>
                  <a:schemeClr val="bg1"/>
                </a:solidFill>
              </a:rPr>
              <a:t>.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3124200" y="2197100"/>
            <a:ext cx="9144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38</a:t>
            </a:r>
            <a:endParaRPr lang="en-US" sz="2000" b="1" dirty="0"/>
          </a:p>
        </p:txBody>
      </p:sp>
      <p:sp>
        <p:nvSpPr>
          <p:cNvPr id="27" name="Text Box 23"/>
          <p:cNvSpPr txBox="1">
            <a:spLocks noChangeArrowheads="1"/>
          </p:cNvSpPr>
          <p:nvPr/>
        </p:nvSpPr>
        <p:spPr bwMode="gray">
          <a:xfrm>
            <a:off x="914400" y="2209800"/>
            <a:ext cx="1143000" cy="3048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spcBef>
                <a:spcPct val="50000"/>
              </a:spcBef>
            </a:pPr>
            <a:r>
              <a:rPr lang="en-US" sz="2000" b="1" dirty="0" smtClean="0">
                <a:solidFill>
                  <a:schemeClr val="bg1"/>
                </a:solidFill>
              </a:rPr>
              <a:t>Yes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23" name="Text Box 6"/>
          <p:cNvSpPr txBox="1">
            <a:spLocks noChangeArrowheads="1"/>
          </p:cNvSpPr>
          <p:nvPr/>
        </p:nvSpPr>
        <p:spPr bwMode="auto">
          <a:xfrm>
            <a:off x="2133600" y="2578100"/>
            <a:ext cx="9017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76</a:t>
            </a:r>
            <a:endParaRPr lang="en-US" sz="2000" b="1" dirty="0"/>
          </a:p>
        </p:txBody>
      </p:sp>
      <p:sp>
        <p:nvSpPr>
          <p:cNvPr id="24" name="Text Box 12"/>
          <p:cNvSpPr txBox="1">
            <a:spLocks noChangeArrowheads="1"/>
          </p:cNvSpPr>
          <p:nvPr/>
        </p:nvSpPr>
        <p:spPr bwMode="auto">
          <a:xfrm>
            <a:off x="3124200" y="2578100"/>
            <a:ext cx="9144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71</a:t>
            </a:r>
            <a:endParaRPr lang="en-US" sz="2000" b="1" dirty="0"/>
          </a:p>
        </p:txBody>
      </p:sp>
      <p:sp>
        <p:nvSpPr>
          <p:cNvPr id="25" name="Text Box 23"/>
          <p:cNvSpPr txBox="1">
            <a:spLocks noChangeArrowheads="1"/>
          </p:cNvSpPr>
          <p:nvPr/>
        </p:nvSpPr>
        <p:spPr bwMode="gray">
          <a:xfrm>
            <a:off x="914400" y="2590800"/>
            <a:ext cx="1143000" cy="3048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spcBef>
                <a:spcPct val="50000"/>
              </a:spcBef>
            </a:pPr>
            <a:r>
              <a:rPr lang="en-US" sz="2000" b="1" dirty="0" smtClean="0">
                <a:solidFill>
                  <a:schemeClr val="bg1"/>
                </a:solidFill>
              </a:rPr>
              <a:t>No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26" name="Text Box 6"/>
          <p:cNvSpPr txBox="1">
            <a:spLocks noChangeArrowheads="1"/>
          </p:cNvSpPr>
          <p:nvPr/>
        </p:nvSpPr>
        <p:spPr bwMode="auto">
          <a:xfrm>
            <a:off x="4114800" y="2222500"/>
            <a:ext cx="9017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8</a:t>
            </a:r>
            <a:endParaRPr lang="en-US" sz="2000" b="1" dirty="0"/>
          </a:p>
        </p:txBody>
      </p:sp>
      <p:sp>
        <p:nvSpPr>
          <p:cNvPr id="32" name="Text Box 12"/>
          <p:cNvSpPr txBox="1">
            <a:spLocks noChangeArrowheads="1"/>
          </p:cNvSpPr>
          <p:nvPr/>
        </p:nvSpPr>
        <p:spPr bwMode="auto">
          <a:xfrm>
            <a:off x="5105400" y="2209800"/>
            <a:ext cx="9144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41</a:t>
            </a:r>
            <a:endParaRPr lang="en-US" sz="2000" b="1" dirty="0"/>
          </a:p>
        </p:txBody>
      </p:sp>
      <p:sp>
        <p:nvSpPr>
          <p:cNvPr id="34" name="Text Box 6"/>
          <p:cNvSpPr txBox="1">
            <a:spLocks noChangeArrowheads="1"/>
          </p:cNvSpPr>
          <p:nvPr/>
        </p:nvSpPr>
        <p:spPr bwMode="auto">
          <a:xfrm>
            <a:off x="4114800" y="2603500"/>
            <a:ext cx="9017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2</a:t>
            </a:r>
            <a:endParaRPr lang="en-US" sz="2000" b="1" dirty="0"/>
          </a:p>
        </p:txBody>
      </p:sp>
      <p:sp>
        <p:nvSpPr>
          <p:cNvPr id="35" name="Text Box 12"/>
          <p:cNvSpPr txBox="1">
            <a:spLocks noChangeArrowheads="1"/>
          </p:cNvSpPr>
          <p:nvPr/>
        </p:nvSpPr>
        <p:spPr bwMode="auto">
          <a:xfrm>
            <a:off x="5105400" y="2603500"/>
            <a:ext cx="9144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21</a:t>
            </a:r>
            <a:endParaRPr lang="en-US" sz="2000" b="1" dirty="0"/>
          </a:p>
        </p:txBody>
      </p:sp>
      <p:sp>
        <p:nvSpPr>
          <p:cNvPr id="37" name="Text Box 6"/>
          <p:cNvSpPr txBox="1">
            <a:spLocks noChangeArrowheads="1"/>
          </p:cNvSpPr>
          <p:nvPr/>
        </p:nvSpPr>
        <p:spPr bwMode="auto">
          <a:xfrm>
            <a:off x="6096000" y="2209800"/>
            <a:ext cx="9017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12</a:t>
            </a:r>
            <a:endParaRPr lang="en-US" sz="2000" b="1" dirty="0"/>
          </a:p>
        </p:txBody>
      </p:sp>
      <p:sp>
        <p:nvSpPr>
          <p:cNvPr id="38" name="Text Box 12"/>
          <p:cNvSpPr txBox="1">
            <a:spLocks noChangeArrowheads="1"/>
          </p:cNvSpPr>
          <p:nvPr/>
        </p:nvSpPr>
        <p:spPr bwMode="auto">
          <a:xfrm>
            <a:off x="7315200" y="2209800"/>
            <a:ext cx="9144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167</a:t>
            </a:r>
            <a:endParaRPr lang="en-US" sz="2000" b="1" dirty="0"/>
          </a:p>
        </p:txBody>
      </p:sp>
      <p:sp>
        <p:nvSpPr>
          <p:cNvPr id="40" name="Text Box 6"/>
          <p:cNvSpPr txBox="1">
            <a:spLocks noChangeArrowheads="1"/>
          </p:cNvSpPr>
          <p:nvPr/>
        </p:nvSpPr>
        <p:spPr bwMode="auto">
          <a:xfrm>
            <a:off x="6096000" y="2590800"/>
            <a:ext cx="9017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9</a:t>
            </a:r>
            <a:endParaRPr lang="en-US" sz="2000" b="1" dirty="0"/>
          </a:p>
        </p:txBody>
      </p:sp>
      <p:sp>
        <p:nvSpPr>
          <p:cNvPr id="41" name="Text Box 12"/>
          <p:cNvSpPr txBox="1">
            <a:spLocks noChangeArrowheads="1"/>
          </p:cNvSpPr>
          <p:nvPr/>
        </p:nvSpPr>
        <p:spPr bwMode="auto">
          <a:xfrm>
            <a:off x="7315200" y="2590800"/>
            <a:ext cx="9144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179</a:t>
            </a:r>
            <a:endParaRPr lang="en-US" sz="2000" b="1" dirty="0"/>
          </a:p>
        </p:txBody>
      </p:sp>
      <p:sp>
        <p:nvSpPr>
          <p:cNvPr id="52" name="Text Box 5"/>
          <p:cNvSpPr txBox="1">
            <a:spLocks noChangeArrowheads="1"/>
          </p:cNvSpPr>
          <p:nvPr/>
        </p:nvSpPr>
        <p:spPr bwMode="gray">
          <a:xfrm>
            <a:off x="4114800" y="1600200"/>
            <a:ext cx="901700" cy="4572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1600" b="1" dirty="0" smtClean="0">
                <a:solidFill>
                  <a:schemeClr val="bg1"/>
                </a:solidFill>
              </a:rPr>
              <a:t>Jew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53" name="Text Box 11"/>
          <p:cNvSpPr txBox="1">
            <a:spLocks noChangeArrowheads="1"/>
          </p:cNvSpPr>
          <p:nvPr/>
        </p:nvSpPr>
        <p:spPr bwMode="gray">
          <a:xfrm>
            <a:off x="5105400" y="1600200"/>
            <a:ext cx="914400" cy="4572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1600" b="1" dirty="0" smtClean="0">
                <a:solidFill>
                  <a:schemeClr val="bg1"/>
                </a:solidFill>
              </a:rPr>
              <a:t>None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54" name="Text Box 5"/>
          <p:cNvSpPr txBox="1">
            <a:spLocks noChangeArrowheads="1"/>
          </p:cNvSpPr>
          <p:nvPr/>
        </p:nvSpPr>
        <p:spPr bwMode="gray">
          <a:xfrm>
            <a:off x="6096000" y="1600200"/>
            <a:ext cx="901700" cy="4572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1600" b="1" dirty="0" smtClean="0">
                <a:solidFill>
                  <a:schemeClr val="bg1"/>
                </a:solidFill>
              </a:rPr>
              <a:t>Other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55" name="Text Box 11"/>
          <p:cNvSpPr txBox="1">
            <a:spLocks noChangeArrowheads="1"/>
          </p:cNvSpPr>
          <p:nvPr/>
        </p:nvSpPr>
        <p:spPr bwMode="gray">
          <a:xfrm>
            <a:off x="7315200" y="1600200"/>
            <a:ext cx="914400" cy="4572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1600" b="1" dirty="0" smtClean="0">
                <a:solidFill>
                  <a:schemeClr val="bg1"/>
                </a:solidFill>
              </a:rPr>
              <a:t>Total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56" name="Text Box 6"/>
          <p:cNvSpPr txBox="1">
            <a:spLocks noChangeArrowheads="1"/>
          </p:cNvSpPr>
          <p:nvPr/>
        </p:nvSpPr>
        <p:spPr bwMode="auto">
          <a:xfrm>
            <a:off x="2133600" y="3124200"/>
            <a:ext cx="9017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144</a:t>
            </a:r>
            <a:endParaRPr lang="en-US" sz="2000" b="1" dirty="0"/>
          </a:p>
        </p:txBody>
      </p:sp>
      <p:sp>
        <p:nvSpPr>
          <p:cNvPr id="57" name="Text Box 12"/>
          <p:cNvSpPr txBox="1">
            <a:spLocks noChangeArrowheads="1"/>
          </p:cNvSpPr>
          <p:nvPr/>
        </p:nvSpPr>
        <p:spPr bwMode="auto">
          <a:xfrm>
            <a:off x="3124200" y="3124200"/>
            <a:ext cx="9144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109</a:t>
            </a:r>
            <a:endParaRPr lang="en-US" sz="2000" b="1" dirty="0"/>
          </a:p>
        </p:txBody>
      </p:sp>
      <p:sp>
        <p:nvSpPr>
          <p:cNvPr id="58" name="Text Box 6"/>
          <p:cNvSpPr txBox="1">
            <a:spLocks noChangeArrowheads="1"/>
          </p:cNvSpPr>
          <p:nvPr/>
        </p:nvSpPr>
        <p:spPr bwMode="auto">
          <a:xfrm>
            <a:off x="4114800" y="3149600"/>
            <a:ext cx="9017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10</a:t>
            </a:r>
            <a:endParaRPr lang="en-US" sz="2000" b="1" dirty="0"/>
          </a:p>
        </p:txBody>
      </p:sp>
      <p:sp>
        <p:nvSpPr>
          <p:cNvPr id="59" name="Text Box 12"/>
          <p:cNvSpPr txBox="1">
            <a:spLocks noChangeArrowheads="1"/>
          </p:cNvSpPr>
          <p:nvPr/>
        </p:nvSpPr>
        <p:spPr bwMode="auto">
          <a:xfrm>
            <a:off x="5105400" y="3149600"/>
            <a:ext cx="9144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62</a:t>
            </a:r>
            <a:endParaRPr lang="en-US" sz="2000" b="1" dirty="0"/>
          </a:p>
        </p:txBody>
      </p:sp>
      <p:sp>
        <p:nvSpPr>
          <p:cNvPr id="60" name="Text Box 6"/>
          <p:cNvSpPr txBox="1">
            <a:spLocks noChangeArrowheads="1"/>
          </p:cNvSpPr>
          <p:nvPr/>
        </p:nvSpPr>
        <p:spPr bwMode="auto">
          <a:xfrm>
            <a:off x="6096000" y="3136900"/>
            <a:ext cx="9017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21</a:t>
            </a:r>
            <a:endParaRPr lang="en-US" sz="2000" b="1" dirty="0"/>
          </a:p>
        </p:txBody>
      </p:sp>
      <p:sp>
        <p:nvSpPr>
          <p:cNvPr id="61" name="Text Box 12"/>
          <p:cNvSpPr txBox="1">
            <a:spLocks noChangeArrowheads="1"/>
          </p:cNvSpPr>
          <p:nvPr/>
        </p:nvSpPr>
        <p:spPr bwMode="auto">
          <a:xfrm>
            <a:off x="7315200" y="3136900"/>
            <a:ext cx="9144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346</a:t>
            </a:r>
            <a:endParaRPr lang="en-US" sz="2000" b="1" dirty="0"/>
          </a:p>
        </p:txBody>
      </p:sp>
      <p:sp>
        <p:nvSpPr>
          <p:cNvPr id="62" name="Text Box 23"/>
          <p:cNvSpPr txBox="1">
            <a:spLocks noChangeArrowheads="1"/>
          </p:cNvSpPr>
          <p:nvPr/>
        </p:nvSpPr>
        <p:spPr bwMode="gray">
          <a:xfrm>
            <a:off x="914400" y="3136900"/>
            <a:ext cx="1143000" cy="3048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spcBef>
                <a:spcPct val="50000"/>
              </a:spcBef>
            </a:pPr>
            <a:r>
              <a:rPr lang="en-US" sz="2000" b="1" dirty="0" smtClean="0">
                <a:solidFill>
                  <a:schemeClr val="bg1"/>
                </a:solidFill>
              </a:rPr>
              <a:t>Total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42" name="Content Placeholder 38"/>
          <p:cNvSpPr>
            <a:spLocks noGrp="1"/>
          </p:cNvSpPr>
          <p:nvPr>
            <p:ph sz="half" idx="1"/>
          </p:nvPr>
        </p:nvSpPr>
        <p:spPr>
          <a:xfrm>
            <a:off x="457200" y="4038600"/>
            <a:ext cx="8534400" cy="19050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167 people support Abortion for any reason</a:t>
            </a:r>
          </a:p>
          <a:p>
            <a:r>
              <a:rPr lang="en-US" dirty="0" smtClean="0"/>
              <a:t>179 people oppose Abortion for any reason</a:t>
            </a:r>
          </a:p>
          <a:p>
            <a:r>
              <a:rPr lang="en-US" dirty="0" smtClean="0"/>
              <a:t>We would make less errors if we guessed “No” every time:</a:t>
            </a:r>
          </a:p>
          <a:p>
            <a:pPr lvl="1"/>
            <a:r>
              <a:rPr lang="en-US" dirty="0" smtClean="0"/>
              <a:t>We would make 167 errors.</a:t>
            </a:r>
            <a:endParaRPr lang="en-US" dirty="0"/>
          </a:p>
        </p:txBody>
      </p:sp>
      <p:sp>
        <p:nvSpPr>
          <p:cNvPr id="4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543800" y="6553200"/>
            <a:ext cx="1600200" cy="304800"/>
          </a:xfrm>
        </p:spPr>
        <p:txBody>
          <a:bodyPr/>
          <a:lstStyle/>
          <a:p>
            <a:r>
              <a:rPr lang="en-US" dirty="0" smtClean="0"/>
              <a:t>CRJ 716 - Prof. Kaci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10550054"/>
      </p:ext>
    </p:extLst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5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500"/>
                            </p:stCondLst>
                            <p:childTnLst>
                              <p:par>
                                <p:cTn id="7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3000"/>
                            </p:stCondLst>
                            <p:childTnLst>
                              <p:par>
                                <p:cTn id="7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3500"/>
                            </p:stCondLst>
                            <p:childTnLst>
                              <p:par>
                                <p:cTn id="7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4000"/>
                            </p:stCondLst>
                            <p:childTnLst>
                              <p:par>
                                <p:cTn id="8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4500"/>
                            </p:stCondLst>
                            <p:childTnLst>
                              <p:par>
                                <p:cTn id="8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0"/>
                            </p:stCondLst>
                            <p:childTnLst>
                              <p:par>
                                <p:cTn id="9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500"/>
                            </p:stCondLst>
                            <p:childTnLst>
                              <p:par>
                                <p:cTn id="9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6000"/>
                            </p:stCondLst>
                            <p:childTnLst>
                              <p:par>
                                <p:cTn id="9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6500"/>
                            </p:stCondLst>
                            <p:childTnLst>
                              <p:par>
                                <p:cTn id="10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7000"/>
                            </p:stCondLst>
                            <p:childTnLst>
                              <p:par>
                                <p:cTn id="10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7500"/>
                            </p:stCondLst>
                            <p:childTnLst>
                              <p:par>
                                <p:cTn id="1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8000"/>
                            </p:stCondLst>
                            <p:childTnLst>
                              <p:par>
                                <p:cTn id="1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8500"/>
                            </p:stCondLst>
                            <p:childTnLst>
                              <p:par>
                                <p:cTn id="1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9000"/>
                            </p:stCondLst>
                            <p:childTnLst>
                              <p:par>
                                <p:cTn id="1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9500"/>
                            </p:stCondLst>
                            <p:childTnLst>
                              <p:par>
                                <p:cTn id="126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10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2500"/>
                            </p:stCondLst>
                            <p:childTnLst>
                              <p:par>
                                <p:cTn id="1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1000"/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13500"/>
                            </p:stCondLst>
                            <p:childTnLst>
                              <p:par>
                                <p:cTn id="134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2000"/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17500"/>
                            </p:stCondLst>
                            <p:childTnLst>
                              <p:par>
                                <p:cTn id="1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1000"/>
                                        <p:tgtEl>
                                          <p:spTgt spid="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 autoUpdateAnimBg="0"/>
      <p:bldP spid="9" grpId="0" animBg="1" autoUpdateAnimBg="0"/>
      <p:bldP spid="10" grpId="0" animBg="1"/>
      <p:bldP spid="15" grpId="0" animBg="1" autoUpdateAnimBg="0"/>
      <p:bldP spid="16" grpId="0" animBg="1"/>
      <p:bldP spid="27" grpId="0" animBg="1"/>
      <p:bldP spid="23" grpId="0" animBg="1"/>
      <p:bldP spid="24" grpId="0" animBg="1"/>
      <p:bldP spid="25" grpId="0" animBg="1"/>
      <p:bldP spid="26" grpId="0" animBg="1"/>
      <p:bldP spid="32" grpId="0" animBg="1"/>
      <p:bldP spid="34" grpId="0" animBg="1"/>
      <p:bldP spid="35" grpId="0" animBg="1"/>
      <p:bldP spid="37" grpId="0" animBg="1"/>
      <p:bldP spid="38" grpId="0" animBg="1"/>
      <p:bldP spid="40" grpId="0" animBg="1"/>
      <p:bldP spid="41" grpId="0" animBg="1"/>
      <p:bldP spid="52" grpId="0" animBg="1" autoUpdateAnimBg="0"/>
      <p:bldP spid="53" grpId="0" animBg="1" autoUpdateAnimBg="0"/>
      <p:bldP spid="54" grpId="0" animBg="1" autoUpdateAnimBg="0"/>
      <p:bldP spid="55" grpId="0" animBg="1" autoUpdateAnimBg="0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42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Content Placeholder 38"/>
          <p:cNvSpPr>
            <a:spLocks noGrp="1"/>
          </p:cNvSpPr>
          <p:nvPr>
            <p:ph sz="half" idx="1"/>
          </p:nvPr>
        </p:nvSpPr>
        <p:spPr>
          <a:xfrm>
            <a:off x="457200" y="3581400"/>
            <a:ext cx="7924800" cy="533401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If we knew each person’s religion we would improve our guess:</a:t>
            </a:r>
          </a:p>
        </p:txBody>
      </p:sp>
      <p:graphicFrame>
        <p:nvGraphicFramePr>
          <p:cNvPr id="42" name="Content Placeholder 41"/>
          <p:cNvGraphicFramePr>
            <a:graphicFrameLocks noGrp="1"/>
          </p:cNvGraphicFramePr>
          <p:nvPr>
            <p:ph sz="half" idx="2"/>
          </p:nvPr>
        </p:nvGraphicFramePr>
        <p:xfrm>
          <a:off x="762000" y="3962400"/>
          <a:ext cx="7924800" cy="2595880"/>
        </p:xfrm>
        <a:graphic>
          <a:graphicData uri="http://schemas.openxmlformats.org/drawingml/2006/table">
            <a:tbl>
              <a:tblPr firstRow="1" lastRow="1" bandRow="1">
                <a:tableStyleId>{5C22544A-7EE6-4342-B048-85BDC9FD1C3A}</a:tableStyleId>
              </a:tblPr>
              <a:tblGrid>
                <a:gridCol w="2641600"/>
                <a:gridCol w="2641600"/>
                <a:gridCol w="2641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Religion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Guess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Educated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Errors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Protestant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Catholic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Jewish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Other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543800" y="6553200"/>
            <a:ext cx="1600200" cy="304800"/>
          </a:xfrm>
        </p:spPr>
        <p:txBody>
          <a:bodyPr/>
          <a:lstStyle/>
          <a:p>
            <a:r>
              <a:rPr lang="en-US" dirty="0" smtClean="0"/>
              <a:t>CRJ 716 - Prof. Kaci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3A419-4607-4865-9A21-A2A0D281EF47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b="1" u="sng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lbertus" pitchFamily="34" charset="0"/>
              </a:rPr>
              <a:t>Measures of Association: Lambda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lbertus" pitchFamily="34" charset="0"/>
              </a:rPr>
              <a:t> </a:t>
            </a:r>
            <a:b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lbertus" pitchFamily="34" charset="0"/>
              </a:rPr>
            </a:br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lbertus" pitchFamily="34" charset="0"/>
              </a:rPr>
              <a:t>Impact of Religion on Abortion Attitudes</a:t>
            </a:r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lbertus" pitchFamily="34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gray">
          <a:xfrm>
            <a:off x="914400" y="1600200"/>
            <a:ext cx="1143000" cy="4572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b="1" dirty="0" smtClean="0">
                <a:solidFill>
                  <a:schemeClr val="bg1"/>
                </a:solidFill>
              </a:rPr>
              <a:t>ABANY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gray">
          <a:xfrm>
            <a:off x="2133600" y="1600200"/>
            <a:ext cx="901700" cy="4572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2000" b="1" dirty="0" smtClean="0">
                <a:solidFill>
                  <a:schemeClr val="bg1"/>
                </a:solidFill>
              </a:rPr>
              <a:t>Prot.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133600" y="2197100"/>
            <a:ext cx="9017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68</a:t>
            </a:r>
            <a:endParaRPr lang="en-US" sz="2000" b="1" dirty="0"/>
          </a:p>
        </p:txBody>
      </p:sp>
      <p:sp>
        <p:nvSpPr>
          <p:cNvPr id="15" name="Text Box 11"/>
          <p:cNvSpPr txBox="1">
            <a:spLocks noChangeArrowheads="1"/>
          </p:cNvSpPr>
          <p:nvPr/>
        </p:nvSpPr>
        <p:spPr bwMode="gray">
          <a:xfrm>
            <a:off x="3124200" y="1600200"/>
            <a:ext cx="914400" cy="4572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1600" b="1" dirty="0" err="1" smtClean="0">
                <a:solidFill>
                  <a:schemeClr val="bg1"/>
                </a:solidFill>
              </a:rPr>
              <a:t>Cathol</a:t>
            </a:r>
            <a:r>
              <a:rPr lang="en-US" sz="1600" b="1" dirty="0" smtClean="0">
                <a:solidFill>
                  <a:schemeClr val="bg1"/>
                </a:solidFill>
              </a:rPr>
              <a:t>.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3124200" y="2197100"/>
            <a:ext cx="9144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38</a:t>
            </a:r>
            <a:endParaRPr lang="en-US" sz="2000" b="1" dirty="0"/>
          </a:p>
        </p:txBody>
      </p:sp>
      <p:sp>
        <p:nvSpPr>
          <p:cNvPr id="27" name="Text Box 23"/>
          <p:cNvSpPr txBox="1">
            <a:spLocks noChangeArrowheads="1"/>
          </p:cNvSpPr>
          <p:nvPr/>
        </p:nvSpPr>
        <p:spPr bwMode="gray">
          <a:xfrm>
            <a:off x="914400" y="2209800"/>
            <a:ext cx="1143000" cy="3048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spcBef>
                <a:spcPct val="50000"/>
              </a:spcBef>
            </a:pPr>
            <a:r>
              <a:rPr lang="en-US" sz="2000" b="1" dirty="0" smtClean="0">
                <a:solidFill>
                  <a:schemeClr val="bg1"/>
                </a:solidFill>
              </a:rPr>
              <a:t>Yes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23" name="Text Box 6"/>
          <p:cNvSpPr txBox="1">
            <a:spLocks noChangeArrowheads="1"/>
          </p:cNvSpPr>
          <p:nvPr/>
        </p:nvSpPr>
        <p:spPr bwMode="auto">
          <a:xfrm>
            <a:off x="2133600" y="2578100"/>
            <a:ext cx="9017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76</a:t>
            </a:r>
            <a:endParaRPr lang="en-US" sz="2000" b="1" dirty="0"/>
          </a:p>
        </p:txBody>
      </p:sp>
      <p:sp>
        <p:nvSpPr>
          <p:cNvPr id="24" name="Text Box 12"/>
          <p:cNvSpPr txBox="1">
            <a:spLocks noChangeArrowheads="1"/>
          </p:cNvSpPr>
          <p:nvPr/>
        </p:nvSpPr>
        <p:spPr bwMode="auto">
          <a:xfrm>
            <a:off x="3124200" y="2578100"/>
            <a:ext cx="9144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71</a:t>
            </a:r>
            <a:endParaRPr lang="en-US" sz="2000" b="1" dirty="0"/>
          </a:p>
        </p:txBody>
      </p:sp>
      <p:sp>
        <p:nvSpPr>
          <p:cNvPr id="25" name="Text Box 23"/>
          <p:cNvSpPr txBox="1">
            <a:spLocks noChangeArrowheads="1"/>
          </p:cNvSpPr>
          <p:nvPr/>
        </p:nvSpPr>
        <p:spPr bwMode="gray">
          <a:xfrm>
            <a:off x="914400" y="2590800"/>
            <a:ext cx="1143000" cy="3048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spcBef>
                <a:spcPct val="50000"/>
              </a:spcBef>
            </a:pPr>
            <a:r>
              <a:rPr lang="en-US" sz="2000" b="1" dirty="0" smtClean="0">
                <a:solidFill>
                  <a:schemeClr val="bg1"/>
                </a:solidFill>
              </a:rPr>
              <a:t>No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26" name="Text Box 6"/>
          <p:cNvSpPr txBox="1">
            <a:spLocks noChangeArrowheads="1"/>
          </p:cNvSpPr>
          <p:nvPr/>
        </p:nvSpPr>
        <p:spPr bwMode="auto">
          <a:xfrm>
            <a:off x="4114800" y="2222500"/>
            <a:ext cx="9017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8</a:t>
            </a:r>
            <a:endParaRPr lang="en-US" sz="2000" b="1" dirty="0"/>
          </a:p>
        </p:txBody>
      </p:sp>
      <p:sp>
        <p:nvSpPr>
          <p:cNvPr id="32" name="Text Box 12"/>
          <p:cNvSpPr txBox="1">
            <a:spLocks noChangeArrowheads="1"/>
          </p:cNvSpPr>
          <p:nvPr/>
        </p:nvSpPr>
        <p:spPr bwMode="auto">
          <a:xfrm>
            <a:off x="5105400" y="2209800"/>
            <a:ext cx="9144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41</a:t>
            </a:r>
            <a:endParaRPr lang="en-US" sz="2000" b="1" dirty="0"/>
          </a:p>
        </p:txBody>
      </p:sp>
      <p:sp>
        <p:nvSpPr>
          <p:cNvPr id="34" name="Text Box 6"/>
          <p:cNvSpPr txBox="1">
            <a:spLocks noChangeArrowheads="1"/>
          </p:cNvSpPr>
          <p:nvPr/>
        </p:nvSpPr>
        <p:spPr bwMode="auto">
          <a:xfrm>
            <a:off x="4114800" y="2603500"/>
            <a:ext cx="9017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2</a:t>
            </a:r>
            <a:endParaRPr lang="en-US" sz="2000" b="1" dirty="0"/>
          </a:p>
        </p:txBody>
      </p:sp>
      <p:sp>
        <p:nvSpPr>
          <p:cNvPr id="35" name="Text Box 12"/>
          <p:cNvSpPr txBox="1">
            <a:spLocks noChangeArrowheads="1"/>
          </p:cNvSpPr>
          <p:nvPr/>
        </p:nvSpPr>
        <p:spPr bwMode="auto">
          <a:xfrm>
            <a:off x="5105400" y="2603500"/>
            <a:ext cx="9144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21</a:t>
            </a:r>
            <a:endParaRPr lang="en-US" sz="2000" b="1" dirty="0"/>
          </a:p>
        </p:txBody>
      </p:sp>
      <p:sp>
        <p:nvSpPr>
          <p:cNvPr id="37" name="Text Box 6"/>
          <p:cNvSpPr txBox="1">
            <a:spLocks noChangeArrowheads="1"/>
          </p:cNvSpPr>
          <p:nvPr/>
        </p:nvSpPr>
        <p:spPr bwMode="auto">
          <a:xfrm>
            <a:off x="6096000" y="2209800"/>
            <a:ext cx="9017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12</a:t>
            </a:r>
            <a:endParaRPr lang="en-US" sz="2000" b="1" dirty="0"/>
          </a:p>
        </p:txBody>
      </p:sp>
      <p:sp>
        <p:nvSpPr>
          <p:cNvPr id="38" name="Text Box 12"/>
          <p:cNvSpPr txBox="1">
            <a:spLocks noChangeArrowheads="1"/>
          </p:cNvSpPr>
          <p:nvPr/>
        </p:nvSpPr>
        <p:spPr bwMode="auto">
          <a:xfrm>
            <a:off x="7315200" y="2209800"/>
            <a:ext cx="9144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167</a:t>
            </a:r>
            <a:endParaRPr lang="en-US" sz="2000" b="1" dirty="0"/>
          </a:p>
        </p:txBody>
      </p:sp>
      <p:sp>
        <p:nvSpPr>
          <p:cNvPr id="40" name="Text Box 6"/>
          <p:cNvSpPr txBox="1">
            <a:spLocks noChangeArrowheads="1"/>
          </p:cNvSpPr>
          <p:nvPr/>
        </p:nvSpPr>
        <p:spPr bwMode="auto">
          <a:xfrm>
            <a:off x="6096000" y="2590800"/>
            <a:ext cx="9017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9</a:t>
            </a:r>
            <a:endParaRPr lang="en-US" sz="2000" b="1" dirty="0"/>
          </a:p>
        </p:txBody>
      </p:sp>
      <p:sp>
        <p:nvSpPr>
          <p:cNvPr id="41" name="Text Box 12"/>
          <p:cNvSpPr txBox="1">
            <a:spLocks noChangeArrowheads="1"/>
          </p:cNvSpPr>
          <p:nvPr/>
        </p:nvSpPr>
        <p:spPr bwMode="auto">
          <a:xfrm>
            <a:off x="7315200" y="2590800"/>
            <a:ext cx="9144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179</a:t>
            </a:r>
            <a:endParaRPr lang="en-US" sz="2000" b="1" dirty="0"/>
          </a:p>
        </p:txBody>
      </p:sp>
      <p:sp>
        <p:nvSpPr>
          <p:cNvPr id="52" name="Text Box 5"/>
          <p:cNvSpPr txBox="1">
            <a:spLocks noChangeArrowheads="1"/>
          </p:cNvSpPr>
          <p:nvPr/>
        </p:nvSpPr>
        <p:spPr bwMode="gray">
          <a:xfrm>
            <a:off x="4114800" y="1600200"/>
            <a:ext cx="901700" cy="4572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1600" b="1" dirty="0" smtClean="0">
                <a:solidFill>
                  <a:schemeClr val="bg1"/>
                </a:solidFill>
              </a:rPr>
              <a:t>Jew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53" name="Text Box 11"/>
          <p:cNvSpPr txBox="1">
            <a:spLocks noChangeArrowheads="1"/>
          </p:cNvSpPr>
          <p:nvPr/>
        </p:nvSpPr>
        <p:spPr bwMode="gray">
          <a:xfrm>
            <a:off x="5105400" y="1600200"/>
            <a:ext cx="914400" cy="4572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1600" b="1" dirty="0" smtClean="0">
                <a:solidFill>
                  <a:schemeClr val="bg1"/>
                </a:solidFill>
              </a:rPr>
              <a:t>None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54" name="Text Box 5"/>
          <p:cNvSpPr txBox="1">
            <a:spLocks noChangeArrowheads="1"/>
          </p:cNvSpPr>
          <p:nvPr/>
        </p:nvSpPr>
        <p:spPr bwMode="gray">
          <a:xfrm>
            <a:off x="6096000" y="1600200"/>
            <a:ext cx="901700" cy="4572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1600" b="1" dirty="0" smtClean="0">
                <a:solidFill>
                  <a:schemeClr val="bg1"/>
                </a:solidFill>
              </a:rPr>
              <a:t>Other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55" name="Text Box 11"/>
          <p:cNvSpPr txBox="1">
            <a:spLocks noChangeArrowheads="1"/>
          </p:cNvSpPr>
          <p:nvPr/>
        </p:nvSpPr>
        <p:spPr bwMode="gray">
          <a:xfrm>
            <a:off x="7315200" y="1600200"/>
            <a:ext cx="914400" cy="4572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1600" b="1" dirty="0" smtClean="0">
                <a:solidFill>
                  <a:schemeClr val="bg1"/>
                </a:solidFill>
              </a:rPr>
              <a:t>Total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56" name="Text Box 6"/>
          <p:cNvSpPr txBox="1">
            <a:spLocks noChangeArrowheads="1"/>
          </p:cNvSpPr>
          <p:nvPr/>
        </p:nvSpPr>
        <p:spPr bwMode="auto">
          <a:xfrm>
            <a:off x="2133600" y="3124200"/>
            <a:ext cx="9017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144</a:t>
            </a:r>
            <a:endParaRPr lang="en-US" sz="2000" b="1" dirty="0"/>
          </a:p>
        </p:txBody>
      </p:sp>
      <p:sp>
        <p:nvSpPr>
          <p:cNvPr id="57" name="Text Box 12"/>
          <p:cNvSpPr txBox="1">
            <a:spLocks noChangeArrowheads="1"/>
          </p:cNvSpPr>
          <p:nvPr/>
        </p:nvSpPr>
        <p:spPr bwMode="auto">
          <a:xfrm>
            <a:off x="3124200" y="3124200"/>
            <a:ext cx="9144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109</a:t>
            </a:r>
            <a:endParaRPr lang="en-US" sz="2000" b="1" dirty="0"/>
          </a:p>
        </p:txBody>
      </p:sp>
      <p:sp>
        <p:nvSpPr>
          <p:cNvPr id="58" name="Text Box 6"/>
          <p:cNvSpPr txBox="1">
            <a:spLocks noChangeArrowheads="1"/>
          </p:cNvSpPr>
          <p:nvPr/>
        </p:nvSpPr>
        <p:spPr bwMode="auto">
          <a:xfrm>
            <a:off x="4114800" y="3149600"/>
            <a:ext cx="9017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10</a:t>
            </a:r>
            <a:endParaRPr lang="en-US" sz="2000" b="1" dirty="0"/>
          </a:p>
        </p:txBody>
      </p:sp>
      <p:sp>
        <p:nvSpPr>
          <p:cNvPr id="59" name="Text Box 12"/>
          <p:cNvSpPr txBox="1">
            <a:spLocks noChangeArrowheads="1"/>
          </p:cNvSpPr>
          <p:nvPr/>
        </p:nvSpPr>
        <p:spPr bwMode="auto">
          <a:xfrm>
            <a:off x="5105400" y="3149600"/>
            <a:ext cx="9144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62</a:t>
            </a:r>
            <a:endParaRPr lang="en-US" sz="2000" b="1" dirty="0"/>
          </a:p>
        </p:txBody>
      </p:sp>
      <p:sp>
        <p:nvSpPr>
          <p:cNvPr id="60" name="Text Box 6"/>
          <p:cNvSpPr txBox="1">
            <a:spLocks noChangeArrowheads="1"/>
          </p:cNvSpPr>
          <p:nvPr/>
        </p:nvSpPr>
        <p:spPr bwMode="auto">
          <a:xfrm>
            <a:off x="6096000" y="3136900"/>
            <a:ext cx="9017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21</a:t>
            </a:r>
            <a:endParaRPr lang="en-US" sz="2000" b="1" dirty="0"/>
          </a:p>
        </p:txBody>
      </p:sp>
      <p:sp>
        <p:nvSpPr>
          <p:cNvPr id="61" name="Text Box 12"/>
          <p:cNvSpPr txBox="1">
            <a:spLocks noChangeArrowheads="1"/>
          </p:cNvSpPr>
          <p:nvPr/>
        </p:nvSpPr>
        <p:spPr bwMode="auto">
          <a:xfrm>
            <a:off x="7315200" y="3136900"/>
            <a:ext cx="9144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346</a:t>
            </a:r>
            <a:endParaRPr lang="en-US" sz="2000" b="1" dirty="0"/>
          </a:p>
        </p:txBody>
      </p:sp>
      <p:sp>
        <p:nvSpPr>
          <p:cNvPr id="62" name="Text Box 23"/>
          <p:cNvSpPr txBox="1">
            <a:spLocks noChangeArrowheads="1"/>
          </p:cNvSpPr>
          <p:nvPr/>
        </p:nvSpPr>
        <p:spPr bwMode="gray">
          <a:xfrm>
            <a:off x="914400" y="3136900"/>
            <a:ext cx="1143000" cy="3048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spcBef>
                <a:spcPct val="50000"/>
              </a:spcBef>
            </a:pPr>
            <a:r>
              <a:rPr lang="en-US" sz="2000" b="1" dirty="0" smtClean="0">
                <a:solidFill>
                  <a:schemeClr val="bg1"/>
                </a:solidFill>
              </a:rPr>
              <a:t>Total</a:t>
            </a:r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10550054"/>
      </p:ext>
    </p:extLst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4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2" name="Content Placeholder 41"/>
          <p:cNvGraphicFramePr>
            <a:graphicFrameLocks noGrp="1"/>
          </p:cNvGraphicFramePr>
          <p:nvPr>
            <p:ph sz="half" idx="1"/>
          </p:nvPr>
        </p:nvGraphicFramePr>
        <p:xfrm>
          <a:off x="533400" y="3733800"/>
          <a:ext cx="8077200" cy="741680"/>
        </p:xfrm>
        <a:graphic>
          <a:graphicData uri="http://schemas.openxmlformats.org/drawingml/2006/table">
            <a:tbl>
              <a:tblPr firstRow="1" lastRow="1" bandRow="1">
                <a:tableStyleId>{5C22544A-7EE6-4342-B048-85BDC9FD1C3A}</a:tableStyleId>
              </a:tblPr>
              <a:tblGrid>
                <a:gridCol w="2692400"/>
                <a:gridCol w="2692400"/>
                <a:gridCol w="2692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Religion</a:t>
                      </a:r>
                      <a:endParaRPr lang="en-US" dirty="0"/>
                    </a:p>
                  </a:txBody>
                  <a:tcPr marL="25202" marR="2520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Guess</a:t>
                      </a:r>
                      <a:endParaRPr lang="en-US" dirty="0"/>
                    </a:p>
                  </a:txBody>
                  <a:tcPr marL="25202" marR="2520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Educated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Errors</a:t>
                      </a:r>
                      <a:endParaRPr lang="en-US" dirty="0"/>
                    </a:p>
                  </a:txBody>
                  <a:tcPr marL="25202" marR="25202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 marL="25202" marR="25202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5202" marR="2520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138</a:t>
                      </a:r>
                      <a:endParaRPr lang="en-US" dirty="0"/>
                    </a:p>
                  </a:txBody>
                  <a:tcPr marL="25202" marR="25202"/>
                </a:tc>
              </a:tr>
            </a:tbl>
          </a:graphicData>
        </a:graphic>
      </p:graphicFrame>
      <p:sp>
        <p:nvSpPr>
          <p:cNvPr id="45" name="Content Placeholder 44"/>
          <p:cNvSpPr>
            <a:spLocks noGrp="1"/>
          </p:cNvSpPr>
          <p:nvPr>
            <p:ph sz="half" idx="2"/>
          </p:nvPr>
        </p:nvSpPr>
        <p:spPr>
          <a:xfrm>
            <a:off x="0" y="5638800"/>
            <a:ext cx="9144000" cy="762000"/>
          </a:xfrm>
          <a:solidFill>
            <a:schemeClr val="accent3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17.4% reduced error when religion is a known factor in guessing attitudes on Abortion for any reason.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3A419-4607-4865-9A21-A2A0D281EF47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b="1" u="sng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lbertus" pitchFamily="34" charset="0"/>
              </a:rPr>
              <a:t>Measures of Association: Lambda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lbertus" pitchFamily="34" charset="0"/>
              </a:rPr>
              <a:t> </a:t>
            </a:r>
            <a:b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lbertus" pitchFamily="34" charset="0"/>
              </a:rPr>
            </a:br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lbertus" pitchFamily="34" charset="0"/>
              </a:rPr>
              <a:t>Impact of Religion on Abortion Attitudes</a:t>
            </a:r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lbertus" pitchFamily="34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gray">
          <a:xfrm>
            <a:off x="914400" y="1600200"/>
            <a:ext cx="1143000" cy="4572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b="1" dirty="0" smtClean="0">
                <a:solidFill>
                  <a:schemeClr val="bg1"/>
                </a:solidFill>
              </a:rPr>
              <a:t>ABANY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gray">
          <a:xfrm>
            <a:off x="2133600" y="1600200"/>
            <a:ext cx="901700" cy="4572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2000" b="1" dirty="0" smtClean="0">
                <a:solidFill>
                  <a:schemeClr val="bg1"/>
                </a:solidFill>
              </a:rPr>
              <a:t>Prot.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133600" y="2197100"/>
            <a:ext cx="9017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68</a:t>
            </a:r>
            <a:endParaRPr lang="en-US" sz="2000" b="1" dirty="0"/>
          </a:p>
        </p:txBody>
      </p:sp>
      <p:sp>
        <p:nvSpPr>
          <p:cNvPr id="15" name="Text Box 11"/>
          <p:cNvSpPr txBox="1">
            <a:spLocks noChangeArrowheads="1"/>
          </p:cNvSpPr>
          <p:nvPr/>
        </p:nvSpPr>
        <p:spPr bwMode="gray">
          <a:xfrm>
            <a:off x="3124200" y="1600200"/>
            <a:ext cx="914400" cy="4572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1600" b="1" dirty="0" err="1" smtClean="0">
                <a:solidFill>
                  <a:schemeClr val="bg1"/>
                </a:solidFill>
              </a:rPr>
              <a:t>Cathol</a:t>
            </a:r>
            <a:r>
              <a:rPr lang="en-US" sz="1600" b="1" dirty="0" smtClean="0">
                <a:solidFill>
                  <a:schemeClr val="bg1"/>
                </a:solidFill>
              </a:rPr>
              <a:t>.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3124200" y="2197100"/>
            <a:ext cx="9144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38</a:t>
            </a:r>
            <a:endParaRPr lang="en-US" sz="2000" b="1" dirty="0"/>
          </a:p>
        </p:txBody>
      </p:sp>
      <p:sp>
        <p:nvSpPr>
          <p:cNvPr id="27" name="Text Box 23"/>
          <p:cNvSpPr txBox="1">
            <a:spLocks noChangeArrowheads="1"/>
          </p:cNvSpPr>
          <p:nvPr/>
        </p:nvSpPr>
        <p:spPr bwMode="gray">
          <a:xfrm>
            <a:off x="914400" y="2209800"/>
            <a:ext cx="1143000" cy="3048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spcBef>
                <a:spcPct val="50000"/>
              </a:spcBef>
            </a:pPr>
            <a:r>
              <a:rPr lang="en-US" sz="2000" b="1" dirty="0" smtClean="0">
                <a:solidFill>
                  <a:schemeClr val="bg1"/>
                </a:solidFill>
              </a:rPr>
              <a:t>Yes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23" name="Text Box 6"/>
          <p:cNvSpPr txBox="1">
            <a:spLocks noChangeArrowheads="1"/>
          </p:cNvSpPr>
          <p:nvPr/>
        </p:nvSpPr>
        <p:spPr bwMode="auto">
          <a:xfrm>
            <a:off x="2133600" y="2578100"/>
            <a:ext cx="9017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76</a:t>
            </a:r>
            <a:endParaRPr lang="en-US" sz="2000" b="1" dirty="0"/>
          </a:p>
        </p:txBody>
      </p:sp>
      <p:sp>
        <p:nvSpPr>
          <p:cNvPr id="24" name="Text Box 12"/>
          <p:cNvSpPr txBox="1">
            <a:spLocks noChangeArrowheads="1"/>
          </p:cNvSpPr>
          <p:nvPr/>
        </p:nvSpPr>
        <p:spPr bwMode="auto">
          <a:xfrm>
            <a:off x="3124200" y="2578100"/>
            <a:ext cx="9144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71</a:t>
            </a:r>
            <a:endParaRPr lang="en-US" sz="2000" b="1" dirty="0"/>
          </a:p>
        </p:txBody>
      </p:sp>
      <p:sp>
        <p:nvSpPr>
          <p:cNvPr id="25" name="Text Box 23"/>
          <p:cNvSpPr txBox="1">
            <a:spLocks noChangeArrowheads="1"/>
          </p:cNvSpPr>
          <p:nvPr/>
        </p:nvSpPr>
        <p:spPr bwMode="gray">
          <a:xfrm>
            <a:off x="914400" y="2590800"/>
            <a:ext cx="1143000" cy="3048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spcBef>
                <a:spcPct val="50000"/>
              </a:spcBef>
            </a:pPr>
            <a:r>
              <a:rPr lang="en-US" sz="2000" b="1" dirty="0" smtClean="0">
                <a:solidFill>
                  <a:schemeClr val="bg1"/>
                </a:solidFill>
              </a:rPr>
              <a:t>No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26" name="Text Box 6"/>
          <p:cNvSpPr txBox="1">
            <a:spLocks noChangeArrowheads="1"/>
          </p:cNvSpPr>
          <p:nvPr/>
        </p:nvSpPr>
        <p:spPr bwMode="auto">
          <a:xfrm>
            <a:off x="4114800" y="2222500"/>
            <a:ext cx="9017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8</a:t>
            </a:r>
            <a:endParaRPr lang="en-US" sz="2000" b="1" dirty="0"/>
          </a:p>
        </p:txBody>
      </p:sp>
      <p:sp>
        <p:nvSpPr>
          <p:cNvPr id="32" name="Text Box 12"/>
          <p:cNvSpPr txBox="1">
            <a:spLocks noChangeArrowheads="1"/>
          </p:cNvSpPr>
          <p:nvPr/>
        </p:nvSpPr>
        <p:spPr bwMode="auto">
          <a:xfrm>
            <a:off x="5105400" y="2209800"/>
            <a:ext cx="9144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41</a:t>
            </a:r>
            <a:endParaRPr lang="en-US" sz="2000" b="1" dirty="0"/>
          </a:p>
        </p:txBody>
      </p:sp>
      <p:sp>
        <p:nvSpPr>
          <p:cNvPr id="34" name="Text Box 6"/>
          <p:cNvSpPr txBox="1">
            <a:spLocks noChangeArrowheads="1"/>
          </p:cNvSpPr>
          <p:nvPr/>
        </p:nvSpPr>
        <p:spPr bwMode="auto">
          <a:xfrm>
            <a:off x="4114800" y="2603500"/>
            <a:ext cx="9017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2</a:t>
            </a:r>
            <a:endParaRPr lang="en-US" sz="2000" b="1" dirty="0"/>
          </a:p>
        </p:txBody>
      </p:sp>
      <p:sp>
        <p:nvSpPr>
          <p:cNvPr id="35" name="Text Box 12"/>
          <p:cNvSpPr txBox="1">
            <a:spLocks noChangeArrowheads="1"/>
          </p:cNvSpPr>
          <p:nvPr/>
        </p:nvSpPr>
        <p:spPr bwMode="auto">
          <a:xfrm>
            <a:off x="5105400" y="2603500"/>
            <a:ext cx="9144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21</a:t>
            </a:r>
            <a:endParaRPr lang="en-US" sz="2000" b="1" dirty="0"/>
          </a:p>
        </p:txBody>
      </p:sp>
      <p:sp>
        <p:nvSpPr>
          <p:cNvPr id="37" name="Text Box 6"/>
          <p:cNvSpPr txBox="1">
            <a:spLocks noChangeArrowheads="1"/>
          </p:cNvSpPr>
          <p:nvPr/>
        </p:nvSpPr>
        <p:spPr bwMode="auto">
          <a:xfrm>
            <a:off x="6096000" y="2209800"/>
            <a:ext cx="9017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12</a:t>
            </a:r>
            <a:endParaRPr lang="en-US" sz="2000" b="1" dirty="0"/>
          </a:p>
        </p:txBody>
      </p:sp>
      <p:sp>
        <p:nvSpPr>
          <p:cNvPr id="38" name="Text Box 12"/>
          <p:cNvSpPr txBox="1">
            <a:spLocks noChangeArrowheads="1"/>
          </p:cNvSpPr>
          <p:nvPr/>
        </p:nvSpPr>
        <p:spPr bwMode="auto">
          <a:xfrm>
            <a:off x="7315200" y="2209800"/>
            <a:ext cx="9144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167</a:t>
            </a:r>
            <a:endParaRPr lang="en-US" sz="2000" b="1" dirty="0"/>
          </a:p>
        </p:txBody>
      </p:sp>
      <p:sp>
        <p:nvSpPr>
          <p:cNvPr id="40" name="Text Box 6"/>
          <p:cNvSpPr txBox="1">
            <a:spLocks noChangeArrowheads="1"/>
          </p:cNvSpPr>
          <p:nvPr/>
        </p:nvSpPr>
        <p:spPr bwMode="auto">
          <a:xfrm>
            <a:off x="6096000" y="2590800"/>
            <a:ext cx="9017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9</a:t>
            </a:r>
            <a:endParaRPr lang="en-US" sz="2000" b="1" dirty="0"/>
          </a:p>
        </p:txBody>
      </p:sp>
      <p:sp>
        <p:nvSpPr>
          <p:cNvPr id="41" name="Text Box 12"/>
          <p:cNvSpPr txBox="1">
            <a:spLocks noChangeArrowheads="1"/>
          </p:cNvSpPr>
          <p:nvPr/>
        </p:nvSpPr>
        <p:spPr bwMode="auto">
          <a:xfrm>
            <a:off x="7315200" y="2590800"/>
            <a:ext cx="9144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179</a:t>
            </a:r>
            <a:endParaRPr lang="en-US" sz="2000" b="1" dirty="0"/>
          </a:p>
        </p:txBody>
      </p:sp>
      <p:sp>
        <p:nvSpPr>
          <p:cNvPr id="52" name="Text Box 5"/>
          <p:cNvSpPr txBox="1">
            <a:spLocks noChangeArrowheads="1"/>
          </p:cNvSpPr>
          <p:nvPr/>
        </p:nvSpPr>
        <p:spPr bwMode="gray">
          <a:xfrm>
            <a:off x="4114800" y="1600200"/>
            <a:ext cx="901700" cy="4572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1600" b="1" dirty="0" smtClean="0">
                <a:solidFill>
                  <a:schemeClr val="bg1"/>
                </a:solidFill>
              </a:rPr>
              <a:t>Jew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53" name="Text Box 11"/>
          <p:cNvSpPr txBox="1">
            <a:spLocks noChangeArrowheads="1"/>
          </p:cNvSpPr>
          <p:nvPr/>
        </p:nvSpPr>
        <p:spPr bwMode="gray">
          <a:xfrm>
            <a:off x="5105400" y="1600200"/>
            <a:ext cx="914400" cy="4572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1600" b="1" dirty="0" smtClean="0">
                <a:solidFill>
                  <a:schemeClr val="bg1"/>
                </a:solidFill>
              </a:rPr>
              <a:t>None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54" name="Text Box 5"/>
          <p:cNvSpPr txBox="1">
            <a:spLocks noChangeArrowheads="1"/>
          </p:cNvSpPr>
          <p:nvPr/>
        </p:nvSpPr>
        <p:spPr bwMode="gray">
          <a:xfrm>
            <a:off x="6096000" y="1600200"/>
            <a:ext cx="901700" cy="4572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1600" b="1" dirty="0" smtClean="0">
                <a:solidFill>
                  <a:schemeClr val="bg1"/>
                </a:solidFill>
              </a:rPr>
              <a:t>Other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55" name="Text Box 11"/>
          <p:cNvSpPr txBox="1">
            <a:spLocks noChangeArrowheads="1"/>
          </p:cNvSpPr>
          <p:nvPr/>
        </p:nvSpPr>
        <p:spPr bwMode="gray">
          <a:xfrm>
            <a:off x="7315200" y="1600200"/>
            <a:ext cx="914400" cy="4572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1600" b="1" dirty="0" smtClean="0">
                <a:solidFill>
                  <a:schemeClr val="bg1"/>
                </a:solidFill>
              </a:rPr>
              <a:t>Total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56" name="Text Box 6"/>
          <p:cNvSpPr txBox="1">
            <a:spLocks noChangeArrowheads="1"/>
          </p:cNvSpPr>
          <p:nvPr/>
        </p:nvSpPr>
        <p:spPr bwMode="auto">
          <a:xfrm>
            <a:off x="2133600" y="3124200"/>
            <a:ext cx="9017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144</a:t>
            </a:r>
            <a:endParaRPr lang="en-US" sz="2000" b="1" dirty="0"/>
          </a:p>
        </p:txBody>
      </p:sp>
      <p:sp>
        <p:nvSpPr>
          <p:cNvPr id="57" name="Text Box 12"/>
          <p:cNvSpPr txBox="1">
            <a:spLocks noChangeArrowheads="1"/>
          </p:cNvSpPr>
          <p:nvPr/>
        </p:nvSpPr>
        <p:spPr bwMode="auto">
          <a:xfrm>
            <a:off x="3124200" y="3124200"/>
            <a:ext cx="9144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109</a:t>
            </a:r>
            <a:endParaRPr lang="en-US" sz="2000" b="1" dirty="0"/>
          </a:p>
        </p:txBody>
      </p:sp>
      <p:sp>
        <p:nvSpPr>
          <p:cNvPr id="58" name="Text Box 6"/>
          <p:cNvSpPr txBox="1">
            <a:spLocks noChangeArrowheads="1"/>
          </p:cNvSpPr>
          <p:nvPr/>
        </p:nvSpPr>
        <p:spPr bwMode="auto">
          <a:xfrm>
            <a:off x="4114800" y="3149600"/>
            <a:ext cx="9017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10</a:t>
            </a:r>
            <a:endParaRPr lang="en-US" sz="2000" b="1" dirty="0"/>
          </a:p>
        </p:txBody>
      </p:sp>
      <p:sp>
        <p:nvSpPr>
          <p:cNvPr id="59" name="Text Box 12"/>
          <p:cNvSpPr txBox="1">
            <a:spLocks noChangeArrowheads="1"/>
          </p:cNvSpPr>
          <p:nvPr/>
        </p:nvSpPr>
        <p:spPr bwMode="auto">
          <a:xfrm>
            <a:off x="5105400" y="3149600"/>
            <a:ext cx="9144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62</a:t>
            </a:r>
            <a:endParaRPr lang="en-US" sz="2000" b="1" dirty="0"/>
          </a:p>
        </p:txBody>
      </p:sp>
      <p:sp>
        <p:nvSpPr>
          <p:cNvPr id="60" name="Text Box 6"/>
          <p:cNvSpPr txBox="1">
            <a:spLocks noChangeArrowheads="1"/>
          </p:cNvSpPr>
          <p:nvPr/>
        </p:nvSpPr>
        <p:spPr bwMode="auto">
          <a:xfrm>
            <a:off x="6096000" y="3136900"/>
            <a:ext cx="9017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21</a:t>
            </a:r>
            <a:endParaRPr lang="en-US" sz="2000" b="1" dirty="0"/>
          </a:p>
        </p:txBody>
      </p:sp>
      <p:sp>
        <p:nvSpPr>
          <p:cNvPr id="61" name="Text Box 12"/>
          <p:cNvSpPr txBox="1">
            <a:spLocks noChangeArrowheads="1"/>
          </p:cNvSpPr>
          <p:nvPr/>
        </p:nvSpPr>
        <p:spPr bwMode="auto">
          <a:xfrm>
            <a:off x="7315200" y="3136900"/>
            <a:ext cx="9144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346</a:t>
            </a:r>
            <a:endParaRPr lang="en-US" sz="2000" b="1" dirty="0"/>
          </a:p>
        </p:txBody>
      </p:sp>
      <p:sp>
        <p:nvSpPr>
          <p:cNvPr id="62" name="Text Box 23"/>
          <p:cNvSpPr txBox="1">
            <a:spLocks noChangeArrowheads="1"/>
          </p:cNvSpPr>
          <p:nvPr/>
        </p:nvSpPr>
        <p:spPr bwMode="gray">
          <a:xfrm>
            <a:off x="914400" y="3136900"/>
            <a:ext cx="1143000" cy="3048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spcBef>
                <a:spcPct val="50000"/>
              </a:spcBef>
            </a:pPr>
            <a:r>
              <a:rPr lang="en-US" sz="2000" b="1" dirty="0" smtClean="0">
                <a:solidFill>
                  <a:schemeClr val="bg1"/>
                </a:solidFill>
              </a:rPr>
              <a:t>Total</a:t>
            </a:r>
            <a:endParaRPr lang="en-US" sz="2000" b="1" dirty="0">
              <a:solidFill>
                <a:schemeClr val="bg1"/>
              </a:solidFill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-304800" y="4648200"/>
          <a:ext cx="9588192" cy="838200"/>
        </p:xfrm>
        <a:graphic>
          <a:graphicData uri="http://schemas.openxmlformats.org/presentationml/2006/ole">
            <p:oleObj spid="_x0000_s1026" name="Document" r:id="rId3" imgW="5956042" imgH="520432" progId="Word.Document.12">
              <p:link updateAutomatic="1"/>
            </p:oleObj>
          </a:graphicData>
        </a:graphic>
      </p:graphicFrame>
      <p:sp>
        <p:nvSpPr>
          <p:cNvPr id="4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543800" y="6553200"/>
            <a:ext cx="1600200" cy="304800"/>
          </a:xfrm>
        </p:spPr>
        <p:txBody>
          <a:bodyPr/>
          <a:lstStyle/>
          <a:p>
            <a:r>
              <a:rPr lang="en-US" dirty="0" smtClean="0"/>
              <a:t>CRJ 716 - Prof. Kaci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10550054"/>
      </p:ext>
    </p:extLst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4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20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uiExpand="1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3A419-4607-4865-9A21-A2A0D281EF47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b="1" u="sng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lbertus" pitchFamily="34" charset="0"/>
              </a:rPr>
              <a:t>Measures of Association: Lambda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lbertus" pitchFamily="34" charset="0"/>
              </a:rPr>
              <a:t> </a:t>
            </a:r>
            <a:b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lbertus" pitchFamily="34" charset="0"/>
              </a:rPr>
            </a:br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lbertus" pitchFamily="34" charset="0"/>
              </a:rPr>
              <a:t>Impact of Religion on Abortion Attitudes</a:t>
            </a:r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lbertus" pitchFamily="34" charset="0"/>
            </a:endParaRPr>
          </a:p>
        </p:txBody>
      </p:sp>
      <p:sp>
        <p:nvSpPr>
          <p:cNvPr id="4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543800" y="6553200"/>
            <a:ext cx="1600200" cy="304800"/>
          </a:xfrm>
        </p:spPr>
        <p:txBody>
          <a:bodyPr/>
          <a:lstStyle/>
          <a:p>
            <a:r>
              <a:rPr lang="en-US" dirty="0" smtClean="0"/>
              <a:t>CRJ 716 - Prof. Kaci</a:t>
            </a:r>
            <a:endParaRPr lang="en-US" dirty="0"/>
          </a:p>
        </p:txBody>
      </p:sp>
      <p:graphicFrame>
        <p:nvGraphicFramePr>
          <p:cNvPr id="43" name="Content Placeholder 42"/>
          <p:cNvGraphicFramePr>
            <a:graphicFrameLocks noGrp="1"/>
          </p:cNvGraphicFramePr>
          <p:nvPr>
            <p:ph sz="half" idx="1"/>
          </p:nvPr>
        </p:nvGraphicFramePr>
        <p:xfrm>
          <a:off x="457200" y="1828799"/>
          <a:ext cx="8229600" cy="3804261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3306536"/>
                <a:gridCol w="4923064"/>
              </a:tblGrid>
              <a:tr h="589115">
                <a:tc>
                  <a:txBody>
                    <a:bodyPr/>
                    <a:lstStyle/>
                    <a:p>
                      <a:r>
                        <a:rPr lang="en-US" dirty="0" smtClean="0"/>
                        <a:t>Measure of Association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Lambda (</a:t>
                      </a:r>
                      <a:r>
                        <a:rPr lang="en-US" sz="3200" dirty="0" smtClean="0">
                          <a:sym typeface="Symbol"/>
                        </a:rPr>
                        <a:t>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858686">
                <a:tc>
                  <a:txBody>
                    <a:bodyPr/>
                    <a:lstStyle/>
                    <a:p>
                      <a:r>
                        <a:rPr lang="en-US" dirty="0" smtClean="0"/>
                        <a:t>Type of Variable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Nominal x Nominal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Nominal x Ordinal</a:t>
                      </a:r>
                      <a:endParaRPr lang="en-US" dirty="0"/>
                    </a:p>
                  </a:txBody>
                  <a:tcPr/>
                </a:tc>
              </a:tr>
              <a:tr h="589115">
                <a:tc rowSpan="3">
                  <a:txBody>
                    <a:bodyPr/>
                    <a:lstStyle/>
                    <a:p>
                      <a:r>
                        <a:rPr lang="en-US" dirty="0" smtClean="0"/>
                        <a:t>Values (Strength)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Range from </a:t>
                      </a:r>
                      <a:r>
                        <a:rPr lang="en-US" dirty="0" smtClean="0">
                          <a:latin typeface="Albertus Extra Bold" pitchFamily="34" charset="0"/>
                        </a:rPr>
                        <a:t>0</a:t>
                      </a:r>
                      <a:r>
                        <a:rPr lang="en-US" dirty="0" smtClean="0"/>
                        <a:t> to </a:t>
                      </a:r>
                      <a:r>
                        <a:rPr lang="en-US" dirty="0" smtClean="0">
                          <a:latin typeface="Albertus Extra Bold" pitchFamily="34" charset="0"/>
                        </a:rPr>
                        <a:t>1</a:t>
                      </a:r>
                      <a:endParaRPr lang="en-US" dirty="0">
                        <a:latin typeface="Albertus Extra Bold" pitchFamily="34" charset="0"/>
                      </a:endParaRPr>
                    </a:p>
                  </a:txBody>
                  <a:tcPr/>
                </a:tc>
              </a:tr>
              <a:tr h="589115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lbertus Extra Bold" pitchFamily="34" charset="0"/>
                        </a:rPr>
                        <a:t>0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smtClean="0">
                          <a:sym typeface="Wingdings" pitchFamily="2" charset="2"/>
                        </a:rPr>
                        <a:t> No Association</a:t>
                      </a:r>
                      <a:endParaRPr lang="en-US" dirty="0"/>
                    </a:p>
                  </a:txBody>
                  <a:tcPr/>
                </a:tc>
              </a:tr>
              <a:tr h="589115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lbertus Extra Bold" pitchFamily="34" charset="0"/>
                        </a:rPr>
                        <a:t>1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smtClean="0">
                          <a:sym typeface="Wingdings" pitchFamily="2" charset="2"/>
                        </a:rPr>
                        <a:t> Perfect Association</a:t>
                      </a:r>
                      <a:endParaRPr lang="en-US" dirty="0"/>
                    </a:p>
                  </a:txBody>
                  <a:tcPr/>
                </a:tc>
              </a:tr>
              <a:tr h="589115">
                <a:tc>
                  <a:txBody>
                    <a:bodyPr/>
                    <a:lstStyle/>
                    <a:p>
                      <a:r>
                        <a:rPr lang="en-US" dirty="0" smtClean="0"/>
                        <a:t>Direction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  Applicable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910550054"/>
      </p:ext>
    </p:extLst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3A419-4607-4865-9A21-A2A0D281EF47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b="1" u="sng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lbertus" pitchFamily="34" charset="0"/>
              </a:rPr>
              <a:t>Measures of Association: 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lbertus" pitchFamily="34" charset="0"/>
              </a:rPr>
              <a:t/>
            </a:r>
            <a:b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lbertus" pitchFamily="34" charset="0"/>
              </a:rPr>
            </a:br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lbertus" pitchFamily="34" charset="0"/>
              </a:rPr>
              <a:t>Gamma (</a:t>
            </a:r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lbertus" pitchFamily="34" charset="0"/>
                <a:sym typeface="Symbol"/>
              </a:rPr>
              <a:t></a:t>
            </a:r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lbertus" pitchFamily="34" charset="0"/>
              </a:rPr>
              <a:t>)</a:t>
            </a:r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lbertus" pitchFamily="34" charset="0"/>
            </a:endParaRPr>
          </a:p>
        </p:txBody>
      </p:sp>
      <p:sp>
        <p:nvSpPr>
          <p:cNvPr id="4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543800" y="6553200"/>
            <a:ext cx="1600200" cy="304800"/>
          </a:xfrm>
        </p:spPr>
        <p:txBody>
          <a:bodyPr/>
          <a:lstStyle/>
          <a:p>
            <a:r>
              <a:rPr lang="en-US" dirty="0" smtClean="0"/>
              <a:t>CRJ 716 - Prof. Kaci</a:t>
            </a:r>
            <a:endParaRPr lang="en-US" dirty="0"/>
          </a:p>
        </p:txBody>
      </p:sp>
      <p:graphicFrame>
        <p:nvGraphicFramePr>
          <p:cNvPr id="43" name="Content Placeholder 42"/>
          <p:cNvGraphicFramePr>
            <a:graphicFrameLocks noGrp="1"/>
          </p:cNvGraphicFramePr>
          <p:nvPr>
            <p:ph sz="half" idx="1"/>
          </p:nvPr>
        </p:nvGraphicFramePr>
        <p:xfrm>
          <a:off x="457200" y="1828799"/>
          <a:ext cx="8229600" cy="4612475"/>
        </p:xfrm>
        <a:graphic>
          <a:graphicData uri="http://schemas.openxmlformats.org/drawingml/2006/table">
            <a:tbl>
              <a:tblPr firstCol="1" bandRow="1">
                <a:tableStyleId>{21E4AEA4-8DFA-4A89-87EB-49C32662AFE0}</a:tableStyleId>
              </a:tblPr>
              <a:tblGrid>
                <a:gridCol w="3306536"/>
                <a:gridCol w="4923064"/>
              </a:tblGrid>
              <a:tr h="589115">
                <a:tc>
                  <a:txBody>
                    <a:bodyPr/>
                    <a:lstStyle/>
                    <a:p>
                      <a:r>
                        <a:rPr lang="en-US" dirty="0" smtClean="0"/>
                        <a:t>Measure of Association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Gamma (</a:t>
                      </a:r>
                      <a:r>
                        <a:rPr lang="en-US" sz="3200" dirty="0" smtClean="0">
                          <a:sym typeface="Symbol"/>
                        </a:rPr>
                        <a:t>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Type of Variable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Ordinal x Ordinal</a:t>
                      </a:r>
                      <a:endParaRPr lang="en-US" dirty="0"/>
                    </a:p>
                  </a:txBody>
                  <a:tcPr/>
                </a:tc>
              </a:tr>
              <a:tr h="365760">
                <a:tc rowSpan="4">
                  <a:txBody>
                    <a:bodyPr/>
                    <a:lstStyle/>
                    <a:p>
                      <a:r>
                        <a:rPr lang="en-US" dirty="0" smtClean="0"/>
                        <a:t>Values (Strength)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/>
                        <a:t>Range from </a:t>
                      </a:r>
                      <a:r>
                        <a:rPr lang="en-US" sz="1800" kern="1200" dirty="0" smtClean="0">
                          <a:latin typeface="Albertus Extra Bold" pitchFamily="34" charset="0"/>
                        </a:rPr>
                        <a:t>-1</a:t>
                      </a:r>
                      <a:r>
                        <a:rPr lang="en-US" sz="1800" kern="1200" dirty="0" smtClean="0"/>
                        <a:t> </a:t>
                      </a:r>
                      <a:r>
                        <a:rPr lang="en-US" dirty="0" smtClean="0"/>
                        <a:t>to </a:t>
                      </a:r>
                      <a:r>
                        <a:rPr lang="en-US" dirty="0" smtClean="0">
                          <a:latin typeface="Albertus Extra Bold" pitchFamily="34" charset="0"/>
                        </a:rPr>
                        <a:t>+1</a:t>
                      </a:r>
                      <a:endParaRPr lang="en-US" dirty="0">
                        <a:latin typeface="Albertus Extra Bold" pitchFamily="34" charset="0"/>
                      </a:endParaRPr>
                    </a:p>
                  </a:txBody>
                  <a:tcPr/>
                </a:tc>
              </a:tr>
              <a:tr h="36576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latin typeface="Albertus Extra Bold" pitchFamily="34" charset="0"/>
                        </a:rPr>
                        <a:t>-1 </a:t>
                      </a:r>
                      <a:r>
                        <a:rPr lang="en-US" sz="1800" kern="1200" dirty="0" smtClean="0">
                          <a:latin typeface="+mj-lt"/>
                          <a:sym typeface="Wingdings" pitchFamily="2" charset="2"/>
                        </a:rPr>
                        <a:t> Perfect </a:t>
                      </a:r>
                      <a:r>
                        <a:rPr lang="en-US" sz="1800" u="sng" kern="1200" dirty="0" smtClean="0">
                          <a:latin typeface="+mj-lt"/>
                          <a:sym typeface="Wingdings" pitchFamily="2" charset="2"/>
                        </a:rPr>
                        <a:t>Negative</a:t>
                      </a:r>
                      <a:r>
                        <a:rPr lang="en-US" sz="1800" kern="1200" dirty="0" smtClean="0">
                          <a:latin typeface="+mj-lt"/>
                          <a:sym typeface="Wingdings" pitchFamily="2" charset="2"/>
                        </a:rPr>
                        <a:t> </a:t>
                      </a:r>
                      <a:r>
                        <a:rPr lang="en-US" sz="1800" kern="1200" dirty="0" smtClean="0">
                          <a:latin typeface="+mj-lt"/>
                          <a:sym typeface="Wingdings" pitchFamily="2" charset="2"/>
                        </a:rPr>
                        <a:t>Association</a:t>
                      </a:r>
                      <a:endParaRPr lang="en-US" sz="1800" kern="1200" dirty="0" smtClean="0">
                        <a:latin typeface="+mj-lt"/>
                        <a:sym typeface="Wingdings" pitchFamily="2" charset="2"/>
                      </a:endParaRPr>
                    </a:p>
                  </a:txBody>
                  <a:tcPr/>
                </a:tc>
              </a:tr>
              <a:tr h="3657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Albertus Extra Bold" pitchFamily="34" charset="0"/>
                        </a:rPr>
                        <a:t>0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smtClean="0">
                          <a:sym typeface="Wingdings" pitchFamily="2" charset="2"/>
                        </a:rPr>
                        <a:t> No Association</a:t>
                      </a:r>
                      <a:endParaRPr lang="en-US" dirty="0" smtClean="0"/>
                    </a:p>
                  </a:txBody>
                  <a:tcPr/>
                </a:tc>
              </a:tr>
              <a:tr h="36576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lbertus Extra Bold" pitchFamily="34" charset="0"/>
                        </a:rPr>
                        <a:t>+1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smtClean="0">
                          <a:sym typeface="Wingdings" pitchFamily="2" charset="2"/>
                        </a:rPr>
                        <a:t> Perfect </a:t>
                      </a:r>
                      <a:r>
                        <a:rPr lang="en-US" u="sng" dirty="0" smtClean="0">
                          <a:sym typeface="Wingdings" pitchFamily="2" charset="2"/>
                        </a:rPr>
                        <a:t>Positive</a:t>
                      </a:r>
                      <a:r>
                        <a:rPr lang="en-US" dirty="0" smtClean="0">
                          <a:sym typeface="Wingdings" pitchFamily="2" charset="2"/>
                        </a:rPr>
                        <a:t> </a:t>
                      </a:r>
                      <a:r>
                        <a:rPr lang="en-US" dirty="0" smtClean="0">
                          <a:sym typeface="Wingdings" pitchFamily="2" charset="2"/>
                        </a:rPr>
                        <a:t>Association</a:t>
                      </a:r>
                      <a:endParaRPr lang="en-US" dirty="0" smtClean="0">
                        <a:sym typeface="Wingdings" pitchFamily="2" charset="2"/>
                      </a:endParaRPr>
                    </a:p>
                  </a:txBody>
                  <a:tcPr/>
                </a:tc>
              </a:tr>
              <a:tr h="589115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Direction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lbertus Extra Bold" pitchFamily="34" charset="0"/>
                        </a:rPr>
                        <a:t>+</a:t>
                      </a:r>
                      <a:r>
                        <a:rPr lang="en-US" dirty="0" smtClean="0">
                          <a:latin typeface="+mj-lt"/>
                        </a:rPr>
                        <a:t>indicates</a:t>
                      </a:r>
                      <a:r>
                        <a:rPr lang="en-US" dirty="0" smtClean="0">
                          <a:latin typeface="Albertus Extra Bold" pitchFamily="34" charset="0"/>
                        </a:rPr>
                        <a:t> </a:t>
                      </a:r>
                      <a:r>
                        <a:rPr lang="en-US" u="sng" dirty="0" smtClean="0">
                          <a:sym typeface="Wingdings" pitchFamily="2" charset="2"/>
                        </a:rPr>
                        <a:t>Positive</a:t>
                      </a:r>
                      <a:r>
                        <a:rPr lang="en-US" dirty="0" smtClean="0">
                          <a:sym typeface="Wingdings" pitchFamily="2" charset="2"/>
                        </a:rPr>
                        <a:t> Association</a:t>
                      </a:r>
                    </a:p>
                    <a:p>
                      <a:r>
                        <a:rPr lang="en-US" dirty="0" smtClean="0">
                          <a:sym typeface="Wingdings" pitchFamily="2" charset="2"/>
                        </a:rPr>
                        <a:t>As one variable increases (decreases), so too does the other (variables move in the same direction)</a:t>
                      </a:r>
                      <a:endParaRPr lang="en-US" dirty="0" smtClean="0"/>
                    </a:p>
                  </a:txBody>
                  <a:tcPr/>
                </a:tc>
              </a:tr>
              <a:tr h="82296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latin typeface="Albertus Extra Bold" pitchFamily="34" charset="0"/>
                        </a:rPr>
                        <a:t>- </a:t>
                      </a:r>
                      <a:r>
                        <a:rPr lang="en-US" sz="1800" kern="1200" dirty="0" smtClean="0">
                          <a:latin typeface="+mj-lt"/>
                        </a:rPr>
                        <a:t>indicates</a:t>
                      </a:r>
                      <a:r>
                        <a:rPr lang="en-US" sz="1800" kern="1200" dirty="0" smtClean="0">
                          <a:latin typeface="Albertus Extra Bold" pitchFamily="34" charset="0"/>
                        </a:rPr>
                        <a:t> </a:t>
                      </a:r>
                      <a:r>
                        <a:rPr lang="en-US" sz="1800" u="sng" kern="1200" dirty="0" smtClean="0">
                          <a:latin typeface="+mj-lt"/>
                          <a:sym typeface="Wingdings" pitchFamily="2" charset="2"/>
                        </a:rPr>
                        <a:t>Negative</a:t>
                      </a:r>
                      <a:r>
                        <a:rPr lang="en-US" sz="1800" kern="1200" dirty="0" smtClean="0">
                          <a:latin typeface="+mj-lt"/>
                          <a:sym typeface="Wingdings" pitchFamily="2" charset="2"/>
                        </a:rPr>
                        <a:t> Association</a:t>
                      </a:r>
                    </a:p>
                    <a:p>
                      <a:r>
                        <a:rPr lang="en-US" sz="1800" kern="1200" dirty="0" smtClean="0">
                          <a:latin typeface="+mj-lt"/>
                          <a:sym typeface="Wingdings" pitchFamily="2" charset="2"/>
                        </a:rPr>
                        <a:t>As one variable increases, the other decreases (</a:t>
                      </a:r>
                      <a:r>
                        <a:rPr lang="en-US" dirty="0" smtClean="0">
                          <a:sym typeface="Wingdings" pitchFamily="2" charset="2"/>
                        </a:rPr>
                        <a:t>variables move in the opposite direction</a:t>
                      </a:r>
                      <a:r>
                        <a:rPr lang="en-US" sz="1800" kern="1200" dirty="0" smtClean="0">
                          <a:latin typeface="+mj-lt"/>
                          <a:sym typeface="Wingdings" pitchFamily="2" charset="2"/>
                        </a:rPr>
                        <a:t>)</a:t>
                      </a:r>
                      <a:endParaRPr lang="en-US" dirty="0" smtClean="0">
                        <a:latin typeface="+mj-lt"/>
                      </a:endParaRPr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910550054"/>
      </p:ext>
    </p:extLst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2" presetClass="entr" presetSubtype="8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3A419-4607-4865-9A21-A2A0D281EF47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28600" y="1524000"/>
            <a:ext cx="8686800" cy="21336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rtlCol="0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1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Albertus" pitchFamily="34" charset="0"/>
                <a:ea typeface="+mn-ea"/>
                <a:cs typeface="+mn-cs"/>
              </a:rPr>
              <a:t>Significance</a:t>
            </a:r>
            <a:r>
              <a:rPr kumimoji="0" lang="en-US" sz="4100" b="1" i="0" u="sng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Albertus" pitchFamily="34" charset="0"/>
                <a:ea typeface="+mn-ea"/>
                <a:cs typeface="+mn-cs"/>
              </a:rPr>
              <a:t> Tests</a:t>
            </a:r>
            <a:r>
              <a:rPr kumimoji="0" lang="en-US" sz="41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Albertus" pitchFamily="34" charset="0"/>
                <a:ea typeface="+mn-ea"/>
                <a:cs typeface="+mn-cs"/>
              </a:rPr>
              <a:t>: </a:t>
            </a:r>
            <a:endParaRPr kumimoji="0" lang="en-US" sz="4100" b="1" i="0" u="sng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Albertus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100" b="1" u="sng" dirty="0" smtClean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Albertus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100" b="1" u="sng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lbertus" pitchFamily="34" charset="0"/>
              </a:rPr>
              <a:t>Nominal / Ordinal Variables</a:t>
            </a:r>
            <a:r>
              <a:rPr kumimoji="0" lang="en-US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Albertus" pitchFamily="34" charset="0"/>
                <a:ea typeface="+mn-ea"/>
                <a:cs typeface="+mn-cs"/>
              </a:rPr>
              <a:t> </a:t>
            </a:r>
            <a:endParaRPr kumimoji="0" lang="en-US" sz="41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Albertus" pitchFamily="34" charset="0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28600" y="4114800"/>
            <a:ext cx="8686800" cy="16764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rtlCol="0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4100" b="1" u="sng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lbertus" pitchFamily="34" charset="0"/>
              </a:rPr>
              <a:t>2</a:t>
            </a:r>
            <a:r>
              <a:rPr kumimoji="0" lang="en-US" sz="41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Albertus" pitchFamily="34" charset="0"/>
                <a:ea typeface="+mn-ea"/>
                <a:cs typeface="+mn-cs"/>
              </a:rPr>
              <a:t>- Chi-square (</a:t>
            </a:r>
            <a:r>
              <a:rPr lang="en-US" sz="4400" i="1" u="sng" dirty="0" smtClean="0">
                <a:sym typeface="Wingdings" pitchFamily="2" charset="2"/>
              </a:rPr>
              <a:t>X</a:t>
            </a:r>
            <a:r>
              <a:rPr lang="en-US" sz="4400" u="sng" baseline="30000" dirty="0" smtClean="0">
                <a:latin typeface="Cambria" pitchFamily="18" charset="0"/>
                <a:sym typeface="Wingdings" pitchFamily="2" charset="2"/>
              </a:rPr>
              <a:t>2</a:t>
            </a:r>
            <a:r>
              <a:rPr kumimoji="0" lang="en-US" sz="41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Albertus" pitchFamily="34" charset="0"/>
                <a:ea typeface="+mn-ea"/>
                <a:cs typeface="+mn-cs"/>
              </a:rPr>
              <a:t>)</a:t>
            </a:r>
            <a:r>
              <a:rPr kumimoji="0" lang="en-US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Albertus" pitchFamily="34" charset="0"/>
                <a:ea typeface="+mn-ea"/>
                <a:cs typeface="+mn-cs"/>
              </a:rPr>
              <a:t> </a:t>
            </a:r>
            <a:endParaRPr kumimoji="0" lang="en-US" sz="41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Albertus" pitchFamily="34" charset="0"/>
              <a:ea typeface="+mn-ea"/>
              <a:cs typeface="+mn-cs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543800" y="6553200"/>
            <a:ext cx="1600200" cy="304800"/>
          </a:xfrm>
        </p:spPr>
        <p:txBody>
          <a:bodyPr/>
          <a:lstStyle/>
          <a:p>
            <a:r>
              <a:rPr lang="en-US" dirty="0" smtClean="0"/>
              <a:t>CRJ 716 - Prof. Kaci</a:t>
            </a:r>
            <a:endParaRPr lang="en-US" dirty="0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3A419-4607-4865-9A21-A2A0D281EF47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1143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b="1" u="sng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lbertus" pitchFamily="34" charset="0"/>
              </a:rPr>
              <a:t>Measures of Association: Chi-square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lbertus" pitchFamily="34" charset="0"/>
              </a:rPr>
              <a:t> </a:t>
            </a:r>
            <a:b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lbertus" pitchFamily="34" charset="0"/>
              </a:rPr>
            </a:br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lbertus" pitchFamily="34" charset="0"/>
              </a:rPr>
              <a:t>Impact of Religion on Abortion Attitudes</a:t>
            </a:r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lbertus" pitchFamily="34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gray">
          <a:xfrm>
            <a:off x="228600" y="2578100"/>
            <a:ext cx="1143000" cy="4572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b="1" dirty="0" smtClean="0">
                <a:solidFill>
                  <a:schemeClr val="bg1"/>
                </a:solidFill>
              </a:rPr>
              <a:t>ABANY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gray">
          <a:xfrm>
            <a:off x="1447800" y="2578100"/>
            <a:ext cx="901700" cy="4572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2000" b="1" dirty="0" smtClean="0">
                <a:solidFill>
                  <a:schemeClr val="bg1"/>
                </a:solidFill>
              </a:rPr>
              <a:t>Prot.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1447800" y="3175000"/>
            <a:ext cx="9017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68</a:t>
            </a:r>
            <a:endParaRPr lang="en-US" sz="2000" b="1" dirty="0"/>
          </a:p>
        </p:txBody>
      </p:sp>
      <p:sp>
        <p:nvSpPr>
          <p:cNvPr id="15" name="Text Box 11"/>
          <p:cNvSpPr txBox="1">
            <a:spLocks noChangeArrowheads="1"/>
          </p:cNvSpPr>
          <p:nvPr/>
        </p:nvSpPr>
        <p:spPr bwMode="gray">
          <a:xfrm>
            <a:off x="2438400" y="2578100"/>
            <a:ext cx="914400" cy="4572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1600" b="1" dirty="0" err="1" smtClean="0">
                <a:solidFill>
                  <a:schemeClr val="bg1"/>
                </a:solidFill>
              </a:rPr>
              <a:t>Cathol</a:t>
            </a:r>
            <a:r>
              <a:rPr lang="en-US" sz="1600" b="1" dirty="0" smtClean="0">
                <a:solidFill>
                  <a:schemeClr val="bg1"/>
                </a:solidFill>
              </a:rPr>
              <a:t>.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2438400" y="3175000"/>
            <a:ext cx="9144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38</a:t>
            </a:r>
            <a:endParaRPr lang="en-US" sz="2000" b="1" dirty="0"/>
          </a:p>
        </p:txBody>
      </p:sp>
      <p:sp>
        <p:nvSpPr>
          <p:cNvPr id="27" name="Text Box 23"/>
          <p:cNvSpPr txBox="1">
            <a:spLocks noChangeArrowheads="1"/>
          </p:cNvSpPr>
          <p:nvPr/>
        </p:nvSpPr>
        <p:spPr bwMode="gray">
          <a:xfrm>
            <a:off x="228600" y="3187700"/>
            <a:ext cx="1143000" cy="3048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spcBef>
                <a:spcPct val="50000"/>
              </a:spcBef>
            </a:pPr>
            <a:r>
              <a:rPr lang="en-US" sz="2000" b="1" dirty="0" smtClean="0">
                <a:solidFill>
                  <a:schemeClr val="bg1"/>
                </a:solidFill>
              </a:rPr>
              <a:t>Yes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23" name="Text Box 6"/>
          <p:cNvSpPr txBox="1">
            <a:spLocks noChangeArrowheads="1"/>
          </p:cNvSpPr>
          <p:nvPr/>
        </p:nvSpPr>
        <p:spPr bwMode="auto">
          <a:xfrm>
            <a:off x="1447800" y="3556000"/>
            <a:ext cx="9017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76</a:t>
            </a:r>
            <a:endParaRPr lang="en-US" sz="2000" b="1" dirty="0"/>
          </a:p>
        </p:txBody>
      </p:sp>
      <p:sp>
        <p:nvSpPr>
          <p:cNvPr id="24" name="Text Box 12"/>
          <p:cNvSpPr txBox="1">
            <a:spLocks noChangeArrowheads="1"/>
          </p:cNvSpPr>
          <p:nvPr/>
        </p:nvSpPr>
        <p:spPr bwMode="auto">
          <a:xfrm>
            <a:off x="2438400" y="3556000"/>
            <a:ext cx="9144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71</a:t>
            </a:r>
            <a:endParaRPr lang="en-US" sz="2000" b="1" dirty="0"/>
          </a:p>
        </p:txBody>
      </p:sp>
      <p:sp>
        <p:nvSpPr>
          <p:cNvPr id="25" name="Text Box 23"/>
          <p:cNvSpPr txBox="1">
            <a:spLocks noChangeArrowheads="1"/>
          </p:cNvSpPr>
          <p:nvPr/>
        </p:nvSpPr>
        <p:spPr bwMode="gray">
          <a:xfrm>
            <a:off x="228600" y="3568700"/>
            <a:ext cx="1143000" cy="3048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spcBef>
                <a:spcPct val="50000"/>
              </a:spcBef>
            </a:pPr>
            <a:r>
              <a:rPr lang="en-US" sz="2000" b="1" dirty="0" smtClean="0">
                <a:solidFill>
                  <a:schemeClr val="bg1"/>
                </a:solidFill>
              </a:rPr>
              <a:t>No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26" name="Text Box 6"/>
          <p:cNvSpPr txBox="1">
            <a:spLocks noChangeArrowheads="1"/>
          </p:cNvSpPr>
          <p:nvPr/>
        </p:nvSpPr>
        <p:spPr bwMode="auto">
          <a:xfrm>
            <a:off x="3429000" y="3200400"/>
            <a:ext cx="9017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8</a:t>
            </a:r>
            <a:endParaRPr lang="en-US" sz="2000" b="1" dirty="0"/>
          </a:p>
        </p:txBody>
      </p:sp>
      <p:sp>
        <p:nvSpPr>
          <p:cNvPr id="32" name="Text Box 12"/>
          <p:cNvSpPr txBox="1">
            <a:spLocks noChangeArrowheads="1"/>
          </p:cNvSpPr>
          <p:nvPr/>
        </p:nvSpPr>
        <p:spPr bwMode="auto">
          <a:xfrm>
            <a:off x="4419600" y="3187700"/>
            <a:ext cx="9144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41</a:t>
            </a:r>
            <a:endParaRPr lang="en-US" sz="2000" b="1" dirty="0"/>
          </a:p>
        </p:txBody>
      </p:sp>
      <p:sp>
        <p:nvSpPr>
          <p:cNvPr id="34" name="Text Box 6"/>
          <p:cNvSpPr txBox="1">
            <a:spLocks noChangeArrowheads="1"/>
          </p:cNvSpPr>
          <p:nvPr/>
        </p:nvSpPr>
        <p:spPr bwMode="auto">
          <a:xfrm>
            <a:off x="3429000" y="3581400"/>
            <a:ext cx="9017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2</a:t>
            </a:r>
            <a:endParaRPr lang="en-US" sz="2000" b="1" dirty="0"/>
          </a:p>
        </p:txBody>
      </p:sp>
      <p:sp>
        <p:nvSpPr>
          <p:cNvPr id="35" name="Text Box 12"/>
          <p:cNvSpPr txBox="1">
            <a:spLocks noChangeArrowheads="1"/>
          </p:cNvSpPr>
          <p:nvPr/>
        </p:nvSpPr>
        <p:spPr bwMode="auto">
          <a:xfrm>
            <a:off x="4419600" y="3581400"/>
            <a:ext cx="9144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21</a:t>
            </a:r>
            <a:endParaRPr lang="en-US" sz="2000" b="1" dirty="0"/>
          </a:p>
        </p:txBody>
      </p:sp>
      <p:sp>
        <p:nvSpPr>
          <p:cNvPr id="37" name="Text Box 6"/>
          <p:cNvSpPr txBox="1">
            <a:spLocks noChangeArrowheads="1"/>
          </p:cNvSpPr>
          <p:nvPr/>
        </p:nvSpPr>
        <p:spPr bwMode="auto">
          <a:xfrm>
            <a:off x="5410200" y="3187700"/>
            <a:ext cx="9017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12</a:t>
            </a:r>
            <a:endParaRPr lang="en-US" sz="2000" b="1" dirty="0"/>
          </a:p>
        </p:txBody>
      </p:sp>
      <p:sp>
        <p:nvSpPr>
          <p:cNvPr id="38" name="Text Box 12"/>
          <p:cNvSpPr txBox="1">
            <a:spLocks noChangeArrowheads="1"/>
          </p:cNvSpPr>
          <p:nvPr/>
        </p:nvSpPr>
        <p:spPr bwMode="auto">
          <a:xfrm>
            <a:off x="6629400" y="3187700"/>
            <a:ext cx="9144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167</a:t>
            </a:r>
            <a:endParaRPr lang="en-US" sz="2000" b="1" dirty="0"/>
          </a:p>
        </p:txBody>
      </p:sp>
      <p:sp>
        <p:nvSpPr>
          <p:cNvPr id="40" name="Text Box 6"/>
          <p:cNvSpPr txBox="1">
            <a:spLocks noChangeArrowheads="1"/>
          </p:cNvSpPr>
          <p:nvPr/>
        </p:nvSpPr>
        <p:spPr bwMode="auto">
          <a:xfrm>
            <a:off x="5410200" y="3568700"/>
            <a:ext cx="9017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9</a:t>
            </a:r>
            <a:endParaRPr lang="en-US" sz="2000" b="1" dirty="0"/>
          </a:p>
        </p:txBody>
      </p:sp>
      <p:sp>
        <p:nvSpPr>
          <p:cNvPr id="41" name="Text Box 12"/>
          <p:cNvSpPr txBox="1">
            <a:spLocks noChangeArrowheads="1"/>
          </p:cNvSpPr>
          <p:nvPr/>
        </p:nvSpPr>
        <p:spPr bwMode="auto">
          <a:xfrm>
            <a:off x="6629400" y="3568700"/>
            <a:ext cx="9144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179</a:t>
            </a:r>
            <a:endParaRPr lang="en-US" sz="2000" b="1" dirty="0"/>
          </a:p>
        </p:txBody>
      </p:sp>
      <p:sp>
        <p:nvSpPr>
          <p:cNvPr id="49" name="Text Box 6"/>
          <p:cNvSpPr txBox="1">
            <a:spLocks noChangeArrowheads="1"/>
          </p:cNvSpPr>
          <p:nvPr/>
        </p:nvSpPr>
        <p:spPr bwMode="auto">
          <a:xfrm>
            <a:off x="7772400" y="3187700"/>
            <a:ext cx="9017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1600" b="1" u="sng" dirty="0" smtClean="0"/>
              <a:t>48.3%</a:t>
            </a:r>
            <a:endParaRPr lang="en-US" sz="2000" b="1" u="sng" dirty="0"/>
          </a:p>
        </p:txBody>
      </p:sp>
      <p:sp>
        <p:nvSpPr>
          <p:cNvPr id="50" name="Text Box 12"/>
          <p:cNvSpPr txBox="1">
            <a:spLocks noChangeArrowheads="1"/>
          </p:cNvSpPr>
          <p:nvPr/>
        </p:nvSpPr>
        <p:spPr bwMode="auto">
          <a:xfrm>
            <a:off x="7772400" y="3568700"/>
            <a:ext cx="9144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1600" b="1" u="sng" dirty="0" smtClean="0"/>
              <a:t>51.7%</a:t>
            </a:r>
            <a:endParaRPr lang="en-US" sz="2000" b="1" u="sng" dirty="0"/>
          </a:p>
        </p:txBody>
      </p:sp>
      <p:sp>
        <p:nvSpPr>
          <p:cNvPr id="52" name="Text Box 5"/>
          <p:cNvSpPr txBox="1">
            <a:spLocks noChangeArrowheads="1"/>
          </p:cNvSpPr>
          <p:nvPr/>
        </p:nvSpPr>
        <p:spPr bwMode="gray">
          <a:xfrm>
            <a:off x="3429000" y="2578100"/>
            <a:ext cx="901700" cy="4572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1600" b="1" dirty="0" smtClean="0">
                <a:solidFill>
                  <a:schemeClr val="bg1"/>
                </a:solidFill>
              </a:rPr>
              <a:t>Jew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53" name="Text Box 11"/>
          <p:cNvSpPr txBox="1">
            <a:spLocks noChangeArrowheads="1"/>
          </p:cNvSpPr>
          <p:nvPr/>
        </p:nvSpPr>
        <p:spPr bwMode="gray">
          <a:xfrm>
            <a:off x="4419600" y="2578100"/>
            <a:ext cx="914400" cy="4572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1600" b="1" dirty="0" smtClean="0">
                <a:solidFill>
                  <a:schemeClr val="bg1"/>
                </a:solidFill>
              </a:rPr>
              <a:t>None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54" name="Text Box 5"/>
          <p:cNvSpPr txBox="1">
            <a:spLocks noChangeArrowheads="1"/>
          </p:cNvSpPr>
          <p:nvPr/>
        </p:nvSpPr>
        <p:spPr bwMode="gray">
          <a:xfrm>
            <a:off x="5410200" y="2578100"/>
            <a:ext cx="901700" cy="4572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1600" b="1" dirty="0" smtClean="0">
                <a:solidFill>
                  <a:schemeClr val="bg1"/>
                </a:solidFill>
              </a:rPr>
              <a:t>Other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55" name="Text Box 11"/>
          <p:cNvSpPr txBox="1">
            <a:spLocks noChangeArrowheads="1"/>
          </p:cNvSpPr>
          <p:nvPr/>
        </p:nvSpPr>
        <p:spPr bwMode="gray">
          <a:xfrm>
            <a:off x="6629400" y="2578100"/>
            <a:ext cx="914400" cy="4572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1600" b="1" dirty="0" smtClean="0">
                <a:solidFill>
                  <a:schemeClr val="bg1"/>
                </a:solidFill>
              </a:rPr>
              <a:t>Total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56" name="Text Box 6"/>
          <p:cNvSpPr txBox="1">
            <a:spLocks noChangeArrowheads="1"/>
          </p:cNvSpPr>
          <p:nvPr/>
        </p:nvSpPr>
        <p:spPr bwMode="auto">
          <a:xfrm>
            <a:off x="1447800" y="4102100"/>
            <a:ext cx="9017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144</a:t>
            </a:r>
            <a:endParaRPr lang="en-US" sz="2000" b="1" dirty="0"/>
          </a:p>
        </p:txBody>
      </p:sp>
      <p:sp>
        <p:nvSpPr>
          <p:cNvPr id="57" name="Text Box 12"/>
          <p:cNvSpPr txBox="1">
            <a:spLocks noChangeArrowheads="1"/>
          </p:cNvSpPr>
          <p:nvPr/>
        </p:nvSpPr>
        <p:spPr bwMode="auto">
          <a:xfrm>
            <a:off x="2438400" y="4102100"/>
            <a:ext cx="9144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109</a:t>
            </a:r>
            <a:endParaRPr lang="en-US" sz="2000" b="1" dirty="0"/>
          </a:p>
        </p:txBody>
      </p:sp>
      <p:sp>
        <p:nvSpPr>
          <p:cNvPr id="58" name="Text Box 6"/>
          <p:cNvSpPr txBox="1">
            <a:spLocks noChangeArrowheads="1"/>
          </p:cNvSpPr>
          <p:nvPr/>
        </p:nvSpPr>
        <p:spPr bwMode="auto">
          <a:xfrm>
            <a:off x="3429000" y="4127500"/>
            <a:ext cx="9017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10</a:t>
            </a:r>
            <a:endParaRPr lang="en-US" sz="2000" b="1" dirty="0"/>
          </a:p>
        </p:txBody>
      </p:sp>
      <p:sp>
        <p:nvSpPr>
          <p:cNvPr id="59" name="Text Box 12"/>
          <p:cNvSpPr txBox="1">
            <a:spLocks noChangeArrowheads="1"/>
          </p:cNvSpPr>
          <p:nvPr/>
        </p:nvSpPr>
        <p:spPr bwMode="auto">
          <a:xfrm>
            <a:off x="4419600" y="4127500"/>
            <a:ext cx="9144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62</a:t>
            </a:r>
            <a:endParaRPr lang="en-US" sz="2000" b="1" dirty="0"/>
          </a:p>
        </p:txBody>
      </p:sp>
      <p:sp>
        <p:nvSpPr>
          <p:cNvPr id="60" name="Text Box 6"/>
          <p:cNvSpPr txBox="1">
            <a:spLocks noChangeArrowheads="1"/>
          </p:cNvSpPr>
          <p:nvPr/>
        </p:nvSpPr>
        <p:spPr bwMode="auto">
          <a:xfrm>
            <a:off x="5410200" y="4114800"/>
            <a:ext cx="9017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21</a:t>
            </a:r>
            <a:endParaRPr lang="en-US" sz="2000" b="1" dirty="0"/>
          </a:p>
        </p:txBody>
      </p:sp>
      <p:sp>
        <p:nvSpPr>
          <p:cNvPr id="61" name="Text Box 12"/>
          <p:cNvSpPr txBox="1">
            <a:spLocks noChangeArrowheads="1"/>
          </p:cNvSpPr>
          <p:nvPr/>
        </p:nvSpPr>
        <p:spPr bwMode="auto">
          <a:xfrm>
            <a:off x="6629400" y="4114800"/>
            <a:ext cx="9144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346</a:t>
            </a:r>
            <a:endParaRPr lang="en-US" sz="2000" b="1" dirty="0"/>
          </a:p>
        </p:txBody>
      </p:sp>
      <p:sp>
        <p:nvSpPr>
          <p:cNvPr id="62" name="Text Box 23"/>
          <p:cNvSpPr txBox="1">
            <a:spLocks noChangeArrowheads="1"/>
          </p:cNvSpPr>
          <p:nvPr/>
        </p:nvSpPr>
        <p:spPr bwMode="gray">
          <a:xfrm>
            <a:off x="228600" y="4114800"/>
            <a:ext cx="1143000" cy="3048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spcBef>
                <a:spcPct val="50000"/>
              </a:spcBef>
            </a:pPr>
            <a:r>
              <a:rPr lang="en-US" sz="2000" b="1" dirty="0" smtClean="0">
                <a:solidFill>
                  <a:schemeClr val="bg1"/>
                </a:solidFill>
              </a:rPr>
              <a:t>Total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3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543800" y="6553200"/>
            <a:ext cx="1600200" cy="304800"/>
          </a:xfrm>
        </p:spPr>
        <p:txBody>
          <a:bodyPr/>
          <a:lstStyle/>
          <a:p>
            <a:r>
              <a:rPr lang="en-US" dirty="0" smtClean="0"/>
              <a:t>CRJ 716 - Prof. Kaci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10550054"/>
      </p:ext>
    </p:extLst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5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000"/>
                            </p:stCondLst>
                            <p:childTnLst>
                              <p:par>
                                <p:cTn id="5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3500"/>
                            </p:stCondLst>
                            <p:childTnLst>
                              <p:par>
                                <p:cTn id="6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7500"/>
                            </p:stCondLst>
                            <p:childTnLst>
                              <p:par>
                                <p:cTn id="9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8000"/>
                            </p:stCondLst>
                            <p:childTnLst>
                              <p:par>
                                <p:cTn id="9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8500"/>
                            </p:stCondLst>
                            <p:childTnLst>
                              <p:par>
                                <p:cTn id="10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9000"/>
                            </p:stCondLst>
                            <p:childTnLst>
                              <p:par>
                                <p:cTn id="10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9500"/>
                            </p:stCondLst>
                            <p:childTnLst>
                              <p:par>
                                <p:cTn id="1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0500"/>
                            </p:stCondLst>
                            <p:childTnLst>
                              <p:par>
                                <p:cTn id="1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1000"/>
                            </p:stCondLst>
                            <p:childTnLst>
                              <p:par>
                                <p:cTn id="1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11500"/>
                            </p:stCondLst>
                            <p:childTnLst>
                              <p:par>
                                <p:cTn id="1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 autoUpdateAnimBg="0"/>
      <p:bldP spid="9" grpId="0" animBg="1" autoUpdateAnimBg="0"/>
      <p:bldP spid="10" grpId="0" animBg="1"/>
      <p:bldP spid="15" grpId="0" animBg="1" autoUpdateAnimBg="0"/>
      <p:bldP spid="16" grpId="0" animBg="1"/>
      <p:bldP spid="27" grpId="0" animBg="1"/>
      <p:bldP spid="23" grpId="0" animBg="1"/>
      <p:bldP spid="24" grpId="0" animBg="1"/>
      <p:bldP spid="25" grpId="0" animBg="1"/>
      <p:bldP spid="26" grpId="0" animBg="1"/>
      <p:bldP spid="32" grpId="0" animBg="1"/>
      <p:bldP spid="34" grpId="0" animBg="1"/>
      <p:bldP spid="35" grpId="0" animBg="1"/>
      <p:bldP spid="37" grpId="0" animBg="1"/>
      <p:bldP spid="38" grpId="0" animBg="1"/>
      <p:bldP spid="40" grpId="0" animBg="1"/>
      <p:bldP spid="41" grpId="0" animBg="1"/>
      <p:bldP spid="49" grpId="0" animBg="1"/>
      <p:bldP spid="50" grpId="0" animBg="1"/>
      <p:bldP spid="52" grpId="0" animBg="1" autoUpdateAnimBg="0"/>
      <p:bldP spid="53" grpId="0" animBg="1" autoUpdateAnimBg="0"/>
      <p:bldP spid="54" grpId="0" animBg="1" autoUpdateAnimBg="0"/>
      <p:bldP spid="55" grpId="0" animBg="1" autoUpdateAnimBg="0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3A419-4607-4865-9A21-A2A0D281EF47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1143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b="1" u="sng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lbertus" pitchFamily="34" charset="0"/>
              </a:rPr>
              <a:t>Measures of Association: Chi-square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lbertus" pitchFamily="34" charset="0"/>
              </a:rPr>
              <a:t> </a:t>
            </a:r>
            <a:b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lbertus" pitchFamily="34" charset="0"/>
              </a:rPr>
            </a:br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lbertus" pitchFamily="34" charset="0"/>
              </a:rPr>
              <a:t>Calculating Chi-square</a:t>
            </a:r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lbertus" pitchFamily="34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gray">
          <a:xfrm>
            <a:off x="228600" y="2578100"/>
            <a:ext cx="1143000" cy="4572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b="1" dirty="0" smtClean="0">
                <a:solidFill>
                  <a:schemeClr val="bg1"/>
                </a:solidFill>
              </a:rPr>
              <a:t>ABANY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gray">
          <a:xfrm>
            <a:off x="1447800" y="2578100"/>
            <a:ext cx="901700" cy="4572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2000" b="1" dirty="0" smtClean="0">
                <a:solidFill>
                  <a:schemeClr val="bg1"/>
                </a:solidFill>
              </a:rPr>
              <a:t>Prot.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1447800" y="3175000"/>
            <a:ext cx="9017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68</a:t>
            </a:r>
            <a:endParaRPr lang="en-US" sz="2000" b="1" dirty="0"/>
          </a:p>
        </p:txBody>
      </p:sp>
      <p:sp>
        <p:nvSpPr>
          <p:cNvPr id="15" name="Text Box 11"/>
          <p:cNvSpPr txBox="1">
            <a:spLocks noChangeArrowheads="1"/>
          </p:cNvSpPr>
          <p:nvPr/>
        </p:nvSpPr>
        <p:spPr bwMode="gray">
          <a:xfrm>
            <a:off x="2438400" y="2578100"/>
            <a:ext cx="914400" cy="4572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1600" b="1" dirty="0" err="1" smtClean="0">
                <a:solidFill>
                  <a:schemeClr val="bg1"/>
                </a:solidFill>
              </a:rPr>
              <a:t>Cathol</a:t>
            </a:r>
            <a:r>
              <a:rPr lang="en-US" sz="1600" b="1" dirty="0" smtClean="0">
                <a:solidFill>
                  <a:schemeClr val="bg1"/>
                </a:solidFill>
              </a:rPr>
              <a:t>.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2438400" y="3175000"/>
            <a:ext cx="9144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38</a:t>
            </a:r>
            <a:endParaRPr lang="en-US" sz="2000" b="1" dirty="0"/>
          </a:p>
        </p:txBody>
      </p:sp>
      <p:sp>
        <p:nvSpPr>
          <p:cNvPr id="27" name="Text Box 23"/>
          <p:cNvSpPr txBox="1">
            <a:spLocks noChangeArrowheads="1"/>
          </p:cNvSpPr>
          <p:nvPr/>
        </p:nvSpPr>
        <p:spPr bwMode="gray">
          <a:xfrm>
            <a:off x="228600" y="3187700"/>
            <a:ext cx="1143000" cy="3048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spcBef>
                <a:spcPct val="50000"/>
              </a:spcBef>
            </a:pPr>
            <a:r>
              <a:rPr lang="en-US" sz="2000" b="1" dirty="0" smtClean="0">
                <a:solidFill>
                  <a:schemeClr val="bg1"/>
                </a:solidFill>
              </a:rPr>
              <a:t>Yes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23" name="Text Box 6"/>
          <p:cNvSpPr txBox="1">
            <a:spLocks noChangeArrowheads="1"/>
          </p:cNvSpPr>
          <p:nvPr/>
        </p:nvSpPr>
        <p:spPr bwMode="auto">
          <a:xfrm>
            <a:off x="1447800" y="3556000"/>
            <a:ext cx="9017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76</a:t>
            </a:r>
            <a:endParaRPr lang="en-US" sz="2000" b="1" dirty="0"/>
          </a:p>
        </p:txBody>
      </p:sp>
      <p:sp>
        <p:nvSpPr>
          <p:cNvPr id="24" name="Text Box 12"/>
          <p:cNvSpPr txBox="1">
            <a:spLocks noChangeArrowheads="1"/>
          </p:cNvSpPr>
          <p:nvPr/>
        </p:nvSpPr>
        <p:spPr bwMode="auto">
          <a:xfrm>
            <a:off x="2438400" y="3556000"/>
            <a:ext cx="9144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71</a:t>
            </a:r>
            <a:endParaRPr lang="en-US" sz="2000" b="1" dirty="0"/>
          </a:p>
        </p:txBody>
      </p:sp>
      <p:sp>
        <p:nvSpPr>
          <p:cNvPr id="25" name="Text Box 23"/>
          <p:cNvSpPr txBox="1">
            <a:spLocks noChangeArrowheads="1"/>
          </p:cNvSpPr>
          <p:nvPr/>
        </p:nvSpPr>
        <p:spPr bwMode="gray">
          <a:xfrm>
            <a:off x="228600" y="3568700"/>
            <a:ext cx="1143000" cy="3048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spcBef>
                <a:spcPct val="50000"/>
              </a:spcBef>
            </a:pPr>
            <a:r>
              <a:rPr lang="en-US" sz="2000" b="1" dirty="0" smtClean="0">
                <a:solidFill>
                  <a:schemeClr val="bg1"/>
                </a:solidFill>
              </a:rPr>
              <a:t>No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26" name="Text Box 6"/>
          <p:cNvSpPr txBox="1">
            <a:spLocks noChangeArrowheads="1"/>
          </p:cNvSpPr>
          <p:nvPr/>
        </p:nvSpPr>
        <p:spPr bwMode="auto">
          <a:xfrm>
            <a:off x="3429000" y="3200400"/>
            <a:ext cx="9017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8</a:t>
            </a:r>
            <a:endParaRPr lang="en-US" sz="2000" b="1" dirty="0"/>
          </a:p>
        </p:txBody>
      </p:sp>
      <p:sp>
        <p:nvSpPr>
          <p:cNvPr id="32" name="Text Box 12"/>
          <p:cNvSpPr txBox="1">
            <a:spLocks noChangeArrowheads="1"/>
          </p:cNvSpPr>
          <p:nvPr/>
        </p:nvSpPr>
        <p:spPr bwMode="auto">
          <a:xfrm>
            <a:off x="4419600" y="3187700"/>
            <a:ext cx="9144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41</a:t>
            </a:r>
            <a:endParaRPr lang="en-US" sz="2000" b="1" dirty="0"/>
          </a:p>
        </p:txBody>
      </p:sp>
      <p:sp>
        <p:nvSpPr>
          <p:cNvPr id="34" name="Text Box 6"/>
          <p:cNvSpPr txBox="1">
            <a:spLocks noChangeArrowheads="1"/>
          </p:cNvSpPr>
          <p:nvPr/>
        </p:nvSpPr>
        <p:spPr bwMode="auto">
          <a:xfrm>
            <a:off x="3429000" y="3581400"/>
            <a:ext cx="9017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2</a:t>
            </a:r>
            <a:endParaRPr lang="en-US" sz="2000" b="1" dirty="0"/>
          </a:p>
        </p:txBody>
      </p:sp>
      <p:sp>
        <p:nvSpPr>
          <p:cNvPr id="35" name="Text Box 12"/>
          <p:cNvSpPr txBox="1">
            <a:spLocks noChangeArrowheads="1"/>
          </p:cNvSpPr>
          <p:nvPr/>
        </p:nvSpPr>
        <p:spPr bwMode="auto">
          <a:xfrm>
            <a:off x="4419600" y="3581400"/>
            <a:ext cx="9144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21</a:t>
            </a:r>
            <a:endParaRPr lang="en-US" sz="2000" b="1" dirty="0"/>
          </a:p>
        </p:txBody>
      </p:sp>
      <p:sp>
        <p:nvSpPr>
          <p:cNvPr id="37" name="Text Box 6"/>
          <p:cNvSpPr txBox="1">
            <a:spLocks noChangeArrowheads="1"/>
          </p:cNvSpPr>
          <p:nvPr/>
        </p:nvSpPr>
        <p:spPr bwMode="auto">
          <a:xfrm>
            <a:off x="5410200" y="3187700"/>
            <a:ext cx="9017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12</a:t>
            </a:r>
            <a:endParaRPr lang="en-US" sz="2000" b="1" dirty="0"/>
          </a:p>
        </p:txBody>
      </p:sp>
      <p:sp>
        <p:nvSpPr>
          <p:cNvPr id="38" name="Text Box 12"/>
          <p:cNvSpPr txBox="1">
            <a:spLocks noChangeArrowheads="1"/>
          </p:cNvSpPr>
          <p:nvPr/>
        </p:nvSpPr>
        <p:spPr bwMode="auto">
          <a:xfrm>
            <a:off x="6629400" y="3187700"/>
            <a:ext cx="9144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167</a:t>
            </a:r>
            <a:endParaRPr lang="en-US" sz="2000" b="1" dirty="0"/>
          </a:p>
        </p:txBody>
      </p:sp>
      <p:sp>
        <p:nvSpPr>
          <p:cNvPr id="40" name="Text Box 6"/>
          <p:cNvSpPr txBox="1">
            <a:spLocks noChangeArrowheads="1"/>
          </p:cNvSpPr>
          <p:nvPr/>
        </p:nvSpPr>
        <p:spPr bwMode="auto">
          <a:xfrm>
            <a:off x="5410200" y="3568700"/>
            <a:ext cx="9017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9</a:t>
            </a:r>
            <a:endParaRPr lang="en-US" sz="2000" b="1" dirty="0"/>
          </a:p>
        </p:txBody>
      </p:sp>
      <p:sp>
        <p:nvSpPr>
          <p:cNvPr id="41" name="Text Box 12"/>
          <p:cNvSpPr txBox="1">
            <a:spLocks noChangeArrowheads="1"/>
          </p:cNvSpPr>
          <p:nvPr/>
        </p:nvSpPr>
        <p:spPr bwMode="auto">
          <a:xfrm>
            <a:off x="6629400" y="3568700"/>
            <a:ext cx="9144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179</a:t>
            </a:r>
            <a:endParaRPr lang="en-US" sz="2000" b="1" dirty="0"/>
          </a:p>
        </p:txBody>
      </p:sp>
      <p:sp>
        <p:nvSpPr>
          <p:cNvPr id="49" name="Text Box 6"/>
          <p:cNvSpPr txBox="1">
            <a:spLocks noChangeArrowheads="1"/>
          </p:cNvSpPr>
          <p:nvPr/>
        </p:nvSpPr>
        <p:spPr bwMode="auto">
          <a:xfrm>
            <a:off x="7772400" y="3187700"/>
            <a:ext cx="9017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1600" b="1" u="sng" dirty="0" smtClean="0"/>
              <a:t>48.3%</a:t>
            </a:r>
            <a:endParaRPr lang="en-US" sz="2000" b="1" u="sng" dirty="0"/>
          </a:p>
        </p:txBody>
      </p:sp>
      <p:sp>
        <p:nvSpPr>
          <p:cNvPr id="50" name="Text Box 12"/>
          <p:cNvSpPr txBox="1">
            <a:spLocks noChangeArrowheads="1"/>
          </p:cNvSpPr>
          <p:nvPr/>
        </p:nvSpPr>
        <p:spPr bwMode="auto">
          <a:xfrm>
            <a:off x="7772400" y="3568700"/>
            <a:ext cx="9144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1600" b="1" u="sng" dirty="0" smtClean="0"/>
              <a:t>51.7%</a:t>
            </a:r>
            <a:endParaRPr lang="en-US" sz="2000" b="1" u="sng" dirty="0"/>
          </a:p>
        </p:txBody>
      </p:sp>
      <p:sp>
        <p:nvSpPr>
          <p:cNvPr id="52" name="Text Box 5"/>
          <p:cNvSpPr txBox="1">
            <a:spLocks noChangeArrowheads="1"/>
          </p:cNvSpPr>
          <p:nvPr/>
        </p:nvSpPr>
        <p:spPr bwMode="gray">
          <a:xfrm>
            <a:off x="3429000" y="2578100"/>
            <a:ext cx="901700" cy="4572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1600" b="1" dirty="0" smtClean="0">
                <a:solidFill>
                  <a:schemeClr val="bg1"/>
                </a:solidFill>
              </a:rPr>
              <a:t>Jew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53" name="Text Box 11"/>
          <p:cNvSpPr txBox="1">
            <a:spLocks noChangeArrowheads="1"/>
          </p:cNvSpPr>
          <p:nvPr/>
        </p:nvSpPr>
        <p:spPr bwMode="gray">
          <a:xfrm>
            <a:off x="4419600" y="2578100"/>
            <a:ext cx="914400" cy="4572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1600" b="1" dirty="0" smtClean="0">
                <a:solidFill>
                  <a:schemeClr val="bg1"/>
                </a:solidFill>
              </a:rPr>
              <a:t>None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54" name="Text Box 5"/>
          <p:cNvSpPr txBox="1">
            <a:spLocks noChangeArrowheads="1"/>
          </p:cNvSpPr>
          <p:nvPr/>
        </p:nvSpPr>
        <p:spPr bwMode="gray">
          <a:xfrm>
            <a:off x="5410200" y="2578100"/>
            <a:ext cx="901700" cy="4572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1600" b="1" dirty="0" smtClean="0">
                <a:solidFill>
                  <a:schemeClr val="bg1"/>
                </a:solidFill>
              </a:rPr>
              <a:t>Other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55" name="Text Box 11"/>
          <p:cNvSpPr txBox="1">
            <a:spLocks noChangeArrowheads="1"/>
          </p:cNvSpPr>
          <p:nvPr/>
        </p:nvSpPr>
        <p:spPr bwMode="gray">
          <a:xfrm>
            <a:off x="6629400" y="2578100"/>
            <a:ext cx="914400" cy="4572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1600" b="1" dirty="0" smtClean="0">
                <a:solidFill>
                  <a:schemeClr val="bg1"/>
                </a:solidFill>
              </a:rPr>
              <a:t>Total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56" name="Text Box 6"/>
          <p:cNvSpPr txBox="1">
            <a:spLocks noChangeArrowheads="1"/>
          </p:cNvSpPr>
          <p:nvPr/>
        </p:nvSpPr>
        <p:spPr bwMode="auto">
          <a:xfrm>
            <a:off x="1447800" y="4114800"/>
            <a:ext cx="9017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144</a:t>
            </a:r>
            <a:endParaRPr lang="en-US" sz="2000" b="1" dirty="0"/>
          </a:p>
        </p:txBody>
      </p:sp>
      <p:sp>
        <p:nvSpPr>
          <p:cNvPr id="57" name="Text Box 12"/>
          <p:cNvSpPr txBox="1">
            <a:spLocks noChangeArrowheads="1"/>
          </p:cNvSpPr>
          <p:nvPr/>
        </p:nvSpPr>
        <p:spPr bwMode="auto">
          <a:xfrm>
            <a:off x="2438400" y="4102100"/>
            <a:ext cx="9144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109</a:t>
            </a:r>
            <a:endParaRPr lang="en-US" sz="2000" b="1" dirty="0"/>
          </a:p>
        </p:txBody>
      </p:sp>
      <p:sp>
        <p:nvSpPr>
          <p:cNvPr id="58" name="Text Box 6"/>
          <p:cNvSpPr txBox="1">
            <a:spLocks noChangeArrowheads="1"/>
          </p:cNvSpPr>
          <p:nvPr/>
        </p:nvSpPr>
        <p:spPr bwMode="auto">
          <a:xfrm>
            <a:off x="3429000" y="4127500"/>
            <a:ext cx="9017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10</a:t>
            </a:r>
            <a:endParaRPr lang="en-US" sz="2000" b="1" dirty="0"/>
          </a:p>
        </p:txBody>
      </p:sp>
      <p:sp>
        <p:nvSpPr>
          <p:cNvPr id="59" name="Text Box 12"/>
          <p:cNvSpPr txBox="1">
            <a:spLocks noChangeArrowheads="1"/>
          </p:cNvSpPr>
          <p:nvPr/>
        </p:nvSpPr>
        <p:spPr bwMode="auto">
          <a:xfrm>
            <a:off x="4419600" y="4127500"/>
            <a:ext cx="9144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62</a:t>
            </a:r>
            <a:endParaRPr lang="en-US" sz="2000" b="1" dirty="0"/>
          </a:p>
        </p:txBody>
      </p:sp>
      <p:sp>
        <p:nvSpPr>
          <p:cNvPr id="60" name="Text Box 6"/>
          <p:cNvSpPr txBox="1">
            <a:spLocks noChangeArrowheads="1"/>
          </p:cNvSpPr>
          <p:nvPr/>
        </p:nvSpPr>
        <p:spPr bwMode="auto">
          <a:xfrm>
            <a:off x="5410200" y="4114800"/>
            <a:ext cx="9017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21</a:t>
            </a:r>
            <a:endParaRPr lang="en-US" sz="2000" b="1" dirty="0"/>
          </a:p>
        </p:txBody>
      </p:sp>
      <p:sp>
        <p:nvSpPr>
          <p:cNvPr id="61" name="Text Box 12"/>
          <p:cNvSpPr txBox="1">
            <a:spLocks noChangeArrowheads="1"/>
          </p:cNvSpPr>
          <p:nvPr/>
        </p:nvSpPr>
        <p:spPr bwMode="auto">
          <a:xfrm>
            <a:off x="6629400" y="4114800"/>
            <a:ext cx="9144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346</a:t>
            </a:r>
            <a:endParaRPr lang="en-US" sz="2000" b="1" dirty="0"/>
          </a:p>
        </p:txBody>
      </p:sp>
      <p:sp>
        <p:nvSpPr>
          <p:cNvPr id="62" name="Text Box 23"/>
          <p:cNvSpPr txBox="1">
            <a:spLocks noChangeArrowheads="1"/>
          </p:cNvSpPr>
          <p:nvPr/>
        </p:nvSpPr>
        <p:spPr bwMode="gray">
          <a:xfrm>
            <a:off x="228600" y="4114800"/>
            <a:ext cx="1143000" cy="3048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spcBef>
                <a:spcPct val="50000"/>
              </a:spcBef>
            </a:pPr>
            <a:r>
              <a:rPr lang="en-US" sz="2000" b="1" dirty="0" smtClean="0">
                <a:solidFill>
                  <a:schemeClr val="bg1"/>
                </a:solidFill>
              </a:rPr>
              <a:t>Total</a:t>
            </a:r>
            <a:endParaRPr lang="en-US" sz="2000" b="1" dirty="0">
              <a:solidFill>
                <a:schemeClr val="bg1"/>
              </a:solidFill>
            </a:endParaRPr>
          </a:p>
        </p:txBody>
      </p:sp>
      <p:cxnSp>
        <p:nvCxnSpPr>
          <p:cNvPr id="36" name="Straight Connector 35"/>
          <p:cNvCxnSpPr>
            <a:stCxn id="56" idx="3"/>
            <a:endCxn id="49" idx="1"/>
          </p:cNvCxnSpPr>
          <p:nvPr/>
        </p:nvCxnSpPr>
        <p:spPr>
          <a:xfrm flipV="1">
            <a:off x="2349500" y="3340100"/>
            <a:ext cx="5422900" cy="927100"/>
          </a:xfrm>
          <a:prstGeom prst="line">
            <a:avLst/>
          </a:prstGeom>
          <a:ln w="57150">
            <a:solidFill>
              <a:srgbClr val="FF000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 Box 6"/>
          <p:cNvSpPr txBox="1">
            <a:spLocks noChangeArrowheads="1"/>
          </p:cNvSpPr>
          <p:nvPr/>
        </p:nvSpPr>
        <p:spPr bwMode="auto">
          <a:xfrm>
            <a:off x="1371600" y="5321300"/>
            <a:ext cx="901700" cy="304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70</a:t>
            </a:r>
            <a:endParaRPr lang="en-US" sz="2000" b="1" dirty="0"/>
          </a:p>
        </p:txBody>
      </p:sp>
      <p:sp>
        <p:nvSpPr>
          <p:cNvPr id="46" name="Text Box 12"/>
          <p:cNvSpPr txBox="1">
            <a:spLocks noChangeArrowheads="1"/>
          </p:cNvSpPr>
          <p:nvPr/>
        </p:nvSpPr>
        <p:spPr bwMode="auto">
          <a:xfrm>
            <a:off x="2362200" y="5321300"/>
            <a:ext cx="914400" cy="304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53</a:t>
            </a:r>
            <a:endParaRPr lang="en-US" sz="2000" b="1" dirty="0"/>
          </a:p>
        </p:txBody>
      </p:sp>
      <p:sp>
        <p:nvSpPr>
          <p:cNvPr id="47" name="Text Box 6"/>
          <p:cNvSpPr txBox="1">
            <a:spLocks noChangeArrowheads="1"/>
          </p:cNvSpPr>
          <p:nvPr/>
        </p:nvSpPr>
        <p:spPr bwMode="auto">
          <a:xfrm>
            <a:off x="1371600" y="5702300"/>
            <a:ext cx="901700" cy="304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74</a:t>
            </a:r>
            <a:endParaRPr lang="en-US" sz="2000" b="1" dirty="0"/>
          </a:p>
        </p:txBody>
      </p:sp>
      <p:sp>
        <p:nvSpPr>
          <p:cNvPr id="48" name="Text Box 12"/>
          <p:cNvSpPr txBox="1">
            <a:spLocks noChangeArrowheads="1"/>
          </p:cNvSpPr>
          <p:nvPr/>
        </p:nvSpPr>
        <p:spPr bwMode="auto">
          <a:xfrm>
            <a:off x="2362200" y="5702300"/>
            <a:ext cx="914400" cy="304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56</a:t>
            </a:r>
            <a:endParaRPr lang="en-US" sz="2000" b="1" dirty="0"/>
          </a:p>
        </p:txBody>
      </p:sp>
      <p:sp>
        <p:nvSpPr>
          <p:cNvPr id="51" name="Text Box 6"/>
          <p:cNvSpPr txBox="1">
            <a:spLocks noChangeArrowheads="1"/>
          </p:cNvSpPr>
          <p:nvPr/>
        </p:nvSpPr>
        <p:spPr bwMode="auto">
          <a:xfrm>
            <a:off x="3352800" y="5334000"/>
            <a:ext cx="901700" cy="304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5</a:t>
            </a:r>
            <a:endParaRPr lang="en-US" sz="2000" b="1" dirty="0"/>
          </a:p>
        </p:txBody>
      </p:sp>
      <p:sp>
        <p:nvSpPr>
          <p:cNvPr id="63" name="Text Box 12"/>
          <p:cNvSpPr txBox="1">
            <a:spLocks noChangeArrowheads="1"/>
          </p:cNvSpPr>
          <p:nvPr/>
        </p:nvSpPr>
        <p:spPr bwMode="auto">
          <a:xfrm>
            <a:off x="4343400" y="5334000"/>
            <a:ext cx="914400" cy="304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30</a:t>
            </a:r>
            <a:endParaRPr lang="en-US" sz="2000" b="1" dirty="0"/>
          </a:p>
        </p:txBody>
      </p:sp>
      <p:sp>
        <p:nvSpPr>
          <p:cNvPr id="64" name="Text Box 6"/>
          <p:cNvSpPr txBox="1">
            <a:spLocks noChangeArrowheads="1"/>
          </p:cNvSpPr>
          <p:nvPr/>
        </p:nvSpPr>
        <p:spPr bwMode="auto">
          <a:xfrm>
            <a:off x="3352800" y="5715000"/>
            <a:ext cx="901700" cy="304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5</a:t>
            </a:r>
            <a:endParaRPr lang="en-US" sz="2000" b="1" dirty="0"/>
          </a:p>
        </p:txBody>
      </p:sp>
      <p:sp>
        <p:nvSpPr>
          <p:cNvPr id="65" name="Text Box 12"/>
          <p:cNvSpPr txBox="1">
            <a:spLocks noChangeArrowheads="1"/>
          </p:cNvSpPr>
          <p:nvPr/>
        </p:nvSpPr>
        <p:spPr bwMode="auto">
          <a:xfrm>
            <a:off x="4343400" y="5727700"/>
            <a:ext cx="914400" cy="304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32</a:t>
            </a:r>
            <a:endParaRPr lang="en-US" sz="2000" b="1" dirty="0"/>
          </a:p>
        </p:txBody>
      </p:sp>
      <p:sp>
        <p:nvSpPr>
          <p:cNvPr id="66" name="Text Box 6"/>
          <p:cNvSpPr txBox="1">
            <a:spLocks noChangeArrowheads="1"/>
          </p:cNvSpPr>
          <p:nvPr/>
        </p:nvSpPr>
        <p:spPr bwMode="auto">
          <a:xfrm>
            <a:off x="5334000" y="5334000"/>
            <a:ext cx="901700" cy="304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10</a:t>
            </a:r>
            <a:endParaRPr lang="en-US" sz="2000" b="1" dirty="0"/>
          </a:p>
        </p:txBody>
      </p:sp>
      <p:sp>
        <p:nvSpPr>
          <p:cNvPr id="68" name="Text Box 6"/>
          <p:cNvSpPr txBox="1">
            <a:spLocks noChangeArrowheads="1"/>
          </p:cNvSpPr>
          <p:nvPr/>
        </p:nvSpPr>
        <p:spPr bwMode="auto">
          <a:xfrm>
            <a:off x="5334000" y="5715000"/>
            <a:ext cx="901700" cy="304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11</a:t>
            </a:r>
            <a:endParaRPr lang="en-US" sz="2000" b="1" dirty="0"/>
          </a:p>
        </p:txBody>
      </p:sp>
      <p:sp>
        <p:nvSpPr>
          <p:cNvPr id="81" name="Text Box 4"/>
          <p:cNvSpPr txBox="1">
            <a:spLocks noChangeArrowheads="1"/>
          </p:cNvSpPr>
          <p:nvPr/>
        </p:nvSpPr>
        <p:spPr bwMode="gray">
          <a:xfrm>
            <a:off x="0" y="4724400"/>
            <a:ext cx="1295400" cy="4572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b="1" dirty="0" smtClean="0">
                <a:solidFill>
                  <a:schemeClr val="bg1"/>
                </a:solidFill>
              </a:rPr>
              <a:t>Expected:</a:t>
            </a:r>
            <a:endParaRPr lang="en-US" sz="2000" b="1" dirty="0">
              <a:solidFill>
                <a:schemeClr val="bg1"/>
              </a:solidFill>
            </a:endParaRPr>
          </a:p>
        </p:txBody>
      </p:sp>
      <p:cxnSp>
        <p:nvCxnSpPr>
          <p:cNvPr id="82" name="Straight Connector 81"/>
          <p:cNvCxnSpPr>
            <a:stCxn id="50" idx="1"/>
          </p:cNvCxnSpPr>
          <p:nvPr/>
        </p:nvCxnSpPr>
        <p:spPr>
          <a:xfrm rot="10800000" flipV="1">
            <a:off x="2286000" y="3721100"/>
            <a:ext cx="5486400" cy="698500"/>
          </a:xfrm>
          <a:prstGeom prst="line">
            <a:avLst/>
          </a:prstGeom>
          <a:ln w="57150">
            <a:solidFill>
              <a:srgbClr val="FF000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 Box 6"/>
          <p:cNvSpPr txBox="1">
            <a:spLocks noChangeArrowheads="1"/>
          </p:cNvSpPr>
          <p:nvPr/>
        </p:nvSpPr>
        <p:spPr bwMode="auto">
          <a:xfrm>
            <a:off x="1371600" y="4800600"/>
            <a:ext cx="1371600" cy="304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144 * .483</a:t>
            </a:r>
            <a:endParaRPr lang="en-US" sz="2000" b="1" dirty="0"/>
          </a:p>
        </p:txBody>
      </p:sp>
      <p:sp>
        <p:nvSpPr>
          <p:cNvPr id="69" name="Text Box 6"/>
          <p:cNvSpPr txBox="1">
            <a:spLocks noChangeArrowheads="1"/>
          </p:cNvSpPr>
          <p:nvPr/>
        </p:nvSpPr>
        <p:spPr bwMode="auto">
          <a:xfrm>
            <a:off x="1371600" y="6248400"/>
            <a:ext cx="1371600" cy="304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30000"/>
              </a:spcAft>
            </a:pPr>
            <a:r>
              <a:rPr lang="en-US" sz="2000" b="1" dirty="0" smtClean="0"/>
              <a:t>144 * .517</a:t>
            </a:r>
            <a:endParaRPr lang="en-US" sz="2000" b="1" dirty="0"/>
          </a:p>
        </p:txBody>
      </p:sp>
      <p:sp>
        <p:nvSpPr>
          <p:cNvPr id="7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543800" y="6553200"/>
            <a:ext cx="1600200" cy="304800"/>
          </a:xfrm>
        </p:spPr>
        <p:txBody>
          <a:bodyPr/>
          <a:lstStyle/>
          <a:p>
            <a:r>
              <a:rPr lang="en-US" dirty="0" smtClean="0"/>
              <a:t>CRJ 716 - Prof. Kaci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10550054"/>
      </p:ext>
    </p:extLst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1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15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2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6" grpId="0" animBg="1"/>
      <p:bldP spid="47" grpId="0" animBg="1"/>
      <p:bldP spid="48" grpId="0" animBg="1"/>
      <p:bldP spid="51" grpId="0" animBg="1"/>
      <p:bldP spid="63" grpId="0" animBg="1"/>
      <p:bldP spid="64" grpId="0" animBg="1"/>
      <p:bldP spid="65" grpId="0" animBg="1"/>
      <p:bldP spid="66" grpId="0" animBg="1"/>
      <p:bldP spid="68" grpId="0" animBg="1"/>
      <p:bldP spid="81" grpId="0" animBg="1" autoUpdateAnimBg="0"/>
      <p:bldP spid="67" grpId="0" animBg="1"/>
      <p:bldP spid="69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2">
  <a:themeElements>
    <a:clrScheme name="Mountain">
      <a:dk1>
        <a:srgbClr val="000000"/>
      </a:dk1>
      <a:lt1>
        <a:srgbClr val="FFFFFF"/>
      </a:lt1>
      <a:dk2>
        <a:srgbClr val="0536B3"/>
      </a:dk2>
      <a:lt2>
        <a:srgbClr val="7CB7F8"/>
      </a:lt2>
      <a:accent1>
        <a:srgbClr val="3F9EE4"/>
      </a:accent1>
      <a:accent2>
        <a:srgbClr val="77B559"/>
      </a:accent2>
      <a:accent3>
        <a:srgbClr val="E4A81B"/>
      </a:accent3>
      <a:accent4>
        <a:srgbClr val="108BB4"/>
      </a:accent4>
      <a:accent5>
        <a:srgbClr val="DA7328"/>
      </a:accent5>
      <a:accent6>
        <a:srgbClr val="AE589F"/>
      </a:accent6>
      <a:hlink>
        <a:srgbClr val="460245"/>
      </a:hlink>
      <a:folHlink>
        <a:srgbClr val="AC17D6"/>
      </a:folHlink>
    </a:clrScheme>
    <a:fontScheme name="Mountain">
      <a:majorFont>
        <a:latin typeface="Gill Sans MT"/>
        <a:ea typeface=""/>
        <a:cs typeface=""/>
        <a:font script="Cyrl" typeface="Arial"/>
        <a:font script="Grek" typeface="Arial"/>
        <a:font script="Jpan" typeface="HG丸ｺﾞｼｯｸM-PRO"/>
        <a:font script="Hang" typeface="HY 헤드라인 M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ill Sans MT"/>
        <a:ea typeface=""/>
        <a:cs typeface=""/>
        <a:font script="Cyrl" typeface="Arial"/>
        <a:font script="Grek" typeface="Arial"/>
        <a:font script="Jpan" typeface="HG丸ｺﾞｼｯｸM-PRO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untain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0000"/>
              </a:schemeClr>
            </a:gs>
            <a:gs pos="50000">
              <a:schemeClr val="phClr">
                <a:tint val="25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40000"/>
                <a:shade val="100000"/>
                <a:hueMod val="100000"/>
                <a:satMod val="100000"/>
              </a:schemeClr>
            </a:gs>
            <a:gs pos="30000">
              <a:schemeClr val="phClr">
                <a:tint val="100000"/>
                <a:shade val="100000"/>
                <a:hueMod val="100000"/>
                <a:satMod val="100000"/>
              </a:schemeClr>
            </a:gs>
            <a:gs pos="68000">
              <a:schemeClr val="phClr">
                <a:tint val="10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40000"/>
                <a:shade val="100000"/>
                <a:hueMod val="100000"/>
                <a:sat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br" rotWithShape="0">
              <a:srgbClr val="000000">
                <a:alpha val="0"/>
              </a:srgbClr>
            </a:outerShdw>
          </a:effectLst>
        </a:effectStyle>
        <a:effectStyle>
          <a:effectLst>
            <a:outerShdw blurRad="38100" dist="25400" dir="5400000" algn="ctr" rotWithShape="0">
              <a:srgbClr val="EBE9ED">
                <a:alpha val="0"/>
              </a:srgbClr>
            </a:outerShdw>
          </a:effectLst>
          <a:scene3d>
            <a:camera prst="orthographicFront">
              <a:rot lat="0" lon="0" rev="0"/>
            </a:camera>
            <a:lightRig rig="glow" dir="b"/>
          </a:scene3d>
          <a:sp3d contourW="6350" prstMaterial="softEdge">
            <a:bevelT w="25400" h="25400"/>
            <a:contourClr>
              <a:schemeClr val="phClr">
                <a:tint val="9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reflection blurRad="12700" stA="40000" endPos="40000" dist="25400" dir="5400000" sy="-100000" rotWithShape="0"/>
          </a:effectLst>
          <a:scene3d>
            <a:camera prst="perspectiveFront"/>
            <a:lightRig rig="glow" dir="b"/>
          </a:scene3d>
          <a:sp3d contourW="6350" prstMaterial="softEdge">
            <a:bevelT w="50800" h="25400"/>
            <a:contourClr>
              <a:schemeClr val="phClr">
                <a:tint val="100000"/>
                <a:shade val="80000"/>
                <a:hueMod val="100000"/>
                <a:satMod val="1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95000"/>
                <a:satMod val="100000"/>
              </a:schemeClr>
            </a:gs>
            <a:gs pos="100000">
              <a:schemeClr val="phClr">
                <a:tint val="10000"/>
                <a:satMod val="300000"/>
              </a:schemeClr>
            </a:gs>
          </a:gsLst>
          <a:lin ang="13000000" scaled="0"/>
        </a:gradFill>
        <a:blipFill>
          <a:blip xmlns:r="http://schemas.openxmlformats.org/officeDocument/2006/relationships" r:embed="rId1">
            <a:duotone>
              <a:schemeClr val="phClr">
                <a:shade val="75000"/>
              </a:schemeClr>
              <a:schemeClr val="phClr">
                <a:tint val="55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Theme2</Template>
  <TotalTime>4896</TotalTime>
  <Words>797</Words>
  <Application>Microsoft Office PowerPoint</Application>
  <PresentationFormat>On-screen Show (4:3)</PresentationFormat>
  <Paragraphs>391</Paragraphs>
  <Slides>15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Links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Theme2</vt:lpstr>
      <vt:lpstr>Document1!OLE_LINK1</vt:lpstr>
      <vt:lpstr>Slide 1</vt:lpstr>
      <vt:lpstr>Measures of Association: Lambda  Impact of Religion on Abortion Attitudes</vt:lpstr>
      <vt:lpstr>Measures of Association: Lambda  Impact of Religion on Abortion Attitudes</vt:lpstr>
      <vt:lpstr>Measures of Association: Lambda  Impact of Religion on Abortion Attitudes</vt:lpstr>
      <vt:lpstr>Measures of Association: Lambda  Impact of Religion on Abortion Attitudes</vt:lpstr>
      <vt:lpstr>Measures of Association:  Gamma ()</vt:lpstr>
      <vt:lpstr>Slide 7</vt:lpstr>
      <vt:lpstr>Measures of Association: Chi-square  Impact of Religion on Abortion Attitudes</vt:lpstr>
      <vt:lpstr>Measures of Association: Chi-square  Calculating Chi-square</vt:lpstr>
      <vt:lpstr>Measures of Association: Chi-square   Calculating Chi-square</vt:lpstr>
      <vt:lpstr>Measures of Association: Chi-square   Calculating Chi-square</vt:lpstr>
      <vt:lpstr>Measures of Association: Chi-square   Calculating Chi-square</vt:lpstr>
      <vt:lpstr>Slide 13</vt:lpstr>
      <vt:lpstr>Slide 14</vt:lpstr>
      <vt:lpstr>Slide 15</vt:lpstr>
    </vt:vector>
  </TitlesOfParts>
  <Company>John Jay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akaci</dc:creator>
  <cp:lastModifiedBy>akaci</cp:lastModifiedBy>
  <cp:revision>296</cp:revision>
  <dcterms:created xsi:type="dcterms:W3CDTF">2010-11-15T14:45:21Z</dcterms:created>
  <dcterms:modified xsi:type="dcterms:W3CDTF">2011-03-21T15:53:12Z</dcterms:modified>
</cp:coreProperties>
</file>